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60" r:id="rId2"/>
    <p:sldId id="295" r:id="rId3"/>
    <p:sldId id="341" r:id="rId4"/>
    <p:sldId id="339" r:id="rId5"/>
    <p:sldId id="307" r:id="rId6"/>
    <p:sldId id="297" r:id="rId7"/>
    <p:sldId id="305" r:id="rId8"/>
    <p:sldId id="308" r:id="rId9"/>
    <p:sldId id="310" r:id="rId10"/>
    <p:sldId id="311" r:id="rId11"/>
    <p:sldId id="337" r:id="rId12"/>
    <p:sldId id="303" r:id="rId13"/>
    <p:sldId id="312" r:id="rId14"/>
  </p:sldIdLst>
  <p:sldSz cx="9144000" cy="6858000" type="screen4x3"/>
  <p:notesSz cx="6797675" cy="9926638"/>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638"/>
    <a:srgbClr val="1F15FF"/>
    <a:srgbClr val="73B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29" autoAdjust="0"/>
    <p:restoredTop sz="94631" autoAdjust="0"/>
  </p:normalViewPr>
  <p:slideViewPr>
    <p:cSldViewPr snapToGrid="0" snapToObjects="1">
      <p:cViewPr varScale="1">
        <p:scale>
          <a:sx n="75" d="100"/>
          <a:sy n="75" d="100"/>
        </p:scale>
        <p:origin x="1626" y="7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46400" cy="49847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fr-FR"/>
          </a:p>
        </p:txBody>
      </p:sp>
      <p:sp>
        <p:nvSpPr>
          <p:cNvPr id="3" name="Espace réservé de la date 2"/>
          <p:cNvSpPr>
            <a:spLocks noGrp="1"/>
          </p:cNvSpPr>
          <p:nvPr>
            <p:ph type="dt" sz="quarter" idx="1"/>
          </p:nvPr>
        </p:nvSpPr>
        <p:spPr>
          <a:xfrm>
            <a:off x="3849689" y="2"/>
            <a:ext cx="2946400" cy="49847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81368391-D300-4E41-A9B6-AC569E19C12F}" type="datetimeFigureOut">
              <a:rPr lang="fr-FR"/>
              <a:pPr>
                <a:defRPr/>
              </a:pPr>
              <a:t>04/12/2018</a:t>
            </a:fld>
            <a:endParaRPr lang="fr-FR"/>
          </a:p>
        </p:txBody>
      </p:sp>
      <p:sp>
        <p:nvSpPr>
          <p:cNvPr id="4" name="Espace réservé du pied de page 3"/>
          <p:cNvSpPr>
            <a:spLocks noGrp="1"/>
          </p:cNvSpPr>
          <p:nvPr>
            <p:ph type="ftr" sz="quarter" idx="2"/>
          </p:nvPr>
        </p:nvSpPr>
        <p:spPr>
          <a:xfrm>
            <a:off x="0" y="9428164"/>
            <a:ext cx="2946400" cy="4984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fr-FR"/>
          </a:p>
        </p:txBody>
      </p:sp>
      <p:sp>
        <p:nvSpPr>
          <p:cNvPr id="5" name="Espace réservé du numéro de diapositive 4"/>
          <p:cNvSpPr>
            <a:spLocks noGrp="1"/>
          </p:cNvSpPr>
          <p:nvPr>
            <p:ph type="sldNum" sz="quarter" idx="3"/>
          </p:nvPr>
        </p:nvSpPr>
        <p:spPr>
          <a:xfrm>
            <a:off x="3849689" y="9428164"/>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9893494-EB1C-4EF4-9347-789A422A5F38}" type="slidenum">
              <a:rPr lang="fr-FR" altLang="fr-FR"/>
              <a:pPr/>
              <a:t>‹N°›</a:t>
            </a:fld>
            <a:endParaRPr lang="fr-FR" altLang="fr-FR"/>
          </a:p>
        </p:txBody>
      </p:sp>
    </p:spTree>
    <p:extLst>
      <p:ext uri="{BB962C8B-B14F-4D97-AF65-F5344CB8AC3E}">
        <p14:creationId xmlns:p14="http://schemas.microsoft.com/office/powerpoint/2010/main" val="3516606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atin typeface="Arial" charset="0"/>
              </a:defRPr>
            </a:lvl1pPr>
          </a:lstStyle>
          <a:p>
            <a:pPr>
              <a:defRPr/>
            </a:pPr>
            <a:endParaRPr lang="fr-FR"/>
          </a:p>
        </p:txBody>
      </p:sp>
      <p:sp>
        <p:nvSpPr>
          <p:cNvPr id="3" name="Espace réservé de la date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atin typeface="Arial" charset="0"/>
              </a:defRPr>
            </a:lvl1pPr>
          </a:lstStyle>
          <a:p>
            <a:pPr>
              <a:defRPr/>
            </a:pPr>
            <a:fld id="{F05BD8B8-1E7C-4C2D-82FA-833694FC514F}" type="datetimeFigureOut">
              <a:rPr lang="fr-FR"/>
              <a:pPr>
                <a:defRPr/>
              </a:pPr>
              <a:t>04/12/2018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79451" y="4714876"/>
            <a:ext cx="5438775"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49689"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CB1FA2F-4FE6-4520-81FD-33D5BCA4DE83}" type="slidenum">
              <a:rPr lang="fr-FR" altLang="fr-FR"/>
              <a:pPr/>
              <a:t>‹N°›</a:t>
            </a:fld>
            <a:endParaRPr lang="fr-FR" altLang="fr-FR"/>
          </a:p>
        </p:txBody>
      </p:sp>
    </p:spTree>
    <p:extLst>
      <p:ext uri="{BB962C8B-B14F-4D97-AF65-F5344CB8AC3E}">
        <p14:creationId xmlns:p14="http://schemas.microsoft.com/office/powerpoint/2010/main" val="4158356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Tous</a:t>
            </a:r>
            <a:endParaRPr lang="fr-FR" dirty="0"/>
          </a:p>
        </p:txBody>
      </p:sp>
      <p:sp>
        <p:nvSpPr>
          <p:cNvPr id="4" name="Espace réservé du numéro de diapositive 3"/>
          <p:cNvSpPr>
            <a:spLocks noGrp="1"/>
          </p:cNvSpPr>
          <p:nvPr>
            <p:ph type="sldNum" sz="quarter" idx="10"/>
          </p:nvPr>
        </p:nvSpPr>
        <p:spPr/>
        <p:txBody>
          <a:bodyPr/>
          <a:lstStyle/>
          <a:p>
            <a:fld id="{63C81BBF-2C20-6247-9897-6420089CA0FB}" type="slidenum">
              <a:rPr lang="fr-FR" smtClean="0"/>
              <a:pPr/>
              <a:t>1</a:t>
            </a:fld>
            <a:endParaRPr lang="fr-FR" dirty="0"/>
          </a:p>
        </p:txBody>
      </p:sp>
    </p:spTree>
    <p:extLst>
      <p:ext uri="{BB962C8B-B14F-4D97-AF65-F5344CB8AC3E}">
        <p14:creationId xmlns:p14="http://schemas.microsoft.com/office/powerpoint/2010/main" val="149464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700" dirty="0" smtClean="0"/>
              <a:t>Convention interministérielle de 2014 avec trois objectifs</a:t>
            </a:r>
            <a:r>
              <a:rPr lang="fr-FR" sz="2000" dirty="0" smtClean="0"/>
              <a:t> :</a:t>
            </a:r>
          </a:p>
          <a:p>
            <a:pPr lvl="1"/>
            <a:r>
              <a:rPr lang="fr-FR" sz="2000" dirty="0" smtClean="0"/>
              <a:t>- renforcer </a:t>
            </a:r>
            <a:r>
              <a:rPr lang="fr-FR" sz="2000" b="1" dirty="0" smtClean="0"/>
              <a:t>l’éducation au respect mutuel </a:t>
            </a:r>
            <a:r>
              <a:rPr lang="fr-FR" sz="2000" dirty="0" smtClean="0"/>
              <a:t>au quotidien entre filles et garçons </a:t>
            </a:r>
          </a:p>
          <a:p>
            <a:pPr lvl="1"/>
            <a:r>
              <a:rPr lang="fr-FR" sz="2000" dirty="0" smtClean="0"/>
              <a:t>- acquérir et transmettre une </a:t>
            </a:r>
            <a:r>
              <a:rPr lang="fr-FR" sz="2000" b="1" dirty="0" smtClean="0"/>
              <a:t>culture de l’égalité </a:t>
            </a:r>
            <a:r>
              <a:rPr lang="fr-FR" sz="2000" dirty="0" smtClean="0"/>
              <a:t>entre les sexes</a:t>
            </a:r>
          </a:p>
          <a:p>
            <a:pPr lvl="1"/>
            <a:r>
              <a:rPr lang="fr-FR" sz="2000" dirty="0" smtClean="0"/>
              <a:t>- renforcer </a:t>
            </a:r>
            <a:r>
              <a:rPr lang="fr-FR" sz="2000" b="1" dirty="0" smtClean="0"/>
              <a:t>la mixité des choix</a:t>
            </a:r>
            <a:r>
              <a:rPr lang="fr-FR" sz="2000" dirty="0" smtClean="0"/>
              <a:t> de formation et de métiers à tous les niveaux.</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La parité pour les représentants des élèves aux </a:t>
            </a:r>
            <a:r>
              <a:rPr lang="fr-FR" sz="1200" dirty="0" err="1" smtClean="0"/>
              <a:t>difféentes</a:t>
            </a:r>
            <a:r>
              <a:rPr lang="fr-FR" sz="1200" dirty="0" smtClean="0"/>
              <a:t> instances conseils académiques de la vie lycéenne (CAVL), Conseil national de la vie lycéenne (CNVL), conseils de vie collégienne (CVC) et Conseil supérieur de l'éducation (CSE) a été est instaurée par la loi relative à l'égalité et à la citoyenneté du 27 janvier 2017</a:t>
            </a:r>
          </a:p>
          <a:p>
            <a:endParaRPr lang="fr-FR" dirty="0"/>
          </a:p>
        </p:txBody>
      </p:sp>
      <p:sp>
        <p:nvSpPr>
          <p:cNvPr id="4" name="Espace réservé du numéro de diapositive 3"/>
          <p:cNvSpPr>
            <a:spLocks noGrp="1"/>
          </p:cNvSpPr>
          <p:nvPr>
            <p:ph type="sldNum" sz="quarter" idx="10"/>
          </p:nvPr>
        </p:nvSpPr>
        <p:spPr/>
        <p:txBody>
          <a:bodyPr/>
          <a:lstStyle/>
          <a:p>
            <a:fld id="{FCB1FA2F-4FE6-4520-81FD-33D5BCA4DE83}" type="slidenum">
              <a:rPr lang="fr-FR" altLang="fr-FR" smtClean="0"/>
              <a:pPr/>
              <a:t>5</a:t>
            </a:fld>
            <a:endParaRPr lang="fr-FR" altLang="fr-FR"/>
          </a:p>
        </p:txBody>
      </p:sp>
    </p:spTree>
    <p:extLst>
      <p:ext uri="{BB962C8B-B14F-4D97-AF65-F5344CB8AC3E}">
        <p14:creationId xmlns:p14="http://schemas.microsoft.com/office/powerpoint/2010/main" val="376100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B1FA2F-4FE6-4520-81FD-33D5BCA4DE83}" type="slidenum">
              <a:rPr lang="fr-FR" altLang="fr-FR" smtClean="0"/>
              <a:pPr/>
              <a:t>6</a:t>
            </a:fld>
            <a:endParaRPr lang="fr-FR" altLang="fr-FR"/>
          </a:p>
        </p:txBody>
      </p:sp>
    </p:spTree>
    <p:extLst>
      <p:ext uri="{BB962C8B-B14F-4D97-AF65-F5344CB8AC3E}">
        <p14:creationId xmlns:p14="http://schemas.microsoft.com/office/powerpoint/2010/main" val="376100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sz="1200" b="1" i="1" kern="1200" dirty="0" smtClean="0">
                <a:solidFill>
                  <a:schemeClr val="tx1"/>
                </a:solidFill>
                <a:effectLst/>
                <a:latin typeface="+mn-lt"/>
                <a:ea typeface="+mn-ea"/>
                <a:cs typeface="+mn-cs"/>
              </a:rPr>
              <a:t>Les filles réussissent mieux que les garçons</a:t>
            </a:r>
          </a:p>
          <a:p>
            <a:r>
              <a:rPr lang="fr-FR" sz="1200" kern="1200" dirty="0" smtClean="0">
                <a:solidFill>
                  <a:schemeClr val="tx1"/>
                </a:solidFill>
                <a:effectLst/>
                <a:latin typeface="+mn-lt"/>
                <a:ea typeface="+mn-ea"/>
                <a:cs typeface="+mn-cs"/>
              </a:rPr>
              <a:t>Dès l'école primaire, les filles obtiennent de meilleurs résultats scolaires que les garçons. Elles redoublent moins, leur taux de réussite au diplôme national du brevet et au baccalauréat est plus élevé.</a:t>
            </a:r>
          </a:p>
          <a:p>
            <a:r>
              <a:rPr lang="fr-FR" sz="1200" b="1" i="1" kern="1200" dirty="0" smtClean="0">
                <a:solidFill>
                  <a:schemeClr val="tx1"/>
                </a:solidFill>
                <a:effectLst/>
                <a:latin typeface="+mn-lt"/>
                <a:ea typeface="+mn-ea"/>
                <a:cs typeface="+mn-cs"/>
              </a:rPr>
              <a:t>...mais n'ont pas les mêmes parcours scolaires</a:t>
            </a:r>
          </a:p>
          <a:p>
            <a:r>
              <a:rPr lang="fr-FR" sz="1200" b="1" kern="1200" dirty="0" smtClean="0">
                <a:solidFill>
                  <a:schemeClr val="tx1"/>
                </a:solidFill>
                <a:effectLst/>
                <a:latin typeface="+mn-lt"/>
                <a:ea typeface="+mn-ea"/>
                <a:cs typeface="+mn-cs"/>
              </a:rPr>
              <a:t>À la fin du collège,</a:t>
            </a:r>
            <a:r>
              <a:rPr lang="fr-FR" sz="1200" kern="1200" dirty="0" smtClean="0">
                <a:solidFill>
                  <a:schemeClr val="tx1"/>
                </a:solidFill>
                <a:effectLst/>
                <a:latin typeface="+mn-lt"/>
                <a:ea typeface="+mn-ea"/>
                <a:cs typeface="+mn-cs"/>
              </a:rPr>
              <a:t> quels que soient leur milieu social d’origine ou leur réussite scolaire, les filles s’orientent davantage vers l’enseignement général et technologique que vers l’enseignement professionnel (et très rarement dans les sections industrielles).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Dans l’enseignement général et technologique, elles délaissent plus facilement les filières scientifiques et techniques. Elles choisissent également des options différentes des garçons.</a:t>
            </a:r>
          </a:p>
          <a:p>
            <a:r>
              <a:rPr lang="fr-FR" sz="1200" b="1" kern="1200" dirty="0" smtClean="0">
                <a:solidFill>
                  <a:schemeClr val="tx1"/>
                </a:solidFill>
                <a:effectLst/>
                <a:latin typeface="+mn-lt"/>
                <a:ea typeface="+mn-ea"/>
                <a:cs typeface="+mn-cs"/>
              </a:rPr>
              <a:t>Après le baccalauréat,</a:t>
            </a:r>
            <a:r>
              <a:rPr lang="fr-FR" sz="1200" kern="1200" dirty="0" smtClean="0">
                <a:solidFill>
                  <a:schemeClr val="tx1"/>
                </a:solidFill>
                <a:effectLst/>
                <a:latin typeface="+mn-lt"/>
                <a:ea typeface="+mn-ea"/>
                <a:cs typeface="+mn-cs"/>
              </a:rPr>
              <a:t> dans les classes préparatoires aux grandes écoles, 74 % des élèves des filières littéraires sont des filles, pour 30 % des élèves de filières scientifiques. Seulement 29 % des diplômes d’ingénieurs sont délivrés à des femmes.</a:t>
            </a:r>
          </a:p>
          <a:p>
            <a:r>
              <a:rPr lang="fr-FR" sz="1200" b="1" kern="1200" dirty="0" smtClean="0">
                <a:solidFill>
                  <a:schemeClr val="tx1"/>
                </a:solidFill>
                <a:effectLst/>
                <a:latin typeface="+mn-lt"/>
                <a:ea typeface="+mn-ea"/>
                <a:cs typeface="+mn-cs"/>
              </a:rPr>
              <a:t>Les différences d’orientation entre filles et garçons ont des conséquences sur leur insertion dans l’emploi.</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Filles et garçons intériorisent les stéréotypes</a:t>
            </a:r>
          </a:p>
          <a:p>
            <a:r>
              <a:rPr lang="fr-FR" sz="1200" b="1" kern="1200" dirty="0" smtClean="0">
                <a:solidFill>
                  <a:schemeClr val="tx1"/>
                </a:solidFill>
                <a:effectLst/>
                <a:latin typeface="+mn-lt"/>
                <a:ea typeface="+mn-ea"/>
                <a:cs typeface="+mn-cs"/>
              </a:rPr>
              <a:t>Filles et garçons continuent à se conformer à ce qui est présenté comme leur domaine respectif de compétence dans les schémas socioprofessionnels fortement stéréotypés</a:t>
            </a:r>
            <a:r>
              <a:rPr lang="fr-FR" sz="1200" kern="1200" dirty="0" smtClean="0">
                <a:solidFill>
                  <a:schemeClr val="tx1"/>
                </a:solidFill>
                <a:effectLst/>
                <a:latin typeface="+mn-lt"/>
                <a:ea typeface="+mn-ea"/>
                <a:cs typeface="+mn-cs"/>
              </a:rPr>
              <a:t>. Cette persistance des choix sexués est autant le fait des garçons que des filles :</a:t>
            </a:r>
          </a:p>
          <a:p>
            <a:r>
              <a:rPr lang="fr-FR" sz="1200" kern="1200" dirty="0" smtClean="0">
                <a:solidFill>
                  <a:schemeClr val="tx1"/>
                </a:solidFill>
                <a:effectLst/>
                <a:latin typeface="+mn-lt"/>
                <a:ea typeface="+mn-ea"/>
                <a:cs typeface="+mn-cs"/>
              </a:rPr>
              <a:t>par exemple : </a:t>
            </a:r>
          </a:p>
          <a:p>
            <a:pPr lvl="0"/>
            <a:r>
              <a:rPr lang="fr-FR" sz="1200" kern="1200" dirty="0" smtClean="0">
                <a:solidFill>
                  <a:schemeClr val="tx1"/>
                </a:solidFill>
                <a:effectLst/>
                <a:latin typeface="+mn-lt"/>
                <a:ea typeface="+mn-ea"/>
                <a:cs typeface="+mn-cs"/>
              </a:rPr>
              <a:t>quand ils se jugent très bons en mathématiques, huit garçons sur dix vont en filière scientifique + revue </a:t>
            </a:r>
            <a:r>
              <a:rPr lang="fr-FR" sz="1200" kern="1200" dirty="0" err="1" smtClean="0">
                <a:solidFill>
                  <a:schemeClr val="tx1"/>
                </a:solidFill>
                <a:effectLst/>
                <a:latin typeface="+mn-lt"/>
                <a:ea typeface="+mn-ea"/>
                <a:cs typeface="+mn-cs"/>
              </a:rPr>
              <a:t>educ</a:t>
            </a:r>
            <a:r>
              <a:rPr lang="fr-FR" sz="1200" kern="1200" dirty="0" smtClean="0">
                <a:solidFill>
                  <a:schemeClr val="tx1"/>
                </a:solidFill>
                <a:effectLst/>
                <a:latin typeface="+mn-lt"/>
                <a:ea typeface="+mn-ea"/>
                <a:cs typeface="+mn-cs"/>
              </a:rPr>
              <a:t> et FO n°96 ou 97 (écarts de résultats en math et en français pour F et G)</a:t>
            </a:r>
          </a:p>
          <a:p>
            <a:pPr lvl="0"/>
            <a:r>
              <a:rPr lang="fr-FR" sz="1200" kern="1200" dirty="0" smtClean="0">
                <a:solidFill>
                  <a:schemeClr val="tx1"/>
                </a:solidFill>
                <a:effectLst/>
                <a:latin typeface="+mn-lt"/>
                <a:ea typeface="+mn-ea"/>
                <a:cs typeface="+mn-cs"/>
              </a:rPr>
              <a:t>quand elles se jugent très bonnes en mathématiques, six filles sur dix vont en filière scientifique</a:t>
            </a:r>
          </a:p>
          <a:p>
            <a:endParaRPr lang="fr-FR" dirty="0"/>
          </a:p>
        </p:txBody>
      </p:sp>
      <p:sp>
        <p:nvSpPr>
          <p:cNvPr id="4" name="Espace réservé du numéro de diapositive 3"/>
          <p:cNvSpPr>
            <a:spLocks noGrp="1"/>
          </p:cNvSpPr>
          <p:nvPr>
            <p:ph type="sldNum" sz="quarter" idx="10"/>
          </p:nvPr>
        </p:nvSpPr>
        <p:spPr/>
        <p:txBody>
          <a:bodyPr/>
          <a:lstStyle/>
          <a:p>
            <a:fld id="{FCB1FA2F-4FE6-4520-81FD-33D5BCA4DE83}" type="slidenum">
              <a:rPr lang="fr-FR" altLang="fr-FR" smtClean="0"/>
              <a:pPr/>
              <a:t>8</a:t>
            </a:fld>
            <a:endParaRPr lang="fr-FR" altLang="fr-FR"/>
          </a:p>
        </p:txBody>
      </p:sp>
    </p:spTree>
    <p:extLst>
      <p:ext uri="{BB962C8B-B14F-4D97-AF65-F5344CB8AC3E}">
        <p14:creationId xmlns:p14="http://schemas.microsoft.com/office/powerpoint/2010/main" val="2407869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27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8C24E27A-B8D0-4778-94D3-D09BE9ED1907}"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7" name="Image 11" descr="logo NPA.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88F8220-1C6F-4A69-A58D-E656636C8B96}" type="slidenum">
              <a:rPr lang="fr-FR" altLang="fr-FR">
                <a:solidFill>
                  <a:srgbClr val="FFFFFF"/>
                </a:solidFill>
                <a:latin typeface="Calibri" panose="020F0502020204030204"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smtClean="0"/>
              <a:t>Modifiez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e la date 3"/>
          <p:cNvSpPr>
            <a:spLocks noGrp="1"/>
          </p:cNvSpPr>
          <p:nvPr>
            <p:ph type="dt" sz="half" idx="10"/>
          </p:nvPr>
        </p:nvSpPr>
        <p:spPr/>
        <p:txBody>
          <a:bodyPr/>
          <a:lstStyle>
            <a:lvl1pPr>
              <a:defRPr/>
            </a:lvl1pPr>
          </a:lstStyle>
          <a:p>
            <a:pPr>
              <a:defRPr/>
            </a:pPr>
            <a:fld id="{307E03B6-0004-4645-885E-FEE4E40B0044}" type="datetime1">
              <a:rPr lang="fr-FR" smtClean="0"/>
              <a:t>04/12/2018</a:t>
            </a:fld>
            <a:endParaRPr lang="fr-FR"/>
          </a:p>
        </p:txBody>
      </p:sp>
      <p:sp>
        <p:nvSpPr>
          <p:cNvPr id="10"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Tree>
    <p:extLst>
      <p:ext uri="{BB962C8B-B14F-4D97-AF65-F5344CB8AC3E}">
        <p14:creationId xmlns:p14="http://schemas.microsoft.com/office/powerpoint/2010/main" val="282457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pic>
        <p:nvPicPr>
          <p:cNvPr id="4"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4CFFF790-657F-4502-B871-FCD4CDC5EC0F}"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6"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A1323C95-0FB8-4FA9-B91E-42C5A7A425F6}" type="slidenum">
              <a:rPr lang="fr-FR" altLang="fr-FR">
                <a:solidFill>
                  <a:srgbClr val="FFFFFF"/>
                </a:solidFill>
                <a:latin typeface="Calibri" panose="020F0502020204030204" pitchFamily="34" charset="0"/>
              </a:rPr>
              <a:pPr/>
              <a:t>‹N°›</a:t>
            </a:fld>
            <a:endParaRPr lang="fr-FR" altLang="fr-FR"/>
          </a:p>
        </p:txBody>
      </p:sp>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3"/>
          <p:cNvSpPr>
            <a:spLocks noGrp="1"/>
          </p:cNvSpPr>
          <p:nvPr>
            <p:ph type="dt" sz="half" idx="10"/>
          </p:nvPr>
        </p:nvSpPr>
        <p:spPr/>
        <p:txBody>
          <a:bodyPr/>
          <a:lstStyle>
            <a:lvl1pPr algn="r">
              <a:defRPr/>
            </a:lvl1pPr>
          </a:lstStyle>
          <a:p>
            <a:pPr>
              <a:defRPr/>
            </a:pPr>
            <a:fld id="{E1BDA4FE-0E8F-4CE1-8464-F15BC5F6A8DB}" type="datetime1">
              <a:rPr lang="fr-FR" smtClean="0"/>
              <a:t>04/12/2018</a:t>
            </a:fld>
            <a:endParaRPr lang="fr-FR"/>
          </a:p>
        </p:txBody>
      </p:sp>
      <p:sp>
        <p:nvSpPr>
          <p:cNvPr id="9"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Tree>
    <p:extLst>
      <p:ext uri="{BB962C8B-B14F-4D97-AF65-F5344CB8AC3E}">
        <p14:creationId xmlns:p14="http://schemas.microsoft.com/office/powerpoint/2010/main" val="323765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4"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E424958B-3E54-4D56-96D0-62C68EEDECA0}"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6"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0BF7AC9-570A-454A-9BEE-447FFF6BFD9C}" type="slidenum">
              <a:rPr lang="fr-FR" altLang="fr-FR">
                <a:solidFill>
                  <a:srgbClr val="FFFFFF"/>
                </a:solidFill>
                <a:latin typeface="Calibri" panose="020F0502020204030204" pitchFamily="34" charset="0"/>
              </a:rPr>
              <a:pPr/>
              <a:t>‹N°›</a:t>
            </a:fld>
            <a:endParaRPr lang="fr-FR" altLang="fr-FR"/>
          </a:p>
        </p:txBody>
      </p:sp>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3"/>
          <p:cNvSpPr>
            <a:spLocks noGrp="1"/>
          </p:cNvSpPr>
          <p:nvPr>
            <p:ph type="dt" sz="half" idx="10"/>
          </p:nvPr>
        </p:nvSpPr>
        <p:spPr/>
        <p:txBody>
          <a:bodyPr/>
          <a:lstStyle>
            <a:lvl1pPr algn="r">
              <a:defRPr/>
            </a:lvl1pPr>
          </a:lstStyle>
          <a:p>
            <a:pPr>
              <a:defRPr/>
            </a:pPr>
            <a:fld id="{12DEAD41-0248-4CC7-B612-E4256814F97D}" type="datetime1">
              <a:rPr lang="fr-FR" smtClean="0"/>
              <a:t>04/12/2018</a:t>
            </a:fld>
            <a:endParaRPr lang="fr-FR" dirty="0"/>
          </a:p>
        </p:txBody>
      </p:sp>
      <p:sp>
        <p:nvSpPr>
          <p:cNvPr id="9"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Tree>
    <p:extLst>
      <p:ext uri="{BB962C8B-B14F-4D97-AF65-F5344CB8AC3E}">
        <p14:creationId xmlns:p14="http://schemas.microsoft.com/office/powerpoint/2010/main" val="410883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FF4E23D6-A12C-468E-A333-DADDA74FB451}"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6"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AC85BF15-BDDD-4404-BF11-8BB3715CB281}" type="slidenum">
              <a:rPr lang="fr-FR" altLang="fr-FR">
                <a:solidFill>
                  <a:srgbClr val="FFFFFF"/>
                </a:solidFill>
                <a:latin typeface="Calibri" panose="020F0502020204030204" pitchFamily="34" charset="0"/>
              </a:rPr>
              <a:pPr/>
              <a:t>‹N°›</a:t>
            </a:fld>
            <a:endParaRPr lang="fr-FR" altLang="fr-FR"/>
          </a:p>
        </p:txBody>
      </p:sp>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3"/>
          <p:cNvSpPr>
            <a:spLocks noGrp="1"/>
          </p:cNvSpPr>
          <p:nvPr>
            <p:ph type="dt" sz="half" idx="10"/>
          </p:nvPr>
        </p:nvSpPr>
        <p:spPr/>
        <p:txBody>
          <a:bodyPr/>
          <a:lstStyle>
            <a:lvl1pPr>
              <a:defRPr/>
            </a:lvl1pPr>
          </a:lstStyle>
          <a:p>
            <a:pPr>
              <a:defRPr/>
            </a:pPr>
            <a:fld id="{0A78D7AA-E685-4E0F-9AD7-403A1F4B04EE}" type="datetime1">
              <a:rPr lang="fr-FR" smtClean="0"/>
              <a:t>04/12/2018</a:t>
            </a:fld>
            <a:endParaRPr lang="fr-FR"/>
          </a:p>
        </p:txBody>
      </p:sp>
      <p:sp>
        <p:nvSpPr>
          <p:cNvPr id="9"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rtlCol="0"/>
          <a:lstStyle>
            <a:lvl1pPr eaLnBrk="1" hangingPunct="1">
              <a:defRPr>
                <a:solidFill>
                  <a:schemeClr val="tx1">
                    <a:tint val="75000"/>
                  </a:schemeClr>
                </a:solidFill>
                <a:latin typeface="Arial" pitchFamily="34" charset="0"/>
              </a:defRPr>
            </a:lvl1pPr>
          </a:lstStyle>
          <a:p>
            <a:pPr>
              <a:defRPr/>
            </a:pPr>
            <a:endParaRPr lang="fr-FR"/>
          </a:p>
        </p:txBody>
      </p:sp>
    </p:spTree>
    <p:extLst>
      <p:ext uri="{BB962C8B-B14F-4D97-AF65-F5344CB8AC3E}">
        <p14:creationId xmlns:p14="http://schemas.microsoft.com/office/powerpoint/2010/main" val="100832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3E6204F5-4F16-404E-AC56-2C0AA355A458}"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5" name="Image 11" descr="logo NPA.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369A3FC-A20D-4019-A8BA-052DDC0C7A4F}" type="slidenum">
              <a:rPr lang="fr-FR" altLang="fr-FR">
                <a:solidFill>
                  <a:srgbClr val="FFFFFF"/>
                </a:solidFill>
                <a:latin typeface="Calibri" panose="020F0502020204030204" pitchFamily="34" charset="0"/>
              </a:rPr>
              <a:pPr/>
              <a:t>‹N°›</a:t>
            </a:fld>
            <a:endParaRPr lang="fr-FR" altLang="fr-FR"/>
          </a:p>
        </p:txBody>
      </p:sp>
      <p:pic>
        <p:nvPicPr>
          <p:cNvPr id="7" name="Imag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Espace réservé de la date 3"/>
          <p:cNvSpPr>
            <a:spLocks noGrp="1"/>
          </p:cNvSpPr>
          <p:nvPr>
            <p:ph type="dt" sz="half" idx="10"/>
          </p:nvPr>
        </p:nvSpPr>
        <p:spPr/>
        <p:txBody>
          <a:bodyPr/>
          <a:lstStyle>
            <a:lvl1pPr algn="r">
              <a:defRPr/>
            </a:lvl1pPr>
          </a:lstStyle>
          <a:p>
            <a:pPr>
              <a:defRPr/>
            </a:pPr>
            <a:fld id="{A286ABC8-FB1A-45F4-983F-0D05DB95A5B6}" type="datetime1">
              <a:rPr lang="fr-FR" smtClean="0"/>
              <a:t>04/12/2018</a:t>
            </a:fld>
            <a:endParaRPr lang="fr-FR" dirty="0"/>
          </a:p>
        </p:txBody>
      </p:sp>
      <p:sp>
        <p:nvSpPr>
          <p:cNvPr id="9"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Tree>
    <p:extLst>
      <p:ext uri="{BB962C8B-B14F-4D97-AF65-F5344CB8AC3E}">
        <p14:creationId xmlns:p14="http://schemas.microsoft.com/office/powerpoint/2010/main" val="300267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pic>
        <p:nvPicPr>
          <p:cNvPr id="5"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57CC9108-0759-4054-8014-356286044CC1}"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7"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9D0CB78E-64AA-4950-93A3-07032DE1FBA1}" type="slidenum">
              <a:rPr lang="fr-FR" altLang="fr-FR">
                <a:solidFill>
                  <a:srgbClr val="FFFFFF"/>
                </a:solidFill>
                <a:latin typeface="Calibri" panose="020F0502020204030204" pitchFamily="34" charset="0"/>
              </a:rPr>
              <a:pPr/>
              <a:t>‹N°›</a:t>
            </a:fld>
            <a:endParaRPr lang="fr-FR" altLang="fr-FR"/>
          </a:p>
        </p:txBody>
      </p:sp>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e la date 3"/>
          <p:cNvSpPr>
            <a:spLocks noGrp="1"/>
          </p:cNvSpPr>
          <p:nvPr>
            <p:ph type="dt" sz="half" idx="10"/>
          </p:nvPr>
        </p:nvSpPr>
        <p:spPr/>
        <p:txBody>
          <a:bodyPr/>
          <a:lstStyle>
            <a:lvl1pPr algn="r">
              <a:defRPr/>
            </a:lvl1pPr>
          </a:lstStyle>
          <a:p>
            <a:pPr>
              <a:defRPr/>
            </a:pPr>
            <a:fld id="{041F92ED-8CD8-4B38-8B9A-C96E30F6D116}" type="datetime1">
              <a:rPr lang="fr-FR" smtClean="0"/>
              <a:t>04/12/2018</a:t>
            </a:fld>
            <a:endParaRPr lang="fr-FR" dirty="0"/>
          </a:p>
        </p:txBody>
      </p:sp>
      <p:sp>
        <p:nvSpPr>
          <p:cNvPr id="10"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Tree>
    <p:extLst>
      <p:ext uri="{BB962C8B-B14F-4D97-AF65-F5344CB8AC3E}">
        <p14:creationId xmlns:p14="http://schemas.microsoft.com/office/powerpoint/2010/main" val="25438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pic>
        <p:nvPicPr>
          <p:cNvPr id="7"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2CCF50EC-0727-4D48-9954-F7C25D80DCDC}"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9"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1950FFD-551A-4328-BA63-AF7E787C8672}" type="slidenum">
              <a:rPr lang="fr-FR" altLang="fr-FR">
                <a:solidFill>
                  <a:srgbClr val="FFFFFF"/>
                </a:solidFill>
                <a:latin typeface="Calibri" panose="020F0502020204030204" pitchFamily="34" charset="0"/>
              </a:rPr>
              <a:pPr/>
              <a:t>‹N°›</a:t>
            </a:fld>
            <a:endParaRPr lang="fr-FR" altLang="fr-FR"/>
          </a:p>
        </p:txBody>
      </p:sp>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e la date 3"/>
          <p:cNvSpPr>
            <a:spLocks noGrp="1"/>
          </p:cNvSpPr>
          <p:nvPr>
            <p:ph type="dt" sz="half" idx="10"/>
          </p:nvPr>
        </p:nvSpPr>
        <p:spPr/>
        <p:txBody>
          <a:bodyPr/>
          <a:lstStyle>
            <a:lvl1pPr algn="r">
              <a:defRPr/>
            </a:lvl1pPr>
          </a:lstStyle>
          <a:p>
            <a:pPr>
              <a:defRPr/>
            </a:pPr>
            <a:fld id="{95087F40-1EA3-4E93-ACA0-7804BB66B4E3}" type="datetime1">
              <a:rPr lang="fr-FR" smtClean="0"/>
              <a:t>04/12/2018</a:t>
            </a:fld>
            <a:endParaRPr lang="fr-FR" dirty="0"/>
          </a:p>
        </p:txBody>
      </p:sp>
      <p:sp>
        <p:nvSpPr>
          <p:cNvPr id="12"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Tree>
    <p:extLst>
      <p:ext uri="{BB962C8B-B14F-4D97-AF65-F5344CB8AC3E}">
        <p14:creationId xmlns:p14="http://schemas.microsoft.com/office/powerpoint/2010/main" val="102663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pic>
        <p:nvPicPr>
          <p:cNvPr id="3"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D8DB67CE-FC18-4A9F-A835-9B5D9AAEA765}"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5"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656CCD3-BF0A-4D96-B00A-B41D27069C0F}" type="slidenum">
              <a:rPr lang="fr-FR" altLang="fr-FR">
                <a:solidFill>
                  <a:srgbClr val="FFFFFF"/>
                </a:solidFill>
                <a:latin typeface="Calibri" panose="020F0502020204030204" pitchFamily="34" charset="0"/>
              </a:rPr>
              <a:pPr/>
              <a:t>‹N°›</a:t>
            </a:fld>
            <a:endParaRPr lang="fr-FR" altLang="fr-FR"/>
          </a:p>
        </p:txBody>
      </p:sp>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e la date 3"/>
          <p:cNvSpPr>
            <a:spLocks noGrp="1"/>
          </p:cNvSpPr>
          <p:nvPr>
            <p:ph type="dt" sz="half" idx="10"/>
          </p:nvPr>
        </p:nvSpPr>
        <p:spPr/>
        <p:txBody>
          <a:bodyPr/>
          <a:lstStyle>
            <a:lvl1pPr algn="r">
              <a:defRPr/>
            </a:lvl1pPr>
          </a:lstStyle>
          <a:p>
            <a:pPr>
              <a:defRPr/>
            </a:pPr>
            <a:fld id="{6EF0D8CE-C1DE-40F9-9EB4-C9963DD211F2}" type="datetime1">
              <a:rPr lang="fr-FR" smtClean="0"/>
              <a:t>04/12/2018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Tree>
    <p:extLst>
      <p:ext uri="{BB962C8B-B14F-4D97-AF65-F5344CB8AC3E}">
        <p14:creationId xmlns:p14="http://schemas.microsoft.com/office/powerpoint/2010/main" val="60639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pic>
        <p:nvPicPr>
          <p:cNvPr id="2"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3EC88055-11C8-4423-9142-FC47B2F11A79}"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4"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B3499B0B-50FA-4780-B055-3C24B4BAE23F}" type="slidenum">
              <a:rPr lang="fr-FR" altLang="fr-FR">
                <a:solidFill>
                  <a:srgbClr val="FFFFFF"/>
                </a:solidFill>
                <a:latin typeface="Calibri" panose="020F0502020204030204" pitchFamily="34" charset="0"/>
              </a:rPr>
              <a:pPr/>
              <a:t>‹N°›</a:t>
            </a:fld>
            <a:endParaRPr lang="fr-FR" altLang="fr-FR"/>
          </a:p>
        </p:txBody>
      </p:sp>
      <p:sp>
        <p:nvSpPr>
          <p:cNvPr id="6" name="Espace réservé de la date 3"/>
          <p:cNvSpPr>
            <a:spLocks noGrp="1"/>
          </p:cNvSpPr>
          <p:nvPr>
            <p:ph type="dt" sz="half" idx="10"/>
          </p:nvPr>
        </p:nvSpPr>
        <p:spPr/>
        <p:txBody>
          <a:bodyPr/>
          <a:lstStyle>
            <a:lvl1pPr algn="r">
              <a:defRPr/>
            </a:lvl1pPr>
          </a:lstStyle>
          <a:p>
            <a:pPr>
              <a:defRPr/>
            </a:pPr>
            <a:fld id="{EAB39F46-A1EA-4392-B2A3-B8F36B54C469}" type="datetime1">
              <a:rPr lang="fr-FR" smtClean="0"/>
              <a:t>04/12/2018</a:t>
            </a:fld>
            <a:endParaRPr lang="fr-FR" dirty="0"/>
          </a:p>
        </p:txBody>
      </p:sp>
      <p:sp>
        <p:nvSpPr>
          <p:cNvPr id="7"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Tree>
    <p:extLst>
      <p:ext uri="{BB962C8B-B14F-4D97-AF65-F5344CB8AC3E}">
        <p14:creationId xmlns:p14="http://schemas.microsoft.com/office/powerpoint/2010/main" val="296888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pic>
        <p:nvPicPr>
          <p:cNvPr id="5"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500EA998-2CB1-44FF-8CFE-7BE9E31085ED}"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7"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1FAAEF2-BAE8-4755-8CDE-446CCB202D05}" type="slidenum">
              <a:rPr lang="fr-FR" altLang="fr-FR">
                <a:solidFill>
                  <a:srgbClr val="FFFFFF"/>
                </a:solidFill>
                <a:latin typeface="Calibri" panose="020F0502020204030204" pitchFamily="34" charset="0"/>
              </a:rPr>
              <a:pPr/>
              <a:t>‹N°›</a:t>
            </a:fld>
            <a:endParaRPr lang="fr-FR" altLang="fr-FR"/>
          </a:p>
        </p:txBody>
      </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Espace réservé de la date 3"/>
          <p:cNvSpPr>
            <a:spLocks noGrp="1"/>
          </p:cNvSpPr>
          <p:nvPr>
            <p:ph type="dt" sz="half" idx="10"/>
          </p:nvPr>
        </p:nvSpPr>
        <p:spPr/>
        <p:txBody>
          <a:bodyPr/>
          <a:lstStyle>
            <a:lvl1pPr algn="r">
              <a:defRPr/>
            </a:lvl1pPr>
          </a:lstStyle>
          <a:p>
            <a:pPr>
              <a:defRPr/>
            </a:pPr>
            <a:fld id="{6792DB8F-107F-46B2-ABA7-270CF508B746}" type="datetime1">
              <a:rPr lang="fr-FR" smtClean="0"/>
              <a:t>04/12/2018</a:t>
            </a:fld>
            <a:endParaRPr lang="fr-FR" dirty="0"/>
          </a:p>
        </p:txBody>
      </p:sp>
      <p:sp>
        <p:nvSpPr>
          <p:cNvPr id="10"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Tree>
    <p:extLst>
      <p:ext uri="{BB962C8B-B14F-4D97-AF65-F5344CB8AC3E}">
        <p14:creationId xmlns:p14="http://schemas.microsoft.com/office/powerpoint/2010/main" val="420269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5"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4925"/>
            <a:ext cx="8763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4B931504-F481-4EF8-86EA-024EEED93F3F}"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7" name="Image 11" descr="logo NP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A56B41F-84F6-448B-91E8-6C8AE58F4547}" type="slidenum">
              <a:rPr lang="fr-FR" altLang="fr-FR">
                <a:solidFill>
                  <a:srgbClr val="FFFFFF"/>
                </a:solidFill>
                <a:latin typeface="Calibri" panose="020F0502020204030204" pitchFamily="34" charset="0"/>
              </a:rPr>
              <a:pPr/>
              <a:t>‹N°›</a:t>
            </a:fld>
            <a:endParaRPr lang="fr-FR" altLang="fr-F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Espace réservé de la date 3"/>
          <p:cNvSpPr>
            <a:spLocks noGrp="1"/>
          </p:cNvSpPr>
          <p:nvPr>
            <p:ph type="dt" sz="half" idx="10"/>
          </p:nvPr>
        </p:nvSpPr>
        <p:spPr/>
        <p:txBody>
          <a:bodyPr/>
          <a:lstStyle>
            <a:lvl1pPr algn="r">
              <a:defRPr/>
            </a:lvl1pPr>
          </a:lstStyle>
          <a:p>
            <a:pPr>
              <a:defRPr/>
            </a:pPr>
            <a:fld id="{D7C100B8-614D-4A44-B498-3368D712689E}" type="datetime1">
              <a:rPr lang="fr-FR" smtClean="0"/>
              <a:t>04/12/2018</a:t>
            </a:fld>
            <a:endParaRPr lang="fr-FR"/>
          </a:p>
        </p:txBody>
      </p:sp>
      <p:sp>
        <p:nvSpPr>
          <p:cNvPr id="10" name="Espace réservé du pied de page 4"/>
          <p:cNvSpPr>
            <a:spLocks noGrp="1"/>
          </p:cNvSpPr>
          <p:nvPr>
            <p:ph type="ftr" sz="quarter" idx="11"/>
          </p:nvPr>
        </p:nvSpPr>
        <p:spPr/>
        <p:txBody>
          <a:bodyPr/>
          <a:lstStyle>
            <a:lvl1pPr>
              <a:defRPr/>
            </a:lvl1pPr>
          </a:lstStyle>
          <a:p>
            <a:pPr>
              <a:defRPr/>
            </a:pPr>
            <a:r>
              <a:rPr lang="fr-FR" smtClean="0"/>
              <a:t>Journée académique 17 octobre 2018</a:t>
            </a:r>
            <a:endParaRPr lang="fr-FR"/>
          </a:p>
        </p:txBody>
      </p:sp>
    </p:spTree>
    <p:extLst>
      <p:ext uri="{BB962C8B-B14F-4D97-AF65-F5344CB8AC3E}">
        <p14:creationId xmlns:p14="http://schemas.microsoft.com/office/powerpoint/2010/main" val="986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9063" y="36513"/>
            <a:ext cx="873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EE4ACCB-4EC5-4070-90F2-4A54DA5E5AE2}" type="datetime1">
              <a:rPr lang="fr-FR" smtClean="0"/>
              <a:t>04/12/2018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r-FR" smtClean="0"/>
              <a:t>Journée académique 17 octobre 2018</a:t>
            </a:r>
            <a:endParaRPr lang="fr-FR"/>
          </a:p>
        </p:txBody>
      </p:sp>
      <p:sp>
        <p:nvSpPr>
          <p:cNvPr id="9" name="Signalisation droite 7"/>
          <p:cNvSpPr/>
          <p:nvPr/>
        </p:nvSpPr>
        <p:spPr>
          <a:xfrm>
            <a:off x="0" y="2943225"/>
            <a:ext cx="566738" cy="211138"/>
          </a:xfrm>
          <a:prstGeom prst="homePlate">
            <a:avLst/>
          </a:prstGeom>
          <a:gradFill flip="none" rotWithShape="1">
            <a:gsLst>
              <a:gs pos="100000">
                <a:srgbClr val="73BA64"/>
              </a:gs>
              <a:gs pos="100000">
                <a:schemeClr val="accent3">
                  <a:lumMod val="60000"/>
                  <a:lumOff val="40000"/>
                </a:schemeClr>
              </a:gs>
            </a:gsLst>
            <a:lin ang="16200000" scaled="1"/>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a:solidFill>
                  <a:srgbClr val="FFFFFF"/>
                </a:solidFill>
                <a:latin typeface="Calibri" panose="020F0502020204030204" pitchFamily="34" charset="0"/>
              </a:rPr>
              <a:t>  </a:t>
            </a:r>
            <a:fld id="{EAA45B13-64EA-4F22-BFEE-4D2AF1FDDD60}" type="slidenum">
              <a:rPr lang="fr-FR" altLang="fr-FR" sz="1000">
                <a:solidFill>
                  <a:srgbClr val="FFFFFF"/>
                </a:solidFill>
                <a:latin typeface="Calibri" panose="020F0502020204030204" pitchFamily="34" charset="0"/>
              </a:rPr>
              <a:pPr eaLnBrk="1" hangingPunct="1"/>
              <a:t>‹N°›</a:t>
            </a:fld>
            <a:endParaRPr lang="fr-FR" altLang="fr-FR" sz="1000">
              <a:solidFill>
                <a:srgbClr val="FFFFFF"/>
              </a:solidFill>
              <a:latin typeface="Calibri" panose="020F0502020204030204" pitchFamily="34" charset="0"/>
            </a:endParaRPr>
          </a:p>
        </p:txBody>
      </p:sp>
      <p:pic>
        <p:nvPicPr>
          <p:cNvPr id="1032" name="Image 11" descr="logo NPA.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900" y="5853113"/>
            <a:ext cx="9477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1BE52D-4456-46F6-A83D-F9082E6682BA}" type="slidenum">
              <a:rPr lang="fr-FR" altLang="fr-FR"/>
              <a:pPr/>
              <a:t>‹N°›</a:t>
            </a:fld>
            <a:endParaRPr lang="fr-FR" altLang="fr-FR"/>
          </a:p>
        </p:txBody>
      </p:sp>
      <p:sp>
        <p:nvSpPr>
          <p:cNvPr id="1034" name="Rectangle 2"/>
          <p:cNvSpPr>
            <a:spLocks noChangeArrowheads="1"/>
          </p:cNvSpPr>
          <p:nvPr/>
        </p:nvSpPr>
        <p:spPr bwMode="auto">
          <a:xfrm>
            <a:off x="-82550" y="2444750"/>
            <a:ext cx="568325" cy="368300"/>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3A83C0E-2CE3-44DD-892A-20B2664174BF}" type="slidenum">
              <a:rPr lang="fr-FR" altLang="fr-FR">
                <a:solidFill>
                  <a:srgbClr val="FFFFFF"/>
                </a:solidFill>
                <a:latin typeface="Calibri" panose="020F0502020204030204" pitchFamily="34" charset="0"/>
              </a:rPr>
              <a:pPr/>
              <a:t>‹N°›</a:t>
            </a:fld>
            <a:endParaRPr lang="fr-FR" altLang="fr-F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agistere.education.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9545" y="2354467"/>
            <a:ext cx="8844455" cy="1297384"/>
          </a:xfrm>
        </p:spPr>
        <p:txBody>
          <a:bodyPr>
            <a:noAutofit/>
          </a:bodyPr>
          <a:lstStyle/>
          <a:p>
            <a:r>
              <a:rPr lang="fr-FR" dirty="0" smtClean="0"/>
              <a:t>É</a:t>
            </a:r>
            <a:r>
              <a:rPr lang="fr-FR" sz="3600" dirty="0" smtClean="0"/>
              <a:t>galité</a:t>
            </a:r>
            <a:r>
              <a:rPr lang="fr-FR" sz="3600" dirty="0"/>
              <a:t>, réussite et violence en milieu scolaire : </a:t>
            </a:r>
            <a:r>
              <a:rPr lang="fr-FR" sz="3600" dirty="0" smtClean="0"/>
              <a:t>quelle </a:t>
            </a:r>
            <a:r>
              <a:rPr lang="fr-FR" sz="3600" dirty="0"/>
              <a:t>action de l’école envers les filles et </a:t>
            </a:r>
            <a:r>
              <a:rPr lang="fr-FR" sz="3600" dirty="0" smtClean="0"/>
              <a:t/>
            </a:r>
            <a:br>
              <a:rPr lang="fr-FR" sz="3600" dirty="0" smtClean="0"/>
            </a:br>
            <a:r>
              <a:rPr lang="fr-FR" sz="3600" dirty="0" smtClean="0"/>
              <a:t>les </a:t>
            </a:r>
            <a:r>
              <a:rPr lang="fr-FR" sz="3600" dirty="0"/>
              <a:t>garçons pour l’émancipation </a:t>
            </a:r>
            <a:r>
              <a:rPr lang="fr-FR" sz="3600" dirty="0" smtClean="0"/>
              <a:t/>
            </a:r>
            <a:br>
              <a:rPr lang="fr-FR" sz="3600" dirty="0" smtClean="0"/>
            </a:br>
            <a:r>
              <a:rPr lang="fr-FR" sz="3600" dirty="0" smtClean="0"/>
              <a:t>de </a:t>
            </a:r>
            <a:r>
              <a:rPr lang="fr-FR" sz="3600" dirty="0"/>
              <a:t>tous et toutes</a:t>
            </a:r>
            <a:r>
              <a:rPr lang="fr-FR" sz="3600" dirty="0" smtClean="0"/>
              <a:t>?</a:t>
            </a:r>
            <a:endParaRPr lang="fr-FR" sz="3600" dirty="0"/>
          </a:p>
        </p:txBody>
      </p:sp>
      <p:sp>
        <p:nvSpPr>
          <p:cNvPr id="6" name="ZoneTexte 5"/>
          <p:cNvSpPr txBox="1"/>
          <p:nvPr/>
        </p:nvSpPr>
        <p:spPr>
          <a:xfrm>
            <a:off x="3150038" y="4890850"/>
            <a:ext cx="5837239" cy="1477328"/>
          </a:xfrm>
          <a:prstGeom prst="rect">
            <a:avLst/>
          </a:prstGeom>
          <a:noFill/>
        </p:spPr>
        <p:txBody>
          <a:bodyPr wrap="square" rtlCol="0">
            <a:spAutoFit/>
          </a:bodyPr>
          <a:lstStyle/>
          <a:p>
            <a:pPr algn="r"/>
            <a:r>
              <a:rPr lang="fr-FR" dirty="0" smtClean="0"/>
              <a:t>MISSION ACADEMIQUE « Egalité </a:t>
            </a:r>
            <a:r>
              <a:rPr lang="fr-FR" dirty="0"/>
              <a:t>entre les filles et les garçons, les femmes et </a:t>
            </a:r>
            <a:r>
              <a:rPr lang="fr-FR" dirty="0" smtClean="0"/>
              <a:t>les </a:t>
            </a:r>
            <a:r>
              <a:rPr lang="fr-FR" dirty="0"/>
              <a:t>hommes dans le système </a:t>
            </a:r>
            <a:r>
              <a:rPr lang="fr-FR" dirty="0" smtClean="0"/>
              <a:t>éducatif »</a:t>
            </a:r>
          </a:p>
          <a:p>
            <a:pPr algn="r"/>
            <a:r>
              <a:rPr lang="fr-FR" sz="2000" dirty="0" smtClean="0"/>
              <a:t> </a:t>
            </a:r>
          </a:p>
          <a:p>
            <a:pPr algn="r"/>
            <a:r>
              <a:rPr lang="fr-FR" sz="1600" dirty="0" smtClean="0"/>
              <a:t>mercredi 17 octobre 2018 </a:t>
            </a:r>
          </a:p>
        </p:txBody>
      </p:sp>
    </p:spTree>
    <p:extLst>
      <p:ext uri="{BB962C8B-B14F-4D97-AF65-F5344CB8AC3E}">
        <p14:creationId xmlns:p14="http://schemas.microsoft.com/office/powerpoint/2010/main" val="947184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59" y="122830"/>
            <a:ext cx="9111241" cy="1143000"/>
          </a:xfrm>
        </p:spPr>
        <p:txBody>
          <a:bodyPr/>
          <a:lstStyle/>
          <a:p>
            <a:pPr lvl="1"/>
            <a:r>
              <a:rPr lang="fr-FR" dirty="0" smtClean="0"/>
              <a:t>De l’égalité formelle à</a:t>
            </a:r>
            <a:r>
              <a:rPr lang="fr-FR" dirty="0"/>
              <a:t/>
            </a:r>
            <a:br>
              <a:rPr lang="fr-FR" dirty="0"/>
            </a:br>
            <a:r>
              <a:rPr lang="fr-FR" dirty="0" smtClean="0"/>
              <a:t>l’égalité </a:t>
            </a:r>
            <a:r>
              <a:rPr lang="fr-FR" dirty="0"/>
              <a:t>réelle à </a:t>
            </a:r>
            <a:r>
              <a:rPr lang="fr-FR" dirty="0" smtClean="0"/>
              <a:t>l’Ecole?</a:t>
            </a:r>
            <a:endParaRPr lang="fr-FR" dirty="0"/>
          </a:p>
        </p:txBody>
      </p:sp>
      <p:sp>
        <p:nvSpPr>
          <p:cNvPr id="6" name="Ellipse 5"/>
          <p:cNvSpPr/>
          <p:nvPr/>
        </p:nvSpPr>
        <p:spPr>
          <a:xfrm>
            <a:off x="3240310" y="2123267"/>
            <a:ext cx="5660804" cy="3920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p:cNvSpPr/>
          <p:nvPr/>
        </p:nvSpPr>
        <p:spPr>
          <a:xfrm>
            <a:off x="714741" y="2123266"/>
            <a:ext cx="5661520" cy="39076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5372742" y="2353206"/>
            <a:ext cx="2467342" cy="369332"/>
          </a:xfrm>
          <a:prstGeom prst="rect">
            <a:avLst/>
          </a:prstGeom>
          <a:noFill/>
        </p:spPr>
        <p:txBody>
          <a:bodyPr wrap="none" rtlCol="0">
            <a:spAutoFit/>
          </a:bodyPr>
          <a:lstStyle/>
          <a:p>
            <a:r>
              <a:rPr lang="fr-FR" dirty="0" smtClean="0">
                <a:solidFill>
                  <a:srgbClr val="FF0000"/>
                </a:solidFill>
              </a:rPr>
              <a:t>Gestes professionnels</a:t>
            </a:r>
          </a:p>
        </p:txBody>
      </p:sp>
      <p:sp>
        <p:nvSpPr>
          <p:cNvPr id="9" name="ZoneTexte 8"/>
          <p:cNvSpPr txBox="1"/>
          <p:nvPr/>
        </p:nvSpPr>
        <p:spPr>
          <a:xfrm>
            <a:off x="6217575" y="2722538"/>
            <a:ext cx="2146742" cy="369332"/>
          </a:xfrm>
          <a:prstGeom prst="rect">
            <a:avLst/>
          </a:prstGeom>
          <a:noFill/>
        </p:spPr>
        <p:txBody>
          <a:bodyPr wrap="none" rtlCol="0">
            <a:spAutoFit/>
          </a:bodyPr>
          <a:lstStyle/>
          <a:p>
            <a:r>
              <a:rPr lang="fr-FR" dirty="0">
                <a:solidFill>
                  <a:srgbClr val="FF0000"/>
                </a:solidFill>
              </a:rPr>
              <a:t>Conduite de classe</a:t>
            </a:r>
          </a:p>
        </p:txBody>
      </p:sp>
      <p:sp>
        <p:nvSpPr>
          <p:cNvPr id="10" name="ZoneTexte 9"/>
          <p:cNvSpPr txBox="1"/>
          <p:nvPr/>
        </p:nvSpPr>
        <p:spPr>
          <a:xfrm>
            <a:off x="6174347" y="3117787"/>
            <a:ext cx="1287532" cy="369332"/>
          </a:xfrm>
          <a:prstGeom prst="rect">
            <a:avLst/>
          </a:prstGeom>
          <a:noFill/>
        </p:spPr>
        <p:txBody>
          <a:bodyPr wrap="none" rtlCol="0">
            <a:spAutoFit/>
          </a:bodyPr>
          <a:lstStyle/>
          <a:p>
            <a:r>
              <a:rPr lang="fr-FR" dirty="0">
                <a:solidFill>
                  <a:srgbClr val="FF0000"/>
                </a:solidFill>
              </a:rPr>
              <a:t>Pédagogie</a:t>
            </a:r>
          </a:p>
        </p:txBody>
      </p:sp>
      <p:sp>
        <p:nvSpPr>
          <p:cNvPr id="12" name="ZoneTexte 11"/>
          <p:cNvSpPr txBox="1"/>
          <p:nvPr/>
        </p:nvSpPr>
        <p:spPr>
          <a:xfrm>
            <a:off x="7349786" y="3285707"/>
            <a:ext cx="1274708" cy="369332"/>
          </a:xfrm>
          <a:prstGeom prst="rect">
            <a:avLst/>
          </a:prstGeom>
          <a:noFill/>
        </p:spPr>
        <p:txBody>
          <a:bodyPr wrap="none" rtlCol="0">
            <a:spAutoFit/>
          </a:bodyPr>
          <a:lstStyle/>
          <a:p>
            <a:r>
              <a:rPr lang="fr-FR" dirty="0" smtClean="0">
                <a:solidFill>
                  <a:srgbClr val="FF0000"/>
                </a:solidFill>
              </a:rPr>
              <a:t>Didactique</a:t>
            </a:r>
            <a:endParaRPr lang="fr-FR" dirty="0">
              <a:solidFill>
                <a:srgbClr val="FF0000"/>
              </a:solidFill>
            </a:endParaRPr>
          </a:p>
        </p:txBody>
      </p:sp>
      <p:sp>
        <p:nvSpPr>
          <p:cNvPr id="13" name="ZoneTexte 12"/>
          <p:cNvSpPr txBox="1"/>
          <p:nvPr/>
        </p:nvSpPr>
        <p:spPr>
          <a:xfrm>
            <a:off x="6908261" y="3845410"/>
            <a:ext cx="1992853" cy="369332"/>
          </a:xfrm>
          <a:prstGeom prst="rect">
            <a:avLst/>
          </a:prstGeom>
          <a:noFill/>
        </p:spPr>
        <p:txBody>
          <a:bodyPr wrap="none" rtlCol="0">
            <a:spAutoFit/>
          </a:bodyPr>
          <a:lstStyle/>
          <a:p>
            <a:r>
              <a:rPr lang="fr-FR" dirty="0" smtClean="0">
                <a:solidFill>
                  <a:srgbClr val="FF0000"/>
                </a:solidFill>
              </a:rPr>
              <a:t>Conseil de classe</a:t>
            </a:r>
            <a:endParaRPr lang="fr-FR" dirty="0">
              <a:solidFill>
                <a:srgbClr val="FF0000"/>
              </a:solidFill>
            </a:endParaRPr>
          </a:p>
        </p:txBody>
      </p:sp>
      <p:sp>
        <p:nvSpPr>
          <p:cNvPr id="14" name="ZoneTexte 13"/>
          <p:cNvSpPr txBox="1"/>
          <p:nvPr/>
        </p:nvSpPr>
        <p:spPr>
          <a:xfrm>
            <a:off x="6345458" y="4211036"/>
            <a:ext cx="2351926" cy="369332"/>
          </a:xfrm>
          <a:prstGeom prst="rect">
            <a:avLst/>
          </a:prstGeom>
          <a:noFill/>
        </p:spPr>
        <p:txBody>
          <a:bodyPr wrap="none" rtlCol="0">
            <a:spAutoFit/>
          </a:bodyPr>
          <a:lstStyle/>
          <a:p>
            <a:r>
              <a:rPr lang="fr-FR" dirty="0" smtClean="0">
                <a:solidFill>
                  <a:srgbClr val="FF0000"/>
                </a:solidFill>
              </a:rPr>
              <a:t>Conseil pédagogique</a:t>
            </a:r>
            <a:endParaRPr lang="fr-FR" dirty="0">
              <a:solidFill>
                <a:srgbClr val="FF0000"/>
              </a:solidFill>
            </a:endParaRPr>
          </a:p>
        </p:txBody>
      </p:sp>
      <p:sp>
        <p:nvSpPr>
          <p:cNvPr id="15" name="ZoneTexte 14"/>
          <p:cNvSpPr txBox="1"/>
          <p:nvPr/>
        </p:nvSpPr>
        <p:spPr>
          <a:xfrm>
            <a:off x="7060721" y="4555128"/>
            <a:ext cx="1749197" cy="369332"/>
          </a:xfrm>
          <a:prstGeom prst="rect">
            <a:avLst/>
          </a:prstGeom>
          <a:noFill/>
        </p:spPr>
        <p:txBody>
          <a:bodyPr wrap="none" rtlCol="0">
            <a:spAutoFit/>
          </a:bodyPr>
          <a:lstStyle/>
          <a:p>
            <a:r>
              <a:rPr lang="fr-FR" dirty="0" smtClean="0">
                <a:solidFill>
                  <a:srgbClr val="FF0000"/>
                </a:solidFill>
              </a:rPr>
              <a:t>Conseil d’école</a:t>
            </a:r>
            <a:endParaRPr lang="fr-FR" dirty="0">
              <a:solidFill>
                <a:srgbClr val="FF0000"/>
              </a:solidFill>
            </a:endParaRPr>
          </a:p>
        </p:txBody>
      </p:sp>
      <p:sp>
        <p:nvSpPr>
          <p:cNvPr id="16" name="ZoneTexte 15"/>
          <p:cNvSpPr txBox="1"/>
          <p:nvPr/>
        </p:nvSpPr>
        <p:spPr>
          <a:xfrm>
            <a:off x="2662750" y="2306710"/>
            <a:ext cx="1569660" cy="646331"/>
          </a:xfrm>
          <a:prstGeom prst="rect">
            <a:avLst/>
          </a:prstGeom>
          <a:noFill/>
        </p:spPr>
        <p:txBody>
          <a:bodyPr wrap="none" rtlCol="0">
            <a:spAutoFit/>
          </a:bodyPr>
          <a:lstStyle/>
          <a:p>
            <a:r>
              <a:rPr lang="fr-FR" dirty="0" smtClean="0">
                <a:solidFill>
                  <a:srgbClr val="1F15FF"/>
                </a:solidFill>
              </a:rPr>
              <a:t>Programmes </a:t>
            </a:r>
          </a:p>
          <a:p>
            <a:r>
              <a:rPr lang="fr-FR" dirty="0" smtClean="0">
                <a:solidFill>
                  <a:srgbClr val="1F15FF"/>
                </a:solidFill>
              </a:rPr>
              <a:t>nationaux</a:t>
            </a:r>
            <a:endParaRPr lang="fr-FR" dirty="0">
              <a:solidFill>
                <a:srgbClr val="1F15FF"/>
              </a:solidFill>
            </a:endParaRPr>
          </a:p>
        </p:txBody>
      </p:sp>
      <p:sp>
        <p:nvSpPr>
          <p:cNvPr id="17" name="ZoneTexte 16"/>
          <p:cNvSpPr txBox="1"/>
          <p:nvPr/>
        </p:nvSpPr>
        <p:spPr>
          <a:xfrm>
            <a:off x="1882469" y="2540454"/>
            <a:ext cx="620683" cy="369332"/>
          </a:xfrm>
          <a:prstGeom prst="rect">
            <a:avLst/>
          </a:prstGeom>
          <a:noFill/>
        </p:spPr>
        <p:txBody>
          <a:bodyPr wrap="none" rtlCol="0">
            <a:spAutoFit/>
          </a:bodyPr>
          <a:lstStyle/>
          <a:p>
            <a:r>
              <a:rPr lang="fr-FR" dirty="0" smtClean="0">
                <a:solidFill>
                  <a:srgbClr val="1F15FF"/>
                </a:solidFill>
              </a:rPr>
              <a:t>EPI </a:t>
            </a:r>
            <a:endParaRPr lang="fr-FR" dirty="0">
              <a:solidFill>
                <a:srgbClr val="1F15FF"/>
              </a:solidFill>
            </a:endParaRPr>
          </a:p>
        </p:txBody>
      </p:sp>
      <p:sp>
        <p:nvSpPr>
          <p:cNvPr id="18" name="ZoneTexte 17"/>
          <p:cNvSpPr txBox="1"/>
          <p:nvPr/>
        </p:nvSpPr>
        <p:spPr>
          <a:xfrm>
            <a:off x="918102" y="3184704"/>
            <a:ext cx="1274708" cy="646331"/>
          </a:xfrm>
          <a:prstGeom prst="rect">
            <a:avLst/>
          </a:prstGeom>
          <a:noFill/>
        </p:spPr>
        <p:txBody>
          <a:bodyPr wrap="none" rtlCol="0">
            <a:spAutoFit/>
          </a:bodyPr>
          <a:lstStyle/>
          <a:p>
            <a:r>
              <a:rPr lang="fr-FR" dirty="0" smtClean="0">
                <a:solidFill>
                  <a:srgbClr val="1F15FF"/>
                </a:solidFill>
              </a:rPr>
              <a:t>Liaisons </a:t>
            </a:r>
          </a:p>
          <a:p>
            <a:r>
              <a:rPr lang="fr-FR" dirty="0" err="1" smtClean="0">
                <a:solidFill>
                  <a:srgbClr val="1F15FF"/>
                </a:solidFill>
              </a:rPr>
              <a:t>intercycles</a:t>
            </a:r>
            <a:endParaRPr lang="fr-FR" dirty="0">
              <a:solidFill>
                <a:srgbClr val="1F15FF"/>
              </a:solidFill>
            </a:endParaRPr>
          </a:p>
        </p:txBody>
      </p:sp>
      <p:sp>
        <p:nvSpPr>
          <p:cNvPr id="19" name="ZoneTexte 18"/>
          <p:cNvSpPr txBox="1"/>
          <p:nvPr/>
        </p:nvSpPr>
        <p:spPr>
          <a:xfrm>
            <a:off x="1122999" y="3977275"/>
            <a:ext cx="1026884" cy="369332"/>
          </a:xfrm>
          <a:prstGeom prst="rect">
            <a:avLst/>
          </a:prstGeom>
          <a:noFill/>
        </p:spPr>
        <p:txBody>
          <a:bodyPr wrap="none" rtlCol="0">
            <a:spAutoFit/>
          </a:bodyPr>
          <a:lstStyle/>
          <a:p>
            <a:r>
              <a:rPr lang="fr-FR" dirty="0" smtClean="0">
                <a:solidFill>
                  <a:srgbClr val="1F15FF"/>
                </a:solidFill>
              </a:rPr>
              <a:t>PFMFP </a:t>
            </a:r>
            <a:endParaRPr lang="fr-FR" dirty="0">
              <a:solidFill>
                <a:srgbClr val="1F15FF"/>
              </a:solidFill>
            </a:endParaRPr>
          </a:p>
        </p:txBody>
      </p:sp>
      <p:sp>
        <p:nvSpPr>
          <p:cNvPr id="20" name="ZoneTexte 19"/>
          <p:cNvSpPr txBox="1"/>
          <p:nvPr/>
        </p:nvSpPr>
        <p:spPr>
          <a:xfrm>
            <a:off x="2192810" y="3047060"/>
            <a:ext cx="552395" cy="369332"/>
          </a:xfrm>
          <a:prstGeom prst="rect">
            <a:avLst/>
          </a:prstGeom>
          <a:noFill/>
        </p:spPr>
        <p:txBody>
          <a:bodyPr wrap="none" rtlCol="0">
            <a:spAutoFit/>
          </a:bodyPr>
          <a:lstStyle/>
          <a:p>
            <a:r>
              <a:rPr lang="fr-FR" dirty="0">
                <a:solidFill>
                  <a:srgbClr val="1F15FF"/>
                </a:solidFill>
              </a:rPr>
              <a:t>A</a:t>
            </a:r>
            <a:r>
              <a:rPr lang="fr-FR" dirty="0" smtClean="0">
                <a:solidFill>
                  <a:srgbClr val="1F15FF"/>
                </a:solidFill>
              </a:rPr>
              <a:t>P </a:t>
            </a:r>
            <a:endParaRPr lang="fr-FR" dirty="0">
              <a:solidFill>
                <a:srgbClr val="1F15FF"/>
              </a:solidFill>
            </a:endParaRPr>
          </a:p>
        </p:txBody>
      </p:sp>
      <p:sp>
        <p:nvSpPr>
          <p:cNvPr id="21" name="ZoneTexte 20"/>
          <p:cNvSpPr txBox="1"/>
          <p:nvPr/>
        </p:nvSpPr>
        <p:spPr>
          <a:xfrm>
            <a:off x="2192810" y="3592389"/>
            <a:ext cx="1107996" cy="646331"/>
          </a:xfrm>
          <a:prstGeom prst="rect">
            <a:avLst/>
          </a:prstGeom>
          <a:noFill/>
        </p:spPr>
        <p:txBody>
          <a:bodyPr wrap="none" rtlCol="0">
            <a:spAutoFit/>
          </a:bodyPr>
          <a:lstStyle/>
          <a:p>
            <a:r>
              <a:rPr lang="fr-FR" dirty="0" smtClean="0">
                <a:solidFill>
                  <a:srgbClr val="1F15FF"/>
                </a:solidFill>
              </a:rPr>
              <a:t>Parcours</a:t>
            </a:r>
          </a:p>
          <a:p>
            <a:r>
              <a:rPr lang="fr-FR" dirty="0" smtClean="0">
                <a:solidFill>
                  <a:srgbClr val="1F15FF"/>
                </a:solidFill>
              </a:rPr>
              <a:t>éducatifs</a:t>
            </a:r>
            <a:endParaRPr lang="fr-FR" dirty="0">
              <a:solidFill>
                <a:srgbClr val="1F15FF"/>
              </a:solidFill>
            </a:endParaRPr>
          </a:p>
        </p:txBody>
      </p:sp>
      <p:sp>
        <p:nvSpPr>
          <p:cNvPr id="22" name="ZoneTexte 21"/>
          <p:cNvSpPr txBox="1"/>
          <p:nvPr/>
        </p:nvSpPr>
        <p:spPr>
          <a:xfrm>
            <a:off x="2392977" y="5257106"/>
            <a:ext cx="1454244" cy="369332"/>
          </a:xfrm>
          <a:prstGeom prst="rect">
            <a:avLst/>
          </a:prstGeom>
          <a:noFill/>
        </p:spPr>
        <p:txBody>
          <a:bodyPr wrap="none" rtlCol="0">
            <a:spAutoFit/>
          </a:bodyPr>
          <a:lstStyle/>
          <a:p>
            <a:r>
              <a:rPr lang="fr-FR" dirty="0" smtClean="0">
                <a:solidFill>
                  <a:srgbClr val="1F15FF"/>
                </a:solidFill>
              </a:rPr>
              <a:t>Devoirs faits</a:t>
            </a:r>
            <a:endParaRPr lang="fr-FR" dirty="0">
              <a:solidFill>
                <a:srgbClr val="1F15FF"/>
              </a:solidFill>
            </a:endParaRPr>
          </a:p>
        </p:txBody>
      </p:sp>
      <p:sp>
        <p:nvSpPr>
          <p:cNvPr id="23" name="ZoneTexte 22"/>
          <p:cNvSpPr txBox="1"/>
          <p:nvPr/>
        </p:nvSpPr>
        <p:spPr>
          <a:xfrm>
            <a:off x="1605116" y="4354593"/>
            <a:ext cx="1727781" cy="369332"/>
          </a:xfrm>
          <a:prstGeom prst="rect">
            <a:avLst/>
          </a:prstGeom>
          <a:noFill/>
        </p:spPr>
        <p:txBody>
          <a:bodyPr wrap="none" rtlCol="0">
            <a:spAutoFit/>
          </a:bodyPr>
          <a:lstStyle/>
          <a:p>
            <a:r>
              <a:rPr lang="fr-FR" dirty="0" smtClean="0">
                <a:solidFill>
                  <a:srgbClr val="1F15FF"/>
                </a:solidFill>
              </a:rPr>
              <a:t>Travail en ilots </a:t>
            </a:r>
            <a:endParaRPr lang="fr-FR" dirty="0">
              <a:solidFill>
                <a:srgbClr val="1F15FF"/>
              </a:solidFill>
            </a:endParaRPr>
          </a:p>
        </p:txBody>
      </p:sp>
      <p:sp>
        <p:nvSpPr>
          <p:cNvPr id="24" name="ZoneTexte 23"/>
          <p:cNvSpPr txBox="1"/>
          <p:nvPr/>
        </p:nvSpPr>
        <p:spPr>
          <a:xfrm>
            <a:off x="3847221" y="2676310"/>
            <a:ext cx="2176220" cy="646331"/>
          </a:xfrm>
          <a:prstGeom prst="rect">
            <a:avLst/>
          </a:prstGeom>
          <a:noFill/>
        </p:spPr>
        <p:txBody>
          <a:bodyPr wrap="square" rtlCol="0">
            <a:spAutoFit/>
          </a:bodyPr>
          <a:lstStyle/>
          <a:p>
            <a:r>
              <a:rPr lang="fr-FR" dirty="0" smtClean="0"/>
              <a:t>      Pratiques </a:t>
            </a:r>
          </a:p>
          <a:p>
            <a:r>
              <a:rPr lang="fr-FR" dirty="0"/>
              <a:t>p</a:t>
            </a:r>
            <a:r>
              <a:rPr lang="fr-FR" dirty="0" smtClean="0"/>
              <a:t>rofessionnelles</a:t>
            </a:r>
          </a:p>
        </p:txBody>
      </p:sp>
      <p:sp>
        <p:nvSpPr>
          <p:cNvPr id="25" name="Rectangle 24"/>
          <p:cNvSpPr/>
          <p:nvPr/>
        </p:nvSpPr>
        <p:spPr>
          <a:xfrm>
            <a:off x="3508121" y="3225781"/>
            <a:ext cx="3134140" cy="2031325"/>
          </a:xfrm>
          <a:prstGeom prst="rect">
            <a:avLst/>
          </a:prstGeom>
        </p:spPr>
        <p:txBody>
          <a:bodyPr wrap="square">
            <a:spAutoFit/>
          </a:bodyPr>
          <a:lstStyle/>
          <a:p>
            <a:r>
              <a:rPr lang="fr-FR" dirty="0" smtClean="0"/>
              <a:t>revisitées (mise à </a:t>
            </a:r>
          </a:p>
          <a:p>
            <a:r>
              <a:rPr lang="fr-FR" dirty="0" smtClean="0"/>
              <a:t>distance des stéréotypes,</a:t>
            </a:r>
          </a:p>
          <a:p>
            <a:r>
              <a:rPr lang="fr-FR" dirty="0"/>
              <a:t>p</a:t>
            </a:r>
            <a:r>
              <a:rPr lang="fr-FR" dirty="0" smtClean="0"/>
              <a:t>révention des violences,</a:t>
            </a:r>
          </a:p>
          <a:p>
            <a:r>
              <a:rPr lang="fr-FR" dirty="0"/>
              <a:t>r</a:t>
            </a:r>
            <a:r>
              <a:rPr lang="fr-FR" dirty="0" smtClean="0"/>
              <a:t>éponses éducatives/G…) pour une mixité vecteur </a:t>
            </a:r>
          </a:p>
          <a:p>
            <a:r>
              <a:rPr lang="fr-FR" dirty="0"/>
              <a:t> </a:t>
            </a:r>
            <a:r>
              <a:rPr lang="fr-FR" dirty="0" smtClean="0"/>
              <a:t> de réussite de toutes </a:t>
            </a:r>
          </a:p>
          <a:p>
            <a:r>
              <a:rPr lang="fr-FR" dirty="0" smtClean="0"/>
              <a:t>            et toutes     </a:t>
            </a:r>
            <a:endParaRPr lang="fr-FR" dirty="0"/>
          </a:p>
        </p:txBody>
      </p:sp>
      <p:sp>
        <p:nvSpPr>
          <p:cNvPr id="26" name="ZoneTexte 25"/>
          <p:cNvSpPr txBox="1"/>
          <p:nvPr/>
        </p:nvSpPr>
        <p:spPr>
          <a:xfrm>
            <a:off x="6337306" y="3525862"/>
            <a:ext cx="1373133" cy="369332"/>
          </a:xfrm>
          <a:prstGeom prst="rect">
            <a:avLst/>
          </a:prstGeom>
          <a:noFill/>
        </p:spPr>
        <p:txBody>
          <a:bodyPr wrap="none" rtlCol="0">
            <a:spAutoFit/>
          </a:bodyPr>
          <a:lstStyle/>
          <a:p>
            <a:r>
              <a:rPr lang="fr-FR" dirty="0" smtClean="0">
                <a:solidFill>
                  <a:srgbClr val="FF0000"/>
                </a:solidFill>
              </a:rPr>
              <a:t>Vie scolaire</a:t>
            </a:r>
            <a:endParaRPr lang="fr-FR" dirty="0">
              <a:solidFill>
                <a:srgbClr val="FF0000"/>
              </a:solidFill>
            </a:endParaRPr>
          </a:p>
        </p:txBody>
      </p:sp>
      <p:sp>
        <p:nvSpPr>
          <p:cNvPr id="27" name="ZoneTexte 26"/>
          <p:cNvSpPr txBox="1"/>
          <p:nvPr/>
        </p:nvSpPr>
        <p:spPr>
          <a:xfrm>
            <a:off x="5052055" y="5240155"/>
            <a:ext cx="3301872" cy="646331"/>
          </a:xfrm>
          <a:prstGeom prst="rect">
            <a:avLst/>
          </a:prstGeom>
          <a:noFill/>
        </p:spPr>
        <p:txBody>
          <a:bodyPr wrap="square" rtlCol="0">
            <a:spAutoFit/>
          </a:bodyPr>
          <a:lstStyle/>
          <a:p>
            <a:r>
              <a:rPr lang="fr-FR" dirty="0" smtClean="0">
                <a:solidFill>
                  <a:srgbClr val="FF0000"/>
                </a:solidFill>
              </a:rPr>
              <a:t>           Projet d’école, </a:t>
            </a:r>
          </a:p>
          <a:p>
            <a:r>
              <a:rPr lang="fr-FR" dirty="0">
                <a:solidFill>
                  <a:srgbClr val="FF0000"/>
                </a:solidFill>
              </a:rPr>
              <a:t> </a:t>
            </a:r>
            <a:r>
              <a:rPr lang="fr-FR" dirty="0" smtClean="0">
                <a:solidFill>
                  <a:srgbClr val="FF0000"/>
                </a:solidFill>
              </a:rPr>
              <a:t>   d’établissement</a:t>
            </a:r>
            <a:endParaRPr lang="fr-FR" dirty="0">
              <a:solidFill>
                <a:srgbClr val="FF0000"/>
              </a:solidFill>
            </a:endParaRPr>
          </a:p>
        </p:txBody>
      </p:sp>
      <p:sp>
        <p:nvSpPr>
          <p:cNvPr id="28" name="ZoneTexte 27"/>
          <p:cNvSpPr txBox="1"/>
          <p:nvPr/>
        </p:nvSpPr>
        <p:spPr>
          <a:xfrm>
            <a:off x="1883663" y="6289058"/>
            <a:ext cx="6051657" cy="369332"/>
          </a:xfrm>
          <a:prstGeom prst="rect">
            <a:avLst/>
          </a:prstGeom>
          <a:noFill/>
        </p:spPr>
        <p:txBody>
          <a:bodyPr wrap="none" rtlCol="0">
            <a:spAutoFit/>
          </a:bodyPr>
          <a:lstStyle/>
          <a:p>
            <a:r>
              <a:rPr lang="fr-FR" dirty="0" smtClean="0">
                <a:solidFill>
                  <a:srgbClr val="23A638"/>
                </a:solidFill>
              </a:rPr>
              <a:t>Expérience de l’égalité en milieu scolaire = égalité réelle?</a:t>
            </a:r>
            <a:endParaRPr lang="fr-FR" dirty="0">
              <a:solidFill>
                <a:srgbClr val="23A638"/>
              </a:solidFill>
            </a:endParaRPr>
          </a:p>
        </p:txBody>
      </p:sp>
      <p:sp>
        <p:nvSpPr>
          <p:cNvPr id="29" name="Flèche vers le haut 28"/>
          <p:cNvSpPr/>
          <p:nvPr/>
        </p:nvSpPr>
        <p:spPr>
          <a:xfrm>
            <a:off x="4293310" y="5680423"/>
            <a:ext cx="883502" cy="52175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p:cNvSpPr txBox="1"/>
          <p:nvPr/>
        </p:nvSpPr>
        <p:spPr>
          <a:xfrm>
            <a:off x="254781" y="1548127"/>
            <a:ext cx="4963218" cy="1754326"/>
          </a:xfrm>
          <a:prstGeom prst="rect">
            <a:avLst/>
          </a:prstGeom>
          <a:noFill/>
        </p:spPr>
        <p:txBody>
          <a:bodyPr wrap="none" rtlCol="0">
            <a:spAutoFit/>
          </a:bodyPr>
          <a:lstStyle/>
          <a:p>
            <a:r>
              <a:rPr lang="fr-FR" i="1" dirty="0" smtClean="0"/>
              <a:t>Ressources, organisations des 1</a:t>
            </a:r>
            <a:r>
              <a:rPr lang="fr-FR" i="1" baseline="30000" dirty="0" smtClean="0"/>
              <a:t>er</a:t>
            </a:r>
            <a:r>
              <a:rPr lang="fr-FR" i="1" dirty="0" smtClean="0"/>
              <a:t> et 2d degré </a:t>
            </a:r>
          </a:p>
          <a:p>
            <a:r>
              <a:rPr lang="fr-FR" i="1" dirty="0" smtClean="0"/>
              <a:t>mobilisables pour </a:t>
            </a:r>
          </a:p>
          <a:p>
            <a:r>
              <a:rPr lang="fr-FR" i="1" dirty="0" smtClean="0"/>
              <a:t>former les futurs </a:t>
            </a:r>
            <a:endParaRPr lang="fr-FR" i="1" dirty="0"/>
          </a:p>
          <a:p>
            <a:r>
              <a:rPr lang="fr-FR" i="1" dirty="0" smtClean="0"/>
              <a:t>citoyens à</a:t>
            </a:r>
          </a:p>
          <a:p>
            <a:r>
              <a:rPr lang="fr-FR" i="1" dirty="0" smtClean="0"/>
              <a:t>l’égalité </a:t>
            </a:r>
          </a:p>
          <a:p>
            <a:endParaRPr lang="fr-FR" dirty="0"/>
          </a:p>
        </p:txBody>
      </p:sp>
      <p:sp>
        <p:nvSpPr>
          <p:cNvPr id="31" name="ZoneTexte 30"/>
          <p:cNvSpPr txBox="1"/>
          <p:nvPr/>
        </p:nvSpPr>
        <p:spPr>
          <a:xfrm>
            <a:off x="6606413" y="1293506"/>
            <a:ext cx="2691195" cy="923330"/>
          </a:xfrm>
          <a:prstGeom prst="rect">
            <a:avLst/>
          </a:prstGeom>
          <a:noFill/>
        </p:spPr>
        <p:txBody>
          <a:bodyPr wrap="square" rtlCol="0">
            <a:spAutoFit/>
          </a:bodyPr>
          <a:lstStyle/>
          <a:p>
            <a:r>
              <a:rPr lang="fr-FR" i="1" dirty="0"/>
              <a:t>T</a:t>
            </a:r>
            <a:r>
              <a:rPr lang="fr-FR" i="1" dirty="0" smtClean="0"/>
              <a:t>emps et instances de </a:t>
            </a:r>
          </a:p>
          <a:p>
            <a:r>
              <a:rPr lang="fr-FR" i="1" dirty="0" smtClean="0"/>
              <a:t>l’action éducative </a:t>
            </a:r>
          </a:p>
          <a:p>
            <a:r>
              <a:rPr lang="fr-FR" i="1" dirty="0" smtClean="0"/>
              <a:t>individuelle &amp; collective</a:t>
            </a:r>
            <a:endParaRPr lang="fr-FR" i="1" dirty="0"/>
          </a:p>
        </p:txBody>
      </p:sp>
      <p:sp>
        <p:nvSpPr>
          <p:cNvPr id="32" name="ZoneTexte 31"/>
          <p:cNvSpPr txBox="1"/>
          <p:nvPr/>
        </p:nvSpPr>
        <p:spPr>
          <a:xfrm>
            <a:off x="3384237" y="5534073"/>
            <a:ext cx="415498" cy="369332"/>
          </a:xfrm>
          <a:prstGeom prst="rect">
            <a:avLst/>
          </a:prstGeom>
          <a:noFill/>
        </p:spPr>
        <p:txBody>
          <a:bodyPr wrap="none" rtlCol="0">
            <a:spAutoFit/>
          </a:bodyPr>
          <a:lstStyle/>
          <a:p>
            <a:r>
              <a:rPr lang="fr-FR" dirty="0" smtClean="0">
                <a:solidFill>
                  <a:srgbClr val="1F15FF"/>
                </a:solidFill>
              </a:rPr>
              <a:t>…</a:t>
            </a:r>
            <a:endParaRPr lang="fr-FR" dirty="0">
              <a:solidFill>
                <a:srgbClr val="1F15FF"/>
              </a:solidFill>
            </a:endParaRPr>
          </a:p>
        </p:txBody>
      </p:sp>
      <p:sp>
        <p:nvSpPr>
          <p:cNvPr id="33" name="ZoneTexte 32"/>
          <p:cNvSpPr txBox="1"/>
          <p:nvPr/>
        </p:nvSpPr>
        <p:spPr>
          <a:xfrm>
            <a:off x="5670387" y="5651480"/>
            <a:ext cx="415498" cy="369332"/>
          </a:xfrm>
          <a:prstGeom prst="rect">
            <a:avLst/>
          </a:prstGeom>
          <a:noFill/>
        </p:spPr>
        <p:txBody>
          <a:bodyPr wrap="none" rtlCol="0">
            <a:spAutoFit/>
          </a:bodyPr>
          <a:lstStyle/>
          <a:p>
            <a:r>
              <a:rPr lang="fr-FR" dirty="0" smtClean="0">
                <a:solidFill>
                  <a:srgbClr val="FF0000"/>
                </a:solidFill>
              </a:rPr>
              <a:t>…</a:t>
            </a:r>
            <a:endParaRPr lang="fr-FR" dirty="0">
              <a:solidFill>
                <a:srgbClr val="FF0000"/>
              </a:solidFill>
            </a:endParaRPr>
          </a:p>
        </p:txBody>
      </p:sp>
      <p:sp>
        <p:nvSpPr>
          <p:cNvPr id="34" name="ZoneTexte 33"/>
          <p:cNvSpPr txBox="1"/>
          <p:nvPr/>
        </p:nvSpPr>
        <p:spPr>
          <a:xfrm>
            <a:off x="1116631" y="4816754"/>
            <a:ext cx="2249334" cy="369332"/>
          </a:xfrm>
          <a:prstGeom prst="rect">
            <a:avLst/>
          </a:prstGeom>
          <a:noFill/>
        </p:spPr>
        <p:txBody>
          <a:bodyPr wrap="none" rtlCol="0">
            <a:spAutoFit/>
          </a:bodyPr>
          <a:lstStyle/>
          <a:p>
            <a:r>
              <a:rPr lang="fr-FR" dirty="0" smtClean="0">
                <a:solidFill>
                  <a:srgbClr val="1F15FF"/>
                </a:solidFill>
              </a:rPr>
              <a:t>Pédagogie de projet</a:t>
            </a:r>
            <a:endParaRPr lang="fr-FR" dirty="0">
              <a:solidFill>
                <a:srgbClr val="1F15FF"/>
              </a:solidFill>
            </a:endParaRPr>
          </a:p>
        </p:txBody>
      </p:sp>
      <p:sp>
        <p:nvSpPr>
          <p:cNvPr id="35" name="ZoneTexte 34"/>
          <p:cNvSpPr txBox="1"/>
          <p:nvPr/>
        </p:nvSpPr>
        <p:spPr>
          <a:xfrm>
            <a:off x="6100204" y="4906311"/>
            <a:ext cx="2287806" cy="369332"/>
          </a:xfrm>
          <a:prstGeom prst="rect">
            <a:avLst/>
          </a:prstGeom>
          <a:noFill/>
        </p:spPr>
        <p:txBody>
          <a:bodyPr wrap="none" rtlCol="0">
            <a:spAutoFit/>
          </a:bodyPr>
          <a:lstStyle/>
          <a:p>
            <a:r>
              <a:rPr lang="fr-FR" dirty="0" smtClean="0">
                <a:solidFill>
                  <a:srgbClr val="FF0000"/>
                </a:solidFill>
              </a:rPr>
              <a:t>Conseil de discipline</a:t>
            </a:r>
            <a:endParaRPr lang="fr-FR" dirty="0">
              <a:solidFill>
                <a:srgbClr val="FF0000"/>
              </a:solidFill>
            </a:endParaRPr>
          </a:p>
        </p:txBody>
      </p:sp>
    </p:spTree>
    <p:extLst>
      <p:ext uri="{BB962C8B-B14F-4D97-AF65-F5344CB8AC3E}">
        <p14:creationId xmlns:p14="http://schemas.microsoft.com/office/powerpoint/2010/main" val="234923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8"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81110"/>
            <a:ext cx="8229600" cy="1143000"/>
          </a:xfrm>
        </p:spPr>
        <p:txBody>
          <a:bodyPr/>
          <a:lstStyle/>
          <a:p>
            <a:r>
              <a:rPr lang="fr-FR" dirty="0" smtClean="0"/>
              <a:t>Le 4 pages académique EFG</a:t>
            </a:r>
            <a:endParaRPr lang="fr-FR" dirty="0"/>
          </a:p>
        </p:txBody>
      </p:sp>
      <p:sp>
        <p:nvSpPr>
          <p:cNvPr id="4" name="Espace réservé du pied de page 3"/>
          <p:cNvSpPr>
            <a:spLocks noGrp="1"/>
          </p:cNvSpPr>
          <p:nvPr>
            <p:ph type="ftr" sz="quarter" idx="11"/>
          </p:nvPr>
        </p:nvSpPr>
        <p:spPr/>
        <p:txBody>
          <a:bodyPr/>
          <a:lstStyle/>
          <a:p>
            <a:pPr>
              <a:defRPr/>
            </a:pPr>
            <a:r>
              <a:rPr lang="fr-FR" smtClean="0"/>
              <a:t>Journée académique 17 octobre 2018</a:t>
            </a:r>
            <a:endParaRPr lang="fr-FR"/>
          </a:p>
        </p:txBody>
      </p:sp>
    </p:spTree>
    <p:extLst>
      <p:ext uri="{BB962C8B-B14F-4D97-AF65-F5344CB8AC3E}">
        <p14:creationId xmlns:p14="http://schemas.microsoft.com/office/powerpoint/2010/main" val="2501043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6858" y="139154"/>
            <a:ext cx="8229600" cy="1143000"/>
          </a:xfrm>
        </p:spPr>
        <p:txBody>
          <a:bodyPr/>
          <a:lstStyle/>
          <a:p>
            <a:r>
              <a:rPr lang="fr-FR" dirty="0"/>
              <a:t>L</a:t>
            </a:r>
            <a:r>
              <a:rPr lang="fr-FR" dirty="0" smtClean="0"/>
              <a:t>es </a:t>
            </a:r>
            <a:r>
              <a:rPr lang="fr-FR" dirty="0"/>
              <a:t>formations </a:t>
            </a:r>
            <a:r>
              <a:rPr lang="fr-FR" dirty="0" smtClean="0"/>
              <a:t>2018/19</a:t>
            </a:r>
            <a:endParaRPr lang="fr-FR" dirty="0"/>
          </a:p>
        </p:txBody>
      </p:sp>
      <p:sp>
        <p:nvSpPr>
          <p:cNvPr id="4" name="Espace réservé du pied de page 3"/>
          <p:cNvSpPr>
            <a:spLocks noGrp="1"/>
          </p:cNvSpPr>
          <p:nvPr>
            <p:ph type="ftr" sz="quarter" idx="11"/>
          </p:nvPr>
        </p:nvSpPr>
        <p:spPr/>
        <p:txBody>
          <a:bodyPr/>
          <a:lstStyle/>
          <a:p>
            <a:pPr>
              <a:defRPr/>
            </a:pPr>
            <a:r>
              <a:rPr lang="fr-FR" smtClean="0"/>
              <a:t>Journée académique 17 octobre 2018</a:t>
            </a:r>
            <a:endParaRPr lang="fr-FR"/>
          </a:p>
        </p:txBody>
      </p:sp>
      <p:sp>
        <p:nvSpPr>
          <p:cNvPr id="5" name="Ellipse 4"/>
          <p:cNvSpPr/>
          <p:nvPr/>
        </p:nvSpPr>
        <p:spPr>
          <a:xfrm>
            <a:off x="2763102" y="1294191"/>
            <a:ext cx="2483893" cy="122829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457201" y="2522490"/>
            <a:ext cx="2710786" cy="138716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278087" y="4287265"/>
            <a:ext cx="2846113" cy="122829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p:cNvSpPr/>
          <p:nvPr/>
        </p:nvSpPr>
        <p:spPr>
          <a:xfrm>
            <a:off x="5651879" y="4687670"/>
            <a:ext cx="2483893" cy="122829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p:cNvSpPr/>
          <p:nvPr/>
        </p:nvSpPr>
        <p:spPr>
          <a:xfrm>
            <a:off x="6582803" y="3136639"/>
            <a:ext cx="2483893" cy="122829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2949622" y="5128051"/>
            <a:ext cx="2483893" cy="122829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5976582" y="1694596"/>
            <a:ext cx="2483893" cy="122829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3409153" y="3045275"/>
            <a:ext cx="2932483" cy="14368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p:cNvSpPr txBox="1"/>
          <p:nvPr/>
        </p:nvSpPr>
        <p:spPr>
          <a:xfrm>
            <a:off x="4005048" y="3187971"/>
            <a:ext cx="1992853" cy="1200329"/>
          </a:xfrm>
          <a:prstGeom prst="rect">
            <a:avLst/>
          </a:prstGeom>
          <a:noFill/>
        </p:spPr>
        <p:txBody>
          <a:bodyPr wrap="none" rtlCol="0">
            <a:spAutoFit/>
          </a:bodyPr>
          <a:lstStyle/>
          <a:p>
            <a:r>
              <a:rPr lang="fr-FR" dirty="0" smtClean="0"/>
              <a:t>Plan de formation</a:t>
            </a:r>
          </a:p>
          <a:p>
            <a:r>
              <a:rPr lang="fr-FR" dirty="0" smtClean="0"/>
              <a:t>hors plans </a:t>
            </a:r>
          </a:p>
          <a:p>
            <a:r>
              <a:rPr lang="fr-FR" dirty="0" smtClean="0"/>
              <a:t>départementaux</a:t>
            </a:r>
          </a:p>
          <a:p>
            <a:r>
              <a:rPr lang="fr-FR" dirty="0"/>
              <a:t>d</a:t>
            </a:r>
            <a:r>
              <a:rPr lang="fr-FR" dirty="0" smtClean="0"/>
              <a:t>e formation </a:t>
            </a:r>
            <a:endParaRPr lang="fr-FR" dirty="0"/>
          </a:p>
        </p:txBody>
      </p:sp>
      <p:sp>
        <p:nvSpPr>
          <p:cNvPr id="17" name="ZoneTexte 16"/>
          <p:cNvSpPr txBox="1"/>
          <p:nvPr/>
        </p:nvSpPr>
        <p:spPr>
          <a:xfrm>
            <a:off x="3065594" y="1547048"/>
            <a:ext cx="1838965" cy="646331"/>
          </a:xfrm>
          <a:prstGeom prst="rect">
            <a:avLst/>
          </a:prstGeom>
          <a:noFill/>
        </p:spPr>
        <p:txBody>
          <a:bodyPr wrap="none" rtlCol="0">
            <a:spAutoFit/>
          </a:bodyPr>
          <a:lstStyle/>
          <a:p>
            <a:r>
              <a:rPr lang="fr-FR" dirty="0" smtClean="0"/>
              <a:t>Personnels </a:t>
            </a:r>
          </a:p>
          <a:p>
            <a:r>
              <a:rPr lang="fr-FR" dirty="0" smtClean="0"/>
              <a:t>d’encadrement  </a:t>
            </a:r>
            <a:endParaRPr lang="fr-FR" dirty="0"/>
          </a:p>
        </p:txBody>
      </p:sp>
      <p:sp>
        <p:nvSpPr>
          <p:cNvPr id="19" name="ZoneTexte 18"/>
          <p:cNvSpPr txBox="1"/>
          <p:nvPr/>
        </p:nvSpPr>
        <p:spPr>
          <a:xfrm>
            <a:off x="606084" y="2728341"/>
            <a:ext cx="2582758" cy="923330"/>
          </a:xfrm>
          <a:prstGeom prst="rect">
            <a:avLst/>
          </a:prstGeom>
          <a:noFill/>
        </p:spPr>
        <p:txBody>
          <a:bodyPr wrap="none" rtlCol="0">
            <a:spAutoFit/>
          </a:bodyPr>
          <a:lstStyle/>
          <a:p>
            <a:r>
              <a:rPr lang="fr-FR" dirty="0" err="1" smtClean="0"/>
              <a:t>Débutant.e.s</a:t>
            </a:r>
            <a:r>
              <a:rPr lang="fr-FR" dirty="0" smtClean="0"/>
              <a:t> et </a:t>
            </a:r>
          </a:p>
          <a:p>
            <a:r>
              <a:rPr lang="fr-FR" dirty="0" err="1" smtClean="0"/>
              <a:t>correspondant.e.s</a:t>
            </a:r>
            <a:endParaRPr lang="fr-FR" dirty="0" smtClean="0"/>
          </a:p>
          <a:p>
            <a:r>
              <a:rPr lang="fr-FR" dirty="0" smtClean="0"/>
              <a:t>EFG en établissements</a:t>
            </a:r>
            <a:endParaRPr lang="fr-FR" dirty="0"/>
          </a:p>
        </p:txBody>
      </p:sp>
      <p:sp>
        <p:nvSpPr>
          <p:cNvPr id="20" name="ZoneTexte 19"/>
          <p:cNvSpPr txBox="1"/>
          <p:nvPr/>
        </p:nvSpPr>
        <p:spPr>
          <a:xfrm>
            <a:off x="477427" y="4428761"/>
            <a:ext cx="2648920" cy="923330"/>
          </a:xfrm>
          <a:prstGeom prst="rect">
            <a:avLst/>
          </a:prstGeom>
          <a:noFill/>
        </p:spPr>
        <p:txBody>
          <a:bodyPr wrap="square" rtlCol="0">
            <a:spAutoFit/>
          </a:bodyPr>
          <a:lstStyle/>
          <a:p>
            <a:r>
              <a:rPr lang="fr-FR" dirty="0" err="1" smtClean="0"/>
              <a:t>Enseignante.e.s</a:t>
            </a:r>
            <a:r>
              <a:rPr lang="fr-FR" dirty="0" smtClean="0"/>
              <a:t>/</a:t>
            </a:r>
          </a:p>
          <a:p>
            <a:r>
              <a:rPr lang="fr-FR" dirty="0" smtClean="0"/>
              <a:t>Jeu sérieux et </a:t>
            </a:r>
          </a:p>
          <a:p>
            <a:r>
              <a:rPr lang="fr-FR" dirty="0"/>
              <a:t>d</a:t>
            </a:r>
            <a:r>
              <a:rPr lang="fr-FR" dirty="0" smtClean="0"/>
              <a:t>émarche pédagogique </a:t>
            </a:r>
            <a:endParaRPr lang="fr-FR" dirty="0"/>
          </a:p>
        </p:txBody>
      </p:sp>
      <p:sp>
        <p:nvSpPr>
          <p:cNvPr id="21" name="ZoneTexte 20"/>
          <p:cNvSpPr txBox="1"/>
          <p:nvPr/>
        </p:nvSpPr>
        <p:spPr>
          <a:xfrm>
            <a:off x="3072983" y="5449366"/>
            <a:ext cx="2403222" cy="646331"/>
          </a:xfrm>
          <a:prstGeom prst="rect">
            <a:avLst/>
          </a:prstGeom>
          <a:noFill/>
        </p:spPr>
        <p:txBody>
          <a:bodyPr wrap="none" rtlCol="0">
            <a:spAutoFit/>
          </a:bodyPr>
          <a:lstStyle/>
          <a:p>
            <a:r>
              <a:rPr lang="fr-FR" dirty="0" smtClean="0"/>
              <a:t>Enseignants voie pro/</a:t>
            </a:r>
          </a:p>
          <a:p>
            <a:r>
              <a:rPr lang="fr-FR" dirty="0" smtClean="0"/>
              <a:t>PAF </a:t>
            </a:r>
            <a:r>
              <a:rPr lang="fr-FR" dirty="0" err="1" smtClean="0"/>
              <a:t>trandisciplinaire</a:t>
            </a:r>
            <a:endParaRPr lang="fr-FR" dirty="0"/>
          </a:p>
        </p:txBody>
      </p:sp>
      <p:sp>
        <p:nvSpPr>
          <p:cNvPr id="22" name="ZoneTexte 21"/>
          <p:cNvSpPr txBox="1"/>
          <p:nvPr/>
        </p:nvSpPr>
        <p:spPr>
          <a:xfrm>
            <a:off x="6126910" y="1931086"/>
            <a:ext cx="2432727" cy="646331"/>
          </a:xfrm>
          <a:prstGeom prst="rect">
            <a:avLst/>
          </a:prstGeom>
          <a:noFill/>
        </p:spPr>
        <p:txBody>
          <a:bodyPr wrap="square" rtlCol="0">
            <a:spAutoFit/>
          </a:bodyPr>
          <a:lstStyle/>
          <a:p>
            <a:r>
              <a:rPr lang="fr-FR" dirty="0" smtClean="0"/>
              <a:t>Tout public/Journée </a:t>
            </a:r>
          </a:p>
          <a:p>
            <a:r>
              <a:rPr lang="fr-FR" dirty="0" smtClean="0"/>
              <a:t>Académique annuelle </a:t>
            </a:r>
            <a:endParaRPr lang="fr-FR" dirty="0"/>
          </a:p>
        </p:txBody>
      </p:sp>
      <p:sp>
        <p:nvSpPr>
          <p:cNvPr id="23" name="ZoneTexte 22"/>
          <p:cNvSpPr txBox="1"/>
          <p:nvPr/>
        </p:nvSpPr>
        <p:spPr>
          <a:xfrm>
            <a:off x="6649335" y="3425907"/>
            <a:ext cx="2326342" cy="646331"/>
          </a:xfrm>
          <a:prstGeom prst="rect">
            <a:avLst/>
          </a:prstGeom>
          <a:noFill/>
        </p:spPr>
        <p:txBody>
          <a:bodyPr wrap="none" rtlCol="0">
            <a:spAutoFit/>
          </a:bodyPr>
          <a:lstStyle/>
          <a:p>
            <a:r>
              <a:rPr lang="fr-FR" dirty="0" err="1" smtClean="0"/>
              <a:t>Coordonnateur.rice.s</a:t>
            </a:r>
            <a:endParaRPr lang="fr-FR" dirty="0" smtClean="0"/>
          </a:p>
          <a:p>
            <a:r>
              <a:rPr lang="fr-FR" dirty="0"/>
              <a:t>é</a:t>
            </a:r>
            <a:r>
              <a:rPr lang="fr-FR" dirty="0" smtClean="0"/>
              <a:t>galité en bassins</a:t>
            </a:r>
            <a:endParaRPr lang="fr-FR" dirty="0"/>
          </a:p>
        </p:txBody>
      </p:sp>
      <p:sp>
        <p:nvSpPr>
          <p:cNvPr id="24" name="ZoneTexte 23"/>
          <p:cNvSpPr txBox="1"/>
          <p:nvPr/>
        </p:nvSpPr>
        <p:spPr>
          <a:xfrm>
            <a:off x="5886438" y="4849201"/>
            <a:ext cx="2249334" cy="1200329"/>
          </a:xfrm>
          <a:prstGeom prst="rect">
            <a:avLst/>
          </a:prstGeom>
          <a:noFill/>
        </p:spPr>
        <p:txBody>
          <a:bodyPr wrap="none" rtlCol="0">
            <a:spAutoFit/>
          </a:bodyPr>
          <a:lstStyle/>
          <a:p>
            <a:r>
              <a:rPr lang="fr-FR" dirty="0" err="1" smtClean="0"/>
              <a:t>Intermétiers</a:t>
            </a:r>
            <a:r>
              <a:rPr lang="fr-FR" dirty="0" smtClean="0"/>
              <a:t>/groupe </a:t>
            </a:r>
          </a:p>
          <a:p>
            <a:r>
              <a:rPr lang="fr-FR" dirty="0" smtClean="0"/>
              <a:t>de recherche</a:t>
            </a:r>
          </a:p>
          <a:p>
            <a:r>
              <a:rPr lang="fr-FR" dirty="0" smtClean="0"/>
              <a:t>action-formation </a:t>
            </a:r>
          </a:p>
          <a:p>
            <a:endParaRPr lang="fr-FR" dirty="0"/>
          </a:p>
        </p:txBody>
      </p:sp>
      <p:cxnSp>
        <p:nvCxnSpPr>
          <p:cNvPr id="26" name="Connecteur droit avec flèche 25"/>
          <p:cNvCxnSpPr>
            <a:stCxn id="15" idx="7"/>
          </p:cNvCxnSpPr>
          <p:nvPr/>
        </p:nvCxnSpPr>
        <p:spPr>
          <a:xfrm flipV="1">
            <a:off x="5912184" y="2848569"/>
            <a:ext cx="429452" cy="4071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a:endCxn id="13" idx="0"/>
          </p:cNvCxnSpPr>
          <p:nvPr/>
        </p:nvCxnSpPr>
        <p:spPr>
          <a:xfrm flipH="1">
            <a:off x="4191569" y="4463692"/>
            <a:ext cx="254374" cy="66435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p:nvPr/>
        </p:nvCxnSpPr>
        <p:spPr>
          <a:xfrm flipH="1" flipV="1">
            <a:off x="3149049" y="3425907"/>
            <a:ext cx="284969" cy="1845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5915429" y="4307859"/>
            <a:ext cx="256991" cy="3369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flipH="1">
            <a:off x="3051951" y="4170802"/>
            <a:ext cx="574005" cy="4142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p:nvPr/>
        </p:nvCxnSpPr>
        <p:spPr>
          <a:xfrm>
            <a:off x="6341636" y="3909654"/>
            <a:ext cx="21668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flipH="1" flipV="1">
            <a:off x="4293161" y="2580321"/>
            <a:ext cx="66476" cy="4861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596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4434" y="2591178"/>
            <a:ext cx="3205162" cy="1143000"/>
          </a:xfrm>
        </p:spPr>
        <p:txBody>
          <a:bodyPr/>
          <a:lstStyle/>
          <a:p>
            <a:r>
              <a:rPr lang="fr-FR" dirty="0" smtClean="0"/>
              <a:t>L’espace pédagogique EFG </a:t>
            </a:r>
            <a:br>
              <a:rPr lang="fr-FR" dirty="0" smtClean="0"/>
            </a:br>
            <a:r>
              <a:rPr lang="fr-FR" dirty="0" smtClean="0"/>
              <a:t>du site académique</a:t>
            </a:r>
            <a:endParaRPr lang="fr-FR" dirty="0"/>
          </a:p>
        </p:txBody>
      </p:sp>
      <p:sp>
        <p:nvSpPr>
          <p:cNvPr id="4" name="Espace réservé du pied de page 3"/>
          <p:cNvSpPr>
            <a:spLocks noGrp="1"/>
          </p:cNvSpPr>
          <p:nvPr>
            <p:ph type="ftr" sz="quarter" idx="11"/>
          </p:nvPr>
        </p:nvSpPr>
        <p:spPr/>
        <p:txBody>
          <a:bodyPr/>
          <a:lstStyle/>
          <a:p>
            <a:pPr>
              <a:defRPr/>
            </a:pPr>
            <a:r>
              <a:rPr lang="fr-FR" smtClean="0"/>
              <a:t>Journée académique 17 octobre 2018</a:t>
            </a:r>
            <a:endParaRPr lang="fr-FR"/>
          </a:p>
        </p:txBody>
      </p:sp>
      <p:pic>
        <p:nvPicPr>
          <p:cNvPr id="1026" name="Picture 2" descr="https://screenshotscdn.firefoxusercontent.com/images/4eecac81-c2e5-4819-98f5-fddd63d330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064" y="154984"/>
            <a:ext cx="4912964" cy="645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255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54276"/>
            <a:ext cx="8229600" cy="1143000"/>
          </a:xfrm>
        </p:spPr>
        <p:txBody>
          <a:bodyPr/>
          <a:lstStyle/>
          <a:p>
            <a:r>
              <a:rPr lang="fr-FR" dirty="0"/>
              <a:t>Actualité </a:t>
            </a:r>
            <a:r>
              <a:rPr lang="fr-FR" dirty="0" smtClean="0"/>
              <a:t>du dossier </a:t>
            </a:r>
            <a:br>
              <a:rPr lang="fr-FR" dirty="0" smtClean="0"/>
            </a:br>
            <a:r>
              <a:rPr lang="fr-FR" dirty="0" smtClean="0"/>
              <a:t>égalité </a:t>
            </a:r>
            <a:r>
              <a:rPr lang="fr-FR" dirty="0"/>
              <a:t>filles-garçons</a:t>
            </a:r>
          </a:p>
        </p:txBody>
      </p:sp>
      <p:sp>
        <p:nvSpPr>
          <p:cNvPr id="4" name="Espace réservé du pied de page 3"/>
          <p:cNvSpPr>
            <a:spLocks noGrp="1"/>
          </p:cNvSpPr>
          <p:nvPr>
            <p:ph type="ftr" sz="quarter" idx="11"/>
          </p:nvPr>
        </p:nvSpPr>
        <p:spPr/>
        <p:txBody>
          <a:bodyPr/>
          <a:lstStyle/>
          <a:p>
            <a:pPr>
              <a:defRPr/>
            </a:pPr>
            <a:r>
              <a:rPr lang="fr-FR" smtClean="0"/>
              <a:t>Journée académique 17 octobre 2018</a:t>
            </a:r>
            <a:endParaRPr lang="fr-FR"/>
          </a:p>
        </p:txBody>
      </p:sp>
    </p:spTree>
    <p:extLst>
      <p:ext uri="{BB962C8B-B14F-4D97-AF65-F5344CB8AC3E}">
        <p14:creationId xmlns:p14="http://schemas.microsoft.com/office/powerpoint/2010/main" val="242335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smtClean="0"/>
              <a:t>Journée académique 17 octobre 2018</a:t>
            </a: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56095"/>
          </a:xfrm>
          <a:prstGeom prst="rect">
            <a:avLst/>
          </a:prstGeom>
        </p:spPr>
      </p:pic>
      <p:sp>
        <p:nvSpPr>
          <p:cNvPr id="6" name="ZoneTexte 5"/>
          <p:cNvSpPr txBox="1"/>
          <p:nvPr/>
        </p:nvSpPr>
        <p:spPr>
          <a:xfrm>
            <a:off x="3994759" y="3035659"/>
            <a:ext cx="1154482" cy="584775"/>
          </a:xfrm>
          <a:prstGeom prst="rect">
            <a:avLst/>
          </a:prstGeom>
          <a:noFill/>
        </p:spPr>
        <p:txBody>
          <a:bodyPr wrap="none" rtlCol="0">
            <a:spAutoFit/>
          </a:bodyPr>
          <a:lstStyle/>
          <a:p>
            <a:pPr algn="ctr"/>
            <a:r>
              <a:rPr lang="fr-FR" sz="1600" b="1" dirty="0" smtClean="0"/>
              <a:t>Quatre</a:t>
            </a:r>
          </a:p>
          <a:p>
            <a:pPr algn="ctr"/>
            <a:r>
              <a:rPr lang="fr-FR" sz="1600" b="1" dirty="0" smtClean="0"/>
              <a:t>ambitions</a:t>
            </a:r>
            <a:endParaRPr lang="fr-FR" sz="1600" b="1" dirty="0"/>
          </a:p>
        </p:txBody>
      </p:sp>
      <p:sp>
        <p:nvSpPr>
          <p:cNvPr id="7" name="ZoneTexte 6"/>
          <p:cNvSpPr txBox="1"/>
          <p:nvPr/>
        </p:nvSpPr>
        <p:spPr>
          <a:xfrm>
            <a:off x="3745944" y="1076035"/>
            <a:ext cx="847922" cy="276999"/>
          </a:xfrm>
          <a:prstGeom prst="rect">
            <a:avLst/>
          </a:prstGeom>
          <a:noFill/>
        </p:spPr>
        <p:txBody>
          <a:bodyPr wrap="square" rtlCol="0">
            <a:spAutoFit/>
          </a:bodyPr>
          <a:lstStyle/>
          <a:p>
            <a:pPr algn="ctr"/>
            <a:r>
              <a:rPr lang="fr-FR" sz="1200" b="1" dirty="0" smtClean="0"/>
              <a:t>objectif</a:t>
            </a:r>
            <a:endParaRPr lang="fr-FR" sz="1200" b="1" dirty="0"/>
          </a:p>
        </p:txBody>
      </p:sp>
      <p:sp>
        <p:nvSpPr>
          <p:cNvPr id="8" name="Ellipse 7"/>
          <p:cNvSpPr/>
          <p:nvPr/>
        </p:nvSpPr>
        <p:spPr>
          <a:xfrm>
            <a:off x="3207224" y="668740"/>
            <a:ext cx="232012" cy="348018"/>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3775881" y="1048168"/>
            <a:ext cx="760606" cy="32726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3878753" y="2796270"/>
            <a:ext cx="1430226" cy="1113814"/>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 name="Connecteur droit avec flèche 2"/>
          <p:cNvCxnSpPr/>
          <p:nvPr/>
        </p:nvCxnSpPr>
        <p:spPr>
          <a:xfrm flipH="1">
            <a:off x="2865120" y="905691"/>
            <a:ext cx="342104" cy="1110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stCxn id="9" idx="2"/>
          </p:cNvCxnSpPr>
          <p:nvPr/>
        </p:nvCxnSpPr>
        <p:spPr>
          <a:xfrm flipH="1">
            <a:off x="3003807" y="1211798"/>
            <a:ext cx="772074" cy="724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684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smtClean="0"/>
              <a:t>Journée académique 17 octobre 2018</a:t>
            </a:r>
            <a:endParaRPr lang="fr-FR"/>
          </a:p>
        </p:txBody>
      </p:sp>
      <p:pic>
        <p:nvPicPr>
          <p:cNvPr id="2088" name="Image 20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28" y="201904"/>
            <a:ext cx="8810171" cy="6454191"/>
          </a:xfrm>
          <a:prstGeom prst="rect">
            <a:avLst/>
          </a:prstGeom>
        </p:spPr>
      </p:pic>
      <p:sp>
        <p:nvSpPr>
          <p:cNvPr id="2090" name="Rectangle 2089"/>
          <p:cNvSpPr/>
          <p:nvPr/>
        </p:nvSpPr>
        <p:spPr>
          <a:xfrm>
            <a:off x="675860" y="1606163"/>
            <a:ext cx="2600077" cy="485030"/>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i="1" dirty="0" smtClean="0">
                <a:solidFill>
                  <a:schemeClr val="tx1"/>
                </a:solidFill>
              </a:rPr>
              <a:t>Actualité de la question dès la primaire et bientôt, dès la maternelle?</a:t>
            </a:r>
            <a:endParaRPr lang="fr-FR" sz="1000" i="1" dirty="0">
              <a:solidFill>
                <a:schemeClr val="tx1"/>
              </a:solidFill>
            </a:endParaRPr>
          </a:p>
        </p:txBody>
      </p:sp>
      <p:cxnSp>
        <p:nvCxnSpPr>
          <p:cNvPr id="2092" name="Connecteur droit 2091"/>
          <p:cNvCxnSpPr/>
          <p:nvPr/>
        </p:nvCxnSpPr>
        <p:spPr>
          <a:xfrm>
            <a:off x="2361537" y="1518699"/>
            <a:ext cx="532738" cy="0"/>
          </a:xfrm>
          <a:prstGeom prst="line">
            <a:avLst/>
          </a:prstGeom>
        </p:spPr>
        <p:style>
          <a:lnRef idx="2">
            <a:schemeClr val="accent1"/>
          </a:lnRef>
          <a:fillRef idx="0">
            <a:schemeClr val="accent1"/>
          </a:fillRef>
          <a:effectRef idx="1">
            <a:schemeClr val="accent1"/>
          </a:effectRef>
          <a:fontRef idx="minor">
            <a:schemeClr val="tx1"/>
          </a:fontRef>
        </p:style>
      </p:cxnSp>
      <p:sp>
        <p:nvSpPr>
          <p:cNvPr id="2093" name="Rectangle 2092"/>
          <p:cNvSpPr/>
          <p:nvPr/>
        </p:nvSpPr>
        <p:spPr>
          <a:xfrm>
            <a:off x="447675" y="2267869"/>
            <a:ext cx="2774848" cy="176981"/>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i="1" dirty="0" smtClean="0">
                <a:solidFill>
                  <a:schemeClr val="tx1"/>
                </a:solidFill>
              </a:rPr>
              <a:t>Orientation : la capacité </a:t>
            </a:r>
            <a:r>
              <a:rPr lang="fr-FR" sz="1000" i="1" dirty="0">
                <a:solidFill>
                  <a:schemeClr val="tx1"/>
                </a:solidFill>
              </a:rPr>
              <a:t>des F et </a:t>
            </a:r>
            <a:r>
              <a:rPr lang="fr-FR" sz="1000" i="1" dirty="0" smtClean="0">
                <a:solidFill>
                  <a:schemeClr val="tx1"/>
                </a:solidFill>
              </a:rPr>
              <a:t>G</a:t>
            </a:r>
            <a:r>
              <a:rPr lang="fr-FR" sz="1000" dirty="0" smtClean="0">
                <a:solidFill>
                  <a:schemeClr val="tx1"/>
                </a:solidFill>
              </a:rPr>
              <a:t> </a:t>
            </a:r>
            <a:r>
              <a:rPr lang="fr-FR" sz="1000" i="1" dirty="0" smtClean="0">
                <a:solidFill>
                  <a:schemeClr val="tx1"/>
                </a:solidFill>
              </a:rPr>
              <a:t>à se projeter</a:t>
            </a:r>
            <a:endParaRPr lang="fr-FR" dirty="0"/>
          </a:p>
        </p:txBody>
      </p:sp>
      <p:sp>
        <p:nvSpPr>
          <p:cNvPr id="2094" name="Rectangle 2093"/>
          <p:cNvSpPr/>
          <p:nvPr/>
        </p:nvSpPr>
        <p:spPr>
          <a:xfrm>
            <a:off x="689035" y="3148781"/>
            <a:ext cx="2533487" cy="184355"/>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000" i="1" dirty="0">
                <a:solidFill>
                  <a:schemeClr val="tx1"/>
                </a:solidFill>
              </a:rPr>
              <a:t>L</a:t>
            </a:r>
            <a:r>
              <a:rPr lang="fr-FR" sz="1000" i="1" dirty="0" smtClean="0">
                <a:solidFill>
                  <a:schemeClr val="tx1"/>
                </a:solidFill>
              </a:rPr>
              <a:t>ien </a:t>
            </a:r>
            <a:r>
              <a:rPr lang="fr-FR" sz="1000" i="1" dirty="0">
                <a:solidFill>
                  <a:schemeClr val="tx1"/>
                </a:solidFill>
              </a:rPr>
              <a:t>avec </a:t>
            </a:r>
            <a:r>
              <a:rPr lang="fr-FR" sz="1000" i="1" dirty="0" smtClean="0">
                <a:solidFill>
                  <a:schemeClr val="tx1"/>
                </a:solidFill>
              </a:rPr>
              <a:t>les </a:t>
            </a:r>
            <a:r>
              <a:rPr lang="fr-FR" sz="1000" i="1" dirty="0" err="1">
                <a:solidFill>
                  <a:schemeClr val="tx1"/>
                </a:solidFill>
              </a:rPr>
              <a:t>cyberviolences</a:t>
            </a:r>
            <a:endParaRPr lang="fr-FR" sz="1000" dirty="0">
              <a:solidFill>
                <a:schemeClr val="tx1"/>
              </a:solidFill>
            </a:endParaRPr>
          </a:p>
        </p:txBody>
      </p:sp>
      <p:sp>
        <p:nvSpPr>
          <p:cNvPr id="117" name="Rectangle 116"/>
          <p:cNvSpPr/>
          <p:nvPr/>
        </p:nvSpPr>
        <p:spPr>
          <a:xfrm>
            <a:off x="661110" y="3456544"/>
            <a:ext cx="2448340" cy="184355"/>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000" i="1" dirty="0" smtClean="0">
                <a:solidFill>
                  <a:schemeClr val="tx1"/>
                </a:solidFill>
              </a:rPr>
              <a:t>Coopération en classe et plus tard </a:t>
            </a:r>
            <a:endParaRPr lang="fr-FR" sz="1000" dirty="0">
              <a:solidFill>
                <a:schemeClr val="tx1"/>
              </a:solidFill>
            </a:endParaRPr>
          </a:p>
        </p:txBody>
      </p:sp>
      <p:sp>
        <p:nvSpPr>
          <p:cNvPr id="2099" name="Rectangle 2098"/>
          <p:cNvSpPr/>
          <p:nvPr/>
        </p:nvSpPr>
        <p:spPr>
          <a:xfrm>
            <a:off x="4190998" y="1441173"/>
            <a:ext cx="2018969" cy="329979"/>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smtClean="0">
                <a:solidFill>
                  <a:schemeClr val="tx1"/>
                </a:solidFill>
              </a:rPr>
              <a:t>La mixité = facteur de réussite  Actions cycle 3 - Ecoute/prévention </a:t>
            </a:r>
            <a:endParaRPr lang="fr-FR" sz="1000" dirty="0">
              <a:solidFill>
                <a:schemeClr val="tx1"/>
              </a:solidFill>
            </a:endParaRPr>
          </a:p>
        </p:txBody>
      </p:sp>
      <p:cxnSp>
        <p:nvCxnSpPr>
          <p:cNvPr id="2101" name="Connecteur droit 2100"/>
          <p:cNvCxnSpPr/>
          <p:nvPr/>
        </p:nvCxnSpPr>
        <p:spPr>
          <a:xfrm>
            <a:off x="6800850" y="2462981"/>
            <a:ext cx="12096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Connecteur droit 121"/>
          <p:cNvCxnSpPr/>
          <p:nvPr/>
        </p:nvCxnSpPr>
        <p:spPr>
          <a:xfrm flipV="1">
            <a:off x="6562725" y="2630438"/>
            <a:ext cx="533400" cy="17512"/>
          </a:xfrm>
          <a:prstGeom prst="line">
            <a:avLst/>
          </a:prstGeom>
        </p:spPr>
        <p:style>
          <a:lnRef idx="2">
            <a:schemeClr val="accent1"/>
          </a:lnRef>
          <a:fillRef idx="0">
            <a:schemeClr val="accent1"/>
          </a:fillRef>
          <a:effectRef idx="1">
            <a:schemeClr val="accent1"/>
          </a:effectRef>
          <a:fontRef idx="minor">
            <a:schemeClr val="tx1"/>
          </a:fontRef>
        </p:style>
      </p:cxnSp>
      <p:sp>
        <p:nvSpPr>
          <p:cNvPr id="2108" name="Rectangle 2107"/>
          <p:cNvSpPr/>
          <p:nvPr/>
        </p:nvSpPr>
        <p:spPr>
          <a:xfrm>
            <a:off x="6105525" y="3056603"/>
            <a:ext cx="2381250" cy="3077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Rectangle 63"/>
          <p:cNvSpPr/>
          <p:nvPr/>
        </p:nvSpPr>
        <p:spPr>
          <a:xfrm>
            <a:off x="5934075" y="4365523"/>
            <a:ext cx="3149701" cy="138156"/>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smtClean="0">
                <a:solidFill>
                  <a:schemeClr val="tx1"/>
                </a:solidFill>
              </a:rPr>
              <a:t>Rappeler les valeurs de l’école de la République dont EFG</a:t>
            </a:r>
            <a:endParaRPr lang="fr-FR" sz="1000" dirty="0">
              <a:solidFill>
                <a:schemeClr val="tx1"/>
              </a:solidFill>
            </a:endParaRPr>
          </a:p>
        </p:txBody>
      </p:sp>
      <p:sp>
        <p:nvSpPr>
          <p:cNvPr id="134" name="Rectangle 133"/>
          <p:cNvSpPr/>
          <p:nvPr/>
        </p:nvSpPr>
        <p:spPr>
          <a:xfrm>
            <a:off x="6215062" y="4891516"/>
            <a:ext cx="2381250" cy="42616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5" name="Rectangle 134"/>
          <p:cNvSpPr/>
          <p:nvPr/>
        </p:nvSpPr>
        <p:spPr>
          <a:xfrm>
            <a:off x="4308032" y="5504836"/>
            <a:ext cx="1907030" cy="307763"/>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smtClean="0">
                <a:solidFill>
                  <a:schemeClr val="tx1"/>
                </a:solidFill>
              </a:rPr>
              <a:t>La thématique de la journée, une aide pour agir sur le sujet?</a:t>
            </a:r>
            <a:endParaRPr lang="fr-FR" sz="1000" dirty="0">
              <a:solidFill>
                <a:schemeClr val="tx1"/>
              </a:solidFill>
            </a:endParaRPr>
          </a:p>
        </p:txBody>
      </p:sp>
      <p:sp>
        <p:nvSpPr>
          <p:cNvPr id="136" name="Rectangle 135"/>
          <p:cNvSpPr/>
          <p:nvPr/>
        </p:nvSpPr>
        <p:spPr>
          <a:xfrm>
            <a:off x="689035" y="4512582"/>
            <a:ext cx="2496165" cy="245350"/>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solidFill>
                  <a:schemeClr val="tx1"/>
                </a:solidFill>
              </a:rPr>
              <a:t>La journée académique EFG comme opportunité?</a:t>
            </a:r>
            <a:endParaRPr lang="fr-FR" sz="800" dirty="0">
              <a:solidFill>
                <a:schemeClr val="tx1"/>
              </a:solidFill>
            </a:endParaRPr>
          </a:p>
        </p:txBody>
      </p:sp>
      <p:sp>
        <p:nvSpPr>
          <p:cNvPr id="137" name="Rectangle 136"/>
          <p:cNvSpPr/>
          <p:nvPr/>
        </p:nvSpPr>
        <p:spPr>
          <a:xfrm>
            <a:off x="661110" y="5027022"/>
            <a:ext cx="2766551" cy="358171"/>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solidFill>
                  <a:schemeClr val="tx1"/>
                </a:solidFill>
              </a:rPr>
              <a:t>Développer un </a:t>
            </a:r>
            <a:r>
              <a:rPr lang="fr-FR" sz="800" dirty="0">
                <a:solidFill>
                  <a:schemeClr val="tx1"/>
                </a:solidFill>
              </a:rPr>
              <a:t>climat de confiance </a:t>
            </a:r>
            <a:r>
              <a:rPr lang="fr-FR" sz="800" dirty="0" smtClean="0">
                <a:solidFill>
                  <a:schemeClr val="tx1"/>
                </a:solidFill>
              </a:rPr>
              <a:t>en écoles et  </a:t>
            </a:r>
            <a:r>
              <a:rPr lang="fr-FR" sz="800" dirty="0">
                <a:solidFill>
                  <a:schemeClr val="tx1"/>
                </a:solidFill>
              </a:rPr>
              <a:t>établissements </a:t>
            </a:r>
            <a:r>
              <a:rPr lang="fr-FR" sz="800" dirty="0" smtClean="0">
                <a:solidFill>
                  <a:schemeClr val="tx1"/>
                </a:solidFill>
              </a:rPr>
              <a:t>autour de l’objectif d’égalité des chances de réussite des filles et des garçons?</a:t>
            </a:r>
            <a:endParaRPr lang="fr-FR" sz="800" dirty="0">
              <a:solidFill>
                <a:schemeClr val="tx1"/>
              </a:solidFill>
            </a:endParaRPr>
          </a:p>
        </p:txBody>
      </p:sp>
      <p:sp>
        <p:nvSpPr>
          <p:cNvPr id="138" name="Rectangle 137"/>
          <p:cNvSpPr/>
          <p:nvPr/>
        </p:nvSpPr>
        <p:spPr>
          <a:xfrm>
            <a:off x="614407" y="5943601"/>
            <a:ext cx="2750590" cy="457822"/>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smtClean="0">
                <a:solidFill>
                  <a:schemeClr val="tx1"/>
                </a:solidFill>
              </a:rPr>
              <a:t>Développer et renforcer les liens avec les partenaires agréés et les autres services de l’Etat</a:t>
            </a:r>
            <a:endParaRPr lang="fr-FR" sz="1000" dirty="0">
              <a:solidFill>
                <a:schemeClr val="tx1"/>
              </a:solidFill>
            </a:endParaRPr>
          </a:p>
        </p:txBody>
      </p:sp>
      <p:cxnSp>
        <p:nvCxnSpPr>
          <p:cNvPr id="66" name="Connecteur droit 65"/>
          <p:cNvCxnSpPr/>
          <p:nvPr/>
        </p:nvCxnSpPr>
        <p:spPr>
          <a:xfrm>
            <a:off x="1961535" y="2772697"/>
            <a:ext cx="3170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Connecteur droit 140"/>
          <p:cNvCxnSpPr/>
          <p:nvPr/>
        </p:nvCxnSpPr>
        <p:spPr>
          <a:xfrm>
            <a:off x="2677965" y="2762865"/>
            <a:ext cx="544558" cy="9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a:off x="1236406" y="2549013"/>
            <a:ext cx="4522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a:off x="2120080" y="2549013"/>
            <a:ext cx="3170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Connecteur droit 145"/>
          <p:cNvCxnSpPr/>
          <p:nvPr/>
        </p:nvCxnSpPr>
        <p:spPr>
          <a:xfrm>
            <a:off x="7851979" y="1606163"/>
            <a:ext cx="10339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Connecteur droit 70"/>
          <p:cNvCxnSpPr/>
          <p:nvPr/>
        </p:nvCxnSpPr>
        <p:spPr>
          <a:xfrm>
            <a:off x="7610168" y="1917290"/>
            <a:ext cx="6784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Connecteur droit 72"/>
          <p:cNvCxnSpPr/>
          <p:nvPr/>
        </p:nvCxnSpPr>
        <p:spPr>
          <a:xfrm>
            <a:off x="6562725" y="4365522"/>
            <a:ext cx="5976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Connecteur droit 74"/>
          <p:cNvCxnSpPr>
            <a:endCxn id="135" idx="0"/>
          </p:cNvCxnSpPr>
          <p:nvPr/>
        </p:nvCxnSpPr>
        <p:spPr>
          <a:xfrm>
            <a:off x="4660788" y="5504836"/>
            <a:ext cx="60075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a:off x="1544893" y="5488247"/>
            <a:ext cx="66736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Connecteur droit 80"/>
          <p:cNvCxnSpPr/>
          <p:nvPr/>
        </p:nvCxnSpPr>
        <p:spPr>
          <a:xfrm>
            <a:off x="7400594" y="1810618"/>
            <a:ext cx="1485309" cy="0"/>
          </a:xfrm>
          <a:prstGeom prst="line">
            <a:avLst/>
          </a:prstGeom>
        </p:spPr>
        <p:style>
          <a:lnRef idx="2">
            <a:schemeClr val="accent1"/>
          </a:lnRef>
          <a:fillRef idx="0">
            <a:schemeClr val="accent1"/>
          </a:fillRef>
          <a:effectRef idx="1">
            <a:schemeClr val="accent1"/>
          </a:effectRef>
          <a:fontRef idx="minor">
            <a:schemeClr val="tx1"/>
          </a:fontRef>
        </p:style>
      </p:cxnSp>
      <p:sp>
        <p:nvSpPr>
          <p:cNvPr id="162" name="Rectangle 161"/>
          <p:cNvSpPr/>
          <p:nvPr/>
        </p:nvSpPr>
        <p:spPr>
          <a:xfrm>
            <a:off x="8288594" y="2267869"/>
            <a:ext cx="795182" cy="494996"/>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smtClean="0">
                <a:solidFill>
                  <a:schemeClr val="tx1"/>
                </a:solidFill>
              </a:rPr>
              <a:t>Sensibiliser à l’égalité</a:t>
            </a:r>
            <a:endParaRPr lang="fr-FR" sz="1000" dirty="0">
              <a:solidFill>
                <a:schemeClr val="tx1"/>
              </a:solidFill>
            </a:endParaRPr>
          </a:p>
        </p:txBody>
      </p:sp>
      <p:cxnSp>
        <p:nvCxnSpPr>
          <p:cNvPr id="86" name="Connecteur droit 85"/>
          <p:cNvCxnSpPr/>
          <p:nvPr/>
        </p:nvCxnSpPr>
        <p:spPr>
          <a:xfrm>
            <a:off x="1172497" y="6529540"/>
            <a:ext cx="7275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a:off x="1172497" y="3056603"/>
            <a:ext cx="164226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1544893" y="3456544"/>
            <a:ext cx="66736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flipV="1">
            <a:off x="755374" y="4301656"/>
            <a:ext cx="1206161" cy="79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296063" y="4503679"/>
            <a:ext cx="151869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86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8864" y="987233"/>
            <a:ext cx="8229600" cy="1143000"/>
          </a:xfrm>
        </p:spPr>
        <p:txBody>
          <a:bodyPr/>
          <a:lstStyle/>
          <a:p>
            <a:r>
              <a:rPr lang="fr-FR" dirty="0"/>
              <a:t>L</a:t>
            </a:r>
            <a:r>
              <a:rPr lang="fr-FR" dirty="0" smtClean="0"/>
              <a:t>'Égalité femmes-hommes, </a:t>
            </a:r>
            <a:r>
              <a:rPr lang="fr-FR" dirty="0"/>
              <a:t>"grande cause nationale" du </a:t>
            </a:r>
            <a:r>
              <a:rPr lang="fr-FR" dirty="0" smtClean="0"/>
              <a:t>quinquennat</a:t>
            </a:r>
            <a:r>
              <a:rPr lang="fr-FR" dirty="0"/>
              <a:t> </a:t>
            </a:r>
          </a:p>
        </p:txBody>
      </p:sp>
      <p:sp>
        <p:nvSpPr>
          <p:cNvPr id="3" name="Espace réservé du contenu 2"/>
          <p:cNvSpPr>
            <a:spLocks noGrp="1"/>
          </p:cNvSpPr>
          <p:nvPr>
            <p:ph idx="1"/>
          </p:nvPr>
        </p:nvSpPr>
        <p:spPr>
          <a:xfrm>
            <a:off x="814880" y="2479210"/>
            <a:ext cx="8071945" cy="3868957"/>
          </a:xfrm>
        </p:spPr>
        <p:txBody>
          <a:bodyPr/>
          <a:lstStyle/>
          <a:p>
            <a:r>
              <a:rPr lang="fr-FR" sz="2800" dirty="0" smtClean="0"/>
              <a:t>Une convention interministérielle </a:t>
            </a:r>
          </a:p>
          <a:p>
            <a:r>
              <a:rPr lang="fr-FR" sz="2800" dirty="0"/>
              <a:t>L</a:t>
            </a:r>
            <a:r>
              <a:rPr lang="fr-FR" sz="2800" dirty="0" smtClean="0"/>
              <a:t>a transmission, dès la primaire, de </a:t>
            </a:r>
            <a:r>
              <a:rPr lang="fr-FR" sz="2800" dirty="0"/>
              <a:t>la valeur d'égalité entre </a:t>
            </a:r>
            <a:r>
              <a:rPr lang="fr-FR" sz="2800" dirty="0" smtClean="0"/>
              <a:t>filles et garçons</a:t>
            </a:r>
            <a:r>
              <a:rPr lang="fr-FR" sz="2800" dirty="0"/>
              <a:t>, </a:t>
            </a:r>
            <a:r>
              <a:rPr lang="fr-FR" sz="2800" dirty="0" smtClean="0"/>
              <a:t>femmes </a:t>
            </a:r>
            <a:r>
              <a:rPr lang="fr-FR" sz="2800" dirty="0"/>
              <a:t>et </a:t>
            </a:r>
            <a:r>
              <a:rPr lang="fr-FR" sz="2800" dirty="0" smtClean="0"/>
              <a:t>hommes</a:t>
            </a:r>
          </a:p>
          <a:p>
            <a:r>
              <a:rPr lang="fr-FR" sz="2800" dirty="0"/>
              <a:t>Des référents </a:t>
            </a:r>
            <a:r>
              <a:rPr lang="fr-FR" sz="2800" dirty="0" smtClean="0"/>
              <a:t>(correspondants) égalité </a:t>
            </a:r>
            <a:r>
              <a:rPr lang="fr-FR" sz="2800" dirty="0"/>
              <a:t>dans tous les </a:t>
            </a:r>
            <a:r>
              <a:rPr lang="fr-FR" sz="2800" dirty="0" smtClean="0"/>
              <a:t>établissements</a:t>
            </a:r>
          </a:p>
          <a:p>
            <a:r>
              <a:rPr lang="fr-FR" sz="2800" dirty="0" smtClean="0"/>
              <a:t>La </a:t>
            </a:r>
            <a:r>
              <a:rPr lang="fr-FR" sz="2800" dirty="0"/>
              <a:t>parité </a:t>
            </a:r>
            <a:r>
              <a:rPr lang="fr-FR" sz="2800" dirty="0" smtClean="0"/>
              <a:t>pour </a:t>
            </a:r>
            <a:r>
              <a:rPr lang="fr-FR" sz="2800" dirty="0"/>
              <a:t>les représentants des élèves aux </a:t>
            </a:r>
            <a:r>
              <a:rPr lang="fr-FR" sz="2800" dirty="0" smtClean="0"/>
              <a:t>instances du collège et du lycée </a:t>
            </a:r>
          </a:p>
        </p:txBody>
      </p:sp>
      <p:sp>
        <p:nvSpPr>
          <p:cNvPr id="4" name="Espace réservé du pied de page 3"/>
          <p:cNvSpPr>
            <a:spLocks noGrp="1"/>
          </p:cNvSpPr>
          <p:nvPr>
            <p:ph type="ftr" sz="quarter" idx="11"/>
          </p:nvPr>
        </p:nvSpPr>
        <p:spPr/>
        <p:txBody>
          <a:bodyPr/>
          <a:lstStyle/>
          <a:p>
            <a:pPr>
              <a:defRPr/>
            </a:pPr>
            <a:r>
              <a:rPr lang="fr-FR" smtClean="0"/>
              <a:t>Journée académique 17 octobre 2018</a:t>
            </a:r>
            <a:endParaRPr lang="fr-FR" dirty="0"/>
          </a:p>
        </p:txBody>
      </p:sp>
    </p:spTree>
    <p:extLst>
      <p:ext uri="{BB962C8B-B14F-4D97-AF65-F5344CB8AC3E}">
        <p14:creationId xmlns:p14="http://schemas.microsoft.com/office/powerpoint/2010/main" val="352289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238" y="397312"/>
            <a:ext cx="8229600" cy="1143000"/>
          </a:xfrm>
        </p:spPr>
        <p:txBody>
          <a:bodyPr/>
          <a:lstStyle/>
          <a:p>
            <a:r>
              <a:rPr lang="fr-FR" dirty="0"/>
              <a:t>L</a:t>
            </a:r>
            <a:r>
              <a:rPr lang="fr-FR" dirty="0" smtClean="0"/>
              <a:t>'Égalité femmes-hommes, </a:t>
            </a:r>
            <a:r>
              <a:rPr lang="fr-FR" dirty="0"/>
              <a:t>"grande cause nationale" du </a:t>
            </a:r>
            <a:r>
              <a:rPr lang="fr-FR" dirty="0" smtClean="0"/>
              <a:t>quinquennat</a:t>
            </a:r>
            <a:r>
              <a:rPr lang="fr-FR" dirty="0"/>
              <a:t> </a:t>
            </a:r>
          </a:p>
        </p:txBody>
      </p:sp>
      <p:sp>
        <p:nvSpPr>
          <p:cNvPr id="3" name="Espace réservé du contenu 2"/>
          <p:cNvSpPr>
            <a:spLocks noGrp="1"/>
          </p:cNvSpPr>
          <p:nvPr>
            <p:ph idx="1"/>
          </p:nvPr>
        </p:nvSpPr>
        <p:spPr>
          <a:xfrm>
            <a:off x="482626" y="1712135"/>
            <a:ext cx="8816357" cy="4525963"/>
          </a:xfrm>
        </p:spPr>
        <p:txBody>
          <a:bodyPr/>
          <a:lstStyle/>
          <a:p>
            <a:r>
              <a:rPr lang="fr-FR" sz="2800" dirty="0" smtClean="0"/>
              <a:t>Des ressources </a:t>
            </a:r>
            <a:r>
              <a:rPr lang="fr-FR" sz="2800" dirty="0" err="1" smtClean="0"/>
              <a:t>eduscol</a:t>
            </a:r>
            <a:r>
              <a:rPr lang="fr-FR" sz="2800" dirty="0" smtClean="0"/>
              <a:t> pour prévenir le harcèlement </a:t>
            </a:r>
            <a:r>
              <a:rPr lang="fr-FR" sz="2800" dirty="0"/>
              <a:t>et </a:t>
            </a:r>
            <a:r>
              <a:rPr lang="fr-FR" sz="2800" dirty="0" smtClean="0"/>
              <a:t>les comportements </a:t>
            </a:r>
            <a:r>
              <a:rPr lang="fr-FR" sz="2800" dirty="0"/>
              <a:t>et violences à </a:t>
            </a:r>
            <a:r>
              <a:rPr lang="fr-FR" sz="2800" dirty="0" smtClean="0"/>
              <a:t>caractère sexiste </a:t>
            </a:r>
            <a:r>
              <a:rPr lang="fr-FR" sz="2800" dirty="0"/>
              <a:t>et </a:t>
            </a:r>
            <a:r>
              <a:rPr lang="fr-FR" sz="2800" dirty="0" smtClean="0"/>
              <a:t>sexuel :</a:t>
            </a:r>
          </a:p>
          <a:p>
            <a:pPr marL="0" indent="0">
              <a:buNone/>
            </a:pPr>
            <a:r>
              <a:rPr lang="fr-FR" sz="2400" i="1" dirty="0" smtClean="0"/>
              <a:t>	- </a:t>
            </a:r>
            <a:r>
              <a:rPr lang="fr-FR" sz="2400" i="1" dirty="0"/>
              <a:t>"Comprendre pour agir : l'homophobie et Prévention  </a:t>
            </a:r>
            <a:r>
              <a:rPr lang="fr-FR" sz="2400" i="1" dirty="0" smtClean="0"/>
              <a:t>des 	</a:t>
            </a:r>
            <a:r>
              <a:rPr lang="fr-FR" sz="2400" i="1" dirty="0" err="1" smtClean="0"/>
              <a:t>cyberviolences</a:t>
            </a:r>
            <a:r>
              <a:rPr lang="fr-FR" sz="2400" i="1" dirty="0" smtClean="0"/>
              <a:t> </a:t>
            </a:r>
            <a:r>
              <a:rPr lang="fr-FR" sz="2400" i="1" dirty="0"/>
              <a:t>en milieu scolaire" </a:t>
            </a:r>
            <a:r>
              <a:rPr lang="fr-FR" sz="2400" i="1" dirty="0" smtClean="0"/>
              <a:t>:</a:t>
            </a:r>
          </a:p>
          <a:p>
            <a:pPr marL="0" indent="0">
              <a:buNone/>
            </a:pPr>
            <a:r>
              <a:rPr lang="fr-FR" sz="2400" i="1" dirty="0" smtClean="0"/>
              <a:t>	- </a:t>
            </a:r>
            <a:r>
              <a:rPr lang="fr-FR" sz="2400" i="1" dirty="0"/>
              <a:t>"Comportements sexistes et violences sexuelles : </a:t>
            </a:r>
            <a:r>
              <a:rPr lang="fr-FR" sz="2400" i="1" dirty="0" smtClean="0"/>
              <a:t>				prévenir</a:t>
            </a:r>
            <a:r>
              <a:rPr lang="fr-FR" sz="2400" i="1" dirty="0"/>
              <a:t>, repérer, </a:t>
            </a:r>
            <a:r>
              <a:rPr lang="fr-FR" sz="2400" i="1" dirty="0" smtClean="0"/>
              <a:t>agir »</a:t>
            </a:r>
          </a:p>
          <a:p>
            <a:r>
              <a:rPr lang="fr-FR" sz="2800" dirty="0" smtClean="0"/>
              <a:t>Deux </a:t>
            </a:r>
            <a:r>
              <a:rPr lang="fr-FR" sz="2800" dirty="0"/>
              <a:t>parcours </a:t>
            </a:r>
            <a:r>
              <a:rPr lang="fr-FR" sz="2800" dirty="0" err="1">
                <a:hlinkClick r:id="rId3" tooltip="Nouvelle fenêtre vers la plateforme M@gistere"/>
              </a:rPr>
              <a:t>M@gistère</a:t>
            </a:r>
            <a:r>
              <a:rPr lang="fr-FR" sz="2800" dirty="0"/>
              <a:t> sur la prévention du harcèlement (1er et second degré) avec des ressources sur l'égalité filles-garçons</a:t>
            </a:r>
          </a:p>
          <a:p>
            <a:endParaRPr lang="fr-FR" dirty="0"/>
          </a:p>
        </p:txBody>
      </p:sp>
      <p:sp>
        <p:nvSpPr>
          <p:cNvPr id="4" name="Espace réservé du pied de page 3"/>
          <p:cNvSpPr>
            <a:spLocks noGrp="1"/>
          </p:cNvSpPr>
          <p:nvPr>
            <p:ph type="ftr" sz="quarter" idx="11"/>
          </p:nvPr>
        </p:nvSpPr>
        <p:spPr/>
        <p:txBody>
          <a:bodyPr/>
          <a:lstStyle/>
          <a:p>
            <a:pPr>
              <a:defRPr/>
            </a:pPr>
            <a:r>
              <a:rPr lang="fr-FR" smtClean="0"/>
              <a:t>Journée académique 17 octobre 2018</a:t>
            </a:r>
            <a:endParaRPr lang="fr-FR" dirty="0"/>
          </a:p>
        </p:txBody>
      </p:sp>
    </p:spTree>
    <p:extLst>
      <p:ext uri="{BB962C8B-B14F-4D97-AF65-F5344CB8AC3E}">
        <p14:creationId xmlns:p14="http://schemas.microsoft.com/office/powerpoint/2010/main" val="19885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8134" y="274638"/>
            <a:ext cx="8229600" cy="1143000"/>
          </a:xfrm>
        </p:spPr>
        <p:txBody>
          <a:bodyPr/>
          <a:lstStyle/>
          <a:p>
            <a:r>
              <a:rPr lang="fr-FR" dirty="0" smtClean="0"/>
              <a:t>Les axes de travail de la mission</a:t>
            </a:r>
            <a:endParaRPr lang="fr-FR" dirty="0"/>
          </a:p>
        </p:txBody>
      </p:sp>
      <p:sp>
        <p:nvSpPr>
          <p:cNvPr id="3" name="Espace réservé du contenu 2"/>
          <p:cNvSpPr>
            <a:spLocks noGrp="1"/>
          </p:cNvSpPr>
          <p:nvPr>
            <p:ph idx="1"/>
          </p:nvPr>
        </p:nvSpPr>
        <p:spPr>
          <a:xfrm>
            <a:off x="150800" y="1417638"/>
            <a:ext cx="9109313" cy="4525963"/>
          </a:xfrm>
        </p:spPr>
        <p:txBody>
          <a:bodyPr/>
          <a:lstStyle/>
          <a:p>
            <a:pPr marL="342900" lvl="1" indent="-342900">
              <a:buFont typeface="Arial" panose="020B0604020202020204" pitchFamily="34" charset="0"/>
              <a:buChar char="•"/>
            </a:pPr>
            <a:r>
              <a:rPr lang="fr-FR" dirty="0"/>
              <a:t>Lier égalité et mixité en visant les </a:t>
            </a:r>
            <a:r>
              <a:rPr lang="fr-FR" dirty="0" smtClean="0"/>
              <a:t>filles </a:t>
            </a:r>
            <a:r>
              <a:rPr lang="fr-FR" dirty="0"/>
              <a:t>et </a:t>
            </a:r>
            <a:r>
              <a:rPr lang="fr-FR" dirty="0" smtClean="0"/>
              <a:t>les garçons</a:t>
            </a:r>
            <a:endParaRPr lang="fr-FR" dirty="0"/>
          </a:p>
          <a:p>
            <a:pPr marL="342900" lvl="1" indent="-342900">
              <a:buFont typeface="Arial" panose="020B0604020202020204" pitchFamily="34" charset="0"/>
              <a:buChar char="•"/>
            </a:pPr>
            <a:r>
              <a:rPr lang="fr-FR" dirty="0"/>
              <a:t>Passer par la recherche pour comprendre et agir</a:t>
            </a:r>
          </a:p>
          <a:p>
            <a:r>
              <a:rPr lang="fr-FR" sz="2800" dirty="0" smtClean="0"/>
              <a:t>Poursuivre </a:t>
            </a:r>
            <a:r>
              <a:rPr lang="fr-FR" sz="2800" dirty="0"/>
              <a:t>et soutenir les actions en cours:</a:t>
            </a:r>
          </a:p>
          <a:p>
            <a:pPr marL="457200" lvl="1" indent="0">
              <a:buNone/>
            </a:pPr>
            <a:r>
              <a:rPr lang="fr-FR" dirty="0"/>
              <a:t>Prix bonnes pratiques, appel à </a:t>
            </a:r>
            <a:r>
              <a:rPr lang="fr-FR" dirty="0" smtClean="0"/>
              <a:t>projets, liens/terrain, PAF…</a:t>
            </a:r>
            <a:endParaRPr lang="fr-FR" dirty="0"/>
          </a:p>
          <a:p>
            <a:r>
              <a:rPr lang="fr-FR" sz="2800" dirty="0" smtClean="0"/>
              <a:t>Réinterroger l’égalité filles garçons dans le système éducatif: de quoi parle-t-on?</a:t>
            </a:r>
          </a:p>
          <a:p>
            <a:pPr lvl="1"/>
            <a:r>
              <a:rPr lang="fr-FR" i="1" dirty="0" smtClean="0"/>
              <a:t>L’égalité</a:t>
            </a:r>
            <a:r>
              <a:rPr lang="fr-FR" dirty="0" smtClean="0"/>
              <a:t> face à la </a:t>
            </a:r>
            <a:r>
              <a:rPr lang="fr-FR" i="1" dirty="0" smtClean="0"/>
              <a:t>réussite</a:t>
            </a:r>
            <a:r>
              <a:rPr lang="fr-FR" dirty="0" smtClean="0"/>
              <a:t> scolaire</a:t>
            </a:r>
          </a:p>
          <a:p>
            <a:pPr lvl="1"/>
            <a:r>
              <a:rPr lang="fr-FR" i="1" dirty="0" smtClean="0"/>
              <a:t>L’égalité</a:t>
            </a:r>
            <a:r>
              <a:rPr lang="fr-FR" dirty="0" smtClean="0"/>
              <a:t>, composante de la formation des futurs </a:t>
            </a:r>
            <a:r>
              <a:rPr lang="fr-FR" i="1" dirty="0" smtClean="0"/>
              <a:t>citoyens</a:t>
            </a:r>
          </a:p>
          <a:p>
            <a:pPr lvl="1"/>
            <a:r>
              <a:rPr lang="fr-FR" dirty="0" smtClean="0"/>
              <a:t>Quelle place pour </a:t>
            </a:r>
            <a:r>
              <a:rPr lang="fr-FR" i="1" dirty="0" smtClean="0"/>
              <a:t>l’égalité réelle </a:t>
            </a:r>
            <a:r>
              <a:rPr lang="fr-FR" dirty="0" smtClean="0"/>
              <a:t>à l’école?</a:t>
            </a:r>
          </a:p>
          <a:p>
            <a:pPr lvl="1"/>
            <a:endParaRPr lang="fr-FR" dirty="0" smtClean="0"/>
          </a:p>
          <a:p>
            <a:pPr marL="0" indent="0">
              <a:buNone/>
            </a:pPr>
            <a:endParaRPr lang="fr-FR" b="1" dirty="0" smtClean="0"/>
          </a:p>
          <a:p>
            <a:endParaRPr lang="fr-FR" dirty="0"/>
          </a:p>
        </p:txBody>
      </p:sp>
      <p:sp>
        <p:nvSpPr>
          <p:cNvPr id="5" name="Rectangle 4"/>
          <p:cNvSpPr/>
          <p:nvPr/>
        </p:nvSpPr>
        <p:spPr>
          <a:xfrm>
            <a:off x="2286000" y="2967335"/>
            <a:ext cx="4572000" cy="369332"/>
          </a:xfrm>
          <a:prstGeom prst="rect">
            <a:avLst/>
          </a:prstGeom>
        </p:spPr>
        <p:txBody>
          <a:bodyPr>
            <a:spAutoFit/>
          </a:bodyPr>
          <a:lstStyle/>
          <a:p>
            <a:pPr marL="0" indent="0">
              <a:buNone/>
            </a:pPr>
            <a:r>
              <a:rPr lang="fr-FR" dirty="0" smtClean="0"/>
              <a:t>: </a:t>
            </a:r>
            <a:endParaRPr lang="fr-FR" sz="1600" dirty="0"/>
          </a:p>
        </p:txBody>
      </p:sp>
    </p:spTree>
    <p:extLst>
      <p:ext uri="{BB962C8B-B14F-4D97-AF65-F5344CB8AC3E}">
        <p14:creationId xmlns:p14="http://schemas.microsoft.com/office/powerpoint/2010/main" val="43115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482600"/>
            <a:ext cx="8229600" cy="1143000"/>
          </a:xfrm>
        </p:spPr>
        <p:txBody>
          <a:bodyPr/>
          <a:lstStyle/>
          <a:p>
            <a:r>
              <a:rPr lang="fr-FR" dirty="0"/>
              <a:t>L’égalité </a:t>
            </a:r>
            <a:r>
              <a:rPr lang="fr-FR" dirty="0" smtClean="0"/>
              <a:t>FG et la </a:t>
            </a:r>
            <a:r>
              <a:rPr lang="fr-FR" dirty="0"/>
              <a:t>réussite </a:t>
            </a:r>
            <a:r>
              <a:rPr lang="fr-FR" dirty="0" smtClean="0"/>
              <a:t>scolaire</a:t>
            </a:r>
            <a:endParaRPr lang="fr-FR" dirty="0"/>
          </a:p>
        </p:txBody>
      </p:sp>
      <p:sp>
        <p:nvSpPr>
          <p:cNvPr id="3" name="Espace réservé du contenu 2"/>
          <p:cNvSpPr>
            <a:spLocks noGrp="1"/>
          </p:cNvSpPr>
          <p:nvPr>
            <p:ph idx="1"/>
          </p:nvPr>
        </p:nvSpPr>
        <p:spPr>
          <a:xfrm>
            <a:off x="863600" y="1625600"/>
            <a:ext cx="8229600" cy="4756150"/>
          </a:xfrm>
        </p:spPr>
        <p:txBody>
          <a:bodyPr/>
          <a:lstStyle/>
          <a:p>
            <a:r>
              <a:rPr lang="fr-FR" sz="2800" dirty="0" smtClean="0"/>
              <a:t>Des parcours contrastés :</a:t>
            </a:r>
          </a:p>
          <a:p>
            <a:pPr marL="457200" lvl="1" indent="0">
              <a:buNone/>
            </a:pPr>
            <a:r>
              <a:rPr lang="fr-FR" dirty="0"/>
              <a:t>U</a:t>
            </a:r>
            <a:r>
              <a:rPr lang="fr-FR" dirty="0" smtClean="0"/>
              <a:t>ne meilleure réussite des élèves-filles…</a:t>
            </a:r>
          </a:p>
          <a:p>
            <a:pPr marL="457200" lvl="1" indent="0">
              <a:buNone/>
            </a:pPr>
            <a:r>
              <a:rPr lang="fr-FR" i="1" dirty="0" smtClean="0"/>
              <a:t>… mais une moindre ambition scolaire, sociale et professionnelle et un statut fréquent de victimes des violences en milieu scolaire</a:t>
            </a:r>
            <a:endParaRPr lang="fr-FR" i="1" dirty="0"/>
          </a:p>
          <a:p>
            <a:pPr marL="457200" lvl="1" indent="0">
              <a:buNone/>
            </a:pPr>
            <a:r>
              <a:rPr lang="fr-FR" dirty="0" smtClean="0"/>
              <a:t>Une surreprésentation des garçons au chapitre des difficultés, de l’échec scolaire et des violences commises…</a:t>
            </a:r>
          </a:p>
          <a:p>
            <a:pPr marL="457200" lvl="1" indent="0">
              <a:buNone/>
            </a:pPr>
            <a:r>
              <a:rPr lang="fr-FR" i="1" dirty="0" smtClean="0"/>
              <a:t>… en décalage avec une forte confiance en soi et de fréquentes positions de leader en classe</a:t>
            </a:r>
            <a:endParaRPr lang="fr-FR" i="1" dirty="0"/>
          </a:p>
        </p:txBody>
      </p:sp>
      <p:sp>
        <p:nvSpPr>
          <p:cNvPr id="4" name="Espace réservé du pied de page 3"/>
          <p:cNvSpPr>
            <a:spLocks noGrp="1"/>
          </p:cNvSpPr>
          <p:nvPr>
            <p:ph type="ftr" sz="quarter" idx="11"/>
          </p:nvPr>
        </p:nvSpPr>
        <p:spPr/>
        <p:txBody>
          <a:bodyPr/>
          <a:lstStyle/>
          <a:p>
            <a:pPr>
              <a:defRPr/>
            </a:pPr>
            <a:r>
              <a:rPr lang="fr-FR" smtClean="0"/>
              <a:t>Journée académique 17 octobre 2018</a:t>
            </a:r>
            <a:endParaRPr lang="fr-FR"/>
          </a:p>
        </p:txBody>
      </p:sp>
    </p:spTree>
    <p:extLst>
      <p:ext uri="{BB962C8B-B14F-4D97-AF65-F5344CB8AC3E}">
        <p14:creationId xmlns:p14="http://schemas.microsoft.com/office/powerpoint/2010/main" val="12761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3467" y="331787"/>
            <a:ext cx="8229600" cy="1143000"/>
          </a:xfrm>
        </p:spPr>
        <p:txBody>
          <a:bodyPr/>
          <a:lstStyle/>
          <a:p>
            <a:r>
              <a:rPr lang="fr-FR" dirty="0"/>
              <a:t>L’égalité </a:t>
            </a:r>
            <a:r>
              <a:rPr lang="fr-FR" dirty="0" smtClean="0"/>
              <a:t>FG </a:t>
            </a:r>
            <a:r>
              <a:rPr lang="fr-FR" dirty="0"/>
              <a:t>et la réussite scolaire</a:t>
            </a:r>
          </a:p>
        </p:txBody>
      </p:sp>
      <p:sp>
        <p:nvSpPr>
          <p:cNvPr id="3" name="Espace réservé du contenu 2"/>
          <p:cNvSpPr>
            <a:spLocks noGrp="1"/>
          </p:cNvSpPr>
          <p:nvPr>
            <p:ph idx="1"/>
          </p:nvPr>
        </p:nvSpPr>
        <p:spPr>
          <a:xfrm>
            <a:off x="829448" y="1646855"/>
            <a:ext cx="8043620" cy="4525963"/>
          </a:xfrm>
        </p:spPr>
        <p:txBody>
          <a:bodyPr/>
          <a:lstStyle/>
          <a:p>
            <a:r>
              <a:rPr lang="fr-FR" sz="2800" dirty="0" smtClean="0"/>
              <a:t>Des élèves aux comportements stéréotypés…</a:t>
            </a:r>
          </a:p>
          <a:p>
            <a:pPr marL="0" indent="0">
              <a:buNone/>
            </a:pPr>
            <a:r>
              <a:rPr lang="fr-FR" sz="2800" i="1" dirty="0" smtClean="0"/>
              <a:t>… et des </a:t>
            </a:r>
            <a:r>
              <a:rPr lang="fr-FR" sz="2800" i="1" dirty="0"/>
              <a:t>pratiques </a:t>
            </a:r>
            <a:r>
              <a:rPr lang="fr-FR" sz="2800" i="1" dirty="0" smtClean="0"/>
              <a:t>d’enseignants souvent liées à des représentations et des attentes différenciées entre filles </a:t>
            </a:r>
            <a:r>
              <a:rPr lang="fr-FR" sz="2800" i="1" dirty="0"/>
              <a:t>et </a:t>
            </a:r>
            <a:r>
              <a:rPr lang="fr-FR" sz="2800" i="1" dirty="0" smtClean="0"/>
              <a:t>garçons</a:t>
            </a:r>
          </a:p>
          <a:p>
            <a:r>
              <a:rPr lang="fr-FR" sz="2800" dirty="0" smtClean="0"/>
              <a:t> une action de l’école fortement orientée vers les filles…</a:t>
            </a:r>
          </a:p>
          <a:p>
            <a:pPr marL="0" indent="0">
              <a:buNone/>
            </a:pPr>
            <a:r>
              <a:rPr lang="fr-FR" sz="2800" i="1" dirty="0" smtClean="0"/>
              <a:t>… qui prend peu en compte les limites de celle mise en œuvre vers les garçons pour les faire réussir</a:t>
            </a:r>
          </a:p>
        </p:txBody>
      </p:sp>
      <p:sp>
        <p:nvSpPr>
          <p:cNvPr id="4" name="Espace réservé du pied de page 3"/>
          <p:cNvSpPr>
            <a:spLocks noGrp="1"/>
          </p:cNvSpPr>
          <p:nvPr>
            <p:ph type="ftr" sz="quarter" idx="11"/>
          </p:nvPr>
        </p:nvSpPr>
        <p:spPr/>
        <p:txBody>
          <a:bodyPr/>
          <a:lstStyle/>
          <a:p>
            <a:pPr>
              <a:defRPr/>
            </a:pPr>
            <a:r>
              <a:rPr lang="fr-FR" smtClean="0"/>
              <a:t>Journée académique 17 octobre 2018</a:t>
            </a:r>
            <a:endParaRPr lang="fr-FR"/>
          </a:p>
        </p:txBody>
      </p:sp>
    </p:spTree>
    <p:extLst>
      <p:ext uri="{BB962C8B-B14F-4D97-AF65-F5344CB8AC3E}">
        <p14:creationId xmlns:p14="http://schemas.microsoft.com/office/powerpoint/2010/main" val="2005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dele-diaporama-academique-2016">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1.pot [Mode de compatibilité]" id="{ABE4140C-D376-4BE9-BDFF-23C74214A693}" vid="{26625D04-A03A-4312-80BA-6114A8B3F45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1562</TotalTime>
  <Words>861</Words>
  <Application>Microsoft Office PowerPoint</Application>
  <PresentationFormat>Affichage à l'écran (4:3)</PresentationFormat>
  <Paragraphs>149</Paragraphs>
  <Slides>13</Slides>
  <Notes>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Arial</vt:lpstr>
      <vt:lpstr>Calibri</vt:lpstr>
      <vt:lpstr>modele-diaporama-academique-2016</vt:lpstr>
      <vt:lpstr>Égalité, réussite et violence en milieu scolaire : quelle action de l’école envers les filles et  les garçons pour l’émancipation  de tous et toutes?</vt:lpstr>
      <vt:lpstr>Actualité du dossier  égalité filles-garçons</vt:lpstr>
      <vt:lpstr>Présentation PowerPoint</vt:lpstr>
      <vt:lpstr>Présentation PowerPoint</vt:lpstr>
      <vt:lpstr>L'Égalité femmes-hommes, "grande cause nationale" du quinquennat </vt:lpstr>
      <vt:lpstr>L'Égalité femmes-hommes, "grande cause nationale" du quinquennat </vt:lpstr>
      <vt:lpstr>Les axes de travail de la mission</vt:lpstr>
      <vt:lpstr>L’égalité FG et la réussite scolaire</vt:lpstr>
      <vt:lpstr>L’égalité FG et la réussite scolaire</vt:lpstr>
      <vt:lpstr>De l’égalité formelle à l’égalité réelle à l’Ecole?</vt:lpstr>
      <vt:lpstr>Le 4 pages académique EFG</vt:lpstr>
      <vt:lpstr>Les formations 2018/19</vt:lpstr>
      <vt:lpstr>L’espace pédagogique EFG  du site académique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Rectorat</dc:creator>
  <cp:lastModifiedBy>Rectorat</cp:lastModifiedBy>
  <cp:revision>447</cp:revision>
  <cp:lastPrinted>2018-10-15T13:10:43Z</cp:lastPrinted>
  <dcterms:created xsi:type="dcterms:W3CDTF">2017-06-01T09:36:37Z</dcterms:created>
  <dcterms:modified xsi:type="dcterms:W3CDTF">2018-12-04T12:27:33Z</dcterms:modified>
</cp:coreProperties>
</file>