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0" r:id="rId4"/>
    <p:sldId id="257" r:id="rId5"/>
    <p:sldId id="258" r:id="rId6"/>
    <p:sldId id="259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77" d="100"/>
          <a:sy n="77" d="100"/>
        </p:scale>
        <p:origin x="6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05FB78-721A-0FC6-1154-02B6CF3523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4BDA64-0BC5-DDF8-7ACF-CF22CEBE9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B49A43-B8A7-66B0-6F24-05F19F8D0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A6AA0B-7203-8656-59CC-5B900029A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A027F9-3FB3-411A-2274-83654AD08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7376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42E457-6C43-D5C8-4B41-C4F115806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56A309E-ED6E-8371-4679-B1C9B7806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98CBF0-B577-8882-79B9-2CE0CD211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34DBC3-F9D9-EF01-EA4F-802EFA5EF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DE3061-63B7-2954-3399-DDE7937CF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86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C8B2803-FC37-90A8-2F73-19978C237A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180C919-1A40-85F5-6957-A2544598EB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AB9137-7CE6-B210-23F5-C57B73BC6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4AFCB3-AD95-469C-3833-8990A3E84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773AF8-4FC2-1CE0-2A57-D32C50E76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85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2CF6D4-0562-53AD-09B8-CE4E39560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C658FB-ECCF-B8D7-4991-D3B3630FDC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F3CAC5-0AA5-31E7-CA62-978BC3955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B530EF-CEFC-6704-7276-3698A6BA4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7983CE-DB64-9F7D-1604-4E1530178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7649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A67A5-1D43-5FF9-4A87-357683B5F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7AD0FC-CD87-3DF8-8F9C-E8CB6B2052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B2FE6C-32C1-81A7-7D46-86E9339A2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B9A6DF-A7B1-D4F0-D660-CAE9B7590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3EC16F-CCEA-39F7-2407-B0FB354B1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6021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35D8ED-2A83-DDD7-652C-139AD3091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F5557D3-CA1C-46CC-D13E-7FD2F204CD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670D01A-1D05-A049-8618-B452E1260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A39B2A-A335-B359-2C6F-4C9C9306C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6ADE34-FA16-28A9-7550-FE25A15E1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8ECC727-6428-C9FC-41F8-CACF340C2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14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208387-EA8E-83D9-2C6F-08E942064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83CE14-6A21-0075-59BC-22A371850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D125C8-31DB-3F7B-1735-1E0CAFAD0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5BEC0CC-8715-6F58-C44C-46E5FB49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028B68F-63BC-FB32-98E7-239939DCE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41C497F-579C-87CA-31F1-153028238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4B8648D-D8CF-3003-7369-301157E9C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CE2C917-FDAA-B44C-0FD7-6D6B4F7BD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9406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8EB835-F02C-037B-B594-560A86A7C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96F0998-B788-3DA1-5458-F117EB741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2A4D98-A518-E49C-B59C-DCF289D28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A73B75-B84E-0F2C-67E2-79AEC9180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91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5F0D478-86AA-CF95-673E-93890940E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34A3A06-C4D5-73BE-624A-6D444946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976CBF-A706-B2FE-EC61-3C0C97CC5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748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AF4B7DD-3AF7-A712-2229-FE0379F60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28B4D8-0EDF-0ABD-F980-2758549C1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14F9572-E8D5-4C90-5919-937B8658A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D657D8-E105-40CE-5B96-7F129DEC3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1D4C48-35C7-65C8-F24C-4F92932DB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91929AE-165A-BD7B-D58A-F25E4DC3A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216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CE52DD-E623-B0A5-985F-ECD1BBB85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3BB76FA-C850-6C93-F601-2E14DCC349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0A34FD-7323-C5FB-6164-A5AFE0A14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72FC80-D7AE-75CC-C0C0-DA0BCF7E4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516A05-DDB9-16C4-659B-48E9E39C5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2EF7A67-3F10-8DC6-B5B8-4AEE9845E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7754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568D09-6829-FAC0-286B-34786BB65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31F360D-8713-CC7C-0309-FE1E425394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D48A89-5C93-FB4D-A373-F21473BAC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F991-2111-4B01-AB15-FA190F542BCE}" type="datetimeFigureOut">
              <a:rPr lang="fr-FR" smtClean="0"/>
              <a:t>26/06/2023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09D29D-3A6A-8ED3-3E4F-974C60E9A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2BBAB0-4A22-F3CF-1C07-1BA7F73C65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CF1F4-A018-4114-8243-9F8D4DD9EB9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38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3C6130-A5AD-2838-D0EE-E66AECDA94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sz="4000" i="1" dirty="0"/>
              <a:t>Dixit-Philo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L’identité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4C60EAB-C99C-C816-9C2C-F6BB4878BCD4}"/>
              </a:ext>
            </a:extLst>
          </p:cNvPr>
          <p:cNvSpPr txBox="1"/>
          <p:nvPr/>
        </p:nvSpPr>
        <p:spPr>
          <a:xfrm>
            <a:off x="4669735" y="3647660"/>
            <a:ext cx="28525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+mj-lt"/>
              </a:rPr>
              <a:t>Adapté de Laetitia Buisson</a:t>
            </a:r>
          </a:p>
        </p:txBody>
      </p:sp>
    </p:spTree>
    <p:extLst>
      <p:ext uri="{BB962C8B-B14F-4D97-AF65-F5344CB8AC3E}">
        <p14:creationId xmlns:p14="http://schemas.microsoft.com/office/powerpoint/2010/main" val="2444124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s7">
            <a:extLst>
              <a:ext uri="{FF2B5EF4-FFF2-40B4-BE49-F238E27FC236}">
                <a16:creationId xmlns:a16="http://schemas.microsoft.com/office/drawing/2014/main" id="{6679AE4D-C20C-AA0F-9478-2D60AF5C63FB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603060" y="617853"/>
            <a:ext cx="3275768" cy="2100098"/>
          </a:xfrm>
          <a:prstGeom prst="rect">
            <a:avLst/>
          </a:prstGeom>
        </p:spPr>
      </p:pic>
      <p:pic>
        <p:nvPicPr>
          <p:cNvPr id="3" name="images8">
            <a:extLst>
              <a:ext uri="{FF2B5EF4-FFF2-40B4-BE49-F238E27FC236}">
                <a16:creationId xmlns:a16="http://schemas.microsoft.com/office/drawing/2014/main" id="{17E21DE4-BA4F-48CB-27A9-5727758AA58D}"/>
              </a:ext>
            </a:extLst>
          </p:cNvPr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534431" y="467518"/>
            <a:ext cx="2894796" cy="2336736"/>
          </a:xfrm>
          <a:prstGeom prst="rect">
            <a:avLst/>
          </a:prstGeom>
        </p:spPr>
      </p:pic>
      <p:pic>
        <p:nvPicPr>
          <p:cNvPr id="4" name="images9">
            <a:extLst>
              <a:ext uri="{FF2B5EF4-FFF2-40B4-BE49-F238E27FC236}">
                <a16:creationId xmlns:a16="http://schemas.microsoft.com/office/drawing/2014/main" id="{2883AB93-8FE8-A320-C757-036D4ECA5946}"/>
              </a:ext>
            </a:extLst>
          </p:cNvPr>
          <p:cNvPicPr/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99275" y="3925957"/>
            <a:ext cx="3275768" cy="2368800"/>
          </a:xfrm>
          <a:prstGeom prst="rect">
            <a:avLst/>
          </a:prstGeom>
        </p:spPr>
      </p:pic>
      <p:pic>
        <p:nvPicPr>
          <p:cNvPr id="6" name="images11">
            <a:extLst>
              <a:ext uri="{FF2B5EF4-FFF2-40B4-BE49-F238E27FC236}">
                <a16:creationId xmlns:a16="http://schemas.microsoft.com/office/drawing/2014/main" id="{218D030F-83FD-DDE7-AB18-A07412D956CE}"/>
              </a:ext>
            </a:extLst>
          </p:cNvPr>
          <p:cNvPicPr/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4941503" y="3899577"/>
            <a:ext cx="3516697" cy="2100097"/>
          </a:xfrm>
          <a:prstGeom prst="rect">
            <a:avLst/>
          </a:prstGeom>
        </p:spPr>
      </p:pic>
      <p:pic>
        <p:nvPicPr>
          <p:cNvPr id="7" name="images12">
            <a:extLst>
              <a:ext uri="{FF2B5EF4-FFF2-40B4-BE49-F238E27FC236}">
                <a16:creationId xmlns:a16="http://schemas.microsoft.com/office/drawing/2014/main" id="{85A6AF16-6F86-1DB9-324E-51D960EFF8F0}"/>
              </a:ext>
            </a:extLst>
          </p:cNvPr>
          <p:cNvPicPr/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>
            <a:off x="9306312" y="3429000"/>
            <a:ext cx="2193262" cy="2780541"/>
          </a:xfrm>
          <a:prstGeom prst="rect">
            <a:avLst/>
          </a:prstGeom>
        </p:spPr>
      </p:pic>
      <p:pic>
        <p:nvPicPr>
          <p:cNvPr id="9" name="Image 8" descr="Une image contenant texte, capture d’écran, affiche&#10;&#10;Description générée automatiquement">
            <a:extLst>
              <a:ext uri="{FF2B5EF4-FFF2-40B4-BE49-F238E27FC236}">
                <a16:creationId xmlns:a16="http://schemas.microsoft.com/office/drawing/2014/main" id="{6A51B806-7AE7-B441-1266-6D089FFB94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39" y="704156"/>
            <a:ext cx="3000140" cy="2100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3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78E8E4-8522-0CA8-7037-114BA8609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243" y="1013791"/>
            <a:ext cx="9985513" cy="483041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fr-FR" sz="1800" dirty="0">
                <a:latin typeface="+mj-lt"/>
              </a:rPr>
              <a:t>1. Étaler les cartes sans les décrire et demander aux enfants de les observer. Laisser un temps d’observation. (5’)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800" dirty="0">
                <a:latin typeface="+mj-lt"/>
              </a:rPr>
              <a:t>2. Demander à chacun d’en choisir une (« dans sa tête » ou physiquement) qui correspond le mieux au thème retenu : « Choisis l’image qui exprime le mieux ce qu’est [le concept] pour toi ».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800" dirty="0">
                <a:latin typeface="+mj-lt"/>
              </a:rPr>
              <a:t>3. Chaque enfant écrit les raisons de son choix : « </a:t>
            </a:r>
            <a:r>
              <a:rPr lang="fr-FR" sz="1800" i="1" dirty="0">
                <a:latin typeface="+mj-lt"/>
              </a:rPr>
              <a:t>J’ai choisi cette image car </a:t>
            </a:r>
            <a:r>
              <a:rPr lang="fr-FR" sz="1800" dirty="0">
                <a:latin typeface="+mj-lt"/>
              </a:rPr>
              <a:t>... »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800" dirty="0">
                <a:latin typeface="+mj-lt"/>
              </a:rPr>
              <a:t>     </a:t>
            </a:r>
            <a:r>
              <a:rPr lang="fr-FR" sz="1800" u="sng" dirty="0">
                <a:latin typeface="+mj-lt"/>
              </a:rPr>
              <a:t>Variante</a:t>
            </a:r>
            <a:r>
              <a:rPr lang="fr-FR" sz="1800" dirty="0">
                <a:latin typeface="+mj-lt"/>
              </a:rPr>
              <a:t> : les enfants ayant choisi la même image rédigent en groupe.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800" dirty="0">
                <a:latin typeface="+mj-lt"/>
              </a:rPr>
              <a:t>4. Chaque enfant présente sa carte devant le groupe et ses raisons. Le reste du groupe soit écoute soit prend des notes pour : compléter son texte plus tard ou le modifier. Les enfants qui ont choisi la même image passent en priorité.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800" dirty="0">
                <a:latin typeface="+mj-lt"/>
              </a:rPr>
              <a:t>5. Individuellement, chaque enfant rédige de nouveau (sur une nouvelle feuille) un texte exprimant ce qu’est pour lui le concept retenu, sous forme poétique.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800" dirty="0">
                <a:latin typeface="+mj-lt"/>
              </a:rPr>
              <a:t>    </a:t>
            </a:r>
            <a:r>
              <a:rPr lang="fr-FR" sz="1800" u="sng" dirty="0">
                <a:latin typeface="+mj-lt"/>
              </a:rPr>
              <a:t>Variante</a:t>
            </a:r>
            <a:r>
              <a:rPr lang="fr-FR" sz="1800" dirty="0">
                <a:latin typeface="+mj-lt"/>
              </a:rPr>
              <a:t> : chaque enfant dessine ce qu’est pour lui le concept puis rédige de nouveau sur la base de ce dessin.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800" dirty="0">
                <a:latin typeface="+mj-lt"/>
              </a:rPr>
              <a:t>6. Les textes sont exposés sur une affiche en vis-à-vis des cartes / dessins.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r-FR" sz="1800" dirty="0">
                <a:latin typeface="+mj-lt"/>
              </a:rPr>
              <a:t>7. Une discussion est engagée sur la base de cette affiche.</a:t>
            </a:r>
          </a:p>
          <a:p>
            <a:pPr marL="0" indent="0"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1257724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s7">
            <a:extLst>
              <a:ext uri="{FF2B5EF4-FFF2-40B4-BE49-F238E27FC236}">
                <a16:creationId xmlns:a16="http://schemas.microsoft.com/office/drawing/2014/main" id="{6679AE4D-C20C-AA0F-9478-2D60AF5C63FB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603060" y="617853"/>
            <a:ext cx="3275768" cy="2100098"/>
          </a:xfrm>
          <a:prstGeom prst="rect">
            <a:avLst/>
          </a:prstGeom>
        </p:spPr>
      </p:pic>
      <p:pic>
        <p:nvPicPr>
          <p:cNvPr id="3" name="images8">
            <a:extLst>
              <a:ext uri="{FF2B5EF4-FFF2-40B4-BE49-F238E27FC236}">
                <a16:creationId xmlns:a16="http://schemas.microsoft.com/office/drawing/2014/main" id="{17E21DE4-BA4F-48CB-27A9-5727758AA58D}"/>
              </a:ext>
            </a:extLst>
          </p:cNvPr>
          <p:cNvPicPr/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4534431" y="467518"/>
            <a:ext cx="2894796" cy="2336736"/>
          </a:xfrm>
          <a:prstGeom prst="rect">
            <a:avLst/>
          </a:prstGeom>
        </p:spPr>
      </p:pic>
      <p:pic>
        <p:nvPicPr>
          <p:cNvPr id="4" name="images9">
            <a:extLst>
              <a:ext uri="{FF2B5EF4-FFF2-40B4-BE49-F238E27FC236}">
                <a16:creationId xmlns:a16="http://schemas.microsoft.com/office/drawing/2014/main" id="{2883AB93-8FE8-A320-C757-036D4ECA5946}"/>
              </a:ext>
            </a:extLst>
          </p:cNvPr>
          <p:cNvPicPr/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799275" y="3925957"/>
            <a:ext cx="3275768" cy="2368800"/>
          </a:xfrm>
          <a:prstGeom prst="rect">
            <a:avLst/>
          </a:prstGeom>
        </p:spPr>
      </p:pic>
      <p:pic>
        <p:nvPicPr>
          <p:cNvPr id="6" name="images11">
            <a:extLst>
              <a:ext uri="{FF2B5EF4-FFF2-40B4-BE49-F238E27FC236}">
                <a16:creationId xmlns:a16="http://schemas.microsoft.com/office/drawing/2014/main" id="{218D030F-83FD-DDE7-AB18-A07412D956CE}"/>
              </a:ext>
            </a:extLst>
          </p:cNvPr>
          <p:cNvPicPr/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4941503" y="3899577"/>
            <a:ext cx="3516697" cy="2100097"/>
          </a:xfrm>
          <a:prstGeom prst="rect">
            <a:avLst/>
          </a:prstGeom>
        </p:spPr>
      </p:pic>
      <p:pic>
        <p:nvPicPr>
          <p:cNvPr id="7" name="images12">
            <a:extLst>
              <a:ext uri="{FF2B5EF4-FFF2-40B4-BE49-F238E27FC236}">
                <a16:creationId xmlns:a16="http://schemas.microsoft.com/office/drawing/2014/main" id="{85A6AF16-6F86-1DB9-324E-51D960EFF8F0}"/>
              </a:ext>
            </a:extLst>
          </p:cNvPr>
          <p:cNvPicPr/>
          <p:nvPr/>
        </p:nvPicPr>
        <p:blipFill>
          <a:blip r:embed="rId6">
            <a:lum/>
            <a:alphaModFix/>
          </a:blip>
          <a:srcRect/>
          <a:stretch>
            <a:fillRect/>
          </a:stretch>
        </p:blipFill>
        <p:spPr>
          <a:xfrm>
            <a:off x="9306312" y="3429000"/>
            <a:ext cx="2193262" cy="2780541"/>
          </a:xfrm>
          <a:prstGeom prst="rect">
            <a:avLst/>
          </a:prstGeom>
        </p:spPr>
      </p:pic>
      <p:pic>
        <p:nvPicPr>
          <p:cNvPr id="9" name="Image 8" descr="Une image contenant texte, capture d’écran, affiche&#10;&#10;Description générée automatiquement">
            <a:extLst>
              <a:ext uri="{FF2B5EF4-FFF2-40B4-BE49-F238E27FC236}">
                <a16:creationId xmlns:a16="http://schemas.microsoft.com/office/drawing/2014/main" id="{6A51B806-7AE7-B441-1266-6D089FFB94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39" y="704156"/>
            <a:ext cx="3000140" cy="2100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920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s7">
            <a:extLst>
              <a:ext uri="{FF2B5EF4-FFF2-40B4-BE49-F238E27FC236}">
                <a16:creationId xmlns:a16="http://schemas.microsoft.com/office/drawing/2014/main" id="{6679AE4D-C20C-AA0F-9478-2D60AF5C63FB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779686" y="969878"/>
            <a:ext cx="6632627" cy="4918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568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s8">
            <a:extLst>
              <a:ext uri="{FF2B5EF4-FFF2-40B4-BE49-F238E27FC236}">
                <a16:creationId xmlns:a16="http://schemas.microsoft.com/office/drawing/2014/main" id="{17E21DE4-BA4F-48CB-27A9-5727758AA58D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3202588" y="1252520"/>
            <a:ext cx="4798412" cy="435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176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Une image contenant texte, capture d’écran, affiche&#10;&#10;Description générée automatiquement">
            <a:extLst>
              <a:ext uri="{FF2B5EF4-FFF2-40B4-BE49-F238E27FC236}">
                <a16:creationId xmlns:a16="http://schemas.microsoft.com/office/drawing/2014/main" id="{6A51B806-7AE7-B441-1266-6D089FFB94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9034" y="1338124"/>
            <a:ext cx="5973931" cy="4181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101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s9">
            <a:extLst>
              <a:ext uri="{FF2B5EF4-FFF2-40B4-BE49-F238E27FC236}">
                <a16:creationId xmlns:a16="http://schemas.microsoft.com/office/drawing/2014/main" id="{2883AB93-8FE8-A320-C757-036D4ECA5946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2897672" y="1210930"/>
            <a:ext cx="6396656" cy="4436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4096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s11">
            <a:extLst>
              <a:ext uri="{FF2B5EF4-FFF2-40B4-BE49-F238E27FC236}">
                <a16:creationId xmlns:a16="http://schemas.microsoft.com/office/drawing/2014/main" id="{218D030F-83FD-DDE7-AB18-A07412D956CE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3219499" y="1653333"/>
            <a:ext cx="5753001" cy="3405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758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s12">
            <a:extLst>
              <a:ext uri="{FF2B5EF4-FFF2-40B4-BE49-F238E27FC236}">
                <a16:creationId xmlns:a16="http://schemas.microsoft.com/office/drawing/2014/main" id="{85A6AF16-6F86-1DB9-324E-51D960EFF8F0}"/>
              </a:ext>
            </a:extLst>
          </p:cNvPr>
          <p:cNvPicPr/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4166138" y="924339"/>
            <a:ext cx="3859723" cy="5009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5077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234</Words>
  <Application>Microsoft Office PowerPoint</Application>
  <PresentationFormat>Grand écran</PresentationFormat>
  <Paragraphs>11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Thème Office</vt:lpstr>
      <vt:lpstr> Dixit-Philo  L’identité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Dixit-Philo  L’identité</dc:title>
  <dc:creator>Olivier BLOND-RZEWUSKI</dc:creator>
  <cp:lastModifiedBy>Olivier BLOND-RZEWUSKI</cp:lastModifiedBy>
  <cp:revision>2</cp:revision>
  <dcterms:created xsi:type="dcterms:W3CDTF">2023-06-26T09:30:02Z</dcterms:created>
  <dcterms:modified xsi:type="dcterms:W3CDTF">2023-06-26T21:19:36Z</dcterms:modified>
</cp:coreProperties>
</file>