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sldIdLst>
    <p:sldId id="262" r:id="rId5"/>
    <p:sldId id="264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72" r:id="rId14"/>
    <p:sldId id="273" r:id="rId15"/>
    <p:sldId id="261" r:id="rId16"/>
    <p:sldId id="26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5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EEB4C-2EB3-4C2F-9F75-966433370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04DB40-4263-4576-89BB-FF8951E1F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308C30-4C0B-41CB-BAF7-C1CFC898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02D576-0A19-4FB3-9266-1D95EE11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533169-7026-4358-A122-3B323164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3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99132-A497-4F18-BB3F-7B335588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19536C-C8BD-4B32-8F9B-0B2303DE7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41ED18-6D90-49DF-B6F7-A463C02F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FB15B1-8FBD-40BB-A2FC-A8CCB57B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2430EC-994D-4592-B801-E8D547FE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3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59C0C3F-B5C4-4625-9F4A-21538473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107EDE-7CE4-4982-B27C-171C95096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62CC23-FE02-4FAE-AB48-4364A019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FD70C-36AA-4337-8423-302E547D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F1D66-CBCE-4ABA-8DDA-8FAC6EC1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9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4FD53-F0D8-4592-B2A8-047216D8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280E3-5082-4C32-9593-EA48E44CB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D44BC9-AA17-4ED0-9164-8C28B033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A1F66E-75D0-439D-94CF-108B0C77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BEBA8-22CC-41D5-8047-2D9828F4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5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BA10B-CC71-4395-B2C3-F6DE24E2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DC7D40-D9A0-48C4-B6FB-1495541EE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D7E54A-6884-4499-9178-352A275F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5EC6B-4543-4F7C-9A28-8481238E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40D9B3-9D8D-475C-A620-8B75F940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3CA26-F49C-447E-9D3D-C944AEF9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F1BF9-3B65-4F40-86A3-C800A529E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3C1517-6939-43C1-9EC2-1486A882E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EB237D-5E3A-4845-ADA9-712A22AF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6995A4-4275-4414-AECE-69F56E6C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00D1E0-3EFD-4E7E-97A7-ED8B670E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1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BF2D94-7881-4AB1-8608-8023D694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BED7BF-9DB5-44C2-97AF-978B2EBE7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6BAEC5-EA5E-485D-9676-B00FA01BB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AA94EA-0823-4B2D-97D2-6164B00F2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BF5152-7868-4B6B-9A33-D6EC96387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92CDD5-CEB0-4F8A-B642-426DEE20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DB90B0-AD83-4BFB-86C0-0F236052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BB51B7-9C56-402A-95CC-E86F32DD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AC8F3-30A6-49E6-8E6B-5FA22B4F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01C315-CE05-4BD1-8A7B-A19F7D51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4FC2C0-CC78-44DD-87D7-B32C0F2C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7A1831-EC76-4C21-B671-949361B5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F25692-6931-4193-9C72-DE36DD18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AF5F02-EE97-47D4-85B9-D916A760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393F7D-58E4-440D-AEB9-B09FF5FF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CC0144-0188-46EB-AB3F-20A9BB66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427EE5-BF8C-40ED-B947-043722E8A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466D7D-1516-455F-BFA5-81B86AA67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AA4CF7-008D-47FB-BD84-72B96EFA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A2AED5-AFAD-4035-B5E7-EE7D76EA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B0C0C5-184A-4049-A6ED-8355AD50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3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8489D-9EB5-4FCD-A033-78AD0993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BA5449-782B-4391-881B-1833E260E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C776BA-8252-42E2-BD08-C3F807230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742D28-DBFB-46EF-80CA-5E119A2F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634931-092D-4B23-9EBE-A3D2F46D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76B55E-9DFA-411E-8275-9FD82BF0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4EE55F-154F-4D2F-9E72-2DE6B070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8E9AB5-7988-45E5-8B34-325FC617A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BEED3E-6BCF-47EC-B055-A57311416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02AE3-9048-4143-AF61-8B58DAF3F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55404-52C5-4466-8E12-C1B565546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E9F15B-DB92-452B-921C-BCCF5511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38" y="280113"/>
            <a:ext cx="3141149" cy="23032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023D2F-4323-4C33-8701-DFB97F536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365" y="371859"/>
            <a:ext cx="2767824" cy="2651990"/>
          </a:xfrm>
          <a:prstGeom prst="rect">
            <a:avLst/>
          </a:prstGeom>
        </p:spPr>
      </p:pic>
      <p:pic>
        <p:nvPicPr>
          <p:cNvPr id="5" name="Image 4" descr="Une image contenant personne, enfant, intérieur, petit&#10;&#10;Description générée automatiquement">
            <a:extLst>
              <a:ext uri="{FF2B5EF4-FFF2-40B4-BE49-F238E27FC236}">
                <a16:creationId xmlns:a16="http://schemas.microsoft.com/office/drawing/2014/main" id="{F8F69EB7-CFC8-457B-85C6-377DD7EAA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24" y="3173839"/>
            <a:ext cx="2897763" cy="16098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85874E-E7D1-482B-B954-D169EF4F0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613" y="3173839"/>
            <a:ext cx="2219136" cy="1481456"/>
          </a:xfrm>
          <a:prstGeom prst="rect">
            <a:avLst/>
          </a:prstGeom>
        </p:spPr>
      </p:pic>
      <p:pic>
        <p:nvPicPr>
          <p:cNvPr id="9" name="Image 8" descr="Une image contenant personne, femme, fenêtre&#10;&#10;Description générée automatiquement">
            <a:extLst>
              <a:ext uri="{FF2B5EF4-FFF2-40B4-BE49-F238E27FC236}">
                <a16:creationId xmlns:a16="http://schemas.microsoft.com/office/drawing/2014/main" id="{BD11FFCA-73FE-4084-A1DB-94988906A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521" y="5103837"/>
            <a:ext cx="2855844" cy="14279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D3087F3-91D9-4B45-8C19-35611CBAE1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5154" y="592862"/>
            <a:ext cx="1905043" cy="1901764"/>
          </a:xfrm>
          <a:prstGeom prst="rect">
            <a:avLst/>
          </a:prstGeom>
        </p:spPr>
      </p:pic>
      <p:pic>
        <p:nvPicPr>
          <p:cNvPr id="1026" name="Picture 2" descr="Enfants : ces amitiés qui les font grandir | Psychologies.com">
            <a:extLst>
              <a:ext uri="{FF2B5EF4-FFF2-40B4-BE49-F238E27FC236}">
                <a16:creationId xmlns:a16="http://schemas.microsoft.com/office/drawing/2014/main" id="{B3653D47-EB04-496B-9284-A97750BA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76" y="3023849"/>
            <a:ext cx="2555521" cy="11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personne, extérieur, assis, objet d’extérieur&#10;&#10;Description générée automatiquement">
            <a:extLst>
              <a:ext uri="{FF2B5EF4-FFF2-40B4-BE49-F238E27FC236}">
                <a16:creationId xmlns:a16="http://schemas.microsoft.com/office/drawing/2014/main" id="{A0495BD4-C0A3-4104-AE57-E9E984FAB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4000" y="4879229"/>
            <a:ext cx="2767824" cy="18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2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personne, extérieur, assis, objet d’extérieur&#10;&#10;Description générée automatiquement">
            <a:extLst>
              <a:ext uri="{FF2B5EF4-FFF2-40B4-BE49-F238E27FC236}">
                <a16:creationId xmlns:a16="http://schemas.microsoft.com/office/drawing/2014/main" id="{A0495BD4-C0A3-4104-AE57-E9E984FA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79" y="1009789"/>
            <a:ext cx="7261441" cy="48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0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E9F15B-DB92-452B-921C-BCCF5511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38" y="280113"/>
            <a:ext cx="3141149" cy="23032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023D2F-4323-4C33-8701-DFB97F536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365" y="371859"/>
            <a:ext cx="2767824" cy="2651990"/>
          </a:xfrm>
          <a:prstGeom prst="rect">
            <a:avLst/>
          </a:prstGeom>
        </p:spPr>
      </p:pic>
      <p:pic>
        <p:nvPicPr>
          <p:cNvPr id="5" name="Image 4" descr="Une image contenant personne, enfant, intérieur, petit&#10;&#10;Description générée automatiquement">
            <a:extLst>
              <a:ext uri="{FF2B5EF4-FFF2-40B4-BE49-F238E27FC236}">
                <a16:creationId xmlns:a16="http://schemas.microsoft.com/office/drawing/2014/main" id="{F8F69EB7-CFC8-457B-85C6-377DD7EAA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24" y="3173839"/>
            <a:ext cx="2897763" cy="16098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85874E-E7D1-482B-B954-D169EF4F0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613" y="3173839"/>
            <a:ext cx="2219136" cy="1481456"/>
          </a:xfrm>
          <a:prstGeom prst="rect">
            <a:avLst/>
          </a:prstGeom>
        </p:spPr>
      </p:pic>
      <p:pic>
        <p:nvPicPr>
          <p:cNvPr id="9" name="Image 8" descr="Une image contenant personne, femme, fenêtre&#10;&#10;Description générée automatiquement">
            <a:extLst>
              <a:ext uri="{FF2B5EF4-FFF2-40B4-BE49-F238E27FC236}">
                <a16:creationId xmlns:a16="http://schemas.microsoft.com/office/drawing/2014/main" id="{BD11FFCA-73FE-4084-A1DB-94988906A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521" y="5103837"/>
            <a:ext cx="2855844" cy="14279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D3087F3-91D9-4B45-8C19-35611CBAE1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5154" y="592862"/>
            <a:ext cx="1905043" cy="1901764"/>
          </a:xfrm>
          <a:prstGeom prst="rect">
            <a:avLst/>
          </a:prstGeom>
        </p:spPr>
      </p:pic>
      <p:pic>
        <p:nvPicPr>
          <p:cNvPr id="1026" name="Picture 2" descr="Enfants : ces amitiés qui les font grandir | Psychologies.com">
            <a:extLst>
              <a:ext uri="{FF2B5EF4-FFF2-40B4-BE49-F238E27FC236}">
                <a16:creationId xmlns:a16="http://schemas.microsoft.com/office/drawing/2014/main" id="{B3653D47-EB04-496B-9284-A97750BA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76" y="3023849"/>
            <a:ext cx="2555521" cy="11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personne, extérieur, assis, objet d’extérieur&#10;&#10;Description générée automatiquement">
            <a:extLst>
              <a:ext uri="{FF2B5EF4-FFF2-40B4-BE49-F238E27FC236}">
                <a16:creationId xmlns:a16="http://schemas.microsoft.com/office/drawing/2014/main" id="{A0495BD4-C0A3-4104-AE57-E9E984FAB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4000" y="4879229"/>
            <a:ext cx="2767824" cy="18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1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168069-26DD-49AE-B645-FE0983268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46" y="859542"/>
            <a:ext cx="7640707" cy="51933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b="1" dirty="0">
                <a:latin typeface="+mj-lt"/>
              </a:rPr>
              <a:t>Contextualisation des œuvres </a:t>
            </a:r>
            <a:r>
              <a:rPr lang="fr-FR" sz="2000" dirty="0">
                <a:latin typeface="+mj-lt"/>
              </a:rPr>
              <a:t>(« </a:t>
            </a:r>
            <a:r>
              <a:rPr lang="fr-FR" sz="2000" i="1" dirty="0">
                <a:latin typeface="+mj-lt"/>
              </a:rPr>
              <a:t>ce que l’on voit </a:t>
            </a:r>
            <a:r>
              <a:rPr lang="fr-FR" sz="2000" dirty="0">
                <a:latin typeface="+mj-lt"/>
              </a:rPr>
              <a:t>»)</a:t>
            </a:r>
            <a:endParaRPr lang="fr-FR" sz="2800" dirty="0">
              <a:latin typeface="+mj-lt"/>
            </a:endParaRPr>
          </a:p>
          <a:p>
            <a:pPr marL="0" indent="0" algn="just">
              <a:buNone/>
            </a:pPr>
            <a:r>
              <a:rPr lang="fr-FR" sz="1600" i="1" dirty="0">
                <a:latin typeface="+mj-lt"/>
              </a:rPr>
              <a:t>Pendant toute cette phase, les images sont décrites et remises dans leur contexte, sans que le mot « amitié » ne soit prononcé.</a:t>
            </a:r>
          </a:p>
          <a:p>
            <a:pPr marL="0" indent="0" algn="just">
              <a:buNone/>
            </a:pPr>
            <a:endParaRPr lang="fr-FR" sz="1600" i="1" dirty="0">
              <a:latin typeface="+mj-lt"/>
            </a:endParaRPr>
          </a:p>
          <a:p>
            <a:pPr algn="just">
              <a:buFontTx/>
              <a:buChar char="-"/>
            </a:pPr>
            <a:r>
              <a:rPr lang="fr-FR" sz="1600" b="1" i="1" dirty="0">
                <a:latin typeface="+mj-lt"/>
              </a:rPr>
              <a:t>Bal du Moulin de la Galette</a:t>
            </a:r>
            <a:r>
              <a:rPr lang="fr-FR" sz="1600" dirty="0">
                <a:latin typeface="+mj-lt"/>
              </a:rPr>
              <a:t>, </a:t>
            </a:r>
            <a:r>
              <a:rPr lang="fr-FR" sz="1600" b="1" dirty="0">
                <a:latin typeface="+mj-lt"/>
              </a:rPr>
              <a:t>d’Auguste Renoir</a:t>
            </a:r>
            <a:r>
              <a:rPr lang="fr-FR" sz="1600" dirty="0">
                <a:latin typeface="+mj-lt"/>
              </a:rPr>
              <a:t>. Peint en 1876, ce tableau impressionniste décrit une scène typique de la fin du XIXe siècle : la guinguette. Lieu où l’on se retrouve entre amis pour danser, manger et boire.</a:t>
            </a:r>
          </a:p>
          <a:p>
            <a:pPr algn="just">
              <a:buFontTx/>
              <a:buChar char="-"/>
            </a:pPr>
            <a:r>
              <a:rPr lang="fr-FR" sz="1600" b="1" dirty="0">
                <a:latin typeface="+mj-lt"/>
              </a:rPr>
              <a:t>Affiche de </a:t>
            </a:r>
            <a:r>
              <a:rPr lang="fr-FR" sz="1600" b="1" i="1" dirty="0">
                <a:latin typeface="+mj-lt"/>
              </a:rPr>
              <a:t>Philéas et Autobule </a:t>
            </a:r>
            <a:r>
              <a:rPr lang="fr-FR" sz="1600" b="1" dirty="0">
                <a:latin typeface="+mj-lt"/>
              </a:rPr>
              <a:t>n°36</a:t>
            </a:r>
            <a:r>
              <a:rPr lang="fr-FR" sz="1600" dirty="0">
                <a:latin typeface="+mj-lt"/>
              </a:rPr>
              <a:t>. On y voit un enfant appuyé contre un éléphant. Les deux personnages regardent dans la même direction et sont tous les deux assis. On imagine aisément que l’enfant fait un câlin à l’éléphant…</a:t>
            </a:r>
          </a:p>
          <a:p>
            <a:pPr algn="just">
              <a:buFontTx/>
              <a:buChar char="-"/>
            </a:pPr>
            <a:r>
              <a:rPr lang="fr-FR" sz="1600" b="1" dirty="0">
                <a:latin typeface="+mj-lt"/>
              </a:rPr>
              <a:t>Deux visages en fusion </a:t>
            </a:r>
            <a:r>
              <a:rPr lang="fr-FR" sz="1600" dirty="0">
                <a:latin typeface="+mj-lt"/>
              </a:rPr>
              <a:t>: les deux personnages semblent s’interpénétrer.</a:t>
            </a:r>
          </a:p>
          <a:p>
            <a:pPr algn="just">
              <a:buFontTx/>
              <a:buChar char="-"/>
            </a:pPr>
            <a:r>
              <a:rPr lang="fr-FR" sz="1600" b="1" dirty="0">
                <a:latin typeface="+mj-lt"/>
              </a:rPr>
              <a:t>Des visages d’enfants tête contre tête</a:t>
            </a:r>
            <a:r>
              <a:rPr lang="fr-FR" sz="1600" dirty="0">
                <a:latin typeface="+mj-lt"/>
              </a:rPr>
              <a:t>. Tous souriants. Ils semblent en complicité.</a:t>
            </a:r>
          </a:p>
          <a:p>
            <a:pPr algn="just">
              <a:buFontTx/>
              <a:buChar char="-"/>
            </a:pPr>
            <a:r>
              <a:rPr lang="fr-FR" sz="1600" b="1" dirty="0">
                <a:latin typeface="+mj-lt"/>
              </a:rPr>
              <a:t>Un téléphone portable</a:t>
            </a:r>
            <a:r>
              <a:rPr lang="fr-FR" sz="1600" dirty="0">
                <a:latin typeface="+mj-lt"/>
              </a:rPr>
              <a:t>. Est indiqué sur la page d’accueil « </a:t>
            </a:r>
            <a:r>
              <a:rPr lang="fr-FR" sz="1600" dirty="0" err="1">
                <a:latin typeface="+mj-lt"/>
              </a:rPr>
              <a:t>Socila</a:t>
            </a:r>
            <a:r>
              <a:rPr lang="fr-FR" sz="1600" dirty="0">
                <a:latin typeface="+mj-lt"/>
              </a:rPr>
              <a:t> », renvoyant aux réseaux sociaux. Il est opportun de demander aux élèves de lister les réseaux qu’ils connaissent : </a:t>
            </a:r>
            <a:r>
              <a:rPr lang="fr-FR" sz="1600" i="1" dirty="0" err="1">
                <a:latin typeface="+mj-lt"/>
              </a:rPr>
              <a:t>Tik</a:t>
            </a:r>
            <a:r>
              <a:rPr lang="fr-FR" sz="1600" i="1" dirty="0">
                <a:latin typeface="+mj-lt"/>
              </a:rPr>
              <a:t> Tok, Instagram, Snapchat, WhatsApp</a:t>
            </a:r>
            <a:r>
              <a:rPr lang="fr-FR" sz="1600" dirty="0">
                <a:latin typeface="+mj-lt"/>
              </a:rPr>
              <a:t>, </a:t>
            </a:r>
            <a:r>
              <a:rPr lang="fr-FR" sz="1600" i="1" dirty="0">
                <a:latin typeface="+mj-lt"/>
              </a:rPr>
              <a:t>Facebook,</a:t>
            </a:r>
            <a:r>
              <a:rPr lang="fr-FR" sz="1600" dirty="0">
                <a:latin typeface="+mj-lt"/>
              </a:rPr>
              <a:t> …</a:t>
            </a:r>
          </a:p>
          <a:p>
            <a:pPr algn="just">
              <a:buFontTx/>
              <a:buChar char="-"/>
            </a:pPr>
            <a:r>
              <a:rPr lang="fr-FR" sz="1600" b="1" dirty="0">
                <a:latin typeface="+mj-lt"/>
              </a:rPr>
              <a:t>Deux enfants </a:t>
            </a:r>
            <a:r>
              <a:rPr lang="fr-FR" sz="1600" dirty="0">
                <a:latin typeface="+mj-lt"/>
              </a:rPr>
              <a:t>: l’un chuchote quelque chose à l’autre, qui rigole.  </a:t>
            </a:r>
          </a:p>
          <a:p>
            <a:pPr algn="just">
              <a:buFontTx/>
              <a:buChar char="-"/>
            </a:pPr>
            <a:r>
              <a:rPr lang="fr-FR" sz="1600" b="1" dirty="0">
                <a:latin typeface="+mj-lt"/>
              </a:rPr>
              <a:t>Deux adultes qui s’enlacent </a:t>
            </a:r>
            <a:r>
              <a:rPr lang="fr-FR" sz="1600" dirty="0">
                <a:latin typeface="+mj-lt"/>
              </a:rPr>
              <a:t>: l’une semble en « compassion » avec l’autre. La scène est grave.</a:t>
            </a:r>
          </a:p>
          <a:p>
            <a:pPr algn="just">
              <a:buFontTx/>
              <a:buChar char="-"/>
            </a:pPr>
            <a:r>
              <a:rPr lang="fr-FR" sz="1600" b="1" dirty="0">
                <a:latin typeface="+mj-lt"/>
              </a:rPr>
              <a:t>Deux enfants qui s’enlacent </a:t>
            </a:r>
            <a:r>
              <a:rPr lang="fr-FR" sz="1600" dirty="0">
                <a:latin typeface="+mj-lt"/>
              </a:rPr>
              <a:t>: l’un est un garçon, l’autre une fille. Ils sourient.</a:t>
            </a:r>
          </a:p>
        </p:txBody>
      </p:sp>
    </p:spTree>
    <p:extLst>
      <p:ext uri="{BB962C8B-B14F-4D97-AF65-F5344CB8AC3E}">
        <p14:creationId xmlns:p14="http://schemas.microsoft.com/office/powerpoint/2010/main" val="67717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168069-26DD-49AE-B645-FE0983268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2" y="1475768"/>
            <a:ext cx="7388501" cy="4348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>
                <a:latin typeface="+mj-lt"/>
              </a:rPr>
              <a:t>Dimensions interprétatives</a:t>
            </a:r>
          </a:p>
          <a:p>
            <a:pPr marL="0" indent="0">
              <a:buNone/>
            </a:pPr>
            <a:endParaRPr lang="fr-FR" sz="1800" dirty="0">
              <a:latin typeface="+mj-lt"/>
            </a:endParaRPr>
          </a:p>
          <a:p>
            <a:r>
              <a:rPr lang="fr-FR" sz="1600" dirty="0">
                <a:latin typeface="+mj-lt"/>
              </a:rPr>
              <a:t>Le partage dans l’amitié, les émotions, la fête, l’ivresse, les classes sociales (Renoir)</a:t>
            </a:r>
          </a:p>
          <a:p>
            <a:r>
              <a:rPr lang="fr-FR" sz="1600" dirty="0">
                <a:latin typeface="+mj-lt"/>
              </a:rPr>
              <a:t>La connivence, l’amitié en bande, copains ? Amis ? ( cercle d’enfants)</a:t>
            </a:r>
          </a:p>
          <a:p>
            <a:r>
              <a:rPr lang="fr-FR" sz="1600" dirty="0">
                <a:latin typeface="+mj-lt"/>
              </a:rPr>
              <a:t>L’amitié fille garçon, Amitié // Amour</a:t>
            </a:r>
          </a:p>
          <a:p>
            <a:r>
              <a:rPr lang="fr-FR" sz="1600" dirty="0">
                <a:latin typeface="+mj-lt"/>
              </a:rPr>
              <a:t>L’amitié fusionnelle (même esprit), réciprocité de l’amitié (têtes)</a:t>
            </a:r>
          </a:p>
          <a:p>
            <a:r>
              <a:rPr lang="fr-FR" sz="1600" dirty="0">
                <a:latin typeface="+mj-lt"/>
              </a:rPr>
              <a:t>L’amitié malgré les différences, l’amitié avec un animal (Affiche de </a:t>
            </a:r>
            <a:r>
              <a:rPr lang="fr-FR" sz="1600" i="1" dirty="0">
                <a:latin typeface="+mj-lt"/>
              </a:rPr>
              <a:t>Phileas et Autobule</a:t>
            </a:r>
            <a:r>
              <a:rPr lang="fr-FR" sz="1600" dirty="0">
                <a:latin typeface="+mj-lt"/>
              </a:rPr>
              <a:t>)</a:t>
            </a:r>
          </a:p>
          <a:p>
            <a:r>
              <a:rPr lang="fr-FR" sz="1600" dirty="0">
                <a:latin typeface="+mj-lt"/>
              </a:rPr>
              <a:t>L’amitié dans les moments difficiles, l’empathie (pleurs)</a:t>
            </a:r>
          </a:p>
          <a:p>
            <a:r>
              <a:rPr lang="fr-FR" sz="1600" dirty="0">
                <a:latin typeface="+mj-lt"/>
              </a:rPr>
              <a:t>L’amitié sur les réseaux sociaux, l’amitié à distance (téléphone) </a:t>
            </a:r>
          </a:p>
          <a:p>
            <a:r>
              <a:rPr lang="fr-FR" sz="1600" dirty="0">
                <a:latin typeface="+mj-lt"/>
              </a:rPr>
              <a:t>La complicité, le partage, les secrets (enfant qui chuchote à l’oreille de l’autre)</a:t>
            </a:r>
          </a:p>
          <a:p>
            <a:endParaRPr lang="fr-FR" sz="1600" dirty="0">
              <a:latin typeface="+mj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63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E9F15B-DB92-452B-921C-BCCF5511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38" y="280113"/>
            <a:ext cx="3141149" cy="23032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023D2F-4323-4C33-8701-DFB97F536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365" y="371859"/>
            <a:ext cx="2767824" cy="2651990"/>
          </a:xfrm>
          <a:prstGeom prst="rect">
            <a:avLst/>
          </a:prstGeom>
        </p:spPr>
      </p:pic>
      <p:pic>
        <p:nvPicPr>
          <p:cNvPr id="5" name="Image 4" descr="Une image contenant personne, enfant, intérieur, petit&#10;&#10;Description générée automatiquement">
            <a:extLst>
              <a:ext uri="{FF2B5EF4-FFF2-40B4-BE49-F238E27FC236}">
                <a16:creationId xmlns:a16="http://schemas.microsoft.com/office/drawing/2014/main" id="{F8F69EB7-CFC8-457B-85C6-377DD7EAA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24" y="3173839"/>
            <a:ext cx="2897763" cy="16098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85874E-E7D1-482B-B954-D169EF4F0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613" y="3173839"/>
            <a:ext cx="2219136" cy="1481456"/>
          </a:xfrm>
          <a:prstGeom prst="rect">
            <a:avLst/>
          </a:prstGeom>
        </p:spPr>
      </p:pic>
      <p:pic>
        <p:nvPicPr>
          <p:cNvPr id="9" name="Image 8" descr="Une image contenant personne, femme, fenêtre&#10;&#10;Description générée automatiquement">
            <a:extLst>
              <a:ext uri="{FF2B5EF4-FFF2-40B4-BE49-F238E27FC236}">
                <a16:creationId xmlns:a16="http://schemas.microsoft.com/office/drawing/2014/main" id="{BD11FFCA-73FE-4084-A1DB-94988906A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521" y="5103837"/>
            <a:ext cx="2855844" cy="14279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D3087F3-91D9-4B45-8C19-35611CBAE1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5154" y="592862"/>
            <a:ext cx="1905043" cy="1901764"/>
          </a:xfrm>
          <a:prstGeom prst="rect">
            <a:avLst/>
          </a:prstGeom>
        </p:spPr>
      </p:pic>
      <p:pic>
        <p:nvPicPr>
          <p:cNvPr id="1026" name="Picture 2" descr="Enfants : ces amitiés qui les font grandir | Psychologies.com">
            <a:extLst>
              <a:ext uri="{FF2B5EF4-FFF2-40B4-BE49-F238E27FC236}">
                <a16:creationId xmlns:a16="http://schemas.microsoft.com/office/drawing/2014/main" id="{B3653D47-EB04-496B-9284-A97750BA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76" y="3023849"/>
            <a:ext cx="2555521" cy="11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personne, extérieur, assis, objet d’extérieur&#10;&#10;Description générée automatiquement">
            <a:extLst>
              <a:ext uri="{FF2B5EF4-FFF2-40B4-BE49-F238E27FC236}">
                <a16:creationId xmlns:a16="http://schemas.microsoft.com/office/drawing/2014/main" id="{A0495BD4-C0A3-4104-AE57-E9E984FAB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4000" y="4879229"/>
            <a:ext cx="2767824" cy="18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1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E9F15B-DB92-452B-921C-BCCF5511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38" y="632654"/>
            <a:ext cx="7627123" cy="55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7023D2F-4323-4C33-8701-DFB97F536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09" y="532234"/>
            <a:ext cx="6046581" cy="57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4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D3087F3-91D9-4B45-8C19-35611CBAE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48" y="635365"/>
            <a:ext cx="5596903" cy="55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nfant, intérieur, petit&#10;&#10;Description générée automatiquement">
            <a:extLst>
              <a:ext uri="{FF2B5EF4-FFF2-40B4-BE49-F238E27FC236}">
                <a16:creationId xmlns:a16="http://schemas.microsoft.com/office/drawing/2014/main" id="{F8F69EB7-CFC8-457B-85C6-377DD7EA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56" y="1388309"/>
            <a:ext cx="7346488" cy="40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5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485874E-E7D1-482B-B954-D169EF4F0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31" y="1315989"/>
            <a:ext cx="6330337" cy="42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6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fants : ces amitiés qui les font grandir | Psychologies.com">
            <a:extLst>
              <a:ext uri="{FF2B5EF4-FFF2-40B4-BE49-F238E27FC236}">
                <a16:creationId xmlns:a16="http://schemas.microsoft.com/office/drawing/2014/main" id="{B3653D47-EB04-496B-9284-A97750BA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17" y="1796484"/>
            <a:ext cx="7378966" cy="32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7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ersonne, femme, fenêtre&#10;&#10;Description générée automatiquement">
            <a:extLst>
              <a:ext uri="{FF2B5EF4-FFF2-40B4-BE49-F238E27FC236}">
                <a16:creationId xmlns:a16="http://schemas.microsoft.com/office/drawing/2014/main" id="{BD11FFCA-73FE-4084-A1DB-94988906A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98" y="1577399"/>
            <a:ext cx="7406403" cy="37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21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1210DEA7AE8B4BA74AFB8B1A162A36" ma:contentTypeVersion="13" ma:contentTypeDescription="Crée un document." ma:contentTypeScope="" ma:versionID="8c6bb7dcbc3e749407931ac68bc30fe4">
  <xsd:schema xmlns:xsd="http://www.w3.org/2001/XMLSchema" xmlns:xs="http://www.w3.org/2001/XMLSchema" xmlns:p="http://schemas.microsoft.com/office/2006/metadata/properties" xmlns:ns3="b220ef7e-bbc2-46f0-a112-c7a05048fc04" xmlns:ns4="2bc4a6ac-68d3-4218-ae7c-05899b5d11ca" targetNamespace="http://schemas.microsoft.com/office/2006/metadata/properties" ma:root="true" ma:fieldsID="5e696e716504626167ab74183fcc6306" ns3:_="" ns4:_="">
    <xsd:import namespace="b220ef7e-bbc2-46f0-a112-c7a05048fc04"/>
    <xsd:import namespace="2bc4a6ac-68d3-4218-ae7c-05899b5d11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AutoTag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0ef7e-bbc2-46f0-a112-c7a05048fc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4a6ac-68d3-4218-ae7c-05899b5d11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A208EE-1941-4D04-975A-C351FBAE8D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4EFEE5-B584-4DB5-B313-18812F5F7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20ef7e-bbc2-46f0-a112-c7a05048fc04"/>
    <ds:schemaRef ds:uri="2bc4a6ac-68d3-4218-ae7c-05899b5d11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CC55E1-089F-4639-86C9-BB437A7865DE}">
  <ds:schemaRefs>
    <ds:schemaRef ds:uri="2bc4a6ac-68d3-4218-ae7c-05899b5d11ca"/>
    <ds:schemaRef ds:uri="http://purl.org/dc/elements/1.1/"/>
    <ds:schemaRef ds:uri="b220ef7e-bbc2-46f0-a112-c7a05048fc04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354</Words>
  <Application>Microsoft Office PowerPoint</Application>
  <PresentationFormat>Affichage à l'écran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 budex</dc:creator>
  <cp:lastModifiedBy>Olivier BLOND-RZEWUSKI</cp:lastModifiedBy>
  <cp:revision>19</cp:revision>
  <dcterms:created xsi:type="dcterms:W3CDTF">2021-02-19T09:15:38Z</dcterms:created>
  <dcterms:modified xsi:type="dcterms:W3CDTF">2023-06-25T17:27:27Z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0x010100561210DEA7AE8B4BA74AFB8B1A162A36</vt:lpwstr>
  </property>
</Properties>
</file>