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080625" cy="5670550"/>
  <p:notesSz cx="7772400" cy="10058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729F8859-CFD1-40C0-BE53-867D819623B6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CC8B4B-DC77-4767-AF83-2F46E1A3D1DA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A57D85E-CC08-44E4-AFD4-6212F707311E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308CB1D-707E-40E0-A674-5DE408CB5DC3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50B1E800-171B-4DD6-B3E0-32BDA42F6FF7}" type="slidenum">
              <a:t>‹N°›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18088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EC362AC-0D69-4BD8-8030-D50D2C971C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262524B-7E00-4358-9FB0-6E6EA921972A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Espace réservé de l'en-tête 3">
            <a:extLst>
              <a:ext uri="{FF2B5EF4-FFF2-40B4-BE49-F238E27FC236}">
                <a16:creationId xmlns:a16="http://schemas.microsoft.com/office/drawing/2014/main" id="{A1F02BD4-B043-4013-A9AC-6B8EEF2E1F4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0F4641-8FA7-498A-8FAC-9CA0CD1E50E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920121-CA33-4D65-8910-186A04869F0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BA846A-3A21-4CD9-AE12-5628900C804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446F395B-1056-4E0F-9CC8-CBA8C1C886CD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2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hangingPunct="0">
      <a:tabLst/>
      <a:defRPr lang="en-US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61ED5F-0AD3-4D7B-81AC-6F1F5379AA1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009A605-D2FC-4234-AEE6-CE46B60095C8}" type="slidenum">
              <a:t>1</a:t>
            </a:fld>
            <a:endParaRPr lang="en-US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AB11D47-7D5E-474B-B22C-3B273984744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533400" y="763588"/>
            <a:ext cx="6704013" cy="37719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8537AB9-F3EA-477D-94E1-AC1C2F27AE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469048-6AB0-40F9-9C66-30CD429A15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FB0A758-84D3-400F-A99D-1DDBF6817A73}" type="slidenum">
              <a:t>2</a:t>
            </a:fld>
            <a:endParaRPr lang="en-US"/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597C584-88D0-4C75-B32C-4A420735D6F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533400" y="763588"/>
            <a:ext cx="6704013" cy="37719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0298B00-EF3C-4D78-B4F1-AA8B12596DB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2B4862-0A44-4BE6-AE0D-36DEB18A0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302C7E-D6CB-470F-97AE-C1B06C952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1F2332-2E87-4CAF-B503-E1A9EB461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6CDA42-E2FE-424C-8027-7C93D245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D1EDD5-50B6-46E0-AA41-AC1B90FC4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921B844-F7DC-4445-9B05-8AC4F03F37BA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724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24FDD7-D5D0-4EB2-8E4A-3AB53BC6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801A7F7-E049-4704-95B8-2735F3F0B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5AC17D-0724-447D-8CC4-A11763336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D63A33-004E-407B-A084-7F8BDF2F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C125E6-BB64-4863-AA75-1B18CD17C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C3A700-39BE-465C-857F-BB28B4FBF18E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59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0D48D93-9E25-437A-A676-D5A525A8B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8850" y="225425"/>
            <a:ext cx="2266950" cy="43894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38F554-EFBC-4EFE-A5FA-EFA61AD19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3212" cy="43894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9F90F3-1067-4921-8C13-FD93046EB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05C832-92DE-4F33-B37B-A9CE7207F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EFCD88-313E-4590-A7CC-9DD71511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F9F18F-E4CE-48F7-8D79-2303A3572042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5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CBF674-9089-4810-8F8E-746056AA4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CBD406-E036-4539-BA3D-400C16A61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A2B0EE-82C6-41AA-BBF7-7AAF1DE4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4DFC77-B1F6-4603-AC77-C8D18DE12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0A8DFA-EE47-4938-ACB7-EDDCB4AE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0F6D32A-1AF1-4A41-80FB-D14A517ACABC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96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0DCBB2-94CE-4321-BA32-74A505E90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D1CF667-B751-4F23-A779-FA62EE6BE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1BCD41-2B5C-47BA-895A-BF8BB3962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F7E454-12F7-4A9B-B874-0E78A4ACE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05EE8B-3C68-46D3-9DD3-6B2953EEE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8710B4E-926B-4BA8-9FF1-F0796B2EBB40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25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034947-1337-421A-9F27-F9150FA1B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DAD1D4-7BB1-4980-A2F1-2B9344A380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3238" y="1327150"/>
            <a:ext cx="4459287" cy="32877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15137D6-1AD8-4E61-8C3B-4F60D6433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4925" y="1327150"/>
            <a:ext cx="4460875" cy="32877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162C9F8-8FB8-4342-BC01-3FAC5E36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5AE4F6-DB45-47E2-B2A4-CAEF25AF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AFDFCF-3C56-4D99-AF42-903E5AAF1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7B331E6-4F23-4766-924C-6D664B82E5E5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5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9B4951-F513-4A58-B98C-496CCEA58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D0DA6A-1468-431D-874B-E8728EDC0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ED0598-3CC5-4F6E-BC4A-9F9EE1D62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80E2F8D-2DAF-480E-AC92-AB72A22A12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42CFAC9-2185-4797-A6FA-6296DCFB59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EF77E01-F95D-48A8-A300-3AC64E97F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350C2F-A114-4165-8EF2-8E9063266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7A1B8BA-DA42-4453-A90D-92E70F3CF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FA414B-9667-452B-9956-CFBD24D191B8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03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5E005D-D093-465A-ABB2-785441133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31CEB75-535A-4DCF-A4FE-FA1493D3F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9CA1C6F-C45D-406E-8F06-DAABC8088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DB8127-680F-4CC9-B6CB-F0B909770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99AF54-D199-402C-B030-AA80C6D86FA2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0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84409A-B57B-4A52-8CC5-DFC0292DF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7DECDBD-DA24-48F5-9EBD-BB4A1139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BE40725-4719-4A57-88DE-25B63557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B207AF2-BD32-4F12-B11D-F114D659A8C4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1679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399526-2256-49B1-865A-3CDF24A55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42D987-13C0-49FD-A32E-A06BE40C0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C9DD04-DB49-4399-880D-FEB1219AA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380F82-EC3C-4043-BB6B-D8DC6C278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ABE437-133F-4E63-8B26-FF5A02667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1ADA94-8DB7-44BC-81BC-227C086BE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73A1BF2-3C59-4CAC-BB68-E1F9A78E5420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10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79A648-EF4A-434E-A44C-F556D35FC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34E2E27-9524-4A38-97EC-01A8243744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007F14D-1A6F-45EF-8DAB-E090D3D60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8A5D92-69F0-470C-8B16-78E935D60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E0B9F6-1E4D-4A5D-B42D-AB8CDC3C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FBF590-BF11-439C-B563-A8A5B7CD8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AA828F9-F78B-486C-99AF-4DDB9E42B26D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881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09BD33-F410-468D-94BC-C82032C839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7D0907-5889-4458-A598-143B121C07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9" y="1326600"/>
            <a:ext cx="9071640" cy="3288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6ABE38-700F-4ED6-A8AF-DC1D747D2F9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7F4FB9-7E5C-432C-B639-7F02284DBC48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DBC32B-0A9C-4A33-B11B-72771EFC339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0BD3E797-D654-4C1D-AE31-FCABCDC520EE}" type="slidenum"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hangingPunct="0">
        <a:tabLst/>
        <a:defRPr lang="en-US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  <a:cs typeface="Mangal" pitchFamily="2"/>
        </a:defRPr>
      </a:lvl1pPr>
    </p:titleStyle>
    <p:bodyStyle>
      <a:lvl1pPr hangingPunct="0">
        <a:spcBef>
          <a:spcPts val="1417"/>
        </a:spcBef>
        <a:spcAft>
          <a:spcPts val="0"/>
        </a:spcAft>
        <a:tabLst/>
        <a:defRPr lang="en-US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  <a:cs typeface="Mangal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9FE74D79-24FF-4C0E-8CA1-E0A324FD0EE8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 rot="39000">
            <a:off x="420891" y="312604"/>
            <a:ext cx="2580882" cy="2068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 9" descr="14 idées de Minautore | minautore, personnages, mythologie grecque">
            <a:extLst>
              <a:ext uri="{FF2B5EF4-FFF2-40B4-BE49-F238E27FC236}">
                <a16:creationId xmlns:a16="http://schemas.microsoft.com/office/drawing/2014/main" id="{D5E0D5AD-F24C-4990-B878-38087A4D868D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57956" y="2321169"/>
            <a:ext cx="2050943" cy="3075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Image3">
            <a:extLst>
              <a:ext uri="{FF2B5EF4-FFF2-40B4-BE49-F238E27FC236}">
                <a16:creationId xmlns:a16="http://schemas.microsoft.com/office/drawing/2014/main" id="{CF07F142-A0C1-4A00-8C33-DD5C51EDB2C7}"/>
              </a:ext>
            </a:extLst>
          </p:cNvPr>
          <p:cNvPicPr/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7631723" y="439616"/>
            <a:ext cx="2156758" cy="1550134"/>
          </a:xfrm>
          <a:prstGeom prst="rect">
            <a:avLst/>
          </a:prstGeom>
        </p:spPr>
      </p:pic>
      <p:pic>
        <p:nvPicPr>
          <p:cNvPr id="19" name="Image6">
            <a:extLst>
              <a:ext uri="{FF2B5EF4-FFF2-40B4-BE49-F238E27FC236}">
                <a16:creationId xmlns:a16="http://schemas.microsoft.com/office/drawing/2014/main" id="{42198649-0C42-4034-9848-BE5EC4DE6482}"/>
              </a:ext>
            </a:extLst>
          </p:cNvPr>
          <p:cNvPicPr/>
          <p:nvPr/>
        </p:nvPicPr>
        <p:blipFill>
          <a:blip r:embed="rId6">
            <a:lum/>
            <a:alphaModFix/>
          </a:blip>
          <a:srcRect/>
          <a:stretch>
            <a:fillRect/>
          </a:stretch>
        </p:blipFill>
        <p:spPr>
          <a:xfrm>
            <a:off x="5574117" y="298031"/>
            <a:ext cx="1749898" cy="2507542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39BC7A7-7444-C82B-88D2-78FD9E1C6B24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44482" y="285972"/>
            <a:ext cx="2167519" cy="2507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 3" descr="Une image contenant extérieur, personne, arbre, arme&#10;&#10;Description générée automatiquement">
            <a:extLst>
              <a:ext uri="{FF2B5EF4-FFF2-40B4-BE49-F238E27FC236}">
                <a16:creationId xmlns:a16="http://schemas.microsoft.com/office/drawing/2014/main" id="{8999942D-3EAF-8C04-A117-EC539D8782E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534" y="2958215"/>
            <a:ext cx="3295994" cy="238508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45E81DE-277E-E6B5-1AAD-EA00C34A5EFC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3436" y="2477807"/>
            <a:ext cx="2086829" cy="291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9B034A-0AC9-47A0-838D-AF058255CD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03838" y="677009"/>
            <a:ext cx="8472947" cy="4141176"/>
          </a:xfrm>
        </p:spPr>
        <p:txBody>
          <a:bodyPr vert="horz">
            <a:normAutofit/>
          </a:bodyPr>
          <a:lstStyle/>
          <a:p>
            <a:pPr rtl="0"/>
            <a:r>
              <a:rPr lang="fr-FR" sz="1600" b="1" dirty="0">
                <a:latin typeface="+mj-lt"/>
              </a:rPr>
              <a:t>- Minotaure : </a:t>
            </a:r>
            <a:r>
              <a:rPr lang="fr-FR" sz="1600" dirty="0">
                <a:latin typeface="+mj-lt"/>
              </a:rPr>
              <a:t>monstre de la mythologie. Mi-homme mi animal. Monstruosité et divinité. Animalité. </a:t>
            </a:r>
            <a:endParaRPr lang="fr-FR" sz="1600" b="1" dirty="0">
              <a:latin typeface="+mj-lt"/>
            </a:endParaRPr>
          </a:p>
          <a:p>
            <a:pPr rtl="0"/>
            <a:r>
              <a:rPr lang="fr-FR" sz="1600" b="1" dirty="0">
                <a:latin typeface="+mj-lt"/>
              </a:rPr>
              <a:t>- Femme à barbe : </a:t>
            </a:r>
            <a:r>
              <a:rPr lang="fr-FR" sz="1600" dirty="0">
                <a:latin typeface="+mj-lt"/>
              </a:rPr>
              <a:t>monstre physique, laideur monstrueuse, </a:t>
            </a:r>
            <a:r>
              <a:rPr lang="fr-FR" sz="1600" dirty="0" err="1">
                <a:latin typeface="+mj-lt"/>
              </a:rPr>
              <a:t>a-normalité</a:t>
            </a:r>
            <a:r>
              <a:rPr lang="fr-FR" sz="1600" dirty="0">
                <a:latin typeface="+mj-lt"/>
              </a:rPr>
              <a:t>. Rejet. Différence.</a:t>
            </a:r>
          </a:p>
          <a:p>
            <a:pPr rtl="0"/>
            <a:r>
              <a:rPr lang="fr-FR" sz="1600" b="1" dirty="0">
                <a:latin typeface="+mj-lt"/>
              </a:rPr>
              <a:t>- Shrek : </a:t>
            </a:r>
            <a:r>
              <a:rPr lang="fr-FR" sz="1600" dirty="0">
                <a:latin typeface="+mj-lt"/>
              </a:rPr>
              <a:t>monstre physique, monstre des contes.</a:t>
            </a:r>
          </a:p>
          <a:p>
            <a:pPr rtl="0"/>
            <a:r>
              <a:rPr lang="fr-FR" sz="1600" b="1" dirty="0">
                <a:latin typeface="+mj-lt"/>
              </a:rPr>
              <a:t>- Enfants soldats </a:t>
            </a:r>
            <a:r>
              <a:rPr lang="fr-FR" sz="1600" dirty="0">
                <a:latin typeface="+mj-lt"/>
              </a:rPr>
              <a:t>: monstre de guerre. Déshumanisé. Un enfant peut-il être un monstre ?</a:t>
            </a:r>
            <a:endParaRPr lang="fr-FR" sz="1600" b="1" dirty="0">
              <a:latin typeface="+mj-lt"/>
            </a:endParaRPr>
          </a:p>
          <a:p>
            <a:pPr rtl="0"/>
            <a:r>
              <a:rPr lang="fr-FR" sz="1600" b="1" dirty="0">
                <a:latin typeface="+mj-lt"/>
              </a:rPr>
              <a:t>- Le loup </a:t>
            </a:r>
            <a:r>
              <a:rPr lang="fr-FR" sz="1600" dirty="0">
                <a:latin typeface="+mj-lt"/>
              </a:rPr>
              <a:t>: animal sauvage, carnivore (Peut-on dire d’un animal qui répond à ses instincts qu’il est « monstrueux » ? Distinguer monstruosité et férocité) </a:t>
            </a:r>
            <a:r>
              <a:rPr lang="fr-FR" sz="1600" i="1" dirty="0">
                <a:latin typeface="+mj-lt"/>
              </a:rPr>
              <a:t>versus</a:t>
            </a:r>
            <a:r>
              <a:rPr lang="fr-FR" sz="1600" dirty="0">
                <a:latin typeface="+mj-lt"/>
              </a:rPr>
              <a:t> monstre de l’enfance, des contes.</a:t>
            </a:r>
          </a:p>
          <a:p>
            <a:pPr rtl="0"/>
            <a:r>
              <a:rPr lang="fr-FR" sz="1600" b="1" dirty="0">
                <a:latin typeface="+mj-lt"/>
              </a:rPr>
              <a:t>- Barbe Bleue : </a:t>
            </a:r>
            <a:r>
              <a:rPr lang="fr-FR" sz="1600" dirty="0">
                <a:latin typeface="+mj-lt"/>
              </a:rPr>
              <a:t>élément surnaturel : la barbe </a:t>
            </a:r>
            <a:r>
              <a:rPr lang="fr-FR" sz="1600" i="1" dirty="0">
                <a:latin typeface="+mj-lt"/>
              </a:rPr>
              <a:t>versus</a:t>
            </a:r>
            <a:r>
              <a:rPr lang="fr-FR" sz="1600" dirty="0">
                <a:latin typeface="+mj-lt"/>
              </a:rPr>
              <a:t> homme « ordinaire » cruel.</a:t>
            </a:r>
            <a:r>
              <a:rPr lang="fr-FR" sz="1600" b="1" dirty="0">
                <a:latin typeface="+mj-lt"/>
              </a:rPr>
              <a:t> </a:t>
            </a:r>
          </a:p>
          <a:p>
            <a:pPr rtl="0"/>
            <a:r>
              <a:rPr lang="fr-FR" sz="1600" b="1" dirty="0">
                <a:latin typeface="+mj-lt"/>
              </a:rPr>
              <a:t>- Hitler </a:t>
            </a:r>
            <a:r>
              <a:rPr lang="fr-FR" sz="1600" dirty="0">
                <a:latin typeface="+mj-lt"/>
              </a:rPr>
              <a:t>: barbarie, monstruosité des idées et des actes.</a:t>
            </a:r>
            <a:endParaRPr lang="fr-FR" sz="1600" b="1" dirty="0">
              <a:latin typeface="+mj-lt"/>
            </a:endParaRPr>
          </a:p>
          <a:p>
            <a:pPr rtl="0"/>
            <a:endParaRPr lang="fr-FR" sz="1600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129</Words>
  <Application>Microsoft Office PowerPoint</Application>
  <PresentationFormat>Personnalisé</PresentationFormat>
  <Paragraphs>9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Liberation Sans</vt:lpstr>
      <vt:lpstr>Liberation Serif</vt:lpstr>
      <vt:lpstr>Default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BLOND-RZEWUSKI</dc:creator>
  <cp:lastModifiedBy>Olivier BLOND-RZEWUSKI</cp:lastModifiedBy>
  <cp:revision>12</cp:revision>
  <dcterms:created xsi:type="dcterms:W3CDTF">2017-10-20T23:41:18Z</dcterms:created>
  <dcterms:modified xsi:type="dcterms:W3CDTF">2023-06-29T18:43:14Z</dcterms:modified>
</cp:coreProperties>
</file>