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8" d="100"/>
          <a:sy n="48" d="100"/>
        </p:scale>
        <p:origin x="193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-nantes.fr/programme-academique-de-formation-12519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3689" y="2647920"/>
            <a:ext cx="1445950" cy="1037305"/>
          </a:xfrm>
          <a:custGeom>
            <a:avLst/>
            <a:gdLst/>
            <a:ahLst/>
            <a:cxnLst/>
            <a:rect l="0" t="0" r="0" b="0"/>
            <a:pathLst>
              <a:path w="1445950" h="1037305">
                <a:moveTo>
                  <a:pt x="686276" y="115404"/>
                </a:moveTo>
                <a:cubicBezTo>
                  <a:pt x="741170" y="147088"/>
                  <a:pt x="786149" y="189351"/>
                  <a:pt x="820131" y="238130"/>
                </a:cubicBezTo>
                <a:cubicBezTo>
                  <a:pt x="909904" y="366978"/>
                  <a:pt x="922952" y="541285"/>
                  <a:pt x="839239" y="686276"/>
                </a:cubicBezTo>
                <a:cubicBezTo>
                  <a:pt x="751532" y="838186"/>
                  <a:pt x="582859" y="914207"/>
                  <a:pt x="419194" y="891284"/>
                </a:cubicBezTo>
                <a:cubicBezTo>
                  <a:pt x="418698" y="891214"/>
                  <a:pt x="418195" y="891137"/>
                  <a:pt x="417692" y="891067"/>
                </a:cubicBezTo>
                <a:cubicBezTo>
                  <a:pt x="366522" y="883708"/>
                  <a:pt x="315869" y="866666"/>
                  <a:pt x="268367" y="839239"/>
                </a:cubicBezTo>
                <a:cubicBezTo>
                  <a:pt x="68482" y="723842"/>
                  <a:pt x="0" y="468251"/>
                  <a:pt x="115404" y="268367"/>
                </a:cubicBezTo>
                <a:cubicBezTo>
                  <a:pt x="230802" y="68482"/>
                  <a:pt x="486392" y="0"/>
                  <a:pt x="686276" y="115404"/>
                </a:cubicBezTo>
                <a:moveTo>
                  <a:pt x="820131" y="238130"/>
                </a:moveTo>
                <a:cubicBezTo>
                  <a:pt x="909904" y="366978"/>
                  <a:pt x="922952" y="541285"/>
                  <a:pt x="839239" y="686276"/>
                </a:cubicBezTo>
                <a:cubicBezTo>
                  <a:pt x="751532" y="838186"/>
                  <a:pt x="582859" y="914207"/>
                  <a:pt x="419194" y="891284"/>
                </a:cubicBezTo>
                <a:lnTo>
                  <a:pt x="1445950" y="1037305"/>
                </a:lnTo>
                <a:lnTo>
                  <a:pt x="820131" y="238130"/>
                </a:lnTo>
              </a:path>
            </a:pathLst>
          </a:custGeom>
          <a:solidFill>
            <a:srgbClr val="EDF4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3123689" y="2647920"/>
            <a:ext cx="1445948" cy="1037302"/>
          </a:xfrm>
          <a:custGeom>
            <a:avLst/>
            <a:gdLst/>
            <a:ahLst/>
            <a:cxnLst/>
            <a:rect l="0" t="0" r="0" b="0"/>
            <a:pathLst>
              <a:path w="1445948" h="1037302">
                <a:moveTo>
                  <a:pt x="686276" y="115401"/>
                </a:moveTo>
                <a:cubicBezTo>
                  <a:pt x="741166" y="147092"/>
                  <a:pt x="786147" y="189354"/>
                  <a:pt x="820133" y="238131"/>
                </a:cubicBezTo>
                <a:cubicBezTo>
                  <a:pt x="909906" y="366978"/>
                  <a:pt x="922954" y="541283"/>
                  <a:pt x="839242" y="686276"/>
                </a:cubicBezTo>
                <a:cubicBezTo>
                  <a:pt x="751535" y="838189"/>
                  <a:pt x="582855" y="914204"/>
                  <a:pt x="419197" y="891281"/>
                </a:cubicBezTo>
                <a:cubicBezTo>
                  <a:pt x="418696" y="891211"/>
                  <a:pt x="418195" y="891139"/>
                  <a:pt x="417694" y="891067"/>
                </a:cubicBezTo>
                <a:cubicBezTo>
                  <a:pt x="366525" y="883710"/>
                  <a:pt x="315872" y="866669"/>
                  <a:pt x="268367" y="839242"/>
                </a:cubicBezTo>
                <a:cubicBezTo>
                  <a:pt x="68484" y="723839"/>
                  <a:pt x="0" y="468250"/>
                  <a:pt x="115401" y="268367"/>
                </a:cubicBezTo>
                <a:cubicBezTo>
                  <a:pt x="230804" y="68484"/>
                  <a:pt x="486393" y="0"/>
                  <a:pt x="686276" y="115401"/>
                </a:cubicBezTo>
                <a:close/>
                <a:moveTo>
                  <a:pt x="820133" y="238131"/>
                </a:moveTo>
                <a:cubicBezTo>
                  <a:pt x="909906" y="366978"/>
                  <a:pt x="922954" y="541283"/>
                  <a:pt x="839242" y="686276"/>
                </a:cubicBezTo>
                <a:cubicBezTo>
                  <a:pt x="751535" y="838189"/>
                  <a:pt x="582855" y="914204"/>
                  <a:pt x="419197" y="891281"/>
                </a:cubicBezTo>
                <a:lnTo>
                  <a:pt x="419209" y="891283"/>
                </a:lnTo>
                <a:lnTo>
                  <a:pt x="1445948" y="1037302"/>
                </a:lnTo>
                <a:lnTo>
                  <a:pt x="820133" y="238131"/>
                </a:lnTo>
                <a:close/>
                <a:moveTo>
                  <a:pt x="801547" y="214512"/>
                </a:moveTo>
                <a:lnTo>
                  <a:pt x="801584" y="214445"/>
                </a:lnTo>
                <a:lnTo>
                  <a:pt x="820133" y="238131"/>
                </a:lnTo>
                <a:moveTo>
                  <a:pt x="417694" y="891067"/>
                </a:moveTo>
                <a:lnTo>
                  <a:pt x="419197" y="891281"/>
                </a:lnTo>
              </a:path>
            </a:pathLst>
          </a:custGeom>
          <a:noFill/>
          <a:ln w="11608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123689" y="3684676"/>
            <a:ext cx="1446585" cy="1036183"/>
          </a:xfrm>
          <a:custGeom>
            <a:avLst/>
            <a:gdLst/>
            <a:ahLst/>
            <a:cxnLst/>
            <a:rect l="0" t="0" r="0" b="0"/>
            <a:pathLst>
              <a:path w="1446585" h="1036183">
                <a:moveTo>
                  <a:pt x="268367" y="196943"/>
                </a:moveTo>
                <a:cubicBezTo>
                  <a:pt x="314476" y="170321"/>
                  <a:pt x="363550" y="153481"/>
                  <a:pt x="413188" y="145788"/>
                </a:cubicBezTo>
                <a:cubicBezTo>
                  <a:pt x="416206" y="145324"/>
                  <a:pt x="419232" y="144882"/>
                  <a:pt x="422266" y="144488"/>
                </a:cubicBezTo>
                <a:cubicBezTo>
                  <a:pt x="584957" y="122935"/>
                  <a:pt x="752082" y="198940"/>
                  <a:pt x="839239" y="349906"/>
                </a:cubicBezTo>
                <a:cubicBezTo>
                  <a:pt x="927248" y="502334"/>
                  <a:pt x="908318" y="687151"/>
                  <a:pt x="805729" y="817492"/>
                </a:cubicBezTo>
                <a:cubicBezTo>
                  <a:pt x="773790" y="858076"/>
                  <a:pt x="733732" y="893381"/>
                  <a:pt x="686276" y="920778"/>
                </a:cubicBezTo>
                <a:cubicBezTo>
                  <a:pt x="486392" y="1036183"/>
                  <a:pt x="230802" y="967700"/>
                  <a:pt x="115404" y="767815"/>
                </a:cubicBezTo>
                <a:cubicBezTo>
                  <a:pt x="0" y="567931"/>
                  <a:pt x="68482" y="312340"/>
                  <a:pt x="268367" y="196943"/>
                </a:cubicBezTo>
                <a:moveTo>
                  <a:pt x="806750" y="816184"/>
                </a:moveTo>
                <a:lnTo>
                  <a:pt x="1446585" y="0"/>
                </a:lnTo>
                <a:lnTo>
                  <a:pt x="422266" y="144488"/>
                </a:lnTo>
                <a:cubicBezTo>
                  <a:pt x="584957" y="122935"/>
                  <a:pt x="752082" y="198940"/>
                  <a:pt x="839239" y="349906"/>
                </a:cubicBezTo>
                <a:cubicBezTo>
                  <a:pt x="926953" y="501824"/>
                  <a:pt x="908442" y="685913"/>
                  <a:pt x="806750" y="816184"/>
                </a:cubicBezTo>
              </a:path>
            </a:pathLst>
          </a:custGeom>
          <a:solidFill>
            <a:srgbClr val="FAF0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3123689" y="3684676"/>
            <a:ext cx="1446584" cy="1036184"/>
          </a:xfrm>
          <a:custGeom>
            <a:avLst/>
            <a:gdLst/>
            <a:ahLst/>
            <a:cxnLst/>
            <a:rect l="0" t="0" r="0" b="0"/>
            <a:pathLst>
              <a:path w="1446584" h="1036184">
                <a:moveTo>
                  <a:pt x="268367" y="196942"/>
                </a:moveTo>
                <a:cubicBezTo>
                  <a:pt x="314478" y="170319"/>
                  <a:pt x="363553" y="153484"/>
                  <a:pt x="413187" y="145789"/>
                </a:cubicBezTo>
                <a:cubicBezTo>
                  <a:pt x="416210" y="145320"/>
                  <a:pt x="419235" y="144886"/>
                  <a:pt x="422263" y="144485"/>
                </a:cubicBezTo>
                <a:cubicBezTo>
                  <a:pt x="584958" y="122931"/>
                  <a:pt x="752083" y="198943"/>
                  <a:pt x="839242" y="349907"/>
                </a:cubicBezTo>
                <a:cubicBezTo>
                  <a:pt x="927244" y="502330"/>
                  <a:pt x="908314" y="687149"/>
                  <a:pt x="805728" y="817494"/>
                </a:cubicBezTo>
                <a:cubicBezTo>
                  <a:pt x="773787" y="858078"/>
                  <a:pt x="733735" y="893381"/>
                  <a:pt x="686276" y="920782"/>
                </a:cubicBezTo>
                <a:cubicBezTo>
                  <a:pt x="486393" y="1036184"/>
                  <a:pt x="230804" y="967699"/>
                  <a:pt x="115401" y="767816"/>
                </a:cubicBezTo>
                <a:cubicBezTo>
                  <a:pt x="0" y="567933"/>
                  <a:pt x="68484" y="312343"/>
                  <a:pt x="268367" y="196942"/>
                </a:cubicBezTo>
                <a:close/>
                <a:moveTo>
                  <a:pt x="806753" y="816185"/>
                </a:moveTo>
                <a:lnTo>
                  <a:pt x="1446584" y="0"/>
                </a:lnTo>
                <a:lnTo>
                  <a:pt x="422263" y="144485"/>
                </a:lnTo>
                <a:cubicBezTo>
                  <a:pt x="584958" y="122931"/>
                  <a:pt x="752083" y="198943"/>
                  <a:pt x="839242" y="349907"/>
                </a:cubicBezTo>
                <a:cubicBezTo>
                  <a:pt x="926951" y="501823"/>
                  <a:pt x="908442" y="685914"/>
                  <a:pt x="806753" y="816185"/>
                </a:cubicBezTo>
                <a:close/>
                <a:moveTo>
                  <a:pt x="805728" y="817494"/>
                </a:moveTo>
                <a:lnTo>
                  <a:pt x="806753" y="816185"/>
                </a:lnTo>
                <a:moveTo>
                  <a:pt x="413187" y="145789"/>
                </a:moveTo>
                <a:lnTo>
                  <a:pt x="415340" y="145461"/>
                </a:lnTo>
                <a:lnTo>
                  <a:pt x="422263" y="144485"/>
                </a:lnTo>
              </a:path>
            </a:pathLst>
          </a:custGeom>
          <a:noFill/>
          <a:ln w="11608">
            <a:solidFill>
              <a:srgbClr val="BA5DE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4151560" y="3684939"/>
            <a:ext cx="835818" cy="1535654"/>
          </a:xfrm>
          <a:custGeom>
            <a:avLst/>
            <a:gdLst/>
            <a:ahLst/>
            <a:cxnLst/>
            <a:rect l="0" t="0" r="0" b="0"/>
            <a:pathLst>
              <a:path w="835818" h="1535654">
                <a:moveTo>
                  <a:pt x="835818" y="1117745"/>
                </a:moveTo>
                <a:cubicBezTo>
                  <a:pt x="835818" y="1348554"/>
                  <a:pt x="648711" y="1535654"/>
                  <a:pt x="417909" y="1535654"/>
                </a:cubicBezTo>
                <a:cubicBezTo>
                  <a:pt x="187107" y="1535654"/>
                  <a:pt x="0" y="1348554"/>
                  <a:pt x="0" y="1117745"/>
                </a:cubicBezTo>
                <a:cubicBezTo>
                  <a:pt x="0" y="1055600"/>
                  <a:pt x="13566" y="996628"/>
                  <a:pt x="37890" y="943616"/>
                </a:cubicBezTo>
                <a:cubicBezTo>
                  <a:pt x="103920" y="799746"/>
                  <a:pt x="249251" y="699835"/>
                  <a:pt x="417909" y="699835"/>
                </a:cubicBezTo>
                <a:cubicBezTo>
                  <a:pt x="587975" y="699835"/>
                  <a:pt x="734320" y="801426"/>
                  <a:pt x="799561" y="947230"/>
                </a:cubicBezTo>
                <a:cubicBezTo>
                  <a:pt x="800172" y="948600"/>
                  <a:pt x="800784" y="949977"/>
                  <a:pt x="801379" y="951355"/>
                </a:cubicBezTo>
                <a:cubicBezTo>
                  <a:pt x="823536" y="1002340"/>
                  <a:pt x="835818" y="1058610"/>
                  <a:pt x="835818" y="1117745"/>
                </a:cubicBezTo>
                <a:moveTo>
                  <a:pt x="799561" y="947230"/>
                </a:moveTo>
                <a:lnTo>
                  <a:pt x="417963" y="0"/>
                </a:lnTo>
                <a:lnTo>
                  <a:pt x="38331" y="942648"/>
                </a:lnTo>
                <a:lnTo>
                  <a:pt x="38331" y="943616"/>
                </a:lnTo>
                <a:cubicBezTo>
                  <a:pt x="103920" y="799746"/>
                  <a:pt x="249251" y="699835"/>
                  <a:pt x="417909" y="699835"/>
                </a:cubicBezTo>
                <a:cubicBezTo>
                  <a:pt x="587975" y="699835"/>
                  <a:pt x="734320" y="801426"/>
                  <a:pt x="799561" y="947230"/>
                </a:cubicBezTo>
              </a:path>
            </a:pathLst>
          </a:custGeom>
          <a:solidFill>
            <a:srgbClr val="FFEBF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4151560" y="3684939"/>
            <a:ext cx="835818" cy="1535655"/>
          </a:xfrm>
          <a:custGeom>
            <a:avLst/>
            <a:gdLst/>
            <a:ahLst/>
            <a:cxnLst/>
            <a:rect l="0" t="0" r="0" b="0"/>
            <a:pathLst>
              <a:path w="835818" h="1535655">
                <a:moveTo>
                  <a:pt x="835818" y="1117746"/>
                </a:moveTo>
                <a:cubicBezTo>
                  <a:pt x="835818" y="1348551"/>
                  <a:pt x="648714" y="1535655"/>
                  <a:pt x="417909" y="1535655"/>
                </a:cubicBezTo>
                <a:cubicBezTo>
                  <a:pt x="187104" y="1535655"/>
                  <a:pt x="0" y="1348551"/>
                  <a:pt x="0" y="1117746"/>
                </a:cubicBezTo>
                <a:cubicBezTo>
                  <a:pt x="0" y="1055602"/>
                  <a:pt x="13564" y="996626"/>
                  <a:pt x="37893" y="943617"/>
                </a:cubicBezTo>
                <a:cubicBezTo>
                  <a:pt x="103923" y="799750"/>
                  <a:pt x="249248" y="699837"/>
                  <a:pt x="417909" y="699837"/>
                </a:cubicBezTo>
                <a:cubicBezTo>
                  <a:pt x="587977" y="699837"/>
                  <a:pt x="734317" y="801424"/>
                  <a:pt x="799561" y="947227"/>
                </a:cubicBezTo>
                <a:cubicBezTo>
                  <a:pt x="800175" y="948600"/>
                  <a:pt x="800782" y="949976"/>
                  <a:pt x="801382" y="951356"/>
                </a:cubicBezTo>
                <a:cubicBezTo>
                  <a:pt x="823536" y="1002343"/>
                  <a:pt x="835818" y="1058610"/>
                  <a:pt x="835818" y="1117746"/>
                </a:cubicBezTo>
                <a:close/>
                <a:moveTo>
                  <a:pt x="799561" y="947227"/>
                </a:moveTo>
                <a:lnTo>
                  <a:pt x="417967" y="0"/>
                </a:lnTo>
                <a:lnTo>
                  <a:pt x="38332" y="942651"/>
                </a:lnTo>
                <a:lnTo>
                  <a:pt x="37893" y="943617"/>
                </a:lnTo>
                <a:cubicBezTo>
                  <a:pt x="103923" y="799750"/>
                  <a:pt x="249248" y="699837"/>
                  <a:pt x="417909" y="699837"/>
                </a:cubicBezTo>
                <a:cubicBezTo>
                  <a:pt x="587977" y="699837"/>
                  <a:pt x="734317" y="801424"/>
                  <a:pt x="799561" y="947227"/>
                </a:cubicBezTo>
                <a:close/>
                <a:moveTo>
                  <a:pt x="799561" y="947227"/>
                </a:moveTo>
                <a:lnTo>
                  <a:pt x="799607" y="947341"/>
                </a:lnTo>
                <a:lnTo>
                  <a:pt x="801382" y="951356"/>
                </a:lnTo>
              </a:path>
            </a:pathLst>
          </a:custGeom>
          <a:noFill/>
          <a:ln w="11608">
            <a:solidFill>
              <a:srgbClr val="DE58A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4569988" y="3684606"/>
            <a:ext cx="1443110" cy="1038257"/>
          </a:xfrm>
          <a:custGeom>
            <a:avLst/>
            <a:gdLst/>
            <a:ahLst/>
            <a:cxnLst/>
            <a:rect l="0" t="0" r="0" b="0"/>
            <a:pathLst>
              <a:path w="1443110" h="1038257">
                <a:moveTo>
                  <a:pt x="1174743" y="199017"/>
                </a:moveTo>
                <a:cubicBezTo>
                  <a:pt x="1374627" y="314414"/>
                  <a:pt x="1443110" y="570005"/>
                  <a:pt x="1327713" y="769889"/>
                </a:cubicBezTo>
                <a:cubicBezTo>
                  <a:pt x="1212308" y="969774"/>
                  <a:pt x="956718" y="1038257"/>
                  <a:pt x="756833" y="922852"/>
                </a:cubicBezTo>
                <a:cubicBezTo>
                  <a:pt x="701159" y="890704"/>
                  <a:pt x="655668" y="847682"/>
                  <a:pt x="621516" y="798013"/>
                </a:cubicBezTo>
                <a:cubicBezTo>
                  <a:pt x="533066" y="669382"/>
                  <a:pt x="520614" y="496182"/>
                  <a:pt x="603871" y="351980"/>
                </a:cubicBezTo>
                <a:cubicBezTo>
                  <a:pt x="695540" y="193197"/>
                  <a:pt x="875674" y="117331"/>
                  <a:pt x="1046081" y="150695"/>
                </a:cubicBezTo>
                <a:cubicBezTo>
                  <a:pt x="1090186" y="159331"/>
                  <a:pt x="1133641" y="175282"/>
                  <a:pt x="1174743" y="199017"/>
                </a:cubicBezTo>
                <a:moveTo>
                  <a:pt x="1011240" y="143164"/>
                </a:moveTo>
                <a:lnTo>
                  <a:pt x="0" y="0"/>
                </a:lnTo>
                <a:lnTo>
                  <a:pt x="620757" y="796906"/>
                </a:lnTo>
                <a:cubicBezTo>
                  <a:pt x="532996" y="668384"/>
                  <a:pt x="520854" y="495772"/>
                  <a:pt x="603871" y="351980"/>
                </a:cubicBezTo>
                <a:cubicBezTo>
                  <a:pt x="695540" y="193197"/>
                  <a:pt x="875674" y="117331"/>
                  <a:pt x="1046081" y="150695"/>
                </a:cubicBezTo>
                <a:lnTo>
                  <a:pt x="1011240" y="143164"/>
                </a:lnTo>
              </a:path>
            </a:pathLst>
          </a:custGeom>
          <a:solidFill>
            <a:srgbClr val="FFECE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4569988" y="3684606"/>
            <a:ext cx="1443112" cy="1038257"/>
          </a:xfrm>
          <a:custGeom>
            <a:avLst/>
            <a:gdLst/>
            <a:ahLst/>
            <a:cxnLst/>
            <a:rect l="0" t="0" r="0" b="0"/>
            <a:pathLst>
              <a:path w="1443112" h="1038257">
                <a:moveTo>
                  <a:pt x="1174744" y="199014"/>
                </a:moveTo>
                <a:cubicBezTo>
                  <a:pt x="1374627" y="314417"/>
                  <a:pt x="1443112" y="570005"/>
                  <a:pt x="1327709" y="769888"/>
                </a:cubicBezTo>
                <a:cubicBezTo>
                  <a:pt x="1212307" y="969771"/>
                  <a:pt x="956718" y="1038257"/>
                  <a:pt x="756835" y="922854"/>
                </a:cubicBezTo>
                <a:cubicBezTo>
                  <a:pt x="701155" y="890708"/>
                  <a:pt x="655671" y="847683"/>
                  <a:pt x="621518" y="798014"/>
                </a:cubicBezTo>
                <a:cubicBezTo>
                  <a:pt x="533066" y="669380"/>
                  <a:pt x="520613" y="496183"/>
                  <a:pt x="603869" y="351979"/>
                </a:cubicBezTo>
                <a:cubicBezTo>
                  <a:pt x="695542" y="193197"/>
                  <a:pt x="875678" y="117331"/>
                  <a:pt x="1046079" y="150694"/>
                </a:cubicBezTo>
                <a:cubicBezTo>
                  <a:pt x="1090187" y="159330"/>
                  <a:pt x="1133644" y="175285"/>
                  <a:pt x="1174744" y="199014"/>
                </a:cubicBezTo>
                <a:close/>
                <a:moveTo>
                  <a:pt x="1011242" y="143161"/>
                </a:moveTo>
                <a:lnTo>
                  <a:pt x="0" y="0"/>
                </a:lnTo>
                <a:lnTo>
                  <a:pt x="620758" y="796905"/>
                </a:lnTo>
                <a:cubicBezTo>
                  <a:pt x="532996" y="668386"/>
                  <a:pt x="520852" y="495768"/>
                  <a:pt x="603869" y="351979"/>
                </a:cubicBezTo>
                <a:cubicBezTo>
                  <a:pt x="695542" y="193197"/>
                  <a:pt x="875678" y="117331"/>
                  <a:pt x="1046079" y="150694"/>
                </a:cubicBezTo>
                <a:lnTo>
                  <a:pt x="1011242" y="143161"/>
                </a:lnTo>
                <a:close/>
                <a:moveTo>
                  <a:pt x="620758" y="796905"/>
                </a:moveTo>
                <a:lnTo>
                  <a:pt x="621518" y="798014"/>
                </a:lnTo>
              </a:path>
            </a:pathLst>
          </a:custGeom>
          <a:noFill/>
          <a:ln w="11608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569927" y="2646055"/>
            <a:ext cx="1443172" cy="1038001"/>
          </a:xfrm>
          <a:custGeom>
            <a:avLst/>
            <a:gdLst/>
            <a:ahLst/>
            <a:cxnLst/>
            <a:rect l="0" t="0" r="0" b="0"/>
            <a:pathLst>
              <a:path w="1443172" h="1038001">
                <a:moveTo>
                  <a:pt x="756895" y="115404"/>
                </a:moveTo>
                <a:cubicBezTo>
                  <a:pt x="956780" y="0"/>
                  <a:pt x="1212370" y="68482"/>
                  <a:pt x="1327767" y="268367"/>
                </a:cubicBezTo>
                <a:cubicBezTo>
                  <a:pt x="1443172" y="468251"/>
                  <a:pt x="1374689" y="723842"/>
                  <a:pt x="1174805" y="839239"/>
                </a:cubicBezTo>
                <a:cubicBezTo>
                  <a:pt x="1132782" y="863501"/>
                  <a:pt x="1088297" y="879637"/>
                  <a:pt x="1043171" y="888134"/>
                </a:cubicBezTo>
                <a:cubicBezTo>
                  <a:pt x="873647" y="920042"/>
                  <a:pt x="695068" y="844138"/>
                  <a:pt x="603933" y="686276"/>
                </a:cubicBezTo>
                <a:cubicBezTo>
                  <a:pt x="514895" y="532060"/>
                  <a:pt x="535318" y="344690"/>
                  <a:pt x="641088" y="214124"/>
                </a:cubicBezTo>
                <a:cubicBezTo>
                  <a:pt x="672416" y="175452"/>
                  <a:pt x="711227" y="141771"/>
                  <a:pt x="756895" y="115404"/>
                </a:cubicBezTo>
                <a:moveTo>
                  <a:pt x="629131" y="229617"/>
                </a:moveTo>
                <a:lnTo>
                  <a:pt x="0" y="1038001"/>
                </a:lnTo>
                <a:lnTo>
                  <a:pt x="1006178" y="895448"/>
                </a:lnTo>
                <a:lnTo>
                  <a:pt x="1043171" y="888134"/>
                </a:lnTo>
                <a:cubicBezTo>
                  <a:pt x="873647" y="920042"/>
                  <a:pt x="695068" y="844138"/>
                  <a:pt x="603933" y="686276"/>
                </a:cubicBezTo>
                <a:cubicBezTo>
                  <a:pt x="518362" y="538066"/>
                  <a:pt x="533894" y="359224"/>
                  <a:pt x="629131" y="229617"/>
                </a:cubicBezTo>
              </a:path>
            </a:pathLst>
          </a:custGeom>
          <a:solidFill>
            <a:srgbClr val="FFF2E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4569927" y="2646055"/>
            <a:ext cx="1443172" cy="1038004"/>
          </a:xfrm>
          <a:custGeom>
            <a:avLst/>
            <a:gdLst/>
            <a:ahLst/>
            <a:cxnLst/>
            <a:rect l="0" t="0" r="0" b="0"/>
            <a:pathLst>
              <a:path w="1443172" h="1038004">
                <a:moveTo>
                  <a:pt x="756895" y="115401"/>
                </a:moveTo>
                <a:cubicBezTo>
                  <a:pt x="956778" y="0"/>
                  <a:pt x="1212368" y="68484"/>
                  <a:pt x="1327770" y="268367"/>
                </a:cubicBezTo>
                <a:cubicBezTo>
                  <a:pt x="1443172" y="468250"/>
                  <a:pt x="1374688" y="723839"/>
                  <a:pt x="1174805" y="839242"/>
                </a:cubicBezTo>
                <a:cubicBezTo>
                  <a:pt x="1132782" y="863504"/>
                  <a:pt x="1088297" y="879638"/>
                  <a:pt x="1043171" y="888132"/>
                </a:cubicBezTo>
                <a:cubicBezTo>
                  <a:pt x="873650" y="920041"/>
                  <a:pt x="695070" y="844137"/>
                  <a:pt x="603930" y="686276"/>
                </a:cubicBezTo>
                <a:cubicBezTo>
                  <a:pt x="514895" y="532064"/>
                  <a:pt x="535317" y="344693"/>
                  <a:pt x="641090" y="214124"/>
                </a:cubicBezTo>
                <a:cubicBezTo>
                  <a:pt x="672414" y="175456"/>
                  <a:pt x="711225" y="141769"/>
                  <a:pt x="756895" y="115401"/>
                </a:cubicBezTo>
                <a:close/>
                <a:moveTo>
                  <a:pt x="629131" y="229619"/>
                </a:moveTo>
                <a:lnTo>
                  <a:pt x="0" y="1038004"/>
                </a:lnTo>
                <a:lnTo>
                  <a:pt x="1006177" y="895452"/>
                </a:lnTo>
                <a:lnTo>
                  <a:pt x="1043171" y="888132"/>
                </a:lnTo>
                <a:cubicBezTo>
                  <a:pt x="873650" y="920041"/>
                  <a:pt x="695070" y="844137"/>
                  <a:pt x="603930" y="686276"/>
                </a:cubicBezTo>
                <a:cubicBezTo>
                  <a:pt x="518360" y="538065"/>
                  <a:pt x="533893" y="359224"/>
                  <a:pt x="629131" y="229619"/>
                </a:cubicBezTo>
                <a:close/>
                <a:moveTo>
                  <a:pt x="629131" y="229619"/>
                </a:moveTo>
                <a:lnTo>
                  <a:pt x="641090" y="214124"/>
                </a:lnTo>
              </a:path>
            </a:pathLst>
          </a:custGeom>
          <a:noFill/>
          <a:ln w="11608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4150415" y="2148185"/>
            <a:ext cx="835818" cy="1536753"/>
          </a:xfrm>
          <a:custGeom>
            <a:avLst/>
            <a:gdLst/>
            <a:ahLst/>
            <a:cxnLst/>
            <a:rect l="0" t="0" r="0" b="0"/>
            <a:pathLst>
              <a:path w="835818" h="1536753">
                <a:moveTo>
                  <a:pt x="835818" y="417909"/>
                </a:moveTo>
                <a:cubicBezTo>
                  <a:pt x="835818" y="468205"/>
                  <a:pt x="826934" y="516419"/>
                  <a:pt x="810651" y="561082"/>
                </a:cubicBezTo>
                <a:cubicBezTo>
                  <a:pt x="752198" y="721373"/>
                  <a:pt x="598423" y="835818"/>
                  <a:pt x="417909" y="835818"/>
                </a:cubicBezTo>
                <a:cubicBezTo>
                  <a:pt x="244353" y="835818"/>
                  <a:pt x="95507" y="730018"/>
                  <a:pt x="32341" y="579400"/>
                </a:cubicBezTo>
                <a:cubicBezTo>
                  <a:pt x="30878" y="575894"/>
                  <a:pt x="29454" y="572373"/>
                  <a:pt x="28077" y="568821"/>
                </a:cubicBezTo>
                <a:cubicBezTo>
                  <a:pt x="9944" y="522007"/>
                  <a:pt x="0" y="471123"/>
                  <a:pt x="0" y="417909"/>
                </a:cubicBezTo>
                <a:cubicBezTo>
                  <a:pt x="0" y="187107"/>
                  <a:pt x="187107" y="0"/>
                  <a:pt x="417909" y="0"/>
                </a:cubicBezTo>
                <a:cubicBezTo>
                  <a:pt x="648711" y="0"/>
                  <a:pt x="835818" y="187107"/>
                  <a:pt x="835818" y="417909"/>
                </a:cubicBezTo>
                <a:moveTo>
                  <a:pt x="32341" y="579400"/>
                </a:moveTo>
                <a:lnTo>
                  <a:pt x="418420" y="1536753"/>
                </a:lnTo>
                <a:lnTo>
                  <a:pt x="808848" y="567288"/>
                </a:lnTo>
                <a:lnTo>
                  <a:pt x="810651" y="561082"/>
                </a:lnTo>
                <a:cubicBezTo>
                  <a:pt x="752198" y="721373"/>
                  <a:pt x="598423" y="835818"/>
                  <a:pt x="417909" y="835818"/>
                </a:cubicBezTo>
                <a:cubicBezTo>
                  <a:pt x="244353" y="835818"/>
                  <a:pt x="95507" y="730018"/>
                  <a:pt x="32341" y="579400"/>
                </a:cubicBezTo>
              </a:path>
            </a:pathLst>
          </a:custGeom>
          <a:solidFill>
            <a:srgbClr val="FFFBDA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4150415" y="2148185"/>
            <a:ext cx="835818" cy="1536752"/>
          </a:xfrm>
          <a:custGeom>
            <a:avLst/>
            <a:gdLst/>
            <a:ahLst/>
            <a:cxnLst/>
            <a:rect l="0" t="0" r="0" b="0"/>
            <a:pathLst>
              <a:path w="835818" h="1536752">
                <a:moveTo>
                  <a:pt x="835818" y="417909"/>
                </a:moveTo>
                <a:cubicBezTo>
                  <a:pt x="835818" y="468203"/>
                  <a:pt x="826934" y="516422"/>
                  <a:pt x="810649" y="561082"/>
                </a:cubicBezTo>
                <a:cubicBezTo>
                  <a:pt x="752201" y="721372"/>
                  <a:pt x="598420" y="835818"/>
                  <a:pt x="417909" y="835818"/>
                </a:cubicBezTo>
                <a:cubicBezTo>
                  <a:pt x="244351" y="835818"/>
                  <a:pt x="95504" y="730019"/>
                  <a:pt x="32343" y="579397"/>
                </a:cubicBezTo>
                <a:cubicBezTo>
                  <a:pt x="30875" y="575895"/>
                  <a:pt x="29453" y="572370"/>
                  <a:pt x="28078" y="568821"/>
                </a:cubicBezTo>
                <a:cubicBezTo>
                  <a:pt x="9945" y="522011"/>
                  <a:pt x="0" y="471121"/>
                  <a:pt x="0" y="417909"/>
                </a:cubicBezTo>
                <a:cubicBezTo>
                  <a:pt x="0" y="187104"/>
                  <a:pt x="187104" y="0"/>
                  <a:pt x="417909" y="0"/>
                </a:cubicBezTo>
                <a:cubicBezTo>
                  <a:pt x="648714" y="0"/>
                  <a:pt x="835818" y="187104"/>
                  <a:pt x="835818" y="417909"/>
                </a:cubicBezTo>
                <a:close/>
                <a:moveTo>
                  <a:pt x="32343" y="579397"/>
                </a:moveTo>
                <a:lnTo>
                  <a:pt x="418418" y="1536752"/>
                </a:lnTo>
                <a:lnTo>
                  <a:pt x="808851" y="567288"/>
                </a:lnTo>
                <a:lnTo>
                  <a:pt x="810649" y="561082"/>
                </a:lnTo>
                <a:cubicBezTo>
                  <a:pt x="752201" y="721372"/>
                  <a:pt x="598420" y="835818"/>
                  <a:pt x="417909" y="835818"/>
                </a:cubicBezTo>
                <a:cubicBezTo>
                  <a:pt x="244351" y="835818"/>
                  <a:pt x="95504" y="730019"/>
                  <a:pt x="32343" y="579397"/>
                </a:cubicBezTo>
                <a:close/>
                <a:moveTo>
                  <a:pt x="28078" y="568821"/>
                </a:moveTo>
                <a:lnTo>
                  <a:pt x="32343" y="579397"/>
                </a:lnTo>
              </a:path>
            </a:pathLst>
          </a:custGeom>
          <a:noFill/>
          <a:ln w="11608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188094" y="2477884"/>
            <a:ext cx="185195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000" b="1" dirty="0" err="1">
                <a:solidFill>
                  <a:srgbClr val="4E88E7"/>
                </a:solidFill>
                <a:latin typeface="Marianne" panose="02000000000000000000" pitchFamily="50" charset="0"/>
              </a:rPr>
              <a:t>Enseigne</a:t>
            </a:r>
            <a:r>
              <a:rPr lang="fr-FR" sz="1000" b="1" dirty="0">
                <a:solidFill>
                  <a:srgbClr val="4E88E7"/>
                </a:solidFill>
                <a:latin typeface="Marianne" panose="02000000000000000000" pitchFamily="50" charset="0"/>
              </a:rPr>
              <a:t>r</a:t>
            </a:r>
            <a:r>
              <a:rPr sz="1000" b="1" dirty="0">
                <a:solidFill>
                  <a:srgbClr val="4E88E7"/>
                </a:solidFill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rgbClr val="4E88E7"/>
                </a:solidFill>
                <a:latin typeface="Marianne" panose="02000000000000000000" pitchFamily="50" charset="0"/>
              </a:rPr>
              <a:t>l’</a:t>
            </a:r>
            <a:r>
              <a:rPr sz="1000" b="1" dirty="0">
                <a:solidFill>
                  <a:srgbClr val="4E88E7"/>
                </a:solidFill>
                <a:latin typeface="Marianne" panose="02000000000000000000" pitchFamily="50" charset="0"/>
              </a:rPr>
              <a:t>algorithm</a:t>
            </a:r>
            <a:r>
              <a:rPr lang="fr-FR" sz="1000" b="1" dirty="0" err="1">
                <a:solidFill>
                  <a:srgbClr val="4E88E7"/>
                </a:solidFill>
                <a:latin typeface="Marianne" panose="02000000000000000000" pitchFamily="50" charset="0"/>
              </a:rPr>
              <a:t>ique</a:t>
            </a:r>
            <a:r>
              <a:rPr lang="fr-FR" sz="1000" b="1" dirty="0">
                <a:solidFill>
                  <a:srgbClr val="4E88E7"/>
                </a:solidFill>
                <a:latin typeface="Marianne" panose="02000000000000000000" pitchFamily="50" charset="0"/>
              </a:rPr>
              <a:t> et la programmation</a:t>
            </a:r>
            <a:endParaRPr sz="1000" b="1" dirty="0">
              <a:solidFill>
                <a:srgbClr val="4E88E7"/>
              </a:solidFill>
              <a:latin typeface="Marianne" panose="020000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4811" y="2452100"/>
            <a:ext cx="183976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dirty="0">
                <a:solidFill>
                  <a:srgbClr val="DE8431"/>
                </a:solidFill>
                <a:latin typeface="Marianne" panose="02000000000000000000" pitchFamily="50" charset="0"/>
              </a:rPr>
              <a:t>Diversifier les</a:t>
            </a:r>
            <a:r>
              <a:rPr lang="fr-FR" sz="1000" b="1" dirty="0">
                <a:solidFill>
                  <a:srgbClr val="DE8431"/>
                </a:solidFill>
                <a:latin typeface="Marianne" panose="02000000000000000000" pitchFamily="50" charset="0"/>
              </a:rPr>
              <a:t> </a:t>
            </a:r>
            <a:r>
              <a:rPr sz="1000" b="1" dirty="0" err="1">
                <a:solidFill>
                  <a:srgbClr val="DE8431"/>
                </a:solidFill>
                <a:latin typeface="Marianne" panose="02000000000000000000" pitchFamily="50" charset="0"/>
              </a:rPr>
              <a:t>évaluations</a:t>
            </a:r>
            <a:endParaRPr sz="1000" b="1" dirty="0">
              <a:solidFill>
                <a:srgbClr val="DE8431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7577" y="2925961"/>
            <a:ext cx="1622958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900" b="0">
                <a:solidFill>
                  <a:srgbClr val="484848"/>
                </a:solidFill>
              </a:defRPr>
            </a:lvl1pPr>
          </a:lstStyle>
          <a:p>
            <a:pPr algn="r"/>
            <a:r>
              <a:rPr lang="fr-FR" dirty="0"/>
              <a:t>S</a:t>
            </a:r>
            <a:r>
              <a:rPr dirty="0"/>
              <a:t>'</a:t>
            </a:r>
            <a:r>
              <a:rPr dirty="0" err="1"/>
              <a:t>approprier</a:t>
            </a:r>
            <a:r>
              <a:rPr dirty="0"/>
              <a:t> les </a:t>
            </a:r>
            <a:r>
              <a:rPr dirty="0" err="1"/>
              <a:t>contenus</a:t>
            </a:r>
            <a:r>
              <a:rPr dirty="0"/>
              <a:t> du
module</a:t>
            </a:r>
            <a:r>
              <a:rPr lang="fr-FR" dirty="0"/>
              <a:t> et les mettre en œuvre dans la classe</a:t>
            </a:r>
            <a:r>
              <a:rPr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5980" y="5675681"/>
            <a:ext cx="294348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900" b="0">
                <a:solidFill>
                  <a:srgbClr val="484848"/>
                </a:solidFill>
              </a:defRPr>
            </a:lvl1pPr>
          </a:lstStyle>
          <a:p>
            <a:r>
              <a:rPr lang="fr-FR" dirty="0"/>
              <a:t>Maîtriser les programmes de mathématiques physique et chimie et les mettre en œuvre dans la classe.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9977" y="4115501"/>
            <a:ext cx="198131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fr-FR" sz="1000" b="1" dirty="0">
                <a:solidFill>
                  <a:srgbClr val="BA5DE5"/>
                </a:solidFill>
                <a:latin typeface="Marianne" panose="02000000000000000000" pitchFamily="50" charset="0"/>
              </a:rPr>
              <a:t>Préparer à la poursuite d’études</a:t>
            </a:r>
            <a:endParaRPr sz="1000" b="1" dirty="0">
              <a:solidFill>
                <a:srgbClr val="BA5DE5"/>
              </a:solidFill>
              <a:latin typeface="Marianne" panose="020000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2393" y="1445011"/>
            <a:ext cx="252860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0" dirty="0" err="1">
                <a:solidFill>
                  <a:srgbClr val="484848"/>
                </a:solidFill>
                <a:latin typeface="+mj-lt"/>
              </a:rPr>
              <a:t>Analyser</a:t>
            </a:r>
            <a:r>
              <a:rPr sz="900" b="0" dirty="0">
                <a:solidFill>
                  <a:srgbClr val="484848"/>
                </a:solidFill>
                <a:latin typeface="+mj-lt"/>
              </a:rPr>
              <a:t> les résultats </a:t>
            </a:r>
            <a:r>
              <a:rPr lang="fr-FR" sz="900" dirty="0">
                <a:solidFill>
                  <a:srgbClr val="484848"/>
                </a:solidFill>
                <a:latin typeface="+mj-lt"/>
              </a:rPr>
              <a:t>d</a:t>
            </a:r>
            <a:r>
              <a:rPr sz="900" b="0" dirty="0">
                <a:solidFill>
                  <a:srgbClr val="484848"/>
                </a:solidFill>
                <a:latin typeface="+mj-lt"/>
              </a:rPr>
              <a:t>es</a:t>
            </a:r>
            <a:r>
              <a:rPr lang="fr-FR" sz="900" b="0" dirty="0">
                <a:solidFill>
                  <a:srgbClr val="484848"/>
                </a:solidFill>
                <a:latin typeface="+mj-lt"/>
              </a:rPr>
              <a:t> </a:t>
            </a:r>
            <a:r>
              <a:rPr sz="900" b="0" dirty="0">
                <a:solidFill>
                  <a:srgbClr val="484848"/>
                </a:solidFill>
                <a:latin typeface="+mj-lt"/>
              </a:rPr>
              <a:t>tests de positionnement et</a:t>
            </a:r>
            <a:r>
              <a:rPr lang="fr-FR" sz="900" b="0" dirty="0">
                <a:solidFill>
                  <a:srgbClr val="484848"/>
                </a:solidFill>
                <a:latin typeface="+mj-lt"/>
              </a:rPr>
              <a:t> </a:t>
            </a:r>
            <a:r>
              <a:rPr sz="900" b="0" dirty="0">
                <a:solidFill>
                  <a:srgbClr val="484848"/>
                </a:solidFill>
                <a:latin typeface="+mj-lt"/>
              </a:rPr>
              <a:t>les partager </a:t>
            </a:r>
            <a:r>
              <a:rPr lang="fr-FR" sz="900" b="0" dirty="0">
                <a:solidFill>
                  <a:srgbClr val="484848"/>
                </a:solidFill>
                <a:latin typeface="+mj-lt"/>
              </a:rPr>
              <a:t>en équipe pour répondre aux besoins des élèves</a:t>
            </a:r>
            <a:endParaRPr sz="900" b="0" dirty="0">
              <a:solidFill>
                <a:srgbClr val="484848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7183" y="1205516"/>
            <a:ext cx="2867244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fr-FR" sz="1200" b="1" dirty="0">
                <a:solidFill>
                  <a:srgbClr val="E0CB15"/>
                </a:solidFill>
                <a:latin typeface="Marianne" panose="02000000000000000000" pitchFamily="50" charset="0"/>
              </a:rPr>
              <a:t>Exploiter les t</a:t>
            </a:r>
            <a:r>
              <a:rPr sz="1200" b="1" dirty="0" err="1">
                <a:solidFill>
                  <a:srgbClr val="E0CB15"/>
                </a:solidFill>
                <a:latin typeface="Marianne" panose="02000000000000000000" pitchFamily="50" charset="0"/>
              </a:rPr>
              <a:t>ests</a:t>
            </a:r>
            <a:r>
              <a:rPr sz="1200" b="1" dirty="0">
                <a:solidFill>
                  <a:srgbClr val="E0CB15"/>
                </a:solidFill>
                <a:latin typeface="Marianne" panose="02000000000000000000" pitchFamily="50" charset="0"/>
              </a:rPr>
              <a:t> de</a:t>
            </a:r>
            <a:r>
              <a:rPr lang="fr-FR" sz="1200" b="1" dirty="0">
                <a:solidFill>
                  <a:srgbClr val="E0CB15"/>
                </a:solidFill>
                <a:latin typeface="Marianne" panose="02000000000000000000" pitchFamily="50" charset="0"/>
              </a:rPr>
              <a:t> </a:t>
            </a:r>
            <a:r>
              <a:rPr sz="1200" b="1" dirty="0">
                <a:solidFill>
                  <a:srgbClr val="E0CB15"/>
                </a:solidFill>
                <a:latin typeface="Marianne" panose="02000000000000000000" pitchFamily="50" charset="0"/>
              </a:rPr>
              <a:t>positionnement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6137" y="4028777"/>
            <a:ext cx="118942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00" b="1" dirty="0" err="1">
                <a:solidFill>
                  <a:srgbClr val="E55753"/>
                </a:solidFill>
                <a:latin typeface="Marianne" panose="02000000000000000000" pitchFamily="50" charset="0"/>
              </a:rPr>
              <a:t>Conce</a:t>
            </a:r>
            <a:r>
              <a:rPr lang="fr-FR" sz="1000" b="1" dirty="0">
                <a:solidFill>
                  <a:srgbClr val="E55753"/>
                </a:solidFill>
                <a:latin typeface="Marianne" panose="02000000000000000000" pitchFamily="50" charset="0"/>
              </a:rPr>
              <a:t>voir</a:t>
            </a:r>
            <a:r>
              <a:rPr sz="1000" b="1" dirty="0">
                <a:solidFill>
                  <a:srgbClr val="E55753"/>
                </a:solidFill>
                <a:latin typeface="Marianne" panose="02000000000000000000" pitchFamily="50" charset="0"/>
              </a:rPr>
              <a:t> de</a:t>
            </a:r>
            <a:r>
              <a:rPr lang="fr-FR" sz="1000" b="1" dirty="0">
                <a:solidFill>
                  <a:srgbClr val="E55753"/>
                </a:solidFill>
                <a:latin typeface="Marianne" panose="02000000000000000000" pitchFamily="50" charset="0"/>
              </a:rPr>
              <a:t>s</a:t>
            </a:r>
            <a:r>
              <a:rPr sz="1000" b="1" dirty="0">
                <a:solidFill>
                  <a:srgbClr val="E55753"/>
                </a:solidFill>
                <a:latin typeface="Marianne" panose="02000000000000000000" pitchFamily="50" charset="0"/>
              </a:rPr>
              <a:t> CCF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5860" y="4441693"/>
            <a:ext cx="129362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900" b="0">
                <a:solidFill>
                  <a:srgbClr val="484848"/>
                </a:solidFill>
              </a:defRPr>
            </a:lvl1pPr>
          </a:lstStyle>
          <a:p>
            <a:pPr algn="r"/>
            <a:r>
              <a:rPr lang="fr-FR" dirty="0"/>
              <a:t>Présenter des ressources et
échanger sur des activités</a:t>
            </a:r>
            <a:r>
              <a:rPr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3202" y="5280067"/>
            <a:ext cx="221979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fr-FR" sz="1000" b="1" dirty="0">
                <a:solidFill>
                  <a:srgbClr val="DE58A9"/>
                </a:solidFill>
                <a:latin typeface="Marianne" panose="02000000000000000000" pitchFamily="50" charset="0"/>
              </a:rPr>
              <a:t>Accompagner disciplinairement les p</a:t>
            </a:r>
            <a:r>
              <a:rPr sz="1000" b="1" dirty="0" err="1">
                <a:solidFill>
                  <a:srgbClr val="DE58A9"/>
                </a:solidFill>
                <a:latin typeface="Marianne" panose="02000000000000000000" pitchFamily="50" charset="0"/>
              </a:rPr>
              <a:t>rofesseurs</a:t>
            </a:r>
            <a:r>
              <a:rPr lang="fr-FR" sz="1000" b="1" dirty="0">
                <a:solidFill>
                  <a:srgbClr val="DE58A9"/>
                </a:solidFill>
                <a:latin typeface="Marianne" panose="02000000000000000000" pitchFamily="50" charset="0"/>
              </a:rPr>
              <a:t>  </a:t>
            </a:r>
            <a:r>
              <a:rPr sz="1000" b="1" dirty="0" err="1">
                <a:solidFill>
                  <a:srgbClr val="DE58A9"/>
                </a:solidFill>
                <a:latin typeface="Marianne" panose="02000000000000000000" pitchFamily="50" charset="0"/>
              </a:rPr>
              <a:t>contractuels</a:t>
            </a:r>
            <a:endParaRPr sz="1000" b="1" dirty="0">
              <a:solidFill>
                <a:srgbClr val="DE58A9"/>
              </a:solidFill>
              <a:latin typeface="Marianne" panose="02000000000000000000" pitchFamily="50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90326" y="2387462"/>
            <a:ext cx="355996" cy="355981"/>
          </a:xfrm>
          <a:custGeom>
            <a:avLst/>
            <a:gdLst/>
            <a:ahLst/>
            <a:cxnLst/>
            <a:rect l="0" t="0" r="0" b="0"/>
            <a:pathLst>
              <a:path w="355996" h="355981">
                <a:moveTo>
                  <a:pt x="185737" y="70100"/>
                </a:moveTo>
                <a:cubicBezTo>
                  <a:pt x="185737" y="108815"/>
                  <a:pt x="217122" y="140200"/>
                  <a:pt x="255837" y="140200"/>
                </a:cubicBezTo>
                <a:cubicBezTo>
                  <a:pt x="294553" y="140200"/>
                  <a:pt x="325938" y="108815"/>
                  <a:pt x="325938" y="70100"/>
                </a:cubicBezTo>
                <a:cubicBezTo>
                  <a:pt x="325938" y="31385"/>
                  <a:pt x="294553" y="0"/>
                  <a:pt x="255837" y="0"/>
                </a:cubicBezTo>
                <a:cubicBezTo>
                  <a:pt x="217122" y="0"/>
                  <a:pt x="185737" y="31385"/>
                  <a:pt x="185737" y="70100"/>
                </a:cubicBezTo>
                <a:close/>
                <a:moveTo>
                  <a:pt x="355996" y="170243"/>
                </a:moveTo>
                <a:lnTo>
                  <a:pt x="305723" y="119986"/>
                </a:lnTo>
                <a:moveTo>
                  <a:pt x="263762" y="247340"/>
                </a:moveTo>
                <a:cubicBezTo>
                  <a:pt x="285770" y="249803"/>
                  <a:pt x="307883" y="243706"/>
                  <a:pt x="325520" y="230314"/>
                </a:cubicBezTo>
                <a:cubicBezTo>
                  <a:pt x="315784" y="220594"/>
                  <a:pt x="309098" y="214480"/>
                  <a:pt x="306528" y="176713"/>
                </a:cubicBezTo>
                <a:moveTo>
                  <a:pt x="286345" y="355981"/>
                </a:moveTo>
                <a:lnTo>
                  <a:pt x="355996" y="355981"/>
                </a:lnTo>
                <a:cubicBezTo>
                  <a:pt x="355341" y="340545"/>
                  <a:pt x="351443" y="325420"/>
                  <a:pt x="344558" y="311590"/>
                </a:cubicBezTo>
                <a:cubicBezTo>
                  <a:pt x="336494" y="295461"/>
                  <a:pt x="313168" y="284286"/>
                  <a:pt x="270867" y="268622"/>
                </a:cubicBezTo>
                <a:cubicBezTo>
                  <a:pt x="266315" y="266986"/>
                  <a:pt x="263239" y="262717"/>
                  <a:pt x="263128" y="257881"/>
                </a:cubicBezTo>
                <a:lnTo>
                  <a:pt x="263128" y="237001"/>
                </a:lnTo>
                <a:cubicBezTo>
                  <a:pt x="263231" y="233752"/>
                  <a:pt x="264677" y="230692"/>
                  <a:pt x="267121" y="228550"/>
                </a:cubicBezTo>
                <a:cubicBezTo>
                  <a:pt x="275101" y="221793"/>
                  <a:pt x="279370" y="211628"/>
                  <a:pt x="278606" y="201200"/>
                </a:cubicBezTo>
                <a:lnTo>
                  <a:pt x="278606" y="193461"/>
                </a:lnTo>
                <a:moveTo>
                  <a:pt x="154781" y="104043"/>
                </a:moveTo>
                <a:cubicBezTo>
                  <a:pt x="147256" y="101746"/>
                  <a:pt x="139431" y="100583"/>
                  <a:pt x="131564" y="100592"/>
                </a:cubicBezTo>
                <a:cubicBezTo>
                  <a:pt x="98967" y="100592"/>
                  <a:pt x="61014" y="120388"/>
                  <a:pt x="57269" y="176651"/>
                </a:cubicBezTo>
                <a:cubicBezTo>
                  <a:pt x="54699" y="214418"/>
                  <a:pt x="47982" y="220532"/>
                  <a:pt x="38277" y="230252"/>
                </a:cubicBezTo>
                <a:cubicBezTo>
                  <a:pt x="56024" y="243711"/>
                  <a:pt x="78277" y="249810"/>
                  <a:pt x="100406" y="247278"/>
                </a:cubicBezTo>
                <a:moveTo>
                  <a:pt x="204125" y="162535"/>
                </a:moveTo>
                <a:cubicBezTo>
                  <a:pt x="205008" y="167221"/>
                  <a:pt x="205608" y="171955"/>
                  <a:pt x="205920" y="176713"/>
                </a:cubicBezTo>
                <a:cubicBezTo>
                  <a:pt x="208490" y="214480"/>
                  <a:pt x="215176" y="220594"/>
                  <a:pt x="224912" y="230314"/>
                </a:cubicBezTo>
                <a:cubicBezTo>
                  <a:pt x="207275" y="243706"/>
                  <a:pt x="185163" y="249803"/>
                  <a:pt x="163154" y="247340"/>
                </a:cubicBezTo>
                <a:moveTo>
                  <a:pt x="170259" y="268622"/>
                </a:moveTo>
                <a:cubicBezTo>
                  <a:pt x="165707" y="266986"/>
                  <a:pt x="162631" y="262717"/>
                  <a:pt x="162520" y="257881"/>
                </a:cubicBezTo>
                <a:lnTo>
                  <a:pt x="162520" y="237001"/>
                </a:lnTo>
                <a:cubicBezTo>
                  <a:pt x="162623" y="233752"/>
                  <a:pt x="164069" y="230692"/>
                  <a:pt x="166513" y="228550"/>
                </a:cubicBezTo>
                <a:cubicBezTo>
                  <a:pt x="174493" y="221793"/>
                  <a:pt x="178762" y="211628"/>
                  <a:pt x="177998" y="201200"/>
                </a:cubicBezTo>
                <a:lnTo>
                  <a:pt x="177998" y="170243"/>
                </a:lnTo>
                <a:cubicBezTo>
                  <a:pt x="159802" y="167124"/>
                  <a:pt x="143328" y="157585"/>
                  <a:pt x="131564" y="143358"/>
                </a:cubicBezTo>
                <a:cubicBezTo>
                  <a:pt x="119799" y="157585"/>
                  <a:pt x="103325" y="167124"/>
                  <a:pt x="85129" y="170243"/>
                </a:cubicBezTo>
                <a:lnTo>
                  <a:pt x="85129" y="201200"/>
                </a:lnTo>
                <a:cubicBezTo>
                  <a:pt x="84369" y="211631"/>
                  <a:pt x="88643" y="221796"/>
                  <a:pt x="96629" y="228549"/>
                </a:cubicBezTo>
                <a:cubicBezTo>
                  <a:pt x="99069" y="230693"/>
                  <a:pt x="100510" y="233754"/>
                  <a:pt x="100607" y="237001"/>
                </a:cubicBezTo>
                <a:lnTo>
                  <a:pt x="100607" y="257881"/>
                </a:lnTo>
                <a:cubicBezTo>
                  <a:pt x="100496" y="262717"/>
                  <a:pt x="97420" y="266986"/>
                  <a:pt x="92868" y="268622"/>
                </a:cubicBezTo>
                <a:cubicBezTo>
                  <a:pt x="50567" y="284286"/>
                  <a:pt x="19502" y="295461"/>
                  <a:pt x="11438" y="311590"/>
                </a:cubicBezTo>
                <a:cubicBezTo>
                  <a:pt x="4553" y="325420"/>
                  <a:pt x="655" y="340545"/>
                  <a:pt x="0" y="355981"/>
                </a:cubicBezTo>
                <a:lnTo>
                  <a:pt x="263128" y="355981"/>
                </a:lnTo>
                <a:cubicBezTo>
                  <a:pt x="262472" y="340545"/>
                  <a:pt x="258575" y="325420"/>
                  <a:pt x="251689" y="311590"/>
                </a:cubicBezTo>
                <a:cubicBezTo>
                  <a:pt x="243625" y="295461"/>
                  <a:pt x="212561" y="284286"/>
                  <a:pt x="170259" y="268622"/>
                </a:cubicBezTo>
                <a:close/>
              </a:path>
            </a:pathLst>
          </a:custGeom>
          <a:noFill/>
          <a:ln w="11608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5365448" y="2946083"/>
            <a:ext cx="355996" cy="354449"/>
          </a:xfrm>
          <a:custGeom>
            <a:avLst/>
            <a:gdLst/>
            <a:ahLst/>
            <a:cxnLst/>
            <a:rect l="0" t="0" r="0" b="0"/>
            <a:pathLst>
              <a:path w="355996" h="354449">
                <a:moveTo>
                  <a:pt x="136455" y="265418"/>
                </a:moveTo>
                <a:cubicBezTo>
                  <a:pt x="136450" y="288365"/>
                  <a:pt x="155051" y="306970"/>
                  <a:pt x="177998" y="306970"/>
                </a:cubicBezTo>
                <a:cubicBezTo>
                  <a:pt x="200945" y="306970"/>
                  <a:pt x="219546" y="288365"/>
                  <a:pt x="219541" y="265418"/>
                </a:cubicBezTo>
                <a:cubicBezTo>
                  <a:pt x="219546" y="242471"/>
                  <a:pt x="200945" y="223867"/>
                  <a:pt x="177998" y="223867"/>
                </a:cubicBezTo>
                <a:cubicBezTo>
                  <a:pt x="155051" y="223867"/>
                  <a:pt x="136450" y="242471"/>
                  <a:pt x="136455" y="265418"/>
                </a:cubicBezTo>
                <a:moveTo>
                  <a:pt x="237357" y="354449"/>
                </a:moveTo>
                <a:cubicBezTo>
                  <a:pt x="225660" y="332533"/>
                  <a:pt x="202840" y="318845"/>
                  <a:pt x="177998" y="318845"/>
                </a:cubicBezTo>
                <a:cubicBezTo>
                  <a:pt x="153156" y="318845"/>
                  <a:pt x="130336" y="332533"/>
                  <a:pt x="118639" y="354449"/>
                </a:cubicBezTo>
                <a:moveTo>
                  <a:pt x="257029" y="265418"/>
                </a:moveTo>
                <a:cubicBezTo>
                  <a:pt x="257025" y="288365"/>
                  <a:pt x="275625" y="306970"/>
                  <a:pt x="298573" y="306970"/>
                </a:cubicBezTo>
                <a:cubicBezTo>
                  <a:pt x="321520" y="306970"/>
                  <a:pt x="340121" y="288365"/>
                  <a:pt x="340116" y="265418"/>
                </a:cubicBezTo>
                <a:cubicBezTo>
                  <a:pt x="340121" y="242471"/>
                  <a:pt x="321520" y="223867"/>
                  <a:pt x="298573" y="223867"/>
                </a:cubicBezTo>
                <a:cubicBezTo>
                  <a:pt x="275625" y="223867"/>
                  <a:pt x="257025" y="242471"/>
                  <a:pt x="257029" y="265418"/>
                </a:cubicBezTo>
                <a:moveTo>
                  <a:pt x="355996" y="348551"/>
                </a:moveTo>
                <a:cubicBezTo>
                  <a:pt x="342083" y="328909"/>
                  <a:pt x="319099" y="317737"/>
                  <a:pt x="295058" y="318932"/>
                </a:cubicBezTo>
                <a:cubicBezTo>
                  <a:pt x="271017" y="320127"/>
                  <a:pt x="249253" y="333523"/>
                  <a:pt x="237357" y="354449"/>
                </a:cubicBezTo>
                <a:moveTo>
                  <a:pt x="15880" y="265418"/>
                </a:moveTo>
                <a:cubicBezTo>
                  <a:pt x="15875" y="288365"/>
                  <a:pt x="34476" y="306970"/>
                  <a:pt x="57423" y="306970"/>
                </a:cubicBezTo>
                <a:cubicBezTo>
                  <a:pt x="80370" y="306970"/>
                  <a:pt x="98971" y="288365"/>
                  <a:pt x="98967" y="265418"/>
                </a:cubicBezTo>
                <a:cubicBezTo>
                  <a:pt x="98971" y="242471"/>
                  <a:pt x="80370" y="223867"/>
                  <a:pt x="57423" y="223867"/>
                </a:cubicBezTo>
                <a:cubicBezTo>
                  <a:pt x="34476" y="223867"/>
                  <a:pt x="15875" y="242471"/>
                  <a:pt x="15880" y="265418"/>
                </a:cubicBezTo>
                <a:moveTo>
                  <a:pt x="0" y="348551"/>
                </a:moveTo>
                <a:cubicBezTo>
                  <a:pt x="13913" y="328909"/>
                  <a:pt x="36897" y="317737"/>
                  <a:pt x="60938" y="318932"/>
                </a:cubicBezTo>
                <a:cubicBezTo>
                  <a:pt x="84979" y="320127"/>
                  <a:pt x="106743" y="333523"/>
                  <a:pt x="118639" y="354449"/>
                </a:cubicBezTo>
                <a:moveTo>
                  <a:pt x="346276" y="105452"/>
                </a:moveTo>
                <a:lnTo>
                  <a:pt x="265790" y="185938"/>
                </a:lnTo>
                <a:lnTo>
                  <a:pt x="226212" y="193848"/>
                </a:lnTo>
                <a:lnTo>
                  <a:pt x="234122" y="154285"/>
                </a:lnTo>
                <a:lnTo>
                  <a:pt x="314608" y="73799"/>
                </a:lnTo>
                <a:cubicBezTo>
                  <a:pt x="323324" y="65086"/>
                  <a:pt x="337452" y="65086"/>
                  <a:pt x="346168" y="73799"/>
                </a:cubicBezTo>
                <a:lnTo>
                  <a:pt x="346261" y="73892"/>
                </a:lnTo>
                <a:cubicBezTo>
                  <a:pt x="350455" y="78072"/>
                  <a:pt x="352813" y="83748"/>
                  <a:pt x="352816" y="89669"/>
                </a:cubicBezTo>
                <a:cubicBezTo>
                  <a:pt x="352819" y="95590"/>
                  <a:pt x="350466" y="101268"/>
                  <a:pt x="346276" y="105452"/>
                </a:cubicBezTo>
                <a:close/>
                <a:moveTo>
                  <a:pt x="281810" y="34794"/>
                </a:moveTo>
                <a:lnTo>
                  <a:pt x="242031" y="0"/>
                </a:lnTo>
                <a:lnTo>
                  <a:pt x="52099" y="0"/>
                </a:lnTo>
                <a:lnTo>
                  <a:pt x="52099" y="178060"/>
                </a:lnTo>
                <a:moveTo>
                  <a:pt x="99586" y="83086"/>
                </a:moveTo>
                <a:lnTo>
                  <a:pt x="115404" y="98920"/>
                </a:lnTo>
                <a:lnTo>
                  <a:pt x="147057" y="67267"/>
                </a:lnTo>
                <a:moveTo>
                  <a:pt x="99586" y="162226"/>
                </a:moveTo>
                <a:lnTo>
                  <a:pt x="115404" y="178060"/>
                </a:lnTo>
                <a:lnTo>
                  <a:pt x="147057" y="146392"/>
                </a:lnTo>
                <a:moveTo>
                  <a:pt x="186635" y="90995"/>
                </a:moveTo>
                <a:lnTo>
                  <a:pt x="210378" y="90995"/>
                </a:lnTo>
                <a:moveTo>
                  <a:pt x="242031" y="146392"/>
                </a:moveTo>
                <a:lnTo>
                  <a:pt x="273684" y="178060"/>
                </a:lnTo>
                <a:moveTo>
                  <a:pt x="98967" y="265449"/>
                </a:moveTo>
                <a:cubicBezTo>
                  <a:pt x="71714" y="268095"/>
                  <a:pt x="44702" y="258447"/>
                  <a:pt x="25291" y="239137"/>
                </a:cubicBezTo>
                <a:moveTo>
                  <a:pt x="219541" y="265449"/>
                </a:moveTo>
                <a:cubicBezTo>
                  <a:pt x="192289" y="268092"/>
                  <a:pt x="165278" y="258445"/>
                  <a:pt x="145865" y="239137"/>
                </a:cubicBezTo>
                <a:moveTo>
                  <a:pt x="266440" y="239137"/>
                </a:moveTo>
                <a:cubicBezTo>
                  <a:pt x="285857" y="258448"/>
                  <a:pt x="312874" y="268095"/>
                  <a:pt x="340131" y="265449"/>
                </a:cubicBezTo>
              </a:path>
            </a:pathLst>
          </a:custGeom>
          <a:noFill/>
          <a:ln w="11608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3422943" y="4066838"/>
            <a:ext cx="340518" cy="341803"/>
          </a:xfrm>
          <a:custGeom>
            <a:avLst/>
            <a:gdLst/>
            <a:ahLst/>
            <a:cxnLst/>
            <a:rect l="0" t="0" r="0" b="0"/>
            <a:pathLst>
              <a:path w="340518" h="341803">
                <a:moveTo>
                  <a:pt x="104694" y="241892"/>
                </a:moveTo>
                <a:lnTo>
                  <a:pt x="0" y="241892"/>
                </a:lnTo>
                <a:lnTo>
                  <a:pt x="0" y="74109"/>
                </a:lnTo>
                <a:lnTo>
                  <a:pt x="74109" y="0"/>
                </a:lnTo>
                <a:lnTo>
                  <a:pt x="187749" y="0"/>
                </a:lnTo>
                <a:lnTo>
                  <a:pt x="187749" y="60612"/>
                </a:lnTo>
                <a:moveTo>
                  <a:pt x="40490" y="182285"/>
                </a:moveTo>
                <a:lnTo>
                  <a:pt x="88906" y="182285"/>
                </a:lnTo>
                <a:moveTo>
                  <a:pt x="40490" y="137755"/>
                </a:moveTo>
                <a:lnTo>
                  <a:pt x="99446" y="137755"/>
                </a:lnTo>
                <a:moveTo>
                  <a:pt x="297953" y="205503"/>
                </a:moveTo>
                <a:cubicBezTo>
                  <a:pt x="297961" y="233940"/>
                  <a:pt x="274910" y="256996"/>
                  <a:pt x="246473" y="256996"/>
                </a:cubicBezTo>
                <a:cubicBezTo>
                  <a:pt x="218036" y="256996"/>
                  <a:pt x="194985" y="233940"/>
                  <a:pt x="194993" y="205503"/>
                </a:cubicBezTo>
                <a:moveTo>
                  <a:pt x="339837" y="341431"/>
                </a:moveTo>
                <a:cubicBezTo>
                  <a:pt x="327283" y="301028"/>
                  <a:pt x="289958" y="273448"/>
                  <a:pt x="247650" y="273312"/>
                </a:cubicBezTo>
                <a:lnTo>
                  <a:pt x="246489" y="273312"/>
                </a:lnTo>
                <a:cubicBezTo>
                  <a:pt x="204037" y="273455"/>
                  <a:pt x="166621" y="301215"/>
                  <a:pt x="154177" y="341803"/>
                </a:cubicBezTo>
                <a:moveTo>
                  <a:pt x="245777" y="86336"/>
                </a:moveTo>
                <a:lnTo>
                  <a:pt x="144178" y="131548"/>
                </a:lnTo>
                <a:lnTo>
                  <a:pt x="246179" y="175955"/>
                </a:lnTo>
                <a:lnTo>
                  <a:pt x="340518" y="132368"/>
                </a:lnTo>
                <a:lnTo>
                  <a:pt x="245777" y="86336"/>
                </a:lnTo>
                <a:close/>
                <a:moveTo>
                  <a:pt x="155075" y="139488"/>
                </a:moveTo>
                <a:lnTo>
                  <a:pt x="155075" y="189158"/>
                </a:lnTo>
                <a:moveTo>
                  <a:pt x="0" y="74109"/>
                </a:moveTo>
                <a:lnTo>
                  <a:pt x="74109" y="74109"/>
                </a:lnTo>
                <a:lnTo>
                  <a:pt x="74109" y="0"/>
                </a:lnTo>
                <a:moveTo>
                  <a:pt x="194993" y="156685"/>
                </a:moveTo>
                <a:lnTo>
                  <a:pt x="194993" y="205503"/>
                </a:lnTo>
                <a:lnTo>
                  <a:pt x="297953" y="205503"/>
                </a:lnTo>
                <a:lnTo>
                  <a:pt x="297953" y="156685"/>
                </a:lnTo>
              </a:path>
            </a:pathLst>
          </a:custGeom>
          <a:noFill/>
          <a:ln w="11608">
            <a:solidFill>
              <a:srgbClr val="BA5DE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5365448" y="4059734"/>
            <a:ext cx="355996" cy="355996"/>
          </a:xfrm>
          <a:custGeom>
            <a:avLst/>
            <a:gdLst/>
            <a:ahLst/>
            <a:cxnLst/>
            <a:rect l="0" t="0" r="0" b="0"/>
            <a:pathLst>
              <a:path w="355996" h="355996">
                <a:moveTo>
                  <a:pt x="15478" y="0"/>
                </a:moveTo>
                <a:lnTo>
                  <a:pt x="340518" y="0"/>
                </a:lnTo>
                <a:cubicBezTo>
                  <a:pt x="340518" y="0"/>
                  <a:pt x="355996" y="0"/>
                  <a:pt x="355996" y="15478"/>
                </a:cubicBezTo>
                <a:lnTo>
                  <a:pt x="355996" y="340518"/>
                </a:lnTo>
                <a:cubicBezTo>
                  <a:pt x="355996" y="340518"/>
                  <a:pt x="355996" y="355996"/>
                  <a:pt x="340518" y="355996"/>
                </a:cubicBezTo>
                <a:lnTo>
                  <a:pt x="15478" y="355996"/>
                </a:lnTo>
                <a:cubicBezTo>
                  <a:pt x="15478" y="355996"/>
                  <a:pt x="0" y="355996"/>
                  <a:pt x="0" y="340518"/>
                </a:cubicBezTo>
                <a:lnTo>
                  <a:pt x="0" y="15478"/>
                </a:lnTo>
                <a:cubicBezTo>
                  <a:pt x="0" y="15478"/>
                  <a:pt x="0" y="0"/>
                  <a:pt x="15478" y="0"/>
                </a:cubicBezTo>
                <a:moveTo>
                  <a:pt x="100607" y="286345"/>
                </a:moveTo>
                <a:lnTo>
                  <a:pt x="255389" y="286345"/>
                </a:lnTo>
                <a:moveTo>
                  <a:pt x="181867" y="131564"/>
                </a:moveTo>
                <a:cubicBezTo>
                  <a:pt x="177085" y="118036"/>
                  <a:pt x="162210" y="108346"/>
                  <a:pt x="147042" y="108346"/>
                </a:cubicBezTo>
                <a:cubicBezTo>
                  <a:pt x="127808" y="108346"/>
                  <a:pt x="112216" y="123938"/>
                  <a:pt x="112216" y="143172"/>
                </a:cubicBezTo>
                <a:lnTo>
                  <a:pt x="112216" y="212824"/>
                </a:lnTo>
                <a:cubicBezTo>
                  <a:pt x="112216" y="232057"/>
                  <a:pt x="127808" y="247650"/>
                  <a:pt x="147042" y="247650"/>
                </a:cubicBezTo>
                <a:cubicBezTo>
                  <a:pt x="162210" y="247650"/>
                  <a:pt x="177085" y="237960"/>
                  <a:pt x="181867" y="224432"/>
                </a:cubicBezTo>
                <a:moveTo>
                  <a:pt x="224432" y="247650"/>
                </a:moveTo>
                <a:lnTo>
                  <a:pt x="224432" y="131564"/>
                </a:lnTo>
                <a:cubicBezTo>
                  <a:pt x="224432" y="118741"/>
                  <a:pt x="234827" y="108346"/>
                  <a:pt x="247650" y="108346"/>
                </a:cubicBezTo>
                <a:moveTo>
                  <a:pt x="195411" y="172194"/>
                </a:moveTo>
                <a:lnTo>
                  <a:pt x="253454" y="172194"/>
                </a:lnTo>
              </a:path>
            </a:pathLst>
          </a:custGeom>
          <a:noFill/>
          <a:ln w="11608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4390326" y="4616946"/>
            <a:ext cx="355996" cy="355996"/>
          </a:xfrm>
          <a:custGeom>
            <a:avLst/>
            <a:gdLst/>
            <a:ahLst/>
            <a:cxnLst/>
            <a:rect l="0" t="0" r="0" b="0"/>
            <a:pathLst>
              <a:path w="355996" h="355996">
                <a:moveTo>
                  <a:pt x="293805" y="92868"/>
                </a:moveTo>
                <a:lnTo>
                  <a:pt x="293805" y="30956"/>
                </a:lnTo>
                <a:moveTo>
                  <a:pt x="324762" y="61912"/>
                </a:moveTo>
                <a:lnTo>
                  <a:pt x="262849" y="61912"/>
                </a:lnTo>
                <a:moveTo>
                  <a:pt x="295740" y="170259"/>
                </a:moveTo>
                <a:lnTo>
                  <a:pt x="233828" y="170259"/>
                </a:lnTo>
                <a:moveTo>
                  <a:pt x="264784" y="135433"/>
                </a:moveTo>
                <a:cubicBezTo>
                  <a:pt x="262647" y="135433"/>
                  <a:pt x="260914" y="137166"/>
                  <a:pt x="260914" y="139303"/>
                </a:cubicBezTo>
                <a:moveTo>
                  <a:pt x="268653" y="139303"/>
                </a:moveTo>
                <a:cubicBezTo>
                  <a:pt x="268653" y="137166"/>
                  <a:pt x="266921" y="135433"/>
                  <a:pt x="264784" y="135433"/>
                </a:cubicBezTo>
                <a:moveTo>
                  <a:pt x="268653" y="139303"/>
                </a:moveTo>
                <a:cubicBezTo>
                  <a:pt x="268653" y="141440"/>
                  <a:pt x="266921" y="143172"/>
                  <a:pt x="264784" y="143172"/>
                </a:cubicBezTo>
                <a:moveTo>
                  <a:pt x="264784" y="143172"/>
                </a:moveTo>
                <a:cubicBezTo>
                  <a:pt x="262647" y="143172"/>
                  <a:pt x="260914" y="141440"/>
                  <a:pt x="260914" y="139303"/>
                </a:cubicBezTo>
                <a:moveTo>
                  <a:pt x="264784" y="197346"/>
                </a:moveTo>
                <a:cubicBezTo>
                  <a:pt x="262647" y="197346"/>
                  <a:pt x="260914" y="199078"/>
                  <a:pt x="260914" y="201215"/>
                </a:cubicBezTo>
                <a:moveTo>
                  <a:pt x="268653" y="201215"/>
                </a:moveTo>
                <a:cubicBezTo>
                  <a:pt x="268653" y="199078"/>
                  <a:pt x="266921" y="197346"/>
                  <a:pt x="264784" y="197346"/>
                </a:cubicBezTo>
                <a:moveTo>
                  <a:pt x="268653" y="201215"/>
                </a:moveTo>
                <a:cubicBezTo>
                  <a:pt x="268653" y="203352"/>
                  <a:pt x="266921" y="205085"/>
                  <a:pt x="264784" y="205085"/>
                </a:cubicBezTo>
                <a:moveTo>
                  <a:pt x="264784" y="205085"/>
                </a:moveTo>
                <a:cubicBezTo>
                  <a:pt x="262647" y="205085"/>
                  <a:pt x="260914" y="203352"/>
                  <a:pt x="260914" y="201215"/>
                </a:cubicBezTo>
                <a:moveTo>
                  <a:pt x="224154" y="92868"/>
                </a:moveTo>
                <a:lnTo>
                  <a:pt x="185458" y="92868"/>
                </a:lnTo>
                <a:lnTo>
                  <a:pt x="169980" y="139303"/>
                </a:lnTo>
                <a:lnTo>
                  <a:pt x="154502" y="116085"/>
                </a:lnTo>
                <a:moveTo>
                  <a:pt x="30956" y="216693"/>
                </a:moveTo>
                <a:lnTo>
                  <a:pt x="30956" y="263128"/>
                </a:lnTo>
                <a:moveTo>
                  <a:pt x="123825" y="216693"/>
                </a:moveTo>
                <a:lnTo>
                  <a:pt x="123825" y="263128"/>
                </a:lnTo>
                <a:moveTo>
                  <a:pt x="123825" y="263128"/>
                </a:moveTo>
                <a:lnTo>
                  <a:pt x="30956" y="263128"/>
                </a:lnTo>
                <a:moveTo>
                  <a:pt x="77390" y="294084"/>
                </a:moveTo>
                <a:lnTo>
                  <a:pt x="77390" y="355996"/>
                </a:lnTo>
                <a:moveTo>
                  <a:pt x="77390" y="208954"/>
                </a:moveTo>
                <a:lnTo>
                  <a:pt x="77390" y="131564"/>
                </a:lnTo>
                <a:moveTo>
                  <a:pt x="116085" y="355996"/>
                </a:moveTo>
                <a:lnTo>
                  <a:pt x="123825" y="263128"/>
                </a:lnTo>
                <a:lnTo>
                  <a:pt x="154781" y="263128"/>
                </a:lnTo>
                <a:lnTo>
                  <a:pt x="154781" y="208954"/>
                </a:lnTo>
                <a:cubicBezTo>
                  <a:pt x="154781" y="166213"/>
                  <a:pt x="120132" y="131564"/>
                  <a:pt x="77390" y="131564"/>
                </a:cubicBezTo>
                <a:cubicBezTo>
                  <a:pt x="34648" y="131564"/>
                  <a:pt x="0" y="166213"/>
                  <a:pt x="0" y="208954"/>
                </a:cubicBezTo>
                <a:lnTo>
                  <a:pt x="0" y="263128"/>
                </a:lnTo>
                <a:lnTo>
                  <a:pt x="30956" y="263128"/>
                </a:lnTo>
                <a:lnTo>
                  <a:pt x="38695" y="355996"/>
                </a:lnTo>
                <a:close/>
                <a:moveTo>
                  <a:pt x="23217" y="54173"/>
                </a:moveTo>
                <a:cubicBezTo>
                  <a:pt x="23217" y="84092"/>
                  <a:pt x="47471" y="108346"/>
                  <a:pt x="77390" y="108346"/>
                </a:cubicBezTo>
                <a:cubicBezTo>
                  <a:pt x="107309" y="108346"/>
                  <a:pt x="131564" y="84092"/>
                  <a:pt x="131564" y="54173"/>
                </a:cubicBezTo>
                <a:cubicBezTo>
                  <a:pt x="131564" y="24254"/>
                  <a:pt x="107309" y="0"/>
                  <a:pt x="77390" y="0"/>
                </a:cubicBezTo>
                <a:cubicBezTo>
                  <a:pt x="47471" y="0"/>
                  <a:pt x="23217" y="24254"/>
                  <a:pt x="23217" y="54173"/>
                </a:cubicBezTo>
                <a:close/>
                <a:moveTo>
                  <a:pt x="130960" y="46031"/>
                </a:moveTo>
                <a:cubicBezTo>
                  <a:pt x="118984" y="51416"/>
                  <a:pt x="105999" y="54191"/>
                  <a:pt x="92868" y="54173"/>
                </a:cubicBezTo>
                <a:cubicBezTo>
                  <a:pt x="69288" y="54198"/>
                  <a:pt x="46589" y="45218"/>
                  <a:pt x="29408" y="29067"/>
                </a:cubicBezTo>
                <a:moveTo>
                  <a:pt x="201215" y="263128"/>
                </a:moveTo>
                <a:lnTo>
                  <a:pt x="325040" y="263128"/>
                </a:lnTo>
                <a:cubicBezTo>
                  <a:pt x="342137" y="263128"/>
                  <a:pt x="355996" y="249268"/>
                  <a:pt x="355996" y="232171"/>
                </a:cubicBezTo>
                <a:lnTo>
                  <a:pt x="355996" y="30956"/>
                </a:lnTo>
                <a:cubicBezTo>
                  <a:pt x="355996" y="13859"/>
                  <a:pt x="342137" y="0"/>
                  <a:pt x="325040" y="0"/>
                </a:cubicBezTo>
                <a:lnTo>
                  <a:pt x="147042" y="0"/>
                </a:lnTo>
              </a:path>
            </a:pathLst>
          </a:custGeom>
          <a:noFill/>
          <a:ln w="11608">
            <a:solidFill>
              <a:srgbClr val="DE58A9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3415204" y="2945309"/>
            <a:ext cx="355996" cy="355996"/>
          </a:xfrm>
          <a:custGeom>
            <a:avLst/>
            <a:gdLst/>
            <a:ahLst/>
            <a:cxnLst/>
            <a:rect l="0" t="0" r="0" b="0"/>
            <a:pathLst>
              <a:path w="355996" h="355996">
                <a:moveTo>
                  <a:pt x="294084" y="175568"/>
                </a:moveTo>
                <a:lnTo>
                  <a:pt x="242418" y="61912"/>
                </a:lnTo>
                <a:lnTo>
                  <a:pt x="190752" y="175568"/>
                </a:lnTo>
                <a:moveTo>
                  <a:pt x="282630" y="150385"/>
                </a:moveTo>
                <a:lnTo>
                  <a:pt x="202206" y="150385"/>
                </a:lnTo>
                <a:moveTo>
                  <a:pt x="205085" y="263128"/>
                </a:moveTo>
                <a:lnTo>
                  <a:pt x="325040" y="263128"/>
                </a:lnTo>
                <a:cubicBezTo>
                  <a:pt x="342137" y="263128"/>
                  <a:pt x="355996" y="249268"/>
                  <a:pt x="355996" y="232171"/>
                </a:cubicBezTo>
                <a:lnTo>
                  <a:pt x="355996" y="30956"/>
                </a:lnTo>
                <a:cubicBezTo>
                  <a:pt x="355996" y="13859"/>
                  <a:pt x="342137" y="0"/>
                  <a:pt x="325040" y="0"/>
                </a:cubicBezTo>
                <a:lnTo>
                  <a:pt x="46434" y="0"/>
                </a:lnTo>
                <a:cubicBezTo>
                  <a:pt x="29337" y="0"/>
                  <a:pt x="15478" y="13859"/>
                  <a:pt x="15478" y="30956"/>
                </a:cubicBezTo>
                <a:lnTo>
                  <a:pt x="15478" y="172581"/>
                </a:lnTo>
                <a:moveTo>
                  <a:pt x="170259" y="340518"/>
                </a:moveTo>
                <a:cubicBezTo>
                  <a:pt x="170259" y="349067"/>
                  <a:pt x="163329" y="355996"/>
                  <a:pt x="154781" y="355996"/>
                </a:cubicBezTo>
                <a:lnTo>
                  <a:pt x="15478" y="355996"/>
                </a:lnTo>
                <a:cubicBezTo>
                  <a:pt x="6929" y="355996"/>
                  <a:pt x="0" y="349067"/>
                  <a:pt x="0" y="340518"/>
                </a:cubicBezTo>
                <a:lnTo>
                  <a:pt x="0" y="286345"/>
                </a:lnTo>
                <a:cubicBezTo>
                  <a:pt x="0" y="239329"/>
                  <a:pt x="38113" y="201215"/>
                  <a:pt x="85129" y="201215"/>
                </a:cubicBezTo>
                <a:cubicBezTo>
                  <a:pt x="132145" y="201215"/>
                  <a:pt x="170259" y="239329"/>
                  <a:pt x="170259" y="286345"/>
                </a:cubicBezTo>
                <a:close/>
                <a:moveTo>
                  <a:pt x="0" y="309562"/>
                </a:moveTo>
                <a:lnTo>
                  <a:pt x="170259" y="309562"/>
                </a:lnTo>
                <a:moveTo>
                  <a:pt x="46434" y="266997"/>
                </a:moveTo>
                <a:cubicBezTo>
                  <a:pt x="46434" y="269134"/>
                  <a:pt x="48166" y="270867"/>
                  <a:pt x="50303" y="270867"/>
                </a:cubicBezTo>
                <a:cubicBezTo>
                  <a:pt x="52440" y="270867"/>
                  <a:pt x="54173" y="269134"/>
                  <a:pt x="54173" y="266997"/>
                </a:cubicBezTo>
                <a:cubicBezTo>
                  <a:pt x="54173" y="264860"/>
                  <a:pt x="52440" y="263128"/>
                  <a:pt x="50303" y="263128"/>
                </a:cubicBezTo>
                <a:cubicBezTo>
                  <a:pt x="48166" y="263128"/>
                  <a:pt x="46434" y="264860"/>
                  <a:pt x="46434" y="266997"/>
                </a:cubicBezTo>
                <a:moveTo>
                  <a:pt x="116085" y="266997"/>
                </a:moveTo>
                <a:cubicBezTo>
                  <a:pt x="116085" y="269134"/>
                  <a:pt x="117818" y="270867"/>
                  <a:pt x="119955" y="270867"/>
                </a:cubicBezTo>
                <a:cubicBezTo>
                  <a:pt x="122092" y="270867"/>
                  <a:pt x="123825" y="269134"/>
                  <a:pt x="123825" y="266997"/>
                </a:cubicBezTo>
                <a:cubicBezTo>
                  <a:pt x="123825" y="264860"/>
                  <a:pt x="122092" y="263128"/>
                  <a:pt x="119955" y="263128"/>
                </a:cubicBezTo>
                <a:cubicBezTo>
                  <a:pt x="117818" y="263128"/>
                  <a:pt x="116085" y="264860"/>
                  <a:pt x="116085" y="266997"/>
                </a:cubicBezTo>
                <a:moveTo>
                  <a:pt x="85129" y="170259"/>
                </a:moveTo>
                <a:lnTo>
                  <a:pt x="85129" y="201215"/>
                </a:lnTo>
                <a:moveTo>
                  <a:pt x="61912" y="147042"/>
                </a:moveTo>
                <a:cubicBezTo>
                  <a:pt x="61912" y="134219"/>
                  <a:pt x="72307" y="123825"/>
                  <a:pt x="85129" y="123825"/>
                </a:cubicBezTo>
                <a:cubicBezTo>
                  <a:pt x="97952" y="123825"/>
                  <a:pt x="108346" y="134219"/>
                  <a:pt x="108346" y="147042"/>
                </a:cubicBezTo>
                <a:cubicBezTo>
                  <a:pt x="108346" y="159864"/>
                  <a:pt x="97952" y="170259"/>
                  <a:pt x="85129" y="170259"/>
                </a:cubicBezTo>
                <a:cubicBezTo>
                  <a:pt x="72307" y="170259"/>
                  <a:pt x="61912" y="159864"/>
                  <a:pt x="61912" y="147042"/>
                </a:cubicBezTo>
              </a:path>
            </a:pathLst>
          </a:custGeom>
          <a:noFill/>
          <a:ln w="11608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6500316-8E7B-4F79-8D33-E95E6FD4F36F}"/>
              </a:ext>
            </a:extLst>
          </p:cNvPr>
          <p:cNvSpPr txBox="1"/>
          <p:nvPr/>
        </p:nvSpPr>
        <p:spPr>
          <a:xfrm>
            <a:off x="1371086" y="3369482"/>
            <a:ext cx="21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50" charset="0"/>
              </a:rPr>
              <a:t>Dispositif : 25A0171528</a:t>
            </a:r>
          </a:p>
          <a:p>
            <a:r>
              <a:rPr lang="fr-FR" sz="800" i="1" dirty="0">
                <a:solidFill>
                  <a:srgbClr val="4E88E7"/>
                </a:solidFill>
                <a:latin typeface="Marianne" panose="02000000000000000000" pitchFamily="50" charset="0"/>
              </a:rPr>
              <a:t>Formation sans appel à candidature *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0AE131F-D183-4071-BC08-245E0D7B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76" y="3346309"/>
            <a:ext cx="301233" cy="27919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67BB2C1-1456-4C74-A8FC-A031AA04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8" y="3388438"/>
            <a:ext cx="235903" cy="23590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FD6592D-A4DF-42BC-A3C1-C5632A8D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16" y="3378378"/>
            <a:ext cx="326854" cy="235903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CB80FCC-AA1B-45A4-A809-41DA470A3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7726" flipH="1">
            <a:off x="632590" y="2507236"/>
            <a:ext cx="455504" cy="597889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369540D-357E-4E95-9ED7-D2C3891C26D8}"/>
              </a:ext>
            </a:extLst>
          </p:cNvPr>
          <p:cNvSpPr txBox="1"/>
          <p:nvPr/>
        </p:nvSpPr>
        <p:spPr>
          <a:xfrm>
            <a:off x="682009" y="2624638"/>
            <a:ext cx="378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50" charset="0"/>
              </a:rPr>
              <a:t>49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EEB1AC9-C2CF-40C9-8D75-0E0AE12348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" y="4153764"/>
            <a:ext cx="690075" cy="660097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1416665-2531-4FF5-8C9F-EFC554E02C95}"/>
              </a:ext>
            </a:extLst>
          </p:cNvPr>
          <p:cNvSpPr txBox="1"/>
          <p:nvPr/>
        </p:nvSpPr>
        <p:spPr>
          <a:xfrm>
            <a:off x="1688687" y="4798490"/>
            <a:ext cx="14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50" charset="0"/>
              </a:rPr>
              <a:t>Dispositif : 25A0171535</a:t>
            </a:r>
          </a:p>
          <a:p>
            <a:r>
              <a:rPr lang="fr-FR" sz="800" i="1" dirty="0">
                <a:solidFill>
                  <a:srgbClr val="BA5DE5"/>
                </a:solidFill>
                <a:latin typeface="Marianne" panose="02000000000000000000" pitchFamily="50" charset="0"/>
              </a:rPr>
              <a:t>Abonnement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A2BB99D-E016-48B8-B29B-A810449B7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585" y="4849028"/>
            <a:ext cx="306704" cy="24782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924A2A3E-219D-41C1-9653-1802E49B9CA2}"/>
              </a:ext>
            </a:extLst>
          </p:cNvPr>
          <p:cNvSpPr txBox="1"/>
          <p:nvPr/>
        </p:nvSpPr>
        <p:spPr>
          <a:xfrm>
            <a:off x="3565333" y="6017230"/>
            <a:ext cx="21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>
                <a:latin typeface="Marianne" panose="02000000000000000000" pitchFamily="50" charset="0"/>
              </a:rPr>
              <a:t>Dispositif : 25A0171530</a:t>
            </a:r>
          </a:p>
          <a:p>
            <a:r>
              <a:rPr lang="fr-FR" sz="800" b="1" i="1" dirty="0">
                <a:solidFill>
                  <a:srgbClr val="DE58A9"/>
                </a:solidFill>
                <a:latin typeface="Marianne" panose="02000000000000000000" pitchFamily="50" charset="0"/>
              </a:rPr>
              <a:t>Formation sans appel à candidature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EE31C99-AFC9-43A5-9EA5-2DFE1C71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37" y="5974861"/>
            <a:ext cx="301233" cy="27919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585A458-E6BB-4DB1-AC26-35AAB47AF2AF}"/>
              </a:ext>
            </a:extLst>
          </p:cNvPr>
          <p:cNvSpPr txBox="1"/>
          <p:nvPr/>
        </p:nvSpPr>
        <p:spPr>
          <a:xfrm>
            <a:off x="2019080" y="6555425"/>
            <a:ext cx="666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latin typeface="Marianne" panose="02000000000000000000" pitchFamily="50" charset="0"/>
              </a:rPr>
              <a:t>* 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les formations dites «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sans appel à candidature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Marianne Light" panose="02000000000000000000" pitchFamily="50" charset="0"/>
              </a:rPr>
              <a:t>» vous intéressent</a:t>
            </a:r>
            <a:r>
              <a:rPr lang="fr-FR" sz="80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merci de bien vouloir nous envoyer un courriel. </a:t>
            </a:r>
          </a:p>
          <a:p>
            <a:pPr algn="r"/>
            <a:r>
              <a:rPr lang="fr-FR" sz="800" i="1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Nous pourrons vous y inscrire.</a:t>
            </a:r>
            <a:endParaRPr lang="fr-FR" sz="800" dirty="0">
              <a:latin typeface="Marianne" panose="02000000000000000000" pitchFamily="50" charset="0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ECED28CC-73D2-4E17-A00D-174C5D2725C4}"/>
              </a:ext>
            </a:extLst>
          </p:cNvPr>
          <p:cNvSpPr txBox="1"/>
          <p:nvPr/>
        </p:nvSpPr>
        <p:spPr>
          <a:xfrm>
            <a:off x="6116137" y="4248759"/>
            <a:ext cx="153659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fr-FR" sz="900" b="0" dirty="0">
                <a:solidFill>
                  <a:srgbClr val="484848"/>
                </a:solidFill>
                <a:latin typeface="+mj-lt"/>
              </a:rPr>
              <a:t>Construire des CCF en mathématiques et physique chimie.</a:t>
            </a:r>
            <a:endParaRPr sz="900" b="0" dirty="0">
              <a:solidFill>
                <a:srgbClr val="484848"/>
              </a:solidFill>
              <a:latin typeface="+mj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13D311-1823-4B05-86DA-53FF3D7432B3}"/>
              </a:ext>
            </a:extLst>
          </p:cNvPr>
          <p:cNvSpPr txBox="1"/>
          <p:nvPr/>
        </p:nvSpPr>
        <p:spPr>
          <a:xfrm>
            <a:off x="5990993" y="4676908"/>
            <a:ext cx="14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50" charset="0"/>
              </a:rPr>
              <a:t>Dispositif : 25A0171534</a:t>
            </a:r>
          </a:p>
          <a:p>
            <a:r>
              <a:rPr lang="fr-FR" sz="800" i="1" dirty="0">
                <a:solidFill>
                  <a:srgbClr val="E55753"/>
                </a:solidFill>
                <a:latin typeface="Marianne" panose="02000000000000000000" pitchFamily="50" charset="0"/>
              </a:rPr>
              <a:t>Abonnement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B37235F2-2CB8-42CF-80D2-03BDB1744D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23" y="4085681"/>
            <a:ext cx="690075" cy="660097"/>
          </a:xfrm>
          <a:prstGeom prst="rect">
            <a:avLst/>
          </a:prstGeom>
        </p:spPr>
      </p:pic>
      <p:sp>
        <p:nvSpPr>
          <p:cNvPr id="48" name="TextBox 18">
            <a:extLst>
              <a:ext uri="{FF2B5EF4-FFF2-40B4-BE49-F238E27FC236}">
                <a16:creationId xmlns:a16="http://schemas.microsoft.com/office/drawing/2014/main" id="{5B966958-CAAF-4EDC-AE47-21E2D7219F36}"/>
              </a:ext>
            </a:extLst>
          </p:cNvPr>
          <p:cNvSpPr txBox="1"/>
          <p:nvPr/>
        </p:nvSpPr>
        <p:spPr>
          <a:xfrm>
            <a:off x="6116137" y="2726545"/>
            <a:ext cx="16853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fr-FR" sz="900" dirty="0">
                <a:solidFill>
                  <a:srgbClr val="484848"/>
                </a:solidFill>
                <a:latin typeface="+mj-lt"/>
              </a:rPr>
              <a:t>Diversifier les</a:t>
            </a:r>
            <a:r>
              <a:rPr sz="900" dirty="0">
                <a:solidFill>
                  <a:srgbClr val="484848"/>
                </a:solidFill>
                <a:latin typeface="+mj-lt"/>
              </a:rPr>
              <a:t> formes</a:t>
            </a:r>
            <a:r>
              <a:rPr lang="fr-FR" sz="900" dirty="0">
                <a:solidFill>
                  <a:srgbClr val="484848"/>
                </a:solidFill>
                <a:latin typeface="+mj-lt"/>
              </a:rPr>
              <a:t> </a:t>
            </a:r>
            <a:r>
              <a:rPr sz="900" dirty="0" err="1">
                <a:solidFill>
                  <a:srgbClr val="484848"/>
                </a:solidFill>
                <a:latin typeface="+mj-lt"/>
              </a:rPr>
              <a:t>d'évaluation</a:t>
            </a:r>
            <a:r>
              <a:rPr sz="900" dirty="0">
                <a:solidFill>
                  <a:srgbClr val="484848"/>
                </a:solidFill>
                <a:latin typeface="+mj-lt"/>
              </a:rPr>
              <a:t> pour</a:t>
            </a:r>
            <a:r>
              <a:rPr lang="fr-FR" sz="900" dirty="0">
                <a:solidFill>
                  <a:srgbClr val="484848"/>
                </a:solidFill>
                <a:latin typeface="+mj-lt"/>
              </a:rPr>
              <a:t> </a:t>
            </a:r>
            <a:r>
              <a:rPr sz="900" dirty="0" err="1">
                <a:solidFill>
                  <a:srgbClr val="484848"/>
                </a:solidFill>
                <a:latin typeface="+mj-lt"/>
              </a:rPr>
              <a:t>améliorer</a:t>
            </a:r>
            <a:r>
              <a:rPr sz="900" dirty="0">
                <a:solidFill>
                  <a:srgbClr val="484848"/>
                </a:solidFill>
                <a:latin typeface="+mj-lt"/>
              </a:rPr>
              <a:t> l</a:t>
            </a:r>
            <a:r>
              <a:rPr lang="fr-FR" sz="900" dirty="0">
                <a:solidFill>
                  <a:srgbClr val="484848"/>
                </a:solidFill>
                <a:latin typeface="+mj-lt"/>
              </a:rPr>
              <a:t>es </a:t>
            </a:r>
            <a:r>
              <a:rPr sz="900" dirty="0" err="1">
                <a:solidFill>
                  <a:srgbClr val="484848"/>
                </a:solidFill>
                <a:latin typeface="+mj-lt"/>
              </a:rPr>
              <a:t>apprentissage</a:t>
            </a:r>
            <a:r>
              <a:rPr lang="fr-FR" sz="900" dirty="0">
                <a:solidFill>
                  <a:srgbClr val="484848"/>
                </a:solidFill>
                <a:latin typeface="+mj-lt"/>
              </a:rPr>
              <a:t>s</a:t>
            </a:r>
            <a:r>
              <a:rPr sz="900" dirty="0">
                <a:solidFill>
                  <a:srgbClr val="484848"/>
                </a:solidFill>
                <a:latin typeface="+mj-lt"/>
              </a:rPr>
              <a:t>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0E448D9-4F91-479F-984C-2C7858A7172C}"/>
              </a:ext>
            </a:extLst>
          </p:cNvPr>
          <p:cNvSpPr txBox="1"/>
          <p:nvPr/>
        </p:nvSpPr>
        <p:spPr>
          <a:xfrm>
            <a:off x="6020695" y="3099422"/>
            <a:ext cx="2129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50" charset="0"/>
              </a:rPr>
              <a:t>Dispositif :25A0171532</a:t>
            </a:r>
          </a:p>
          <a:p>
            <a:r>
              <a:rPr lang="fr-FR" sz="800" i="1" dirty="0">
                <a:solidFill>
                  <a:srgbClr val="DE8431"/>
                </a:solidFill>
                <a:latin typeface="Marianne" panose="02000000000000000000" pitchFamily="50" charset="0"/>
              </a:rPr>
              <a:t>Formation sans appel à candidature *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361C5A2-CA06-4B3D-BEAD-8C7C44F0B48F}"/>
              </a:ext>
            </a:extLst>
          </p:cNvPr>
          <p:cNvGrpSpPr/>
          <p:nvPr/>
        </p:nvGrpSpPr>
        <p:grpSpPr>
          <a:xfrm>
            <a:off x="8101282" y="3129103"/>
            <a:ext cx="535154" cy="279192"/>
            <a:chOff x="3156413" y="1999795"/>
            <a:chExt cx="535154" cy="279192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A7DA14F3-FE0B-48D8-B63C-39A56165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5664" y="2004401"/>
              <a:ext cx="235903" cy="235903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B82589B-14DA-4758-A16A-B5AD666AA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6413" y="1999795"/>
              <a:ext cx="301233" cy="279192"/>
            </a:xfrm>
            <a:prstGeom prst="rect">
              <a:avLst/>
            </a:prstGeom>
          </p:spPr>
        </p:pic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C38CE72D-AAB6-410F-84B4-CEEB3A57F53C}"/>
              </a:ext>
            </a:extLst>
          </p:cNvPr>
          <p:cNvSpPr txBox="1"/>
          <p:nvPr/>
        </p:nvSpPr>
        <p:spPr>
          <a:xfrm>
            <a:off x="3378655" y="1852263"/>
            <a:ext cx="261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50" charset="0"/>
              </a:rPr>
              <a:t>Dispositif : 25A0171529</a:t>
            </a:r>
          </a:p>
          <a:p>
            <a:r>
              <a:rPr lang="fr-FR" sz="800" i="1" dirty="0">
                <a:solidFill>
                  <a:srgbClr val="E0CB15"/>
                </a:solidFill>
                <a:latin typeface="Marianne" panose="02000000000000000000" pitchFamily="50" charset="0"/>
              </a:rPr>
              <a:t>Formation sans appel à candidature *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4759AFDA-6AE5-4BFB-9054-B3FF933BA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338" y="1918657"/>
            <a:ext cx="306704" cy="24782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402137B-0A00-4251-AE05-08C1E7E9F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10" y="1923438"/>
            <a:ext cx="326854" cy="235903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A8DC7E6A-01ED-41C6-B1A9-D49BE2931432}"/>
              </a:ext>
            </a:extLst>
          </p:cNvPr>
          <p:cNvSpPr txBox="1"/>
          <p:nvPr/>
        </p:nvSpPr>
        <p:spPr>
          <a:xfrm>
            <a:off x="380776" y="212910"/>
            <a:ext cx="8465050" cy="5999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rgbClr val="484848"/>
                </a:solidFill>
                <a:latin typeface="Marianne" panose="02000000000000000000" pitchFamily="50" charset="0"/>
              </a:rPr>
              <a:t>Les focales de formation du </a:t>
            </a:r>
            <a:r>
              <a:rPr lang="fr-FR" sz="1400" b="1" dirty="0" err="1">
                <a:solidFill>
                  <a:srgbClr val="484848"/>
                </a:solidFill>
                <a:latin typeface="Marianne" panose="02000000000000000000" pitchFamily="50" charset="0"/>
              </a:rPr>
              <a:t>PrAF</a:t>
            </a:r>
            <a:r>
              <a:rPr lang="fr-FR" sz="1400" b="1" dirty="0">
                <a:solidFill>
                  <a:srgbClr val="484848"/>
                </a:solidFill>
                <a:latin typeface="Marianne" panose="02000000000000000000" pitchFamily="50" charset="0"/>
              </a:rPr>
              <a:t> Mathématiques – Physique chimie 2025/2026</a:t>
            </a:r>
          </a:p>
          <a:p>
            <a:pPr algn="ctr">
              <a:lnSpc>
                <a:spcPct val="150000"/>
              </a:lnSpc>
            </a:pPr>
            <a:r>
              <a:rPr lang="fr-FR" sz="900" dirty="0">
                <a:latin typeface="Marianne" panose="02000000000000000000" pitchFamily="50" charset="0"/>
              </a:rPr>
              <a:t>Consultable sur la page </a:t>
            </a:r>
            <a:r>
              <a:rPr lang="fr-FR" sz="900" dirty="0">
                <a:latin typeface="Marianne" panose="02000000000000000000" pitchFamily="50" charset="0"/>
                <a:hlinkClick r:id="rId8"/>
              </a:rPr>
              <a:t>programme académique de la formation </a:t>
            </a:r>
            <a:r>
              <a:rPr lang="fr-FR" sz="900" dirty="0">
                <a:latin typeface="Marianne" panose="02000000000000000000" pitchFamily="50" charset="0"/>
              </a:rPr>
              <a:t>de l’EAFC</a:t>
            </a:r>
            <a:endParaRPr lang="fr-FR" sz="900" b="1" dirty="0">
              <a:solidFill>
                <a:srgbClr val="484848"/>
              </a:solidFill>
              <a:latin typeface="Marianne" panose="02000000000000000000" pitchFamily="50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64BD6D56-2D7B-496F-9CD2-F866F76702EA}"/>
              </a:ext>
            </a:extLst>
          </p:cNvPr>
          <p:cNvGrpSpPr/>
          <p:nvPr/>
        </p:nvGrpSpPr>
        <p:grpSpPr>
          <a:xfrm>
            <a:off x="7352312" y="4768144"/>
            <a:ext cx="594965" cy="279192"/>
            <a:chOff x="533176" y="3498709"/>
            <a:chExt cx="594965" cy="279192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0F21A4B6-B01D-4961-99C5-38E8D1A6D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176" y="3498709"/>
              <a:ext cx="301233" cy="279192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8EBFABED-0D75-4FA9-9102-762E906C3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238" y="3540838"/>
              <a:ext cx="235903" cy="235903"/>
            </a:xfrm>
            <a:prstGeom prst="rect">
              <a:avLst/>
            </a:prstGeom>
          </p:spPr>
        </p:pic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736F8206-16D8-4FC7-9AB0-FDC4B1D3C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2777" y="3243351"/>
            <a:ext cx="764959" cy="729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211</Words>
  <Application>Microsoft Office PowerPoint</Application>
  <PresentationFormat>Affichage à l'écran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Marianne</vt:lpstr>
      <vt:lpstr>Office Theme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Lafaye Sandrine</dc:creator>
  <cp:keywords/>
  <dc:description>generated using python-pptx</dc:description>
  <cp:lastModifiedBy>Lafaye Sandrine</cp:lastModifiedBy>
  <cp:revision>6</cp:revision>
  <dcterms:created xsi:type="dcterms:W3CDTF">2013-01-27T09:14:16Z</dcterms:created>
  <dcterms:modified xsi:type="dcterms:W3CDTF">2025-09-28T10:54:01Z</dcterms:modified>
  <cp:category/>
</cp:coreProperties>
</file>