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62" r:id="rId4"/>
    <p:sldId id="261" r:id="rId5"/>
    <p:sldId id="263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62685" autoAdjust="0"/>
  </p:normalViewPr>
  <p:slideViewPr>
    <p:cSldViewPr snapToGrid="0">
      <p:cViewPr varScale="1">
        <p:scale>
          <a:sx n="47" d="100"/>
          <a:sy n="47" d="100"/>
        </p:scale>
        <p:origin x="1987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9E5273-7372-47F4-825B-CB063B5A4FFE}" type="datetimeFigureOut">
              <a:rPr lang="fr-FR" smtClean="0"/>
              <a:t>05/10/2022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C37499-07B8-492E-A12A-393DE2EC71C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93878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Niveau 1 :</a:t>
            </a:r>
          </a:p>
          <a:p>
            <a:pPr marL="0" indent="0">
              <a:buFontTx/>
              <a:buNone/>
            </a:pPr>
            <a:r>
              <a:rPr lang="fr-FR" dirty="0"/>
              <a:t>OUI :</a:t>
            </a:r>
          </a:p>
          <a:p>
            <a:pPr marL="171450" indent="-171450">
              <a:buFontTx/>
              <a:buChar char="-"/>
            </a:pPr>
            <a:r>
              <a:rPr lang="fr-FR" dirty="0"/>
              <a:t>Une </a:t>
            </a:r>
            <a:r>
              <a:rPr lang="fr-FR" b="1" dirty="0"/>
              <a:t>thématique</a:t>
            </a:r>
            <a:r>
              <a:rPr lang="fr-FR" dirty="0"/>
              <a:t> philosophique : la liberté. Et une « </a:t>
            </a:r>
            <a:r>
              <a:rPr lang="fr-FR" b="1" dirty="0"/>
              <a:t>grande</a:t>
            </a:r>
            <a:r>
              <a:rPr lang="fr-FR" dirty="0"/>
              <a:t> </a:t>
            </a:r>
            <a:r>
              <a:rPr lang="fr-FR" b="1" dirty="0"/>
              <a:t>question</a:t>
            </a:r>
            <a:r>
              <a:rPr lang="fr-FR" dirty="0"/>
              <a:t> » !</a:t>
            </a:r>
          </a:p>
          <a:p>
            <a:pPr marL="171450" indent="-171450">
              <a:buFontTx/>
              <a:buChar char="-"/>
            </a:pPr>
            <a:r>
              <a:rPr lang="fr-FR" dirty="0"/>
              <a:t>De </a:t>
            </a:r>
            <a:r>
              <a:rPr lang="fr-FR" b="1" dirty="0"/>
              <a:t>l’argumentation</a:t>
            </a:r>
            <a:r>
              <a:rPr lang="fr-FR" dirty="0"/>
              <a:t>.</a:t>
            </a:r>
          </a:p>
          <a:p>
            <a:pPr marL="171450" indent="-171450">
              <a:buFontTx/>
              <a:buChar char="-"/>
            </a:pPr>
            <a:r>
              <a:rPr lang="fr-FR" dirty="0"/>
              <a:t>Une tentative de définition (</a:t>
            </a:r>
            <a:r>
              <a:rPr lang="fr-FR" b="1" dirty="0"/>
              <a:t>conceptualisation</a:t>
            </a:r>
            <a:r>
              <a:rPr lang="fr-FR" dirty="0"/>
              <a:t>).</a:t>
            </a:r>
          </a:p>
          <a:p>
            <a:pPr marL="171450" indent="-171450">
              <a:buFontTx/>
              <a:buChar char="-"/>
            </a:pPr>
            <a:r>
              <a:rPr lang="fr-FR" dirty="0"/>
              <a:t>Pas de visée utilitaire, fonctionnelle car un débat est possible ! Ca fait « penser », réfléchir. On peut ne pas être d’accord.</a:t>
            </a:r>
          </a:p>
          <a:p>
            <a:pPr marL="171450" indent="-171450">
              <a:buFontTx/>
              <a:buChar char="-"/>
            </a:pPr>
            <a:endParaRPr lang="fr-FR" dirty="0"/>
          </a:p>
          <a:p>
            <a:pPr marL="0" indent="0">
              <a:buFontTx/>
              <a:buNone/>
            </a:pPr>
            <a:r>
              <a:rPr lang="fr-FR" dirty="0"/>
              <a:t>NON :</a:t>
            </a:r>
          </a:p>
          <a:p>
            <a:pPr marL="171450" indent="-171450">
              <a:buFontTx/>
              <a:buChar char="-"/>
            </a:pPr>
            <a:r>
              <a:rPr lang="fr-FR" dirty="0"/>
              <a:t>C’est fonctionnel, utilitaire, informatif.</a:t>
            </a:r>
          </a:p>
          <a:p>
            <a:pPr marL="171450" indent="-171450">
              <a:buFontTx/>
              <a:buChar char="-"/>
            </a:pPr>
            <a:r>
              <a:rPr lang="fr-FR" dirty="0"/>
              <a:t>Il n’y a pas de réel enjeu d’argumentation.</a:t>
            </a:r>
          </a:p>
          <a:p>
            <a:pPr marL="171450" indent="-171450">
              <a:buFontTx/>
              <a:buChar char="-"/>
            </a:pPr>
            <a:r>
              <a:rPr lang="fr-FR" dirty="0"/>
              <a:t>On ne va pas débattre ? Peut-être sur notre goût pour la cantine... Mais ce n’est pas une « grande question » ! Ce n’est donc pas parce qu’il y a une question que c’est philo !</a:t>
            </a:r>
          </a:p>
          <a:p>
            <a:pPr marL="171450" indent="-171450">
              <a:buFontTx/>
              <a:buChar char="-"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C37499-07B8-492E-A12A-393DE2EC71C1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91901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Niveau 2 :</a:t>
            </a:r>
          </a:p>
          <a:p>
            <a:r>
              <a:rPr lang="fr-FR" dirty="0"/>
              <a:t>OUI :</a:t>
            </a:r>
          </a:p>
          <a:p>
            <a:pPr marL="171450" indent="-171450">
              <a:buFontTx/>
              <a:buChar char="-"/>
            </a:pPr>
            <a:r>
              <a:rPr lang="fr-FR" dirty="0"/>
              <a:t>Une </a:t>
            </a:r>
            <a:r>
              <a:rPr lang="fr-FR" b="1" dirty="0"/>
              <a:t>thématique</a:t>
            </a:r>
            <a:r>
              <a:rPr lang="fr-FR" dirty="0"/>
              <a:t> philosophique : l’amitié. Mais on peut parler d’amitié sans que ce soit philo !</a:t>
            </a:r>
          </a:p>
          <a:p>
            <a:pPr marL="171450" indent="-171450">
              <a:buFontTx/>
              <a:buChar char="-"/>
            </a:pPr>
            <a:r>
              <a:rPr lang="fr-FR" dirty="0"/>
              <a:t>Une volonté de </a:t>
            </a:r>
            <a:r>
              <a:rPr lang="fr-FR" b="1" dirty="0"/>
              <a:t>conceptualisation</a:t>
            </a:r>
            <a:r>
              <a:rPr lang="fr-FR" dirty="0"/>
              <a:t>.</a:t>
            </a:r>
          </a:p>
          <a:p>
            <a:pPr marL="171450" indent="-171450">
              <a:buFontTx/>
              <a:buChar char="-"/>
            </a:pPr>
            <a:r>
              <a:rPr lang="fr-FR" dirty="0"/>
              <a:t>De la </a:t>
            </a:r>
            <a:r>
              <a:rPr lang="fr-FR" b="1" dirty="0"/>
              <a:t>problématisation</a:t>
            </a:r>
            <a:r>
              <a:rPr lang="fr-FR" dirty="0"/>
              <a:t> : </a:t>
            </a:r>
            <a:r>
              <a:rPr lang="fr-FR" i="1" dirty="0"/>
              <a:t>différence</a:t>
            </a:r>
            <a:r>
              <a:rPr lang="fr-FR" dirty="0"/>
              <a:t> et </a:t>
            </a:r>
            <a:r>
              <a:rPr lang="fr-FR" i="1" dirty="0"/>
              <a:t>amitié</a:t>
            </a:r>
            <a:r>
              <a:rPr lang="fr-FR" dirty="0"/>
              <a:t> ?</a:t>
            </a:r>
          </a:p>
          <a:p>
            <a:pPr marL="171450" indent="-171450">
              <a:buFontTx/>
              <a:buChar char="-"/>
            </a:pPr>
            <a:r>
              <a:rPr lang="fr-FR" dirty="0"/>
              <a:t>Pas de visée utilitaire ou informative.</a:t>
            </a:r>
          </a:p>
          <a:p>
            <a:pPr marL="171450" indent="-171450">
              <a:buFontTx/>
              <a:buChar char="-"/>
            </a:pPr>
            <a:r>
              <a:rPr lang="fr-FR" b="1" dirty="0"/>
              <a:t>Argumentation</a:t>
            </a:r>
            <a:r>
              <a:rPr lang="fr-FR" dirty="0"/>
              <a:t>. Mais attention : ce n’est pas parce qu’il y a argumentation que c’est nécessairement philosophique !</a:t>
            </a:r>
          </a:p>
          <a:p>
            <a:pPr marL="0" indent="0">
              <a:buFontTx/>
              <a:buNone/>
            </a:pPr>
            <a:r>
              <a:rPr lang="fr-FR" dirty="0"/>
              <a:t>NON :</a:t>
            </a:r>
          </a:p>
          <a:p>
            <a:pPr marL="171450" indent="-171450">
              <a:buFontTx/>
              <a:buChar char="-"/>
            </a:pPr>
            <a:r>
              <a:rPr lang="fr-FR" dirty="0"/>
              <a:t>Visée utilitaire : cherche un ami.</a:t>
            </a:r>
          </a:p>
          <a:p>
            <a:pPr marL="171450" indent="-171450">
              <a:buFontTx/>
              <a:buChar char="-"/>
            </a:pPr>
            <a:r>
              <a:rPr lang="fr-FR" dirty="0"/>
              <a:t>Attention : ils pourraient avoir envie de débattre, sur être amis ou pas. Donc tout débat n’est pas philosophique !</a:t>
            </a:r>
          </a:p>
          <a:p>
            <a:pPr marL="171450" indent="-171450">
              <a:buFontTx/>
              <a:buChar char="-"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C37499-07B8-492E-A12A-393DE2EC71C1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348479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fr-FR" dirty="0"/>
              <a:t>Niveau 3 :</a:t>
            </a:r>
          </a:p>
          <a:p>
            <a:pPr marL="0" indent="0">
              <a:buFontTx/>
              <a:buNone/>
            </a:pPr>
            <a:r>
              <a:rPr lang="fr-FR" dirty="0"/>
              <a:t>OUI :</a:t>
            </a:r>
          </a:p>
          <a:p>
            <a:pPr marL="171450" indent="-171450">
              <a:buFontTx/>
              <a:buChar char="-"/>
            </a:pPr>
            <a:r>
              <a:rPr lang="fr-FR" dirty="0"/>
              <a:t>Une </a:t>
            </a:r>
            <a:r>
              <a:rPr lang="fr-FR" b="1" dirty="0"/>
              <a:t>thématique</a:t>
            </a:r>
            <a:r>
              <a:rPr lang="fr-FR" dirty="0"/>
              <a:t> philosophique : grandir</a:t>
            </a:r>
          </a:p>
          <a:p>
            <a:pPr marL="171450" indent="-171450">
              <a:buFontTx/>
              <a:buChar char="-"/>
            </a:pPr>
            <a:r>
              <a:rPr lang="fr-FR" dirty="0"/>
              <a:t>Une </a:t>
            </a:r>
            <a:r>
              <a:rPr lang="fr-FR" b="1" dirty="0"/>
              <a:t>problématisation</a:t>
            </a:r>
            <a:r>
              <a:rPr lang="fr-FR" b="0" dirty="0"/>
              <a:t>.</a:t>
            </a:r>
          </a:p>
          <a:p>
            <a:pPr marL="171450" indent="-171450">
              <a:buFontTx/>
              <a:buChar char="-"/>
            </a:pPr>
            <a:r>
              <a:rPr lang="fr-FR" dirty="0"/>
              <a:t>Une tentative de </a:t>
            </a:r>
            <a:r>
              <a:rPr lang="fr-FR" b="1" dirty="0"/>
              <a:t>conceptualisation</a:t>
            </a:r>
            <a:r>
              <a:rPr lang="fr-FR" b="0" dirty="0"/>
              <a:t>.</a:t>
            </a:r>
          </a:p>
          <a:p>
            <a:pPr marL="171450" indent="-171450">
              <a:buFontTx/>
              <a:buChar char="-"/>
            </a:pPr>
            <a:r>
              <a:rPr lang="fr-FR" dirty="0"/>
              <a:t>De </a:t>
            </a:r>
            <a:r>
              <a:rPr lang="fr-FR" b="0" dirty="0"/>
              <a:t>l’</a:t>
            </a:r>
            <a:r>
              <a:rPr lang="fr-FR" b="1" dirty="0"/>
              <a:t>argumentation</a:t>
            </a:r>
            <a:r>
              <a:rPr lang="fr-FR" dirty="0"/>
              <a:t> qui </a:t>
            </a:r>
            <a:r>
              <a:rPr lang="fr-FR" b="1" dirty="0"/>
              <a:t>tient compte de ce qui a été dit</a:t>
            </a:r>
            <a:r>
              <a:rPr lang="fr-FR" dirty="0"/>
              <a:t>.</a:t>
            </a:r>
          </a:p>
          <a:p>
            <a:pPr marL="0" indent="0">
              <a:buFontTx/>
              <a:buNone/>
            </a:pPr>
            <a:r>
              <a:rPr lang="fr-FR" dirty="0"/>
              <a:t>NON :</a:t>
            </a:r>
          </a:p>
          <a:p>
            <a:pPr marL="171450" indent="-171450">
              <a:buFontTx/>
              <a:buChar char="-"/>
            </a:pPr>
            <a:r>
              <a:rPr lang="fr-FR" dirty="0"/>
              <a:t>Ils ne se répondent pas : chacun donne son avis sans tenir compte de ce qu’a dit l’autre.</a:t>
            </a:r>
          </a:p>
          <a:p>
            <a:pPr marL="171450" indent="-171450">
              <a:buFontTx/>
              <a:buChar char="-"/>
            </a:pPr>
            <a:r>
              <a:rPr lang="fr-FR" dirty="0"/>
              <a:t>Ils n’argumentent pas, ne donnent pas d’exemples, affirment sans justifier. Peu d’habiletés de pensée.</a:t>
            </a:r>
          </a:p>
          <a:p>
            <a:pPr marL="171450" indent="-171450">
              <a:buFontTx/>
              <a:buChar char="-"/>
            </a:pPr>
            <a:r>
              <a:rPr lang="fr-FR" dirty="0"/>
              <a:t>Attention donc : ce n’est pas parce qu’on est dans une thématique philosophique et que l’on discute qu’il y a réellement </a:t>
            </a:r>
            <a:r>
              <a:rPr lang="fr-FR" b="1" dirty="0"/>
              <a:t>dialogue</a:t>
            </a:r>
            <a:r>
              <a:rPr lang="fr-FR" dirty="0"/>
              <a:t> !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C37499-07B8-492E-A12A-393DE2EC71C1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36647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fr-FR" dirty="0"/>
              <a:t>Niveau 3 :</a:t>
            </a:r>
          </a:p>
          <a:p>
            <a:pPr marL="0" indent="0">
              <a:buFontTx/>
              <a:buNone/>
            </a:pPr>
            <a:r>
              <a:rPr lang="fr-FR" dirty="0"/>
              <a:t>OUI :</a:t>
            </a:r>
          </a:p>
          <a:p>
            <a:pPr marL="171450" indent="-171450">
              <a:buFontTx/>
              <a:buChar char="-"/>
            </a:pPr>
            <a:r>
              <a:rPr lang="fr-FR" dirty="0"/>
              <a:t>Une thématique philosophique : grandir</a:t>
            </a:r>
          </a:p>
          <a:p>
            <a:pPr marL="171450" indent="-171450">
              <a:buFontTx/>
              <a:buChar char="-"/>
            </a:pPr>
            <a:r>
              <a:rPr lang="fr-FR" dirty="0"/>
              <a:t>Une problématisation</a:t>
            </a:r>
          </a:p>
          <a:p>
            <a:pPr marL="171450" indent="-171450">
              <a:buFontTx/>
              <a:buChar char="-"/>
            </a:pPr>
            <a:r>
              <a:rPr lang="fr-FR" dirty="0"/>
              <a:t>Une tentative de conceptualisation</a:t>
            </a:r>
          </a:p>
          <a:p>
            <a:pPr marL="171450" indent="-171450">
              <a:buFontTx/>
              <a:buChar char="-"/>
            </a:pPr>
            <a:r>
              <a:rPr lang="fr-FR" dirty="0"/>
              <a:t>De l’argumentation qui tient compte de ce qui a été dit.</a:t>
            </a:r>
          </a:p>
          <a:p>
            <a:pPr marL="0" indent="0">
              <a:buFontTx/>
              <a:buNone/>
            </a:pPr>
            <a:r>
              <a:rPr lang="fr-FR" dirty="0"/>
              <a:t>NON :</a:t>
            </a:r>
          </a:p>
          <a:p>
            <a:pPr marL="171450" indent="-171450">
              <a:buFontTx/>
              <a:buChar char="-"/>
            </a:pPr>
            <a:r>
              <a:rPr lang="fr-FR" dirty="0"/>
              <a:t>Ils ne se répondent pas vraiment.</a:t>
            </a:r>
          </a:p>
          <a:p>
            <a:pPr marL="171450" indent="-171450">
              <a:buFontTx/>
              <a:buChar char="-"/>
            </a:pPr>
            <a:r>
              <a:rPr lang="fr-FR" dirty="0"/>
              <a:t>Ils n’argumentent pas, ne donnent pas d’exemples, affirment sans justifier.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C37499-07B8-492E-A12A-393DE2EC71C1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51765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D72BCC5-5D1D-57E7-7372-E64C97B377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66BBA2F-D7D2-0AC1-43E3-99A8A86BDC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F6BFCBF-1659-EC63-F76F-96FED3C5A0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735E3-0DD7-4B4D-BACA-DAFFADAEFE93}" type="datetimeFigureOut">
              <a:rPr lang="fr-FR" smtClean="0"/>
              <a:t>05/10/2022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D3A882C-3ADA-654D-E36E-A9CC09DD56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15C9489-5166-46A4-7616-2BCA9522D6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B7417-6D61-43C3-9C13-5711458EF0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2190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43C53BF-3B10-2D8C-7DD4-953C9E6D9E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AE8CA28-6F6B-02B3-1C1C-6EE624759F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34361B7-94D4-8F51-D56C-CFCDFA1CBF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735E3-0DD7-4B4D-BACA-DAFFADAEFE93}" type="datetimeFigureOut">
              <a:rPr lang="fr-FR" smtClean="0"/>
              <a:t>05/10/2022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BF2053C-77F0-6F87-5F59-0FDDD82B1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73EAD3F-E0A5-FEA3-D713-E37C3CCCF8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B7417-6D61-43C3-9C13-5711458EF0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0375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B00EA8BA-4422-4AD9-2ADE-94C2139CE8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5778149-16E2-DD90-F24F-269B362B5B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2C8C2CA-86C9-A3A8-E013-6B683571F1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735E3-0DD7-4B4D-BACA-DAFFADAEFE93}" type="datetimeFigureOut">
              <a:rPr lang="fr-FR" smtClean="0"/>
              <a:t>05/10/2022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94AE06C-88F8-867D-BB42-CE1D730136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3680A99-66C0-AAAD-9A87-9EE878077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B7417-6D61-43C3-9C13-5711458EF0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08550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1BCEBD2-C65C-D04D-C775-651161B647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BCC2D9D-0721-2F92-AE2F-6C8A7A717F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ABCC6B2-0E7B-7898-18A3-6FC1305B43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735E3-0DD7-4B4D-BACA-DAFFADAEFE93}" type="datetimeFigureOut">
              <a:rPr lang="fr-FR" smtClean="0"/>
              <a:t>05/10/2022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5ED6E3C-DCFC-CDC3-9F4B-3D4B0E8ABD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0E41981-062D-516C-9811-3592DB9F56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B7417-6D61-43C3-9C13-5711458EF0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89044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C04B1EE-6C33-BEC5-96F3-7D0A029DB7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DBFB751-0DE9-9611-3CFF-DE120C0615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E587B57-212A-9E56-909B-D34CDD6F4A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735E3-0DD7-4B4D-BACA-DAFFADAEFE93}" type="datetimeFigureOut">
              <a:rPr lang="fr-FR" smtClean="0"/>
              <a:t>05/10/2022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8EE5512-BEEB-7D83-2ABF-DF40D08FE8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2C7AA38-6509-88B5-4723-37536B64E3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B7417-6D61-43C3-9C13-5711458EF0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21609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513C475-63EA-4829-B1ED-94463EA2B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55D066D-ABAB-96DA-F16F-16DB5A7330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97B0261-D4D2-F37F-3758-B23FE1F813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40E578E-DE73-5BF3-5FB3-5DAA96D9D7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735E3-0DD7-4B4D-BACA-DAFFADAEFE93}" type="datetimeFigureOut">
              <a:rPr lang="fr-FR" smtClean="0"/>
              <a:t>05/10/2022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A9362F1-42DA-1AF5-C47D-4DBF0ECDF7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FADD43E-4058-0D61-5376-044023B62D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B7417-6D61-43C3-9C13-5711458EF0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95722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FA5D552-9B0C-F21D-BB62-0813A0AB41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DFC3A54-3538-ECCB-5480-874527EF1C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2628674-76EC-AB93-C446-7AB6CD280D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E09AD2AC-CE59-0841-08B5-00A2E8DF83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98005DE5-14B8-9A40-D60A-C9691DFB4EC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0E612073-26BF-57E6-B0C3-FF2525E459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735E3-0DD7-4B4D-BACA-DAFFADAEFE93}" type="datetimeFigureOut">
              <a:rPr lang="fr-FR" smtClean="0"/>
              <a:t>05/10/2022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21DF716A-F16A-41B3-0691-F436B52D1C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99B259CA-435A-FE71-9A72-74920C05B8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B7417-6D61-43C3-9C13-5711458EF0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675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021FA5B-2D51-A0D0-D878-71B76A092C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C606552-F351-FDF4-C6B3-E752DC97E6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735E3-0DD7-4B4D-BACA-DAFFADAEFE93}" type="datetimeFigureOut">
              <a:rPr lang="fr-FR" smtClean="0"/>
              <a:t>05/10/2022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706F4D6-C3CC-BCA0-07D5-F53ED05F02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D58290E-E12B-3041-2A4E-DA134997F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B7417-6D61-43C3-9C13-5711458EF0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279146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4D8CCDF0-75E8-4762-BE41-CAC51050D8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735E3-0DD7-4B4D-BACA-DAFFADAEFE93}" type="datetimeFigureOut">
              <a:rPr lang="fr-FR" smtClean="0"/>
              <a:t>05/10/2022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2F51021-48A8-BF12-8A48-775EC07DE8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72E2E2B-5B71-F1D9-1455-6D371132FD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B7417-6D61-43C3-9C13-5711458EF0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0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C261B3A-8165-BECD-4308-1CB6667594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610FB47-3EF3-433F-B5B4-BFEDE924A9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B740905-1401-9C21-4DD3-52BFA1FE7D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F32CC89-8DDF-10CF-F382-11F17A180E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735E3-0DD7-4B4D-BACA-DAFFADAEFE93}" type="datetimeFigureOut">
              <a:rPr lang="fr-FR" smtClean="0"/>
              <a:t>05/10/2022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B9AE233-D294-C1B9-C594-FA41FD1074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B063783-2931-275A-2E52-EB0FA893DD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B7417-6D61-43C3-9C13-5711458EF0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50775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040C5B9-524F-B158-A51B-875EB5B073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BF35519D-F23C-3C4C-4A75-2C769988624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D244625-7630-910A-E48F-CC4E39FAE5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953320B-7EA2-1DE2-386C-0EB5190F8B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735E3-0DD7-4B4D-BACA-DAFFADAEFE93}" type="datetimeFigureOut">
              <a:rPr lang="fr-FR" smtClean="0"/>
              <a:t>05/10/2022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1C2FD3D-0896-073A-59AB-CACFBC81E2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B27D241-545B-8799-BE17-B857A76A1D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B7417-6D61-43C3-9C13-5711458EF0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27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FE884902-11C3-DC56-89BD-1D0009FBFC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A8C7A4D-9A19-5B43-F8CC-B1042B2FB6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DBB9411-D54F-D882-5028-4088C36945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9735E3-0DD7-4B4D-BACA-DAFFADAEFE93}" type="datetimeFigureOut">
              <a:rPr lang="fr-FR" smtClean="0"/>
              <a:t>05/10/2022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7473159-7A37-9D9D-72FE-2447470A54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19D19AF-28EC-1F6F-BF7B-581E99BFE0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2B7417-6D61-43C3-9C13-5711458EF0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9040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70CB9CD-B1F2-B24E-B0EA-A391526FCA1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Le dialogue philosophique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D22652F-9CAE-C344-B572-7DCA5BAC94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82756" y="4079875"/>
            <a:ext cx="9826487" cy="1655762"/>
          </a:xfrm>
        </p:spPr>
        <p:txBody>
          <a:bodyPr>
            <a:normAutofit/>
          </a:bodyPr>
          <a:lstStyle/>
          <a:p>
            <a:r>
              <a:rPr lang="fr-FR" sz="2000" i="1" dirty="0">
                <a:latin typeface="+mj-lt"/>
              </a:rPr>
              <a:t>Essaie d’expliquer pourquoi certains exemples sont OUI et d’autres sont NON.</a:t>
            </a:r>
          </a:p>
          <a:p>
            <a:r>
              <a:rPr lang="fr-FR" sz="2000" i="1" dirty="0">
                <a:latin typeface="+mj-lt"/>
              </a:rPr>
              <a:t>Le but est de reconnaître ce qu’est un dialogue philosophique</a:t>
            </a:r>
          </a:p>
          <a:p>
            <a:r>
              <a:rPr lang="fr-FR" sz="2000" i="1" dirty="0">
                <a:latin typeface="+mj-lt"/>
              </a:rPr>
              <a:t>puis de déterminer comment en écrire un.</a:t>
            </a:r>
          </a:p>
        </p:txBody>
      </p:sp>
    </p:spTree>
    <p:extLst>
      <p:ext uri="{BB962C8B-B14F-4D97-AF65-F5344CB8AC3E}">
        <p14:creationId xmlns:p14="http://schemas.microsoft.com/office/powerpoint/2010/main" val="6751120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91C174A-9238-E12A-3BA8-7507A5A568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340645" y="663540"/>
            <a:ext cx="5181600" cy="5530920"/>
          </a:xfrm>
          <a:ln>
            <a:solidFill>
              <a:srgbClr val="00B050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000" b="1" dirty="0">
                <a:solidFill>
                  <a:srgbClr val="00B050"/>
                </a:solidFill>
                <a:latin typeface="+mj-lt"/>
              </a:rPr>
              <a:t>OUI</a:t>
            </a:r>
          </a:p>
          <a:p>
            <a:pPr marL="0" indent="0">
              <a:buNone/>
            </a:pPr>
            <a:endParaRPr lang="fr-FR" sz="2000" dirty="0">
              <a:latin typeface="+mj-lt"/>
            </a:endParaRPr>
          </a:p>
          <a:p>
            <a:pPr marL="0" indent="0">
              <a:buNone/>
            </a:pPr>
            <a:r>
              <a:rPr lang="fr-FR" sz="1800" dirty="0">
                <a:latin typeface="+mj-lt"/>
              </a:rPr>
              <a:t>— Bonjour. J’ai une grande question à vous poser. Pensez-vous que vous êtes libre ?</a:t>
            </a:r>
          </a:p>
          <a:p>
            <a:pPr marL="0" indent="0">
              <a:buNone/>
            </a:pPr>
            <a:r>
              <a:rPr lang="fr-FR" sz="1800" dirty="0">
                <a:latin typeface="+mj-lt"/>
              </a:rPr>
              <a:t>— Quelle idée ! Bien sûr que je suis libre ! Regardez, je n’ai pas de menottes aux poignets !</a:t>
            </a:r>
          </a:p>
          <a:p>
            <a:pPr marL="0" indent="0">
              <a:buNone/>
            </a:pPr>
            <a:r>
              <a:rPr lang="fr-FR" sz="1800" dirty="0">
                <a:latin typeface="+mj-lt"/>
              </a:rPr>
              <a:t>— Pourtant, vous n’êtes pas libre de soulever une voiture ou de voler dans les airs ? </a:t>
            </a:r>
          </a:p>
          <a:p>
            <a:pPr marL="0" indent="0">
              <a:buNone/>
            </a:pPr>
            <a:r>
              <a:rPr lang="fr-FR" sz="1800" dirty="0">
                <a:latin typeface="+mj-lt"/>
              </a:rPr>
              <a:t>— Je suis d’accord mais vous jouez sur les mots car à part cela je suis libre de faire ce que je veux.</a:t>
            </a:r>
          </a:p>
          <a:p>
            <a:pPr marL="0" indent="0">
              <a:buNone/>
            </a:pPr>
            <a:r>
              <a:rPr lang="fr-FR" sz="1800" dirty="0">
                <a:latin typeface="+mj-lt"/>
              </a:rPr>
              <a:t>— Pouvez-vous venir à l’école tout nu ou sortir des cours quand ça vous ennuie ?</a:t>
            </a:r>
          </a:p>
          <a:p>
            <a:pPr marL="0" indent="0">
              <a:buNone/>
            </a:pPr>
            <a:r>
              <a:rPr lang="fr-FR" sz="1800" dirty="0">
                <a:latin typeface="+mj-lt"/>
              </a:rPr>
              <a:t> — Non bien sûr, il y a des règles. Mais être libre ce n’est pas désobéir aux règles quand elles sont justes ! C’est être autonome et fidèle à soi-même.</a:t>
            </a:r>
            <a:br>
              <a:rPr lang="fr-FR" sz="1800" dirty="0">
                <a:latin typeface="+mj-lt"/>
              </a:rPr>
            </a:br>
            <a:endParaRPr lang="fr-FR" sz="1800" dirty="0">
              <a:latin typeface="+mj-lt"/>
            </a:endParaRPr>
          </a:p>
          <a:p>
            <a:pPr marL="0" indent="0">
              <a:buNone/>
            </a:pPr>
            <a:endParaRPr lang="fr-FR" sz="1800" dirty="0">
              <a:latin typeface="+mj-lt"/>
            </a:endParaRPr>
          </a:p>
          <a:p>
            <a:pPr marL="0" indent="0">
              <a:buNone/>
            </a:pPr>
            <a:endParaRPr lang="fr-FR" sz="1800" dirty="0">
              <a:latin typeface="+mj-lt"/>
            </a:endParaRPr>
          </a:p>
          <a:p>
            <a:pPr marL="0" indent="0">
              <a:buNone/>
            </a:pPr>
            <a:endParaRPr lang="fr-FR" sz="1800" dirty="0">
              <a:latin typeface="+mj-lt"/>
            </a:endParaRPr>
          </a:p>
          <a:p>
            <a:pPr marL="0" indent="0">
              <a:buNone/>
            </a:pPr>
            <a:endParaRPr lang="fr-FR" sz="1800" dirty="0">
              <a:latin typeface="+mj-lt"/>
            </a:endParaRP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C542B7A-9CCA-FFC3-9E6C-26EBBDA5F5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69757" y="663540"/>
            <a:ext cx="5181600" cy="5530920"/>
          </a:xfrm>
          <a:ln>
            <a:solidFill>
              <a:srgbClr val="FF0000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000" b="1" dirty="0">
                <a:solidFill>
                  <a:srgbClr val="FF0000"/>
                </a:solidFill>
                <a:latin typeface="+mj-lt"/>
              </a:rPr>
              <a:t>NON</a:t>
            </a:r>
          </a:p>
          <a:p>
            <a:pPr marL="0" indent="0">
              <a:buNone/>
            </a:pPr>
            <a:endParaRPr lang="fr-FR" sz="2000" dirty="0">
              <a:latin typeface="+mj-lt"/>
            </a:endParaRPr>
          </a:p>
          <a:p>
            <a:pPr marL="0" indent="0">
              <a:buNone/>
            </a:pPr>
            <a:r>
              <a:rPr lang="fr-FR" sz="1800" dirty="0">
                <a:latin typeface="+mj-lt"/>
              </a:rPr>
              <a:t>— Bonjour Mademoiselle !</a:t>
            </a:r>
          </a:p>
          <a:p>
            <a:pPr marL="0" indent="0">
              <a:buNone/>
            </a:pPr>
            <a:r>
              <a:rPr lang="fr-FR" sz="1800" dirty="0">
                <a:latin typeface="+mj-lt"/>
              </a:rPr>
              <a:t>— Bonjour !</a:t>
            </a:r>
          </a:p>
          <a:p>
            <a:pPr marL="0" indent="0">
              <a:buNone/>
            </a:pPr>
            <a:r>
              <a:rPr lang="fr-FR" sz="1800" dirty="0">
                <a:latin typeface="+mj-lt"/>
              </a:rPr>
              <a:t>— Pourriez-vous me dire comment arriver à la bibliothèque?</a:t>
            </a:r>
          </a:p>
          <a:p>
            <a:pPr marL="0" indent="0">
              <a:buNone/>
            </a:pPr>
            <a:r>
              <a:rPr lang="fr-FR" sz="1800" dirty="0">
                <a:latin typeface="+mj-lt"/>
              </a:rPr>
              <a:t>— Oui, bien sûr. Derrière le bâtiment rouge là-bas il y a la bibliothèque, elle est à côté de la cantine.</a:t>
            </a:r>
          </a:p>
          <a:p>
            <a:pPr marL="0" indent="0">
              <a:buNone/>
            </a:pPr>
            <a:r>
              <a:rPr lang="fr-FR" sz="1800" dirty="0">
                <a:latin typeface="+mj-lt"/>
              </a:rPr>
              <a:t>— Merci. Et est-ce que la cantine est bien ?</a:t>
            </a:r>
          </a:p>
          <a:p>
            <a:pPr marL="0" indent="0">
              <a:buNone/>
            </a:pPr>
            <a:r>
              <a:rPr lang="fr-FR" sz="1800" dirty="0">
                <a:latin typeface="+mj-lt"/>
              </a:rPr>
              <a:t>— Bof, pas géniale.</a:t>
            </a:r>
          </a:p>
          <a:p>
            <a:pPr marL="0" indent="0">
              <a:buNone/>
            </a:pPr>
            <a:r>
              <a:rPr lang="fr-FR" sz="1800" dirty="0">
                <a:latin typeface="+mj-lt"/>
              </a:rPr>
              <a:t>— Ah ? Pourquoi ?</a:t>
            </a:r>
          </a:p>
          <a:p>
            <a:pPr marL="0" indent="0">
              <a:buNone/>
            </a:pPr>
            <a:r>
              <a:rPr lang="fr-FR" sz="1800" dirty="0">
                <a:latin typeface="+mj-lt"/>
              </a:rPr>
              <a:t>— Parce que ce n’est pas copieux, c’est souvent froid et ça manque de sel.</a:t>
            </a:r>
          </a:p>
          <a:p>
            <a:pPr marL="0" indent="0">
              <a:buNone/>
            </a:pPr>
            <a:endParaRPr lang="fr-FR" sz="1800" dirty="0">
              <a:latin typeface="+mj-lt"/>
            </a:endParaRPr>
          </a:p>
          <a:p>
            <a:pPr marL="0" indent="0">
              <a:buNone/>
            </a:pPr>
            <a:endParaRPr lang="fr-FR" sz="1800" dirty="0">
              <a:latin typeface="+mj-lt"/>
            </a:endParaRPr>
          </a:p>
          <a:p>
            <a:pPr marL="0" indent="0">
              <a:buNone/>
            </a:pPr>
            <a:endParaRPr lang="fr-FR" sz="1800" dirty="0">
              <a:latin typeface="+mj-lt"/>
            </a:endParaRPr>
          </a:p>
          <a:p>
            <a:pPr marL="0" indent="0">
              <a:buNone/>
            </a:pPr>
            <a:endParaRPr lang="fr-FR" sz="1800" dirty="0">
              <a:latin typeface="+mj-lt"/>
            </a:endParaRPr>
          </a:p>
          <a:p>
            <a:pPr marL="0" indent="0">
              <a:buNone/>
            </a:pPr>
            <a:endParaRPr lang="fr-FR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810115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91C174A-9238-E12A-3BA8-7507A5A568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388769" y="663540"/>
            <a:ext cx="5181600" cy="5530920"/>
          </a:xfrm>
          <a:ln>
            <a:solidFill>
              <a:srgbClr val="00B050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000" b="1" dirty="0">
                <a:solidFill>
                  <a:srgbClr val="00B050"/>
                </a:solidFill>
                <a:latin typeface="+mj-lt"/>
              </a:rPr>
              <a:t>OUI</a:t>
            </a:r>
          </a:p>
          <a:p>
            <a:pPr marL="0" indent="0">
              <a:buNone/>
            </a:pPr>
            <a:endParaRPr lang="fr-FR" sz="2000" dirty="0">
              <a:latin typeface="+mj-lt"/>
            </a:endParaRPr>
          </a:p>
          <a:p>
            <a:pPr marL="0" indent="0">
              <a:buNone/>
            </a:pPr>
            <a:r>
              <a:rPr lang="fr-FR" sz="1800" b="1" dirty="0">
                <a:latin typeface="+mj-lt"/>
              </a:rPr>
              <a:t>France</a:t>
            </a:r>
            <a:r>
              <a:rPr lang="fr-FR" sz="1800" dirty="0">
                <a:latin typeface="+mj-lt"/>
              </a:rPr>
              <a:t> : Est-ce que tu penses que les personnes différentes ne peuvent pas être des amis ?</a:t>
            </a:r>
          </a:p>
          <a:p>
            <a:pPr marL="0" indent="0">
              <a:buNone/>
            </a:pPr>
            <a:r>
              <a:rPr lang="fr-FR" sz="1800" b="1" dirty="0">
                <a:latin typeface="+mj-lt"/>
              </a:rPr>
              <a:t>Félix</a:t>
            </a:r>
            <a:r>
              <a:rPr lang="fr-FR" sz="1800" dirty="0">
                <a:latin typeface="+mj-lt"/>
              </a:rPr>
              <a:t> : Tout à fait ! Par exemple, Vincent et moi sommes des amis parce que nous jouons tous les deux au foot et que nous aimons les jeux vidéo.</a:t>
            </a:r>
          </a:p>
          <a:p>
            <a:pPr marL="0" indent="0">
              <a:buNone/>
            </a:pPr>
            <a:r>
              <a:rPr lang="fr-FR" sz="1800" b="1" dirty="0">
                <a:latin typeface="+mj-lt"/>
              </a:rPr>
              <a:t>Audrey</a:t>
            </a:r>
            <a:r>
              <a:rPr lang="fr-FR" sz="1800" dirty="0">
                <a:latin typeface="+mj-lt"/>
              </a:rPr>
              <a:t> : Je ne suis pas d’accord avec toi, Félix ! S’il fallait être pareils pour être des amis, personne ne pourrait être ami avec personne, parce que nous sommes tous différents. </a:t>
            </a:r>
          </a:p>
          <a:p>
            <a:pPr marL="0" indent="0">
              <a:buNone/>
            </a:pPr>
            <a:r>
              <a:rPr lang="fr-FR" sz="1800" b="1" dirty="0">
                <a:latin typeface="+mj-lt"/>
              </a:rPr>
              <a:t>France</a:t>
            </a:r>
            <a:r>
              <a:rPr lang="fr-FR" sz="1800" dirty="0">
                <a:latin typeface="+mj-lt"/>
              </a:rPr>
              <a:t> : Tu as peut-être raison, Audrey. J’imagine que ça dépend des différences...</a:t>
            </a:r>
          </a:p>
          <a:p>
            <a:pPr marL="0" indent="0">
              <a:buNone/>
            </a:pPr>
            <a:r>
              <a:rPr lang="fr-FR" sz="1800" b="1" dirty="0">
                <a:latin typeface="+mj-lt"/>
              </a:rPr>
              <a:t>Luce</a:t>
            </a:r>
            <a:r>
              <a:rPr lang="fr-FR" sz="1800" dirty="0">
                <a:latin typeface="+mj-lt"/>
              </a:rPr>
              <a:t> : Oui, mais alors comment savoir si une personne est trop différente ou juste assez différentes pour être notre amie ?</a:t>
            </a:r>
          </a:p>
          <a:p>
            <a:pPr marL="0" indent="0">
              <a:buNone/>
            </a:pPr>
            <a:endParaRPr lang="fr-FR" sz="1800" dirty="0">
              <a:latin typeface="+mj-lt"/>
            </a:endParaRPr>
          </a:p>
          <a:p>
            <a:pPr marL="0" indent="0">
              <a:buNone/>
            </a:pPr>
            <a:endParaRPr lang="fr-FR" sz="1800" dirty="0">
              <a:latin typeface="+mj-lt"/>
            </a:endParaRPr>
          </a:p>
          <a:p>
            <a:pPr marL="0" indent="0">
              <a:buNone/>
            </a:pPr>
            <a:endParaRPr lang="fr-FR" sz="1800" dirty="0">
              <a:latin typeface="+mj-lt"/>
            </a:endParaRP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C542B7A-9CCA-FFC3-9E6C-26EBBDA5F5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82052" y="663540"/>
            <a:ext cx="5181600" cy="5530920"/>
          </a:xfrm>
          <a:ln>
            <a:solidFill>
              <a:srgbClr val="FF0000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000" b="1" dirty="0">
                <a:solidFill>
                  <a:srgbClr val="FF0000"/>
                </a:solidFill>
                <a:latin typeface="+mj-lt"/>
              </a:rPr>
              <a:t>NON</a:t>
            </a:r>
          </a:p>
          <a:p>
            <a:pPr marL="0" indent="0">
              <a:buNone/>
            </a:pPr>
            <a:endParaRPr lang="fr-FR" sz="2000" dirty="0">
              <a:latin typeface="+mj-lt"/>
            </a:endParaRPr>
          </a:p>
          <a:p>
            <a:pPr marL="0" indent="0">
              <a:buNone/>
            </a:pPr>
            <a:r>
              <a:rPr lang="fr-FR" sz="1800" b="1" dirty="0">
                <a:latin typeface="+mj-lt"/>
              </a:rPr>
              <a:t>France</a:t>
            </a:r>
            <a:r>
              <a:rPr lang="fr-FR" sz="1800" dirty="0">
                <a:latin typeface="+mj-lt"/>
              </a:rPr>
              <a:t> : Veux-tu devenir mon ami ?</a:t>
            </a:r>
          </a:p>
          <a:p>
            <a:pPr marL="0" indent="0">
              <a:buNone/>
            </a:pPr>
            <a:r>
              <a:rPr lang="fr-FR" sz="1800" b="1" dirty="0">
                <a:latin typeface="+mj-lt"/>
              </a:rPr>
              <a:t>Félix</a:t>
            </a:r>
            <a:r>
              <a:rPr lang="fr-FR" sz="1800" dirty="0">
                <a:latin typeface="+mj-lt"/>
              </a:rPr>
              <a:t> : Pourquoi ?</a:t>
            </a:r>
          </a:p>
          <a:p>
            <a:pPr marL="0" indent="0">
              <a:buNone/>
            </a:pPr>
            <a:r>
              <a:rPr lang="fr-FR" sz="1800" b="1" dirty="0">
                <a:latin typeface="+mj-lt"/>
              </a:rPr>
              <a:t>France</a:t>
            </a:r>
            <a:r>
              <a:rPr lang="fr-FR" sz="1800" dirty="0">
                <a:latin typeface="+mj-lt"/>
              </a:rPr>
              <a:t> : Parce que j’ai envie de jouer avec toi et qu’on se ressemble. Tu as les cheveux roux comme moi et ton prénom commence par la lettre F comme moi. Et puis tu rigoles tout le temps et j’aime bien les gens qui rigolent.</a:t>
            </a:r>
          </a:p>
          <a:p>
            <a:pPr marL="0" indent="0">
              <a:buNone/>
            </a:pPr>
            <a:r>
              <a:rPr lang="fr-FR" sz="1800" b="1" dirty="0">
                <a:latin typeface="+mj-lt"/>
              </a:rPr>
              <a:t>Félix</a:t>
            </a:r>
            <a:r>
              <a:rPr lang="fr-FR" sz="1800" dirty="0">
                <a:latin typeface="+mj-lt"/>
              </a:rPr>
              <a:t> : Alors, si on est amis, est-ce que tu voudras venir à mon goûter d’anniversaire ? Et est-ce que tu voudras être assis à côté de moi en classe ?</a:t>
            </a:r>
          </a:p>
          <a:p>
            <a:pPr marL="0" indent="0">
              <a:buNone/>
            </a:pPr>
            <a:r>
              <a:rPr lang="fr-FR" sz="1800" b="1" dirty="0">
                <a:latin typeface="+mj-lt"/>
              </a:rPr>
              <a:t>France</a:t>
            </a:r>
            <a:r>
              <a:rPr lang="fr-FR" sz="1800" dirty="0">
                <a:latin typeface="+mj-lt"/>
              </a:rPr>
              <a:t> : Oh oui ! Avec plaisir !</a:t>
            </a:r>
          </a:p>
          <a:p>
            <a:pPr marL="0" indent="0">
              <a:buNone/>
            </a:pPr>
            <a:r>
              <a:rPr lang="fr-FR" sz="1800" b="1" dirty="0">
                <a:latin typeface="+mj-lt"/>
              </a:rPr>
              <a:t>Félix</a:t>
            </a:r>
            <a:r>
              <a:rPr lang="fr-FR" sz="1800" dirty="0">
                <a:latin typeface="+mj-lt"/>
              </a:rPr>
              <a:t> : Alors c’est d’accord, on peut être amis. </a:t>
            </a:r>
            <a:br>
              <a:rPr lang="fr-FR" sz="1800" dirty="0">
                <a:latin typeface="+mj-lt"/>
              </a:rPr>
            </a:br>
            <a:endParaRPr lang="fr-FR" sz="1800" dirty="0">
              <a:latin typeface="+mj-lt"/>
            </a:endParaRPr>
          </a:p>
          <a:p>
            <a:pPr marL="0" indent="0">
              <a:buNone/>
            </a:pPr>
            <a:endParaRPr lang="fr-FR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0120693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91C174A-9238-E12A-3BA8-7507A5A568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12831" y="667899"/>
            <a:ext cx="5181600" cy="5530920"/>
          </a:xfrm>
          <a:ln>
            <a:solidFill>
              <a:srgbClr val="00B050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000" b="1" dirty="0">
                <a:solidFill>
                  <a:srgbClr val="00B050"/>
                </a:solidFill>
                <a:latin typeface="+mj-lt"/>
              </a:rPr>
              <a:t>OUI</a:t>
            </a:r>
          </a:p>
          <a:p>
            <a:pPr marL="0" indent="0">
              <a:buNone/>
            </a:pPr>
            <a:endParaRPr lang="fr-FR" sz="1800" dirty="0">
              <a:latin typeface="+mj-lt"/>
            </a:endParaRPr>
          </a:p>
          <a:p>
            <a:pPr marL="0" indent="0">
              <a:buNone/>
            </a:pPr>
            <a:r>
              <a:rPr lang="fr-FR" sz="1800" b="1" dirty="0">
                <a:latin typeface="+mj-lt"/>
              </a:rPr>
              <a:t>Peter</a:t>
            </a:r>
            <a:r>
              <a:rPr lang="fr-FR" sz="1800" dirty="0">
                <a:latin typeface="+mj-lt"/>
              </a:rPr>
              <a:t> – C’est pas bien de grandir parce qu’on a plus de responsabilités et moins de temps. En effet, il faut payer les impôts, la nourriture, les habits, l’eau, etc. et on profite moins de nos proches.</a:t>
            </a:r>
          </a:p>
          <a:p>
            <a:pPr marL="0" indent="0">
              <a:buNone/>
            </a:pPr>
            <a:r>
              <a:rPr lang="fr-FR" sz="1800" b="1" dirty="0">
                <a:latin typeface="+mj-lt"/>
              </a:rPr>
              <a:t>Pan</a:t>
            </a:r>
            <a:r>
              <a:rPr lang="fr-FR" sz="1800" dirty="0">
                <a:latin typeface="+mj-lt"/>
              </a:rPr>
              <a:t> – C’est vrai qu’on a moins de temps mais on gagne son propre argent en travaillant, et ce qui nous reste quand on a payé ce qu’il faut pour vivre, on peut le dépenser comme on veut. Et puis, les responsabilités ne sont pas toujours mauvaises ! Par exemple on peut voter les lois.</a:t>
            </a:r>
          </a:p>
          <a:p>
            <a:pPr marL="0" indent="0">
              <a:buNone/>
            </a:pPr>
            <a:r>
              <a:rPr lang="fr-FR" sz="1800" b="1" dirty="0">
                <a:latin typeface="+mj-lt"/>
              </a:rPr>
              <a:t>Peter</a:t>
            </a:r>
            <a:r>
              <a:rPr lang="fr-FR" sz="1800" dirty="0">
                <a:latin typeface="+mj-lt"/>
              </a:rPr>
              <a:t> – Je comprends. C’est compliqué, parce qu’il y a des avantages et des inconvénients.</a:t>
            </a:r>
          </a:p>
          <a:p>
            <a:pPr marL="0" indent="0">
              <a:buNone/>
            </a:pPr>
            <a:endParaRPr lang="fr-FR" sz="1800" dirty="0">
              <a:latin typeface="+mj-lt"/>
            </a:endParaRP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C542B7A-9CCA-FFC3-9E6C-26EBBDA5F5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8200" y="663540"/>
            <a:ext cx="5181600" cy="5530920"/>
          </a:xfrm>
          <a:ln>
            <a:solidFill>
              <a:srgbClr val="FF0000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000" b="1" dirty="0">
                <a:solidFill>
                  <a:srgbClr val="FF0000"/>
                </a:solidFill>
                <a:latin typeface="+mj-lt"/>
              </a:rPr>
              <a:t>NON</a:t>
            </a:r>
          </a:p>
          <a:p>
            <a:pPr marL="0" indent="0">
              <a:buNone/>
            </a:pPr>
            <a:endParaRPr lang="fr-FR" sz="1800" dirty="0">
              <a:latin typeface="+mj-lt"/>
            </a:endParaRPr>
          </a:p>
          <a:p>
            <a:pPr marL="0" indent="0">
              <a:buNone/>
            </a:pPr>
            <a:r>
              <a:rPr lang="fr-FR" sz="1800" b="1" dirty="0">
                <a:latin typeface="+mj-lt"/>
              </a:rPr>
              <a:t>Peter</a:t>
            </a:r>
            <a:r>
              <a:rPr lang="fr-FR" sz="1800" dirty="0">
                <a:latin typeface="+mj-lt"/>
              </a:rPr>
              <a:t> – C’est pas bien de grandir parce qu’on a plus de responsabilités et moins de temps.</a:t>
            </a:r>
          </a:p>
          <a:p>
            <a:pPr marL="0" indent="0">
              <a:buNone/>
            </a:pPr>
            <a:r>
              <a:rPr lang="fr-FR" sz="1800" b="1" dirty="0">
                <a:latin typeface="+mj-lt"/>
              </a:rPr>
              <a:t>Pan</a:t>
            </a:r>
            <a:r>
              <a:rPr lang="fr-FR" sz="1800" dirty="0">
                <a:latin typeface="+mj-lt"/>
              </a:rPr>
              <a:t> – Je ne suis pas d’accord. C’est bien de grandir parce qu’on gagne en autonomie. </a:t>
            </a:r>
          </a:p>
          <a:p>
            <a:pPr marL="0" indent="0">
              <a:buNone/>
            </a:pPr>
            <a:r>
              <a:rPr lang="fr-FR" sz="1800" b="1" dirty="0">
                <a:latin typeface="+mj-lt"/>
              </a:rPr>
              <a:t>Peter</a:t>
            </a:r>
            <a:r>
              <a:rPr lang="fr-FR" sz="1800" dirty="0">
                <a:latin typeface="+mj-lt"/>
              </a:rPr>
              <a:t> – Moi je ne suis pas d’accord. Parce que grandir c’est difficile.</a:t>
            </a:r>
          </a:p>
          <a:p>
            <a:pPr marL="0" indent="0">
              <a:buNone/>
            </a:pPr>
            <a:r>
              <a:rPr lang="fr-FR" sz="1800" b="1" dirty="0">
                <a:latin typeface="+mj-lt"/>
              </a:rPr>
              <a:t>Pan</a:t>
            </a:r>
            <a:r>
              <a:rPr lang="fr-FR" sz="1800" dirty="0">
                <a:latin typeface="+mj-lt"/>
              </a:rPr>
              <a:t> – Moi je suis d’accord par ce que grandir c’est avoir plus de droits.</a:t>
            </a:r>
            <a:br>
              <a:rPr lang="fr-FR" sz="2000" dirty="0">
                <a:latin typeface="+mj-lt"/>
              </a:rPr>
            </a:br>
            <a:endParaRPr lang="fr-FR" sz="1800" dirty="0">
              <a:latin typeface="+mj-lt"/>
            </a:endParaRPr>
          </a:p>
          <a:p>
            <a:pPr marL="0" indent="0">
              <a:buNone/>
            </a:pPr>
            <a:endParaRPr lang="fr-FR" sz="1800" dirty="0">
              <a:latin typeface="+mj-lt"/>
            </a:endParaRPr>
          </a:p>
          <a:p>
            <a:pPr marL="0" indent="0">
              <a:buNone/>
            </a:pPr>
            <a:endParaRPr lang="fr-FR" sz="1800" dirty="0">
              <a:latin typeface="+mj-lt"/>
            </a:endParaRPr>
          </a:p>
          <a:p>
            <a:pPr marL="0" indent="0">
              <a:buNone/>
            </a:pPr>
            <a:endParaRPr lang="fr-FR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631468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91C174A-9238-E12A-3BA8-7507A5A568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12831" y="667899"/>
            <a:ext cx="5181600" cy="5530920"/>
          </a:xfrm>
          <a:ln>
            <a:solidFill>
              <a:srgbClr val="00B050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000" b="1" dirty="0">
                <a:solidFill>
                  <a:srgbClr val="00B050"/>
                </a:solidFill>
                <a:latin typeface="+mj-lt"/>
              </a:rPr>
              <a:t>OUI</a:t>
            </a:r>
          </a:p>
          <a:p>
            <a:pPr marL="0" indent="0">
              <a:buNone/>
            </a:pPr>
            <a:endParaRPr lang="fr-FR" sz="1800" dirty="0">
              <a:latin typeface="+mj-lt"/>
            </a:endParaRPr>
          </a:p>
          <a:p>
            <a:pPr marL="0" indent="0">
              <a:buNone/>
            </a:pPr>
            <a:endParaRPr lang="fr-FR" sz="1800" dirty="0">
              <a:latin typeface="+mj-lt"/>
            </a:endParaRP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C542B7A-9CCA-FFC3-9E6C-26EBBDA5F5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8200" y="663540"/>
            <a:ext cx="5181600" cy="5530920"/>
          </a:xfrm>
          <a:ln>
            <a:solidFill>
              <a:srgbClr val="FF0000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000" b="1" dirty="0">
                <a:solidFill>
                  <a:srgbClr val="FF0000"/>
                </a:solidFill>
                <a:latin typeface="+mj-lt"/>
              </a:rPr>
              <a:t>NON</a:t>
            </a:r>
          </a:p>
          <a:p>
            <a:pPr marL="0" indent="0">
              <a:buNone/>
            </a:pPr>
            <a:endParaRPr lang="fr-FR" sz="1800" dirty="0">
              <a:latin typeface="+mj-lt"/>
            </a:endParaRPr>
          </a:p>
          <a:p>
            <a:pPr marL="0" indent="0">
              <a:buNone/>
            </a:pPr>
            <a:br>
              <a:rPr lang="fr-FR" sz="2000" dirty="0">
                <a:latin typeface="+mj-lt"/>
              </a:rPr>
            </a:br>
            <a:endParaRPr lang="fr-FR" sz="1800" dirty="0">
              <a:latin typeface="+mj-lt"/>
            </a:endParaRPr>
          </a:p>
          <a:p>
            <a:pPr marL="0" indent="0">
              <a:buNone/>
            </a:pPr>
            <a:endParaRPr lang="fr-FR" sz="1800" dirty="0">
              <a:latin typeface="+mj-lt"/>
            </a:endParaRPr>
          </a:p>
          <a:p>
            <a:pPr marL="0" indent="0">
              <a:buNone/>
            </a:pPr>
            <a:endParaRPr lang="fr-FR" sz="1800" dirty="0">
              <a:latin typeface="+mj-lt"/>
            </a:endParaRPr>
          </a:p>
          <a:p>
            <a:pPr marL="0" indent="0">
              <a:buNone/>
            </a:pPr>
            <a:endParaRPr lang="fr-FR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06556357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374</TotalTime>
  <Words>1029</Words>
  <Application>Microsoft Office PowerPoint</Application>
  <PresentationFormat>Grand écran</PresentationFormat>
  <Paragraphs>104</Paragraphs>
  <Slides>5</Slides>
  <Notes>4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Thème Office</vt:lpstr>
      <vt:lpstr>Le dialogue philosophique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 dialogue philosophique</dc:title>
  <dc:creator>Olivier BLOND-RZEWUSKI</dc:creator>
  <cp:lastModifiedBy>Olivier BLOND-RZEWUSKI</cp:lastModifiedBy>
  <cp:revision>4</cp:revision>
  <dcterms:created xsi:type="dcterms:W3CDTF">2022-10-05T06:40:33Z</dcterms:created>
  <dcterms:modified xsi:type="dcterms:W3CDTF">2022-10-05T18:11:37Z</dcterms:modified>
</cp:coreProperties>
</file>