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66" r:id="rId3"/>
    <p:sldId id="256" r:id="rId4"/>
    <p:sldId id="267" r:id="rId5"/>
    <p:sldId id="263" r:id="rId6"/>
    <p:sldId id="273" r:id="rId7"/>
    <p:sldId id="259" r:id="rId8"/>
    <p:sldId id="264" r:id="rId9"/>
    <p:sldId id="278" r:id="rId10"/>
    <p:sldId id="260" r:id="rId11"/>
    <p:sldId id="262" r:id="rId12"/>
    <p:sldId id="272" r:id="rId13"/>
    <p:sldId id="269" r:id="rId14"/>
    <p:sldId id="274" r:id="rId15"/>
    <p:sldId id="275" r:id="rId16"/>
    <p:sldId id="276" r:id="rId17"/>
    <p:sldId id="281" r:id="rId18"/>
    <p:sldId id="258" r:id="rId19"/>
    <p:sldId id="257" r:id="rId20"/>
    <p:sldId id="280" r:id="rId21"/>
  </p:sldIdLst>
  <p:sldSz cx="10080625" cy="5670550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899" autoAdjust="0"/>
  </p:normalViewPr>
  <p:slideViewPr>
    <p:cSldViewPr snapToGrid="0">
      <p:cViewPr varScale="1">
        <p:scale>
          <a:sx n="92" d="100"/>
          <a:sy n="92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9F8859-CFD1-40C0-BE53-867D819623B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CC8B4B-DC77-4767-AF83-2F46E1A3D1D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7D85E-CC08-44E4-AFD4-6212F707311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8CB1D-707E-40E0-A674-5DE408CB5DC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0B1E800-171B-4DD6-B3E0-32BDA42F6FF7}" type="slidenum">
              <a:t>‹N°›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1808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C362AC-0D69-4BD8-8030-D50D2C971C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62524B-7E00-4358-9FB0-6E6EA921972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1F02BD4-B043-4013-A9AC-6B8EEF2E1F4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0F4641-8FA7-498A-8FAC-9CA0CD1E50E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920121-CA33-4D65-8910-186A04869F0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BA846A-3A21-4CD9-AE12-5628900C80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46F395B-1056-4E0F-9CC8-CBA8C1C886C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18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469048-6AB0-40F9-9C66-30CD429A15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FB0A758-84D3-400F-A99D-1DDBF6817A73}" type="slidenum">
              <a:t>19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97C584-88D0-4C75-B32C-4A420735D6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298B00-EF3C-4D78-B4F1-AA8B12596D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7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1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8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10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11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1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61ED5F-0AD3-4D7B-81AC-6F1F5379AA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09A605-D2FC-4234-AEE6-CE46B60095C8}" type="slidenum">
              <a:t>13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B11D47-7D5E-474B-B22C-3B27398474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537AB9-F3EA-477D-94E1-AC1C2F27A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B4862-0A44-4BE6-AE0D-36DEB18A0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302C7E-D6CB-470F-97AE-C1B06C952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1F2332-2E87-4CAF-B503-E1A9EB46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CDA42-E2FE-424C-8027-7C93D245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D1EDD5-50B6-46E0-AA41-AC1B90FC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1B844-F7DC-4445-9B05-8AC4F03F37B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4FDD7-D5D0-4EB2-8E4A-3AB53BC6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01A7F7-E049-4704-95B8-2735F3F0B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5AC17D-0724-447D-8CC4-A1176333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D63A33-004E-407B-A084-7F8BDF2F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125E6-BB64-4863-AA75-1B18CD17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C3A700-39BE-465C-857F-BB28B4FBF18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D48D93-9E25-437A-A676-D5A525A8B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38F554-EFBC-4EFE-A5FA-EFA61AD19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F90F3-1067-4921-8C13-FD93046E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5C832-92DE-4F33-B37B-A9CE7207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EFCD88-313E-4590-A7CC-9DD71511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F9F18F-E4CE-48F7-8D79-2303A3572042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BF674-9089-4810-8F8E-746056AA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BD406-E036-4539-BA3D-400C16A61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A2B0EE-82C6-41AA-BBF7-7AAF1DE4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DFC77-B1F6-4603-AC77-C8D18DE1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0A8DFA-EE47-4938-ACB7-EDDCB4AE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F6D32A-1AF1-4A41-80FB-D14A517ACAB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DCBB2-94CE-4321-BA32-74A505E9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1CF667-B751-4F23-A779-FA62EE6BE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BCD41-2B5C-47BA-895A-BF8BB396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F7E454-12F7-4A9B-B874-0E78A4AC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05EE8B-3C68-46D3-9DD3-6B2953EE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10B4E-926B-4BA8-9FF1-F0796B2EBB4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34947-1337-421A-9F27-F9150FA1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AD1D4-7BB1-4980-A2F1-2B9344A38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5137D6-1AD8-4E61-8C3B-4F60D6433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2C9F8-8FB8-4342-BC01-3FAC5E36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5AE4F6-DB45-47E2-B2A4-CAEF25AF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AFDFCF-3C56-4D99-AF42-903E5AAF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B331E6-4F23-4766-924C-6D664B82E5E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B4951-F513-4A58-B98C-496CCEA5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D0DA6A-1468-431D-874B-E8728EDC0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ED0598-3CC5-4F6E-BC4A-9F9EE1D6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0E2F8D-2DAF-480E-AC92-AB72A22A1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2CFAC9-2185-4797-A6FA-6296DCFB5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F77E01-F95D-48A8-A300-3AC64E97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350C2F-A114-4165-8EF2-8E906326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A1B8BA-DA42-4453-A90D-92E70F3C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FA414B-9667-452B-9956-CFBD24D191B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E005D-D093-465A-ABB2-7854411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1CEB75-535A-4DCF-A4FE-FA1493D3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CA1C6F-C45D-406E-8F06-DAABC808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DB8127-680F-4CC9-B6CB-F0B90977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99AF54-D199-402C-B030-AA80C6D86FA2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84409A-B57B-4A52-8CC5-DFC0292D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DECDBD-DA24-48F5-9EBD-BB4A1139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E40725-4719-4A57-88DE-25B63557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207AF2-BD32-4F12-B11D-F114D659A8C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167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99526-2256-49B1-865A-3CDF24A5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2D987-13C0-49FD-A32E-A06BE40C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C9DD04-DB49-4399-880D-FEB1219AA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380F82-EC3C-4043-BB6B-D8DC6C27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ABE437-133F-4E63-8B26-FF5A0266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1ADA94-8DB7-44BC-81BC-227C086B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3A1BF2-3C59-4CAC-BB68-E1F9A78E542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9A648-EF4A-434E-A44C-F556D35F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4E2E27-9524-4A38-97EC-01A824374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07F14D-1A6F-45EF-8DAB-E090D3D60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8A5D92-69F0-470C-8B16-78E935D6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E0B9F6-1E4D-4A5D-B42D-AB8CDC3C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FBF590-BF11-439C-B563-A8A5B7CD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828F9-F78B-486C-99AF-4DDB9E42B26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8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09BD33-F410-468D-94BC-C82032C83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7D0907-5889-4458-A598-143B121C0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ABE38-700F-4ED6-A8AF-DC1D747D2F9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7F4FB9-7E5C-432C-B639-7F02284DBC4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BC32B-0A9C-4A33-B11B-72771EFC33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BD3E797-D654-4C1D-AE31-FCABCDC520EE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5.jpg"/><Relationship Id="rId1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3.jpg"/><Relationship Id="rId12" Type="http://schemas.openxmlformats.org/officeDocument/2006/relationships/image" Target="../media/image11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7.jpg"/><Relationship Id="rId5" Type="http://schemas.openxmlformats.org/officeDocument/2006/relationships/image" Target="../media/image12.jpeg"/><Relationship Id="rId15" Type="http://schemas.openxmlformats.org/officeDocument/2006/relationships/image" Target="../media/image8.jpg"/><Relationship Id="rId10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9.jpg"/><Relationship Id="rId1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087B3-D2AE-4E99-A6CC-3C410CBA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2362055"/>
            <a:ext cx="9071640" cy="946440"/>
          </a:xfrm>
        </p:spPr>
        <p:txBody>
          <a:bodyPr/>
          <a:lstStyle/>
          <a:p>
            <a:r>
              <a:rPr lang="fr-FR" dirty="0"/>
              <a:t>Monstre ou pas monstre ?</a:t>
            </a:r>
          </a:p>
        </p:txBody>
      </p:sp>
    </p:spTree>
    <p:extLst>
      <p:ext uri="{BB962C8B-B14F-4D97-AF65-F5344CB8AC3E}">
        <p14:creationId xmlns:p14="http://schemas.microsoft.com/office/powerpoint/2010/main" val="118664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33D752E-825C-47CE-A92F-96725E7F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94" y="823395"/>
            <a:ext cx="6438013" cy="40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vieux, posant&#10;&#10;Description générée automatiquement">
            <a:extLst>
              <a:ext uri="{FF2B5EF4-FFF2-40B4-BE49-F238E27FC236}">
                <a16:creationId xmlns:a16="http://schemas.microsoft.com/office/drawing/2014/main" id="{C500ABDE-15FA-41CE-BD92-C30AAD3C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01" y="504591"/>
            <a:ext cx="3374830" cy="48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extérieur, personne, arbre, arme&#10;&#10;Description générée automatiquement">
            <a:extLst>
              <a:ext uri="{FF2B5EF4-FFF2-40B4-BE49-F238E27FC236}">
                <a16:creationId xmlns:a16="http://schemas.microsoft.com/office/drawing/2014/main" id="{3BBE306E-A4B1-45BE-ACCB-0F92BD454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12" y="680483"/>
            <a:ext cx="6227825" cy="45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on TOP 12 en images des pires bêtises d&amp;#39;enfants - Drôles de mums">
            <a:extLst>
              <a:ext uri="{FF2B5EF4-FFF2-40B4-BE49-F238E27FC236}">
                <a16:creationId xmlns:a16="http://schemas.microsoft.com/office/drawing/2014/main" id="{0D91138D-7A9E-48D4-AFF6-6CDAB2BD98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3632" y="462561"/>
            <a:ext cx="7313359" cy="47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980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ur, personne, homme&#10;&#10;Description générée automatiquement">
            <a:extLst>
              <a:ext uri="{FF2B5EF4-FFF2-40B4-BE49-F238E27FC236}">
                <a16:creationId xmlns:a16="http://schemas.microsoft.com/office/drawing/2014/main" id="{DA570406-703B-44AD-BDF1-D71731E6D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11" y="581853"/>
            <a:ext cx="3736917" cy="46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joueur, armure&#10;&#10;Description générée automatiquement">
            <a:extLst>
              <a:ext uri="{FF2B5EF4-FFF2-40B4-BE49-F238E27FC236}">
                <a16:creationId xmlns:a16="http://schemas.microsoft.com/office/drawing/2014/main" id="{AC25F8D6-98CA-4364-98E2-263B24F55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2" y="53975"/>
            <a:ext cx="6096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bleu&#10;&#10;Description générée automatiquement">
            <a:extLst>
              <a:ext uri="{FF2B5EF4-FFF2-40B4-BE49-F238E27FC236}">
                <a16:creationId xmlns:a16="http://schemas.microsoft.com/office/drawing/2014/main" id="{FFA21AB1-EFBB-4200-986C-18922DF9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67" y="0"/>
            <a:ext cx="3900490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">
            <a:extLst>
              <a:ext uri="{FF2B5EF4-FFF2-40B4-BE49-F238E27FC236}">
                <a16:creationId xmlns:a16="http://schemas.microsoft.com/office/drawing/2014/main" id="{87580F7C-2B4E-4EFE-BF86-59017B264661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62068" y="685800"/>
            <a:ext cx="3201572" cy="46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C00FED4-7B60-43A7-8BA1-EB84FD9FE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26" y="2249421"/>
            <a:ext cx="1373350" cy="1833850"/>
          </a:xfrm>
          <a:prstGeom prst="rect">
            <a:avLst/>
          </a:prstGeom>
        </p:spPr>
      </p:pic>
      <p:pic>
        <p:nvPicPr>
          <p:cNvPr id="4" name="Image 3" descr="Une image contenant herbe, personne, extérieur, homme&#10;&#10;Description générée automatiquement">
            <a:extLst>
              <a:ext uri="{FF2B5EF4-FFF2-40B4-BE49-F238E27FC236}">
                <a16:creationId xmlns:a16="http://schemas.microsoft.com/office/drawing/2014/main" id="{A03E0FF8-3570-4054-9F2A-C71AEC4A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7" y="230128"/>
            <a:ext cx="1577815" cy="2057733"/>
          </a:xfrm>
          <a:prstGeom prst="rect">
            <a:avLst/>
          </a:prstGeom>
        </p:spPr>
      </p:pic>
      <p:pic>
        <p:nvPicPr>
          <p:cNvPr id="9" name="Image 8" descr="Mon TOP 12 en images des pires bêtises d&amp;#39;enfants - Drôles de mums">
            <a:extLst>
              <a:ext uri="{FF2B5EF4-FFF2-40B4-BE49-F238E27FC236}">
                <a16:creationId xmlns:a16="http://schemas.microsoft.com/office/drawing/2014/main" id="{0D91138D-7A9E-48D4-AFF6-6CDAB2BD98A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6138" y="3312478"/>
            <a:ext cx="3030968" cy="210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e loup dans l&amp;#39;imaginaire collectif – Le blog qui vous dit tout sur tout !">
            <a:extLst>
              <a:ext uri="{FF2B5EF4-FFF2-40B4-BE49-F238E27FC236}">
                <a16:creationId xmlns:a16="http://schemas.microsoft.com/office/drawing/2014/main" id="{4623804B-0748-4616-97F9-C041DA9F952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6414" y="201230"/>
            <a:ext cx="2478458" cy="13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Une image contenant texte, homme, personne, portant&#10;&#10;Description générée automatiquement">
            <a:extLst>
              <a:ext uri="{FF2B5EF4-FFF2-40B4-BE49-F238E27FC236}">
                <a16:creationId xmlns:a16="http://schemas.microsoft.com/office/drawing/2014/main" id="{CA147D4C-A8E1-496C-91D4-55F87E6342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07" y="4151196"/>
            <a:ext cx="2523921" cy="1318124"/>
          </a:xfrm>
          <a:prstGeom prst="rect">
            <a:avLst/>
          </a:prstGeom>
        </p:spPr>
      </p:pic>
      <p:pic>
        <p:nvPicPr>
          <p:cNvPr id="14" name="Image 13" descr="Une image contenant texte, vieux, posant&#10;&#10;Description générée automatiquement">
            <a:extLst>
              <a:ext uri="{FF2B5EF4-FFF2-40B4-BE49-F238E27FC236}">
                <a16:creationId xmlns:a16="http://schemas.microsoft.com/office/drawing/2014/main" id="{C500ABDE-15FA-41CE-BD92-C30AAD3CA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6" y="3166346"/>
            <a:ext cx="1631682" cy="23585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33D752E-825C-47CE-A92F-96725E7FA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90" y="230128"/>
            <a:ext cx="2165643" cy="1353527"/>
          </a:xfrm>
          <a:prstGeom prst="rect">
            <a:avLst/>
          </a:prstGeom>
        </p:spPr>
      </p:pic>
      <p:pic>
        <p:nvPicPr>
          <p:cNvPr id="3" name="Image 2" descr="Une image contenant eau, mammifère, loutre, nageant&#10;&#10;Description générée automatiquement">
            <a:extLst>
              <a:ext uri="{FF2B5EF4-FFF2-40B4-BE49-F238E27FC236}">
                <a16:creationId xmlns:a16="http://schemas.microsoft.com/office/drawing/2014/main" id="{FBBC17DA-80CA-4337-B942-651E8086E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36" y="1684358"/>
            <a:ext cx="2081023" cy="1202007"/>
          </a:xfrm>
          <a:prstGeom prst="rect">
            <a:avLst/>
          </a:prstGeom>
        </p:spPr>
      </p:pic>
      <p:pic>
        <p:nvPicPr>
          <p:cNvPr id="10" name="Image 9" descr="Une image contenant arthropode, araignée, invertébré, terrain&#10;&#10;Description générée automatiquement">
            <a:extLst>
              <a:ext uri="{FF2B5EF4-FFF2-40B4-BE49-F238E27FC236}">
                <a16:creationId xmlns:a16="http://schemas.microsoft.com/office/drawing/2014/main" id="{2639C6F9-9660-4D1F-B3D4-6EF49EFEF1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63" y="2583667"/>
            <a:ext cx="1923196" cy="1282131"/>
          </a:xfrm>
          <a:prstGeom prst="rect">
            <a:avLst/>
          </a:prstGeom>
        </p:spPr>
      </p:pic>
      <p:pic>
        <p:nvPicPr>
          <p:cNvPr id="16" name="Image 15" descr="Une image contenant extérieur, personne, arbre, arme&#10;&#10;Description générée automatiquement">
            <a:extLst>
              <a:ext uri="{FF2B5EF4-FFF2-40B4-BE49-F238E27FC236}">
                <a16:creationId xmlns:a16="http://schemas.microsoft.com/office/drawing/2014/main" id="{12629421-A640-4B70-9000-94D03DFB38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3" y="981616"/>
            <a:ext cx="1771798" cy="1282131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B82014-2C17-411C-BB74-39D40BD7DF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84" y="3633159"/>
            <a:ext cx="1254834" cy="1891709"/>
          </a:xfrm>
          <a:prstGeom prst="rect">
            <a:avLst/>
          </a:prstGeom>
        </p:spPr>
      </p:pic>
      <p:pic>
        <p:nvPicPr>
          <p:cNvPr id="19" name="Image 18" descr="Une image contenant mur, personne, homme&#10;&#10;Description générée automatiquement">
            <a:extLst>
              <a:ext uri="{FF2B5EF4-FFF2-40B4-BE49-F238E27FC236}">
                <a16:creationId xmlns:a16="http://schemas.microsoft.com/office/drawing/2014/main" id="{2D3732DB-11BC-45A6-8465-1C73FBA1B9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03" y="2768855"/>
            <a:ext cx="938857" cy="11786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FC7855-0D8A-4EFF-874C-347C5DFA4D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60" y="201230"/>
            <a:ext cx="1073380" cy="1823483"/>
          </a:xfrm>
          <a:prstGeom prst="rect">
            <a:avLst/>
          </a:prstGeom>
        </p:spPr>
      </p:pic>
      <p:pic>
        <p:nvPicPr>
          <p:cNvPr id="20" name="Image 19" descr="Une image contenant habits, personne, bleu&#10;&#10;Description générée automatiquement">
            <a:extLst>
              <a:ext uri="{FF2B5EF4-FFF2-40B4-BE49-F238E27FC236}">
                <a16:creationId xmlns:a16="http://schemas.microsoft.com/office/drawing/2014/main" id="{17D8DD46-A1BF-4E88-884F-F02B1A9B10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31" y="2152090"/>
            <a:ext cx="906672" cy="1318124"/>
          </a:xfrm>
          <a:prstGeom prst="rect">
            <a:avLst/>
          </a:prstGeom>
        </p:spPr>
      </p:pic>
      <p:pic>
        <p:nvPicPr>
          <p:cNvPr id="22" name="Image 21" descr="Une image contenant habits, joueur, armure&#10;&#10;Description générée automatiquement">
            <a:extLst>
              <a:ext uri="{FF2B5EF4-FFF2-40B4-BE49-F238E27FC236}">
                <a16:creationId xmlns:a16="http://schemas.microsoft.com/office/drawing/2014/main" id="{9D5EF5EC-F559-4341-B06D-B337B9DD00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76" y="1872549"/>
            <a:ext cx="1837087" cy="1676342"/>
          </a:xfrm>
          <a:prstGeom prst="rect">
            <a:avLst/>
          </a:prstGeom>
        </p:spPr>
      </p:pic>
      <p:pic>
        <p:nvPicPr>
          <p:cNvPr id="21" name="Image6">
            <a:extLst>
              <a:ext uri="{FF2B5EF4-FFF2-40B4-BE49-F238E27FC236}">
                <a16:creationId xmlns:a16="http://schemas.microsoft.com/office/drawing/2014/main" id="{AC733261-4479-4058-91FE-DDCF5BACE18B}"/>
              </a:ext>
            </a:extLst>
          </p:cNvPr>
          <p:cNvPicPr/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7404342" y="1659977"/>
            <a:ext cx="1254834" cy="18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9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9B034A-0AC9-47A0-838D-AF058255CD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241069"/>
            <a:ext cx="9213579" cy="5336771"/>
          </a:xfrm>
        </p:spPr>
        <p:txBody>
          <a:bodyPr vert="horz" numCol="2">
            <a:normAutofit fontScale="92500" lnSpcReduction="20000"/>
          </a:bodyPr>
          <a:lstStyle/>
          <a:p>
            <a:pPr algn="ctr" rtl="0"/>
            <a:r>
              <a:rPr lang="fr-FR" sz="1900" b="1" dirty="0">
                <a:latin typeface="+mj-lt"/>
              </a:rPr>
              <a:t>Monstre ou pas monstre ?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L’</a:t>
            </a:r>
            <a:r>
              <a:rPr lang="fr-FR" sz="1400" b="1" dirty="0" err="1">
                <a:latin typeface="+mj-lt"/>
              </a:rPr>
              <a:t>ornythorinque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: monstruosité « naturelle » ? Nature / contre nature. Ce qui vient de la Nature peut-il être monstrueux ?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 L’homme le plus grand du monde / le plus petit </a:t>
            </a:r>
            <a:r>
              <a:rPr lang="fr-FR" sz="1400" dirty="0">
                <a:latin typeface="+mj-lt"/>
              </a:rPr>
              <a:t>: démesure, </a:t>
            </a:r>
            <a:r>
              <a:rPr lang="fr-FR" sz="1400" dirty="0" err="1">
                <a:latin typeface="+mj-lt"/>
              </a:rPr>
              <a:t>a-normalité</a:t>
            </a:r>
            <a:r>
              <a:rPr lang="fr-FR" sz="1400" dirty="0">
                <a:latin typeface="+mj-lt"/>
              </a:rPr>
              <a:t>. Rapport à la quantité.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Eléphant-man :</a:t>
            </a:r>
            <a:r>
              <a:rPr lang="fr-FR" sz="1400" dirty="0">
                <a:latin typeface="+mj-lt"/>
              </a:rPr>
              <a:t> laideur monstrueuse. </a:t>
            </a:r>
            <a:r>
              <a:rPr lang="fr-FR" sz="1400" dirty="0" err="1">
                <a:latin typeface="+mj-lt"/>
              </a:rPr>
              <a:t>A-normalité</a:t>
            </a:r>
            <a:r>
              <a:rPr lang="fr-FR" sz="1400" dirty="0">
                <a:latin typeface="+mj-lt"/>
              </a:rPr>
              <a:t>. Rejet. Différence.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Une sirène : </a:t>
            </a:r>
            <a:r>
              <a:rPr lang="fr-FR" sz="1400" dirty="0">
                <a:latin typeface="+mj-lt"/>
              </a:rPr>
              <a:t>beauté cruelle ! Contre-exemple de réduction de la monstruosité à la laideur.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Le loup-garou : </a:t>
            </a:r>
            <a:r>
              <a:rPr lang="fr-FR" sz="1400" dirty="0">
                <a:latin typeface="+mj-lt"/>
              </a:rPr>
              <a:t>mi monstre, mi-homme. Question de l’humain trop humain ou de l’inhumain. Ambivalence. Le monstre en chacun de nous, qui se cache...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Les loups : </a:t>
            </a:r>
            <a:r>
              <a:rPr lang="fr-FR" sz="1400" dirty="0">
                <a:latin typeface="+mj-lt"/>
              </a:rPr>
              <a:t>nature sauvage. Peut-on dire d’un animal qui répond à ses instincts qu’il est « monstrueux » ? Distinguer monstruosité et férocité.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Une araignée : </a:t>
            </a:r>
            <a:r>
              <a:rPr lang="fr-FR" sz="1400" dirty="0">
                <a:latin typeface="+mj-lt"/>
              </a:rPr>
              <a:t>rejet, peur. Dégout. Question de la Nature en rapport avec la monstruosité.</a:t>
            </a:r>
          </a:p>
          <a:p>
            <a:pPr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E. T. </a:t>
            </a:r>
            <a:r>
              <a:rPr lang="fr-FR" sz="1400" dirty="0">
                <a:latin typeface="+mj-lt"/>
              </a:rPr>
              <a:t>: l’extraterrestre, monstre que pour les terriens ? l’idée d’un monstre qui ne le serait que pour nous, puisque c’est une espèce « normale » dans une autre planète.</a:t>
            </a:r>
          </a:p>
          <a:p>
            <a:pPr marL="357188"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Terminator : </a:t>
            </a:r>
            <a:r>
              <a:rPr lang="fr-FR" sz="1400" dirty="0">
                <a:latin typeface="+mj-lt"/>
              </a:rPr>
              <a:t>robot... Monstruosité d’une machine, monstruosité technologique ? Mais un robot peut-il être un monstre, s’il est dépourvu de conscience ?</a:t>
            </a:r>
          </a:p>
          <a:p>
            <a:pPr marL="357188"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Révolte Haïti 1804 : </a:t>
            </a:r>
            <a:r>
              <a:rPr lang="fr-FR" sz="1400" dirty="0">
                <a:latin typeface="+mj-lt"/>
              </a:rPr>
              <a:t>monstruosité dans la lutte contre l’oppresseur... La vengeance qui se transforme en monstruosité. </a:t>
            </a:r>
          </a:p>
          <a:p>
            <a:pPr marL="357188"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Enfant soldat : </a:t>
            </a:r>
            <a:r>
              <a:rPr lang="fr-FR" sz="1400" dirty="0">
                <a:latin typeface="+mj-lt"/>
              </a:rPr>
              <a:t>monstre de guerre. Déshumanisé. Un enfant peut-il être un monstre ?</a:t>
            </a:r>
          </a:p>
          <a:p>
            <a:pPr marL="357188" rtl="0">
              <a:lnSpc>
                <a:spcPct val="120000"/>
              </a:lnSpc>
            </a:pPr>
            <a:r>
              <a:rPr lang="fr-FR" sz="1400" dirty="0">
                <a:latin typeface="+mj-lt"/>
              </a:rPr>
              <a:t>- </a:t>
            </a:r>
            <a:r>
              <a:rPr lang="fr-FR" sz="1400" b="1" dirty="0">
                <a:latin typeface="+mj-lt"/>
              </a:rPr>
              <a:t>Enfants « petits monstres » </a:t>
            </a:r>
            <a:r>
              <a:rPr lang="fr-FR" sz="1400" dirty="0">
                <a:latin typeface="+mj-lt"/>
              </a:rPr>
              <a:t>: les bêtises... Idem...</a:t>
            </a:r>
          </a:p>
          <a:p>
            <a:pPr marL="357188"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Frankenstein : </a:t>
            </a:r>
            <a:r>
              <a:rPr lang="fr-FR" sz="1400" dirty="0">
                <a:latin typeface="+mj-lt"/>
              </a:rPr>
              <a:t>monstre fabriqué. </a:t>
            </a:r>
            <a:endParaRPr lang="fr-FR" sz="1400" b="1" dirty="0">
              <a:latin typeface="+mj-lt"/>
            </a:endParaRPr>
          </a:p>
          <a:p>
            <a:pPr marL="357188"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Robocop </a:t>
            </a:r>
            <a:r>
              <a:rPr lang="fr-FR" sz="1400" dirty="0">
                <a:latin typeface="+mj-lt"/>
              </a:rPr>
              <a:t>: l’idée d’un « monstre  par hybridation » entre l’humain et la machine, avec ici encore une ambivalence : il signifie un accroissement des potentialités humaines mais aussi une menace de déshumanisation. On retrouve un peu cette idée avec Frankenstein, mais l'hybridation homme/machine me semble absente dans ce dernier cas.</a:t>
            </a:r>
          </a:p>
          <a:p>
            <a:pPr marL="357188" rtl="0">
              <a:lnSpc>
                <a:spcPct val="120000"/>
              </a:lnSpc>
            </a:pPr>
            <a:r>
              <a:rPr lang="fr-FR" sz="1400" b="1" dirty="0">
                <a:latin typeface="+mj-lt"/>
              </a:rPr>
              <a:t>- </a:t>
            </a:r>
            <a:r>
              <a:rPr lang="fr-FR" sz="1400" b="1" dirty="0" err="1">
                <a:latin typeface="+mj-lt"/>
              </a:rPr>
              <a:t>Mutan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: monstre ambivalent, la mutation peut être porteuse d’une menace, mais elle peut aussi apporter à l’espèce un progrès, une adaptation aux modifications de l’environnement.</a:t>
            </a:r>
          </a:p>
          <a:p>
            <a:pPr marL="357188" rtl="0">
              <a:lnSpc>
                <a:spcPct val="120000"/>
              </a:lnSpc>
            </a:pPr>
            <a:r>
              <a:rPr lang="fr-FR" sz="1400" dirty="0">
                <a:latin typeface="+mj-lt"/>
              </a:rPr>
              <a:t>- </a:t>
            </a:r>
            <a:r>
              <a:rPr lang="fr-FR" sz="1400" b="1" dirty="0">
                <a:latin typeface="+mj-lt"/>
              </a:rPr>
              <a:t>Hitler</a:t>
            </a:r>
            <a:r>
              <a:rPr lang="fr-FR" sz="1400" dirty="0">
                <a:latin typeface="+mj-lt"/>
              </a:rPr>
              <a:t> : la barbarie, le monstre moral. Le paroxysme de la monstruosité humaine (ou déshumanisée ?).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, mammifère, loutre, nageant&#10;&#10;Description générée automatiquement">
            <a:extLst>
              <a:ext uri="{FF2B5EF4-FFF2-40B4-BE49-F238E27FC236}">
                <a16:creationId xmlns:a16="http://schemas.microsoft.com/office/drawing/2014/main" id="{FBBC17DA-80CA-4337-B942-651E8086E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83" y="860171"/>
            <a:ext cx="6334457" cy="36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1B3EB0-9B93-4B4F-B127-EC9DB6EC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99" y="827893"/>
            <a:ext cx="7600416" cy="4014764"/>
          </a:xfrm>
        </p:spPr>
        <p:txBody>
          <a:bodyPr>
            <a:normAutofit/>
          </a:bodyPr>
          <a:lstStyle/>
          <a:p>
            <a:pPr algn="just"/>
            <a:r>
              <a:rPr lang="fr-FR" sz="1600" i="1" dirty="0">
                <a:latin typeface="+mj-lt"/>
              </a:rPr>
              <a:t>Certaines images ne se justifieraient pas du point de vue d’un photolangage classique. Par exemple il semble difficile de considérer une horde de loups comme des monstres ; de même l’enfant abandonné est certainement le témoignage d’une misère extrême qui est en soi scandaleuse, mais peut-on l’appeler « monstrueuse » ? </a:t>
            </a:r>
          </a:p>
          <a:p>
            <a:pPr algn="just"/>
            <a:r>
              <a:rPr lang="fr-FR" sz="1600" i="1" dirty="0">
                <a:latin typeface="+mj-lt"/>
              </a:rPr>
              <a:t>En revanche, dans la démarche du tri, elles se justifient pour ainsi dire </a:t>
            </a:r>
            <a:r>
              <a:rPr lang="fr-FR" sz="1600" b="1" i="1" dirty="0">
                <a:latin typeface="+mj-lt"/>
              </a:rPr>
              <a:t>négativement</a:t>
            </a:r>
            <a:r>
              <a:rPr lang="fr-FR" sz="1600" i="1" dirty="0">
                <a:latin typeface="+mj-lt"/>
              </a:rPr>
              <a:t>, par </a:t>
            </a:r>
            <a:r>
              <a:rPr lang="fr-FR" sz="1600" b="1" i="1" dirty="0">
                <a:latin typeface="+mj-lt"/>
              </a:rPr>
              <a:t>contraste</a:t>
            </a:r>
            <a:r>
              <a:rPr lang="fr-FR" sz="1600" i="1" dirty="0">
                <a:latin typeface="+mj-lt"/>
              </a:rPr>
              <a:t>, pour mieux cerner la spécificité de la notion de monstruosité par rapport à d’autres notions (méchanceté, férocité, injustice, etc.).</a:t>
            </a:r>
          </a:p>
        </p:txBody>
      </p:sp>
    </p:spTree>
    <p:extLst>
      <p:ext uri="{BB962C8B-B14F-4D97-AF65-F5344CB8AC3E}">
        <p14:creationId xmlns:p14="http://schemas.microsoft.com/office/powerpoint/2010/main" val="13633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erbe, personne, extérieur, homme&#10;&#10;Description générée automatiquement">
            <a:extLst>
              <a:ext uri="{FF2B5EF4-FFF2-40B4-BE49-F238E27FC236}">
                <a16:creationId xmlns:a16="http://schemas.microsoft.com/office/drawing/2014/main" id="{A03E0FF8-3570-4054-9F2A-C71AEC4A9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39" y="0"/>
            <a:ext cx="4280437" cy="55824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homme, personne, portant&#10;&#10;Description générée automatiquement">
            <a:extLst>
              <a:ext uri="{FF2B5EF4-FFF2-40B4-BE49-F238E27FC236}">
                <a16:creationId xmlns:a16="http://schemas.microsoft.com/office/drawing/2014/main" id="{CA147D4C-A8E1-496C-91D4-55F87E634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21" y="856075"/>
            <a:ext cx="7579474" cy="39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861725-9F1E-41D5-83E2-03B506905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2" y="486155"/>
            <a:ext cx="3518460" cy="4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1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7C8D2B8E-DF2B-48F1-AFFA-D87517EC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71" y="398430"/>
            <a:ext cx="3232881" cy="48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e loup dans l&amp;#39;imaginaire collectif – Le blog qui vous dit tout sur tout !">
            <a:extLst>
              <a:ext uri="{FF2B5EF4-FFF2-40B4-BE49-F238E27FC236}">
                <a16:creationId xmlns:a16="http://schemas.microsoft.com/office/drawing/2014/main" id="{4623804B-0748-4616-97F9-C041DA9F952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29" y="879231"/>
            <a:ext cx="7151047" cy="41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28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arthropode, araignée, invertébré, terrain&#10;&#10;Description générée automatiquement">
            <a:extLst>
              <a:ext uri="{FF2B5EF4-FFF2-40B4-BE49-F238E27FC236}">
                <a16:creationId xmlns:a16="http://schemas.microsoft.com/office/drawing/2014/main" id="{2639C6F9-9660-4D1F-B3D4-6EF49EFEF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32" y="1097688"/>
            <a:ext cx="5212760" cy="34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05326B-77D3-4008-B25F-F9303B2A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5" y="290945"/>
            <a:ext cx="2995402" cy="50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53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496</Words>
  <Application>Microsoft Office PowerPoint</Application>
  <PresentationFormat>Personnalisé</PresentationFormat>
  <Paragraphs>31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Liberation Sans</vt:lpstr>
      <vt:lpstr>Liberation Serif</vt:lpstr>
      <vt:lpstr>Default</vt:lpstr>
      <vt:lpstr>Monstre ou pas monstre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BLOND-RZEWUSKI</dc:creator>
  <cp:lastModifiedBy>Olivier BLOND-RZEWUSKI</cp:lastModifiedBy>
  <cp:revision>24</cp:revision>
  <dcterms:created xsi:type="dcterms:W3CDTF">2017-10-20T23:41:18Z</dcterms:created>
  <dcterms:modified xsi:type="dcterms:W3CDTF">2023-06-29T15:32:59Z</dcterms:modified>
</cp:coreProperties>
</file>