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69" r:id="rId4"/>
    <p:sldId id="273" r:id="rId5"/>
    <p:sldId id="272" r:id="rId6"/>
    <p:sldId id="267" r:id="rId7"/>
    <p:sldId id="261" r:id="rId8"/>
    <p:sldId id="262" r:id="rId9"/>
    <p:sldId id="278" r:id="rId10"/>
    <p:sldId id="263" r:id="rId11"/>
    <p:sldId id="279" r:id="rId12"/>
    <p:sldId id="258" r:id="rId13"/>
    <p:sldId id="271" r:id="rId1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175" autoAdjust="0"/>
    <p:restoredTop sz="94660"/>
  </p:normalViewPr>
  <p:slideViewPr>
    <p:cSldViewPr snapToGrid="0">
      <p:cViewPr varScale="1">
        <p:scale>
          <a:sx n="77" d="100"/>
          <a:sy n="77" d="100"/>
        </p:scale>
        <p:origin x="643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3D5DD0-7AF3-4C1C-AFFA-112077B34A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CB0EE0C-8A78-474C-82BC-93F28A84DE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4BA0847-4E4A-4601-ABD2-35696D03E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ED102-DDE9-4058-8900-D24C8F9F08CA}" type="datetimeFigureOut">
              <a:rPr lang="fr-FR" smtClean="0"/>
              <a:t>18/03/2022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8EF0DDD-50B8-4294-835F-4B7A2B15B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B5DA629-2DE5-4485-942A-86E41510E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5B8DE-CBAA-4B7F-8C1A-09A0D93FD0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4607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DF64D9-A8C5-4E2F-ADE3-1A8268694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04C2B15-64B3-4E65-BBA6-ADC10970D2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6F86010-6EA1-4D7E-BFAB-3975FAB65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ED102-DDE9-4058-8900-D24C8F9F08CA}" type="datetimeFigureOut">
              <a:rPr lang="fr-FR" smtClean="0"/>
              <a:t>18/03/2022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3484DD2-4B72-4B89-BAA4-4CDCAA3E9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37F290D-8DE4-4512-8590-AC4687AAC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5B8DE-CBAA-4B7F-8C1A-09A0D93FD0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9214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BFC3B48A-D107-49B2-825A-FBB8E43D0D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C753D1A-9357-4606-B21C-E3F1E48AE1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C72B0E0-576C-46CD-9370-6013F94A2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ED102-DDE9-4058-8900-D24C8F9F08CA}" type="datetimeFigureOut">
              <a:rPr lang="fr-FR" smtClean="0"/>
              <a:t>18/03/2022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91AF0B8-5240-4A94-A6A5-819E413BA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5B6C5EF-61D5-40C8-B0B2-8038A1317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5B8DE-CBAA-4B7F-8C1A-09A0D93FD0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8654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23457F2-9407-41D6-88BC-E1A17662F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E204217-E6C6-4BA1-9727-DC29B5C9F5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BEE6EFD-6AEB-448F-B400-AE783B20E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ED102-DDE9-4058-8900-D24C8F9F08CA}" type="datetimeFigureOut">
              <a:rPr lang="fr-FR" smtClean="0"/>
              <a:t>18/03/2022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77DD173-29B9-4E6F-8DDC-14A4B54F6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90D5BC9-30C1-4C3A-8872-6F1754E6C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5B8DE-CBAA-4B7F-8C1A-09A0D93FD0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2435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CE7269E-25E3-494E-8869-0957519AC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B58C9B9-3ACD-429B-B1DD-16AF8803F0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C358A59-55D9-4059-B8A9-29D2E3D85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ED102-DDE9-4058-8900-D24C8F9F08CA}" type="datetimeFigureOut">
              <a:rPr lang="fr-FR" smtClean="0"/>
              <a:t>18/03/2022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F1CA16-431C-4FC4-B7CB-31526DC4F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AE9DC6A-8BBC-46A8-98B3-C9D67AF90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5B8DE-CBAA-4B7F-8C1A-09A0D93FD0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0419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32A291-0AD0-4C49-9368-6EDC3A88A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EAE528E-387A-4AD9-919E-8DA971B51B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074256C-194E-4AE5-A681-E9BF69248E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CC5ACB5-D5E0-4B2F-A348-42CF5FF03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ED102-DDE9-4058-8900-D24C8F9F08CA}" type="datetimeFigureOut">
              <a:rPr lang="fr-FR" smtClean="0"/>
              <a:t>18/03/2022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12F1BB3-C391-487D-ABBD-008A89B50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DA3BA3B-8E26-45E9-9656-ED5C39D6B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5B8DE-CBAA-4B7F-8C1A-09A0D93FD0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8975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BBF3EBA-4268-4824-8154-24E317AB6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8C07282-04A8-40CD-96F5-81476ED217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4D71944-D030-44B6-ACD5-0C65019643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4C2FEB1-366F-4F9A-94E1-94FD54B672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66465DB-A318-4EEE-A88E-347C45D700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D6A9D297-7179-41BA-B465-8A8DF194B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ED102-DDE9-4058-8900-D24C8F9F08CA}" type="datetimeFigureOut">
              <a:rPr lang="fr-FR" smtClean="0"/>
              <a:t>18/03/2022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4E4032B-ABE7-4EB2-930A-29B9ADBA7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A0C12FC-F508-4681-BC72-316C61ADB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5B8DE-CBAA-4B7F-8C1A-09A0D93FD0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570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5F6176-6350-4687-B670-7EFD6BD98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B315C3C-51EC-4729-A764-4F4F298A3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ED102-DDE9-4058-8900-D24C8F9F08CA}" type="datetimeFigureOut">
              <a:rPr lang="fr-FR" smtClean="0"/>
              <a:t>18/03/2022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7D34A0E-DFDE-448F-A2FD-C1976467D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6C53834-E444-48DD-8FCF-007F47829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5B8DE-CBAA-4B7F-8C1A-09A0D93FD0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9944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AD21AF6-0285-4871-A832-868429407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ED102-DDE9-4058-8900-D24C8F9F08CA}" type="datetimeFigureOut">
              <a:rPr lang="fr-FR" smtClean="0"/>
              <a:t>18/03/2022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4CB48A5-AD6D-41E7-8A8F-0B084153D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B9A7856-B618-4C8C-870F-9BFAE005D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5B8DE-CBAA-4B7F-8C1A-09A0D93FD0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0275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BA4B3F-4207-412B-92EC-F4A09477B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F9C4D09-D86D-4485-9D76-752E56BFD3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15A170B-1C8C-450F-9EFC-9CAA24DF52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665B363-0FFD-47AB-A5C0-B6C99B907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ED102-DDE9-4058-8900-D24C8F9F08CA}" type="datetimeFigureOut">
              <a:rPr lang="fr-FR" smtClean="0"/>
              <a:t>18/03/2022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4285F4C-2F27-42E4-9E57-C926429C8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DE587F2-3E3A-480D-A9FB-FAB2C7662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5B8DE-CBAA-4B7F-8C1A-09A0D93FD0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3912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E7CCD91-208B-459B-837B-88F08F8CD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E37A1975-E4F5-4838-A471-4EF66DD035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ED17768-0FCA-4BE7-A6A5-0DEA05525B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04984C1-FE1D-4EC7-ADC8-1685AF6DB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ED102-DDE9-4058-8900-D24C8F9F08CA}" type="datetimeFigureOut">
              <a:rPr lang="fr-FR" smtClean="0"/>
              <a:t>18/03/2022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CF53F03-0BF1-45D4-B8FB-D3A4BB619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409A5C9-1810-427B-A39F-3616C1C8A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5B8DE-CBAA-4B7F-8C1A-09A0D93FD0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4398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12ADC26-72BC-4861-937E-AA80CB314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A3F402D-8436-4324-970E-8DEABBA64F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B8C35F3-F5FE-41BC-812D-90C18EA12C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ED102-DDE9-4058-8900-D24C8F9F08CA}" type="datetimeFigureOut">
              <a:rPr lang="fr-FR" smtClean="0"/>
              <a:t>18/03/2022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9D721C5-1CD6-4367-BDB0-067527B0D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26B13B7-0DB7-49CF-B86F-B91E332117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95B8DE-CBAA-4B7F-8C1A-09A0D93FD0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5117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CEF1CD-6E36-4E49-AC29-FAFC1B3B9B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54369"/>
            <a:ext cx="9144000" cy="3949262"/>
          </a:xfrm>
        </p:spPr>
        <p:txBody>
          <a:bodyPr>
            <a:normAutofit fontScale="90000"/>
          </a:bodyPr>
          <a:lstStyle/>
          <a:p>
            <a:r>
              <a:rPr lang="fr-FR" b="1" dirty="0"/>
              <a:t>Grandir</a:t>
            </a:r>
            <a:br>
              <a:rPr lang="fr-FR" dirty="0"/>
            </a:br>
            <a:br>
              <a:rPr lang="fr-FR" dirty="0"/>
            </a:br>
            <a:r>
              <a:rPr lang="fr-FR" sz="4400" b="1" i="1" dirty="0"/>
              <a:t>C’est quoi grandir ?</a:t>
            </a:r>
            <a:br>
              <a:rPr lang="fr-FR" sz="4400" i="1" dirty="0"/>
            </a:br>
            <a:br>
              <a:rPr lang="fr-FR" sz="4400" i="1" dirty="0"/>
            </a:br>
            <a:r>
              <a:rPr lang="fr-FR" sz="3600" i="1" dirty="0"/>
              <a:t>Choisis l’image qui se rapproche le plus du concept </a:t>
            </a:r>
            <a:br>
              <a:rPr lang="fr-FR" sz="3600" i="1" dirty="0"/>
            </a:br>
            <a:r>
              <a:rPr lang="fr-FR" sz="3600" i="1" dirty="0"/>
              <a:t>et celle qui s’en éloigne le plus d’après toi. </a:t>
            </a:r>
            <a:br>
              <a:rPr lang="fr-FR" sz="3600" i="1" dirty="0"/>
            </a:br>
            <a:r>
              <a:rPr lang="fr-FR" sz="3600" i="1" dirty="0"/>
              <a:t>Justifie tes choix.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29773777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extérieur, personne, arbre, arme&#10;&#10;Description générée automatiquement">
            <a:extLst>
              <a:ext uri="{FF2B5EF4-FFF2-40B4-BE49-F238E27FC236}">
                <a16:creationId xmlns:a16="http://schemas.microsoft.com/office/drawing/2014/main" id="{BF031D58-5408-4990-8738-A476C36240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614" y="640565"/>
            <a:ext cx="7706771" cy="5576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6964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chat, sombre, insecte&#10;&#10;Description générée automatiquement">
            <a:extLst>
              <a:ext uri="{FF2B5EF4-FFF2-40B4-BE49-F238E27FC236}">
                <a16:creationId xmlns:a16="http://schemas.microsoft.com/office/drawing/2014/main" id="{C169DBC8-2077-4F99-A332-31C8C04241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87" y="3832798"/>
            <a:ext cx="4363251" cy="2725834"/>
          </a:xfrm>
          <a:prstGeom prst="rect">
            <a:avLst/>
          </a:prstGeom>
        </p:spPr>
      </p:pic>
      <p:pic>
        <p:nvPicPr>
          <p:cNvPr id="11" name="Image 10" descr="Une image contenant personne, plancher, intérieur, enfant&#10;&#10;Description générée automatiquement">
            <a:extLst>
              <a:ext uri="{FF2B5EF4-FFF2-40B4-BE49-F238E27FC236}">
                <a16:creationId xmlns:a16="http://schemas.microsoft.com/office/drawing/2014/main" id="{47466210-82DF-456A-A79B-4DF334DA98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9700" y="220622"/>
            <a:ext cx="2932116" cy="1954744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</p:pic>
      <p:pic>
        <p:nvPicPr>
          <p:cNvPr id="5" name="Image 4" descr="Une image contenant extérieur, personne, arbre, arme&#10;&#10;Description générée automatiquement">
            <a:extLst>
              <a:ext uri="{FF2B5EF4-FFF2-40B4-BE49-F238E27FC236}">
                <a16:creationId xmlns:a16="http://schemas.microsoft.com/office/drawing/2014/main" id="{BF031D58-5408-4990-8738-A476C36240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7565" y="4057900"/>
            <a:ext cx="3464251" cy="2506845"/>
          </a:xfrm>
          <a:prstGeom prst="rect">
            <a:avLst/>
          </a:prstGeom>
        </p:spPr>
      </p:pic>
      <p:pic>
        <p:nvPicPr>
          <p:cNvPr id="15" name="Image 14" descr="Une image contenant terrain, personne, extérieur, groupe&#10;&#10;Description générée automatiquement">
            <a:extLst>
              <a:ext uri="{FF2B5EF4-FFF2-40B4-BE49-F238E27FC236}">
                <a16:creationId xmlns:a16="http://schemas.microsoft.com/office/drawing/2014/main" id="{6CE711C4-D62F-408E-B4E8-707EB9969E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88" y="220622"/>
            <a:ext cx="2582637" cy="2961740"/>
          </a:xfrm>
          <a:prstGeom prst="rect">
            <a:avLst/>
          </a:prstGeom>
        </p:spPr>
      </p:pic>
      <p:pic>
        <p:nvPicPr>
          <p:cNvPr id="19" name="Image 18" descr="Une image contenant ciel, extérieur, arbre, plante&#10;&#10;Description générée automatiquement">
            <a:extLst>
              <a:ext uri="{FF2B5EF4-FFF2-40B4-BE49-F238E27FC236}">
                <a16:creationId xmlns:a16="http://schemas.microsoft.com/office/drawing/2014/main" id="{CA94E1D8-E503-4E56-B30A-25E8E91C66E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866" y="3257446"/>
            <a:ext cx="2819472" cy="3307299"/>
          </a:xfrm>
          <a:prstGeom prst="rect">
            <a:avLst/>
          </a:prstGeom>
        </p:spPr>
      </p:pic>
      <p:pic>
        <p:nvPicPr>
          <p:cNvPr id="10" name="Picture 2" descr="Le droit de vote à 16 ans, c&amp;#39;est bientôt ? - Le Parisien">
            <a:extLst>
              <a:ext uri="{FF2B5EF4-FFF2-40B4-BE49-F238E27FC236}">
                <a16:creationId xmlns:a16="http://schemas.microsoft.com/office/drawing/2014/main" id="{3C1B8ABD-46C7-4FE7-97C0-03C219146D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8881" y="191590"/>
            <a:ext cx="2238524" cy="2961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 descr="Une image contenant personne, crabe, arthropode&#10;&#10;Description générée automatiquement">
            <a:extLst>
              <a:ext uri="{FF2B5EF4-FFF2-40B4-BE49-F238E27FC236}">
                <a16:creationId xmlns:a16="http://schemas.microsoft.com/office/drawing/2014/main" id="{91A8EBCB-5C59-4549-9F2A-8A7F4674901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042" y="685341"/>
            <a:ext cx="3075114" cy="1974238"/>
          </a:xfrm>
          <a:prstGeom prst="rect">
            <a:avLst/>
          </a:prstGeom>
        </p:spPr>
      </p:pic>
      <p:pic>
        <p:nvPicPr>
          <p:cNvPr id="4" name="Image 3" descr="Une image contenant texte, homme, personne&#10;&#10;Description générée automatiquement">
            <a:extLst>
              <a:ext uri="{FF2B5EF4-FFF2-40B4-BE49-F238E27FC236}">
                <a16:creationId xmlns:a16="http://schemas.microsoft.com/office/drawing/2014/main" id="{7546F5AE-0F78-4DAB-8AFC-B23BEA84507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8299" y="2449858"/>
            <a:ext cx="2923517" cy="1406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8216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9EA156D-81FE-4EC5-A08E-F84E3E6122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740979"/>
            <a:ext cx="10830339" cy="5435984"/>
          </a:xfrm>
        </p:spPr>
        <p:txBody>
          <a:bodyPr>
            <a:normAutofit/>
          </a:bodyPr>
          <a:lstStyle/>
          <a:p>
            <a:r>
              <a:rPr lang="fr-FR" sz="1800" b="1" dirty="0">
                <a:latin typeface="+mj-lt"/>
              </a:rPr>
              <a:t>La chrysalide et le papillon </a:t>
            </a:r>
            <a:r>
              <a:rPr lang="fr-FR" sz="1800" dirty="0">
                <a:latin typeface="+mj-lt"/>
                <a:sym typeface="Wingdings" panose="05000000000000000000" pitchFamily="2" charset="2"/>
              </a:rPr>
              <a:t> Rupture ou continuité ? La métamorphose / Croissance discontinue / changement nécessaire (biologique). Parallèle possible avec la puberté.</a:t>
            </a:r>
            <a:endParaRPr lang="fr-FR" sz="1800" dirty="0">
              <a:latin typeface="+mj-lt"/>
            </a:endParaRPr>
          </a:p>
          <a:p>
            <a:r>
              <a:rPr lang="fr-FR" sz="1800" b="1" dirty="0">
                <a:latin typeface="+mj-lt"/>
              </a:rPr>
              <a:t>Droit de vote </a:t>
            </a:r>
            <a:r>
              <a:rPr lang="fr-FR" sz="1800" dirty="0">
                <a:latin typeface="+mj-lt"/>
                <a:sym typeface="Wingdings" panose="05000000000000000000" pitchFamily="2" charset="2"/>
              </a:rPr>
              <a:t>  passage à la majorité civique (accéder à la capacité de participer aux décisions collectives).</a:t>
            </a:r>
            <a:endParaRPr lang="fr-FR" sz="1800" dirty="0">
              <a:latin typeface="+mj-lt"/>
            </a:endParaRPr>
          </a:p>
          <a:p>
            <a:r>
              <a:rPr lang="fr-FR" sz="1800" b="1" dirty="0">
                <a:latin typeface="+mj-lt"/>
              </a:rPr>
              <a:t>Les premiers pas de l’enfant </a:t>
            </a:r>
            <a:r>
              <a:rPr lang="fr-FR" sz="1800" dirty="0">
                <a:latin typeface="+mj-lt"/>
                <a:sym typeface="Wingdings" panose="05000000000000000000" pitchFamily="2" charset="2"/>
              </a:rPr>
              <a:t></a:t>
            </a:r>
            <a:r>
              <a:rPr lang="fr-FR" sz="1800" dirty="0">
                <a:latin typeface="+mj-lt"/>
              </a:rPr>
              <a:t> les autres aident à grandir / capacité / peur de se lancer, mais joie d’y arriver / fierté / premières expériences.</a:t>
            </a:r>
          </a:p>
          <a:p>
            <a:r>
              <a:rPr lang="fr-FR" sz="1800" b="1" dirty="0">
                <a:latin typeface="+mj-lt"/>
                <a:sym typeface="Wingdings" panose="05000000000000000000" pitchFamily="2" charset="2"/>
              </a:rPr>
              <a:t>Apprenti </a:t>
            </a:r>
            <a:r>
              <a:rPr lang="fr-FR" sz="1800" dirty="0">
                <a:latin typeface="+mj-lt"/>
                <a:sym typeface="Wingdings" panose="05000000000000000000" pitchFamily="2" charset="2"/>
              </a:rPr>
              <a:t> accéder à un métier, “gagner sa vie”, être autonome financièrement, ne plus dépendre de ses parents, développer un savoir faire.</a:t>
            </a:r>
          </a:p>
          <a:p>
            <a:r>
              <a:rPr lang="fr-FR" sz="1800" b="1" dirty="0">
                <a:latin typeface="+mj-lt"/>
              </a:rPr>
              <a:t>Le saut du </a:t>
            </a:r>
            <a:r>
              <a:rPr lang="fr-FR" sz="1800" b="1" dirty="0" err="1">
                <a:latin typeface="+mj-lt"/>
              </a:rPr>
              <a:t>Gol</a:t>
            </a:r>
            <a:r>
              <a:rPr lang="fr-FR" sz="1800" b="1" dirty="0">
                <a:latin typeface="+mj-lt"/>
              </a:rPr>
              <a:t> au Vanuatu </a:t>
            </a:r>
            <a:r>
              <a:rPr lang="fr-FR" sz="1800" dirty="0">
                <a:latin typeface="+mj-lt"/>
                <a:sym typeface="Wingdings" panose="05000000000000000000" pitchFamily="2" charset="2"/>
              </a:rPr>
              <a:t> Le rite de passage à l’âge adulte / se mettre en danger / Le choix de grandir (contingent) / Le risque de ne pas grandir aux yeux des autres (si ne réussit pas le rite) / la honte /  Saut dans l’inconnu. Parallèle possible avec </a:t>
            </a:r>
            <a:r>
              <a:rPr lang="fr-FR" sz="1800" dirty="0" err="1">
                <a:latin typeface="+mj-lt"/>
                <a:sym typeface="Wingdings" panose="05000000000000000000" pitchFamily="2" charset="2"/>
              </a:rPr>
              <a:t>Yakouba</a:t>
            </a:r>
            <a:r>
              <a:rPr lang="fr-FR" sz="1800" dirty="0">
                <a:latin typeface="+mj-lt"/>
                <a:sym typeface="Wingdings" panose="05000000000000000000" pitchFamily="2" charset="2"/>
              </a:rPr>
              <a:t>.</a:t>
            </a:r>
            <a:endParaRPr lang="fr-FR" sz="1800" dirty="0">
              <a:latin typeface="+mj-lt"/>
            </a:endParaRPr>
          </a:p>
          <a:p>
            <a:r>
              <a:rPr lang="fr-FR" sz="1800" b="1" dirty="0">
                <a:latin typeface="+mj-lt"/>
              </a:rPr>
              <a:t>Un meeting</a:t>
            </a:r>
            <a:r>
              <a:rPr lang="fr-FR" sz="1800" dirty="0">
                <a:latin typeface="+mj-lt"/>
              </a:rPr>
              <a:t>, peinture de Marie BASHKIRTSEFF </a:t>
            </a:r>
            <a:r>
              <a:rPr lang="fr-FR" sz="1800" dirty="0">
                <a:latin typeface="+mj-lt"/>
                <a:sym typeface="Wingdings" panose="05000000000000000000" pitchFamily="2" charset="2"/>
              </a:rPr>
              <a:t> émancipation de groupe, dans le groupe, par le groupe / jouer au grand / entrer en politique / perdre de son innocence / rapports de domination modifiés.</a:t>
            </a:r>
          </a:p>
          <a:p>
            <a:r>
              <a:rPr lang="fr-FR" sz="1800" b="1" dirty="0">
                <a:latin typeface="+mj-lt"/>
                <a:sym typeface="Wingdings" panose="05000000000000000000" pitchFamily="2" charset="2"/>
              </a:rPr>
              <a:t>Enfant soldat </a:t>
            </a:r>
            <a:r>
              <a:rPr lang="fr-FR" sz="1800" dirty="0">
                <a:latin typeface="+mj-lt"/>
                <a:sym typeface="Wingdings" panose="05000000000000000000" pitchFamily="2" charset="2"/>
              </a:rPr>
              <a:t> grandir trop vite / non volontaire / expériences traumatisantes / sortir de l’innocence / rapport au pouvoir / barbarie.</a:t>
            </a:r>
          </a:p>
          <a:p>
            <a:r>
              <a:rPr lang="fr-FR" sz="1800" b="1" dirty="0">
                <a:latin typeface="+mj-lt"/>
                <a:sym typeface="Wingdings" panose="05000000000000000000" pitchFamily="2" charset="2"/>
              </a:rPr>
              <a:t>Enfant lecteur </a:t>
            </a:r>
            <a:r>
              <a:rPr lang="fr-FR" sz="1800" dirty="0">
                <a:latin typeface="+mj-lt"/>
                <a:sym typeface="Wingdings" panose="05000000000000000000" pitchFamily="2" charset="2"/>
              </a:rPr>
              <a:t>→ grandir intellectuellement / s’enrichir de connaissances. </a:t>
            </a:r>
          </a:p>
          <a:p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33637191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9EA156D-81FE-4EC5-A08E-F84E3E6122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6669" y="1716832"/>
            <a:ext cx="9279901" cy="3937616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fr-FR" sz="2400" b="1" dirty="0">
                <a:latin typeface="+mj-lt"/>
              </a:rPr>
              <a:t>Rupture ou continuité ?</a:t>
            </a:r>
          </a:p>
          <a:p>
            <a:pPr>
              <a:lnSpc>
                <a:spcPct val="200000"/>
              </a:lnSpc>
            </a:pPr>
            <a:r>
              <a:rPr lang="fr-FR" sz="2400" b="1" dirty="0">
                <a:latin typeface="+mj-lt"/>
                <a:sym typeface="Wingdings" panose="05000000000000000000" pitchFamily="2" charset="2"/>
              </a:rPr>
              <a:t>Synchrone ou asynchrone (physique / mental)</a:t>
            </a:r>
          </a:p>
          <a:p>
            <a:pPr>
              <a:lnSpc>
                <a:spcPct val="200000"/>
              </a:lnSpc>
            </a:pPr>
            <a:r>
              <a:rPr lang="fr-FR" sz="2400" b="1" dirty="0">
                <a:latin typeface="+mj-lt"/>
                <a:sym typeface="Wingdings" panose="05000000000000000000" pitchFamily="2" charset="2"/>
              </a:rPr>
              <a:t>Contingence ou nécessité ? Volontaire ou involontaire ?</a:t>
            </a:r>
          </a:p>
          <a:p>
            <a:pPr>
              <a:lnSpc>
                <a:spcPct val="200000"/>
              </a:lnSpc>
            </a:pPr>
            <a:r>
              <a:rPr lang="fr-FR" sz="2400" b="1" dirty="0">
                <a:latin typeface="+mj-lt"/>
                <a:sym typeface="Wingdings" panose="05000000000000000000" pitchFamily="2" charset="2"/>
              </a:rPr>
              <a:t>Causes et conséquences ?</a:t>
            </a:r>
            <a:endParaRPr lang="fr-FR" sz="2400" dirty="0">
              <a:latin typeface="+mj-lt"/>
              <a:sym typeface="Wingdings" panose="05000000000000000000" pitchFamily="2" charset="2"/>
            </a:endParaRPr>
          </a:p>
          <a:p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1505430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chat, sombre, insecte&#10;&#10;Description générée automatiquement">
            <a:extLst>
              <a:ext uri="{FF2B5EF4-FFF2-40B4-BE49-F238E27FC236}">
                <a16:creationId xmlns:a16="http://schemas.microsoft.com/office/drawing/2014/main" id="{C169DBC8-2077-4F99-A332-31C8C04241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87" y="3832798"/>
            <a:ext cx="4363251" cy="2725834"/>
          </a:xfrm>
          <a:prstGeom prst="rect">
            <a:avLst/>
          </a:prstGeom>
        </p:spPr>
      </p:pic>
      <p:pic>
        <p:nvPicPr>
          <p:cNvPr id="11" name="Image 10" descr="Une image contenant personne, plancher, intérieur, enfant&#10;&#10;Description générée automatiquement">
            <a:extLst>
              <a:ext uri="{FF2B5EF4-FFF2-40B4-BE49-F238E27FC236}">
                <a16:creationId xmlns:a16="http://schemas.microsoft.com/office/drawing/2014/main" id="{47466210-82DF-456A-A79B-4DF334DA98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9700" y="220622"/>
            <a:ext cx="2932116" cy="1954744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</p:pic>
      <p:pic>
        <p:nvPicPr>
          <p:cNvPr id="5" name="Image 4" descr="Une image contenant extérieur, personne, arbre, arme&#10;&#10;Description générée automatiquement">
            <a:extLst>
              <a:ext uri="{FF2B5EF4-FFF2-40B4-BE49-F238E27FC236}">
                <a16:creationId xmlns:a16="http://schemas.microsoft.com/office/drawing/2014/main" id="{BF031D58-5408-4990-8738-A476C36240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7565" y="4057900"/>
            <a:ext cx="3464251" cy="2506845"/>
          </a:xfrm>
          <a:prstGeom prst="rect">
            <a:avLst/>
          </a:prstGeom>
        </p:spPr>
      </p:pic>
      <p:pic>
        <p:nvPicPr>
          <p:cNvPr id="15" name="Image 14" descr="Une image contenant terrain, personne, extérieur, groupe&#10;&#10;Description générée automatiquement">
            <a:extLst>
              <a:ext uri="{FF2B5EF4-FFF2-40B4-BE49-F238E27FC236}">
                <a16:creationId xmlns:a16="http://schemas.microsoft.com/office/drawing/2014/main" id="{6CE711C4-D62F-408E-B4E8-707EB9969E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88" y="220622"/>
            <a:ext cx="2582637" cy="2961740"/>
          </a:xfrm>
          <a:prstGeom prst="rect">
            <a:avLst/>
          </a:prstGeom>
        </p:spPr>
      </p:pic>
      <p:pic>
        <p:nvPicPr>
          <p:cNvPr id="19" name="Image 18" descr="Une image contenant ciel, extérieur, arbre, plante&#10;&#10;Description générée automatiquement">
            <a:extLst>
              <a:ext uri="{FF2B5EF4-FFF2-40B4-BE49-F238E27FC236}">
                <a16:creationId xmlns:a16="http://schemas.microsoft.com/office/drawing/2014/main" id="{CA94E1D8-E503-4E56-B30A-25E8E91C66E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866" y="3257446"/>
            <a:ext cx="2819472" cy="3307299"/>
          </a:xfrm>
          <a:prstGeom prst="rect">
            <a:avLst/>
          </a:prstGeom>
        </p:spPr>
      </p:pic>
      <p:pic>
        <p:nvPicPr>
          <p:cNvPr id="10" name="Picture 2" descr="Le droit de vote à 16 ans, c&amp;#39;est bientôt ? - Le Parisien">
            <a:extLst>
              <a:ext uri="{FF2B5EF4-FFF2-40B4-BE49-F238E27FC236}">
                <a16:creationId xmlns:a16="http://schemas.microsoft.com/office/drawing/2014/main" id="{3C1B8ABD-46C7-4FE7-97C0-03C219146D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8881" y="191590"/>
            <a:ext cx="2238524" cy="2961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 descr="Une image contenant personne, crabe, arthropode&#10;&#10;Description générée automatiquement">
            <a:extLst>
              <a:ext uri="{FF2B5EF4-FFF2-40B4-BE49-F238E27FC236}">
                <a16:creationId xmlns:a16="http://schemas.microsoft.com/office/drawing/2014/main" id="{91A8EBCB-5C59-4549-9F2A-8A7F4674901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042" y="685341"/>
            <a:ext cx="3075114" cy="1974238"/>
          </a:xfrm>
          <a:prstGeom prst="rect">
            <a:avLst/>
          </a:prstGeom>
        </p:spPr>
      </p:pic>
      <p:pic>
        <p:nvPicPr>
          <p:cNvPr id="4" name="Image 3" descr="Une image contenant texte, homme, personne&#10;&#10;Description générée automatiquement">
            <a:extLst>
              <a:ext uri="{FF2B5EF4-FFF2-40B4-BE49-F238E27FC236}">
                <a16:creationId xmlns:a16="http://schemas.microsoft.com/office/drawing/2014/main" id="{7546F5AE-0F78-4DAB-8AFC-B23BEA84507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8299" y="2449858"/>
            <a:ext cx="2923517" cy="1406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105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 descr="Une image contenant terrain, personne, extérieur, groupe&#10;&#10;Description générée automatiquement">
            <a:extLst>
              <a:ext uri="{FF2B5EF4-FFF2-40B4-BE49-F238E27FC236}">
                <a16:creationId xmlns:a16="http://schemas.microsoft.com/office/drawing/2014/main" id="{6CE711C4-D62F-408E-B4E8-707EB9969E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150" y="372979"/>
            <a:ext cx="5329699" cy="6112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455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personne, crabe, arthropode&#10;&#10;Description générée automatiquement">
            <a:extLst>
              <a:ext uri="{FF2B5EF4-FFF2-40B4-BE49-F238E27FC236}">
                <a16:creationId xmlns:a16="http://schemas.microsoft.com/office/drawing/2014/main" id="{4E5F9621-6916-4482-84A9-1BF4AB5DF2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025" y="866775"/>
            <a:ext cx="7981950" cy="512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8119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Le droit de vote à 16 ans, c&amp;#39;est bientôt ? - Le Parisien">
            <a:extLst>
              <a:ext uri="{FF2B5EF4-FFF2-40B4-BE49-F238E27FC236}">
                <a16:creationId xmlns:a16="http://schemas.microsoft.com/office/drawing/2014/main" id="{AA75D38E-FE56-41D1-81D9-7A1B35DB8D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571" y="1068063"/>
            <a:ext cx="3568858" cy="4721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12650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Une image contenant personne, plancher, intérieur, enfant&#10;&#10;Description générée automatiquement">
            <a:extLst>
              <a:ext uri="{FF2B5EF4-FFF2-40B4-BE49-F238E27FC236}">
                <a16:creationId xmlns:a16="http://schemas.microsoft.com/office/drawing/2014/main" id="{47466210-82DF-456A-A79B-4DF334DA98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737" y="1088825"/>
            <a:ext cx="7020525" cy="468034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7437732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chat, sombre, insecte&#10;&#10;Description générée automatiquement">
            <a:extLst>
              <a:ext uri="{FF2B5EF4-FFF2-40B4-BE49-F238E27FC236}">
                <a16:creationId xmlns:a16="http://schemas.microsoft.com/office/drawing/2014/main" id="{C169DBC8-2077-4F99-A332-31C8C04241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350" y="388055"/>
            <a:ext cx="9735300" cy="6081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57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ciel, extérieur, arbre, plante&#10;&#10;Description générée automatiquement">
            <a:extLst>
              <a:ext uri="{FF2B5EF4-FFF2-40B4-BE49-F238E27FC236}">
                <a16:creationId xmlns:a16="http://schemas.microsoft.com/office/drawing/2014/main" id="{028966E6-FA98-48C6-A4DA-73404F29D1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497" y="613348"/>
            <a:ext cx="5027006" cy="5896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9149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texte, homme, personne&#10;&#10;Description générée automatiquement">
            <a:extLst>
              <a:ext uri="{FF2B5EF4-FFF2-40B4-BE49-F238E27FC236}">
                <a16:creationId xmlns:a16="http://schemas.microsoft.com/office/drawing/2014/main" id="{0ECEED8D-2538-4EDB-860B-094626B686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219" y="1518542"/>
            <a:ext cx="7939562" cy="3820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07396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566</TotalTime>
  <Words>292</Words>
  <Application>Microsoft Office PowerPoint</Application>
  <PresentationFormat>Grand écran</PresentationFormat>
  <Paragraphs>13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Thème Office</vt:lpstr>
      <vt:lpstr>Grandir  C’est quoi grandir ?  Choisis l’image qui se rapproche le plus du concept  et celle qui s’en éloigne le plus d’après toi.  Justifie tes choix.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Grandir</dc:title>
  <dc:creator>Olivier</dc:creator>
  <cp:lastModifiedBy>Olivier BLOND-RZEWUSKI</cp:lastModifiedBy>
  <cp:revision>19</cp:revision>
  <dcterms:created xsi:type="dcterms:W3CDTF">2022-02-20T19:45:13Z</dcterms:created>
  <dcterms:modified xsi:type="dcterms:W3CDTF">2022-03-18T13:44:11Z</dcterms:modified>
</cp:coreProperties>
</file>