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21"/>
  </p:notesMasterIdLst>
  <p:sldIdLst>
    <p:sldId id="347" r:id="rId2"/>
    <p:sldId id="331" r:id="rId3"/>
    <p:sldId id="327" r:id="rId4"/>
    <p:sldId id="324" r:id="rId5"/>
    <p:sldId id="332" r:id="rId6"/>
    <p:sldId id="333" r:id="rId7"/>
    <p:sldId id="348" r:id="rId8"/>
    <p:sldId id="349" r:id="rId9"/>
    <p:sldId id="329" r:id="rId10"/>
    <p:sldId id="339" r:id="rId11"/>
    <p:sldId id="342" r:id="rId12"/>
    <p:sldId id="360" r:id="rId13"/>
    <p:sldId id="361" r:id="rId14"/>
    <p:sldId id="362" r:id="rId15"/>
    <p:sldId id="363" r:id="rId16"/>
    <p:sldId id="338" r:id="rId17"/>
    <p:sldId id="364" r:id="rId18"/>
    <p:sldId id="365" r:id="rId19"/>
    <p:sldId id="366" r:id="rId20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Présentation" id="{0B896E98-F45E-4768-8620-EDDF394BE181}">
          <p14:sldIdLst>
            <p14:sldId id="347"/>
            <p14:sldId id="328"/>
            <p14:sldId id="354"/>
            <p14:sldId id="335"/>
            <p14:sldId id="336"/>
            <p14:sldId id="355"/>
            <p14:sldId id="356"/>
            <p14:sldId id="357"/>
          </p14:sldIdLst>
        </p14:section>
        <p14:section name="BASQUIAST" id="{021B161C-0C3F-4E9D-A35C-713B611DFFAB}">
          <p14:sldIdLst>
            <p14:sldId id="337"/>
            <p14:sldId id="331"/>
            <p14:sldId id="327"/>
            <p14:sldId id="330"/>
            <p14:sldId id="324"/>
            <p14:sldId id="332"/>
            <p14:sldId id="333"/>
            <p14:sldId id="348"/>
            <p14:sldId id="349"/>
            <p14:sldId id="329"/>
            <p14:sldId id="319"/>
            <p14:sldId id="358"/>
          </p14:sldIdLst>
        </p14:section>
        <p14:section name="Meslier" id="{B1BB2CA1-D89E-4244-8767-6AC51D8F9564}">
          <p14:sldIdLst>
            <p14:sldId id="345"/>
            <p14:sldId id="350"/>
            <p14:sldId id="351"/>
            <p14:sldId id="352"/>
            <p14:sldId id="353"/>
          </p14:sldIdLst>
        </p14:section>
        <p14:section name="Section sans titre" id="{4D6C7254-C505-41BF-85D5-DBA873103620}">
          <p14:sldIdLst>
            <p14:sldId id="346"/>
            <p14:sldId id="359"/>
            <p14:sldId id="367"/>
            <p14:sldId id="339"/>
            <p14:sldId id="342"/>
            <p14:sldId id="360"/>
            <p14:sldId id="361"/>
            <p14:sldId id="362"/>
            <p14:sldId id="363"/>
            <p14:sldId id="338"/>
            <p14:sldId id="364"/>
            <p14:sldId id="365"/>
            <p14:sldId id="366"/>
            <p14:sldId id="341"/>
            <p14:sldId id="340"/>
            <p14:sldId id="343"/>
            <p14:sldId id="334"/>
            <p14:sldId id="34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A65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howGuides="1">
      <p:cViewPr varScale="1">
        <p:scale>
          <a:sx n="117" d="100"/>
          <a:sy n="117" d="100"/>
        </p:scale>
        <p:origin x="-408" y="-96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09/04/2021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direction/service </a:t>
            </a:r>
            <a:br>
              <a:rPr lang="fr-FR" dirty="0"/>
            </a:br>
            <a:r>
              <a:rPr lang="fr-FR" dirty="0"/>
              <a:t>sur une ou deux lignes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360000"/>
            <a:ext cx="2700000" cy="270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8ACE0AB3-F8EB-9343-8054-24949FA4C5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64088" y="457200"/>
            <a:ext cx="3136890" cy="1395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Africa2020 - Accompagner les professeurs-documentalistes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0000" y="180000"/>
            <a:ext cx="1440000" cy="144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E7928A48-F3D7-4F4E-A71C-73DBDEC7D9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74000" y="288000"/>
            <a:ext cx="2681632" cy="11928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Africa2020 - Accompagner les professeurs-documentalistes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=""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Africa2020 - Accompagner les professeurs-documentalistes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Africa2020 - Accompagner les professeurs-documentalistes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=""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="" xmlns:p14="http://schemas.microsoft.com/office/powerpoint/2010/main" val="14139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07E09572-83B3-0145-BCB2-4206DDDDE7B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0000" y="154800"/>
            <a:ext cx="914535" cy="4068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 sur une ligne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8000" y="108000"/>
            <a:ext cx="540000" cy="54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813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>
            <a:extLst>
              <a:ext uri="{FF2B5EF4-FFF2-40B4-BE49-F238E27FC236}">
                <a16:creationId xmlns="" xmlns:a16="http://schemas.microsoft.com/office/drawing/2014/main" id="{51FA7809-EF6C-5A4E-BDAF-90A432CD74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86" b="786"/>
          <a:stretch/>
        </p:blipFill>
        <p:spPr>
          <a:xfrm>
            <a:off x="26846" y="765869"/>
            <a:ext cx="9144000" cy="4406400"/>
          </a:xfr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8FE1A54-1214-5543-9911-EE89E24542C4}"/>
              </a:ext>
            </a:extLst>
          </p:cNvPr>
          <p:cNvSpPr/>
          <p:nvPr/>
        </p:nvSpPr>
        <p:spPr>
          <a:xfrm>
            <a:off x="1043608" y="1491630"/>
            <a:ext cx="6840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A65E"/>
                </a:solidFill>
              </a:rPr>
              <a:t>AFRICA2020 - </a:t>
            </a:r>
            <a:r>
              <a:rPr lang="fr-FR" sz="1800" dirty="0">
                <a:solidFill>
                  <a:srgbClr val="00A65E"/>
                </a:solidFill>
              </a:rPr>
              <a:t>Jeudi 08 avril 2021 </a:t>
            </a:r>
            <a:endParaRPr lang="fr-FR" dirty="0">
              <a:solidFill>
                <a:srgbClr val="00A65E"/>
              </a:solidFill>
            </a:endParaRPr>
          </a:p>
          <a:p>
            <a:r>
              <a:rPr lang="fr-FR" dirty="0">
                <a:solidFill>
                  <a:srgbClr val="00A65E"/>
                </a:solidFill>
              </a:rPr>
              <a:t>Atelier 3 : </a:t>
            </a:r>
            <a:r>
              <a:rPr lang="fr-FR" b="1" i="0" dirty="0">
                <a:solidFill>
                  <a:srgbClr val="9A5BB6"/>
                </a:solidFill>
                <a:effectLst/>
                <a:latin typeface="Open Sans"/>
              </a:rPr>
              <a:t>«Construire un projet de coopération éducative avec un partenaire en Afrique »</a:t>
            </a:r>
            <a:endParaRPr lang="fr-FR" dirty="0">
              <a:solidFill>
                <a:srgbClr val="00A65E"/>
              </a:solidFill>
            </a:endParaRPr>
          </a:p>
          <a:p>
            <a:r>
              <a:rPr lang="fr-FR" sz="1400" dirty="0">
                <a:solidFill>
                  <a:srgbClr val="00A65E"/>
                </a:solidFill>
              </a:rPr>
              <a:t>14h00/14h45</a:t>
            </a:r>
          </a:p>
          <a:p>
            <a:endParaRPr lang="fr-FR" sz="600" dirty="0">
              <a:solidFill>
                <a:srgbClr val="00A65E"/>
              </a:solidFill>
            </a:endParaRPr>
          </a:p>
          <a:p>
            <a:r>
              <a:rPr lang="fr-FR" dirty="0">
                <a:solidFill>
                  <a:srgbClr val="00A65E"/>
                </a:solidFill>
              </a:rPr>
              <a:t>Atelier 4 : </a:t>
            </a:r>
            <a:r>
              <a:rPr lang="fr-FR" b="1" i="0" dirty="0">
                <a:solidFill>
                  <a:srgbClr val="9A5BB6"/>
                </a:solidFill>
                <a:effectLst/>
                <a:latin typeface="Open Sans"/>
              </a:rPr>
              <a:t>« L’usage possible de L’Histoire générale de l’Afrique (élémentaire, collège, lycée) »</a:t>
            </a:r>
            <a:endParaRPr lang="fr-FR" dirty="0">
              <a:solidFill>
                <a:srgbClr val="00A65E"/>
              </a:solidFill>
            </a:endParaRPr>
          </a:p>
          <a:p>
            <a:r>
              <a:rPr lang="fr-FR" sz="1400" dirty="0">
                <a:solidFill>
                  <a:srgbClr val="00A65E"/>
                </a:solidFill>
              </a:rPr>
              <a:t>14h55/15h40</a:t>
            </a:r>
          </a:p>
          <a:p>
            <a:endParaRPr lang="fr-FR" sz="600" dirty="0">
              <a:solidFill>
                <a:srgbClr val="00A65E"/>
              </a:solidFill>
            </a:endParaRPr>
          </a:p>
          <a:p>
            <a:r>
              <a:rPr lang="fr-FR" dirty="0">
                <a:solidFill>
                  <a:srgbClr val="00A65E"/>
                </a:solidFill>
              </a:rPr>
              <a:t>Synthèse conclusive : </a:t>
            </a:r>
            <a:r>
              <a:rPr lang="fr-FR" b="1" i="0" dirty="0">
                <a:solidFill>
                  <a:srgbClr val="9A5BB6"/>
                </a:solidFill>
                <a:effectLst/>
                <a:latin typeface="Open Sans"/>
              </a:rPr>
              <a:t>pourquoi et comment renouveler l'enseignement de l'Afrique ?</a:t>
            </a:r>
            <a:endParaRPr lang="fr-FR" dirty="0">
              <a:solidFill>
                <a:srgbClr val="00A65E"/>
              </a:solidFill>
            </a:endParaRPr>
          </a:p>
          <a:p>
            <a:r>
              <a:rPr lang="fr-FR" sz="1400" dirty="0">
                <a:solidFill>
                  <a:srgbClr val="00A65E"/>
                </a:solidFill>
              </a:rPr>
              <a:t>15h40/16h00</a:t>
            </a:r>
          </a:p>
        </p:txBody>
      </p:sp>
    </p:spTree>
    <p:extLst>
      <p:ext uri="{BB962C8B-B14F-4D97-AF65-F5344CB8AC3E}">
        <p14:creationId xmlns="" xmlns:p14="http://schemas.microsoft.com/office/powerpoint/2010/main" val="896301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>
            <a:extLst>
              <a:ext uri="{FF2B5EF4-FFF2-40B4-BE49-F238E27FC236}">
                <a16:creationId xmlns="" xmlns:a16="http://schemas.microsoft.com/office/drawing/2014/main" id="{51FA7809-EF6C-5A4E-BDAF-90A432CD74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86" b="786"/>
          <a:stretch/>
        </p:blipFill>
        <p:spPr>
          <a:xfrm>
            <a:off x="-36512" y="765869"/>
            <a:ext cx="9180512" cy="4406400"/>
          </a:xfr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8FE1A54-1214-5543-9911-EE89E24542C4}"/>
              </a:ext>
            </a:extLst>
          </p:cNvPr>
          <p:cNvSpPr/>
          <p:nvPr/>
        </p:nvSpPr>
        <p:spPr>
          <a:xfrm>
            <a:off x="1043608" y="1491630"/>
            <a:ext cx="684076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A65E"/>
                </a:solidFill>
              </a:rPr>
              <a:t>AFRICA2020</a:t>
            </a:r>
          </a:p>
          <a:p>
            <a:r>
              <a:rPr lang="fr-FR" sz="3000" dirty="0">
                <a:solidFill>
                  <a:srgbClr val="00A65E"/>
                </a:solidFill>
              </a:rPr>
              <a:t>Atelier 4 : </a:t>
            </a:r>
            <a:r>
              <a:rPr lang="fr-FR" b="1" i="0" dirty="0">
                <a:solidFill>
                  <a:srgbClr val="9A5BB6"/>
                </a:solidFill>
                <a:effectLst/>
                <a:latin typeface="Open Sans"/>
              </a:rPr>
              <a:t>« L’usage possible de L’Histoire générale de l’Afrique (élémentaire, collège, lycée) »</a:t>
            </a:r>
            <a:endParaRPr lang="fr-FR" dirty="0">
              <a:solidFill>
                <a:srgbClr val="00A65E"/>
              </a:solidFill>
            </a:endParaRPr>
          </a:p>
          <a:p>
            <a:r>
              <a:rPr lang="fr-FR" sz="1400" dirty="0">
                <a:solidFill>
                  <a:srgbClr val="00A65E"/>
                </a:solidFill>
              </a:rPr>
              <a:t>Jeudi 08 avril 2021 - 14h55/15h40</a:t>
            </a:r>
          </a:p>
          <a:p>
            <a:endParaRPr lang="fr-FR" sz="1400" dirty="0">
              <a:solidFill>
                <a:srgbClr val="00A65E"/>
              </a:solidFill>
            </a:endParaRPr>
          </a:p>
          <a:p>
            <a:pPr algn="l"/>
            <a:r>
              <a:rPr lang="en-US" sz="1400" b="1" i="0" dirty="0" err="1">
                <a:solidFill>
                  <a:srgbClr val="000000"/>
                </a:solidFill>
                <a:effectLst/>
                <a:latin typeface="Open Sans"/>
              </a:rPr>
              <a:t>Intervenants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Open Sans"/>
              </a:rPr>
              <a:t> : </a:t>
            </a:r>
            <a:endParaRPr lang="en-US" sz="1400" b="1" i="0" dirty="0">
              <a:solidFill>
                <a:srgbClr val="333333"/>
              </a:solidFill>
              <a:effectLst/>
              <a:latin typeface="Open Sans"/>
            </a:endParaRPr>
          </a:p>
          <a:p>
            <a:pPr marL="1795463" lvl="1" indent="-1260475"/>
            <a:r>
              <a:rPr lang="en-US" sz="1400" b="1" i="0" dirty="0">
                <a:solidFill>
                  <a:srgbClr val="000000"/>
                </a:solidFill>
                <a:effectLst/>
                <a:latin typeface="Open Sans"/>
              </a:rPr>
              <a:t>Jérôme </a:t>
            </a:r>
            <a:r>
              <a:rPr lang="en-US" sz="1400" b="1" i="0" dirty="0" err="1">
                <a:solidFill>
                  <a:srgbClr val="000000"/>
                </a:solidFill>
                <a:effectLst/>
                <a:latin typeface="Open Sans"/>
              </a:rPr>
              <a:t>Chastan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Open Sans"/>
              </a:rPr>
              <a:t>, 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</a:rPr>
              <a:t>chargé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Open Sans"/>
              </a:rPr>
              <a:t>d’études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Open Sans"/>
              </a:rPr>
              <a:t>Histoire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</a:rPr>
              <a:t>-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Open Sans"/>
              </a:rPr>
              <a:t>Géographie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</a:rPr>
              <a:t>-EMC -DGESCO,</a:t>
            </a:r>
          </a:p>
          <a:p>
            <a:pPr marL="1881188" lvl="1" indent="-1346200"/>
            <a:r>
              <a:rPr lang="en-US" sz="1400" b="1" i="0" dirty="0">
                <a:solidFill>
                  <a:srgbClr val="000000"/>
                </a:solidFill>
                <a:effectLst/>
                <a:latin typeface="Open Sans"/>
              </a:rPr>
              <a:t>Laurent </a:t>
            </a:r>
            <a:r>
              <a:rPr lang="en-US" sz="1400" b="1" i="0" dirty="0" err="1">
                <a:solidFill>
                  <a:srgbClr val="000000"/>
                </a:solidFill>
                <a:effectLst/>
                <a:latin typeface="Open Sans"/>
              </a:rPr>
              <a:t>Bergez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Open Sans"/>
              </a:rPr>
              <a:t>, 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</a:rPr>
              <a:t>chef du bureau des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Open Sans"/>
              </a:rPr>
              <a:t>contenus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Open Sans"/>
              </a:rPr>
              <a:t>pédagogiques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</a:rPr>
              <a:t> et des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Open Sans"/>
              </a:rPr>
              <a:t>langues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</a:rPr>
              <a:t> DGESCO</a:t>
            </a:r>
          </a:p>
          <a:p>
            <a:pPr marL="1881188" lvl="1" indent="-1346200"/>
            <a:r>
              <a:rPr lang="en-US" sz="1400" b="1" i="0" dirty="0" err="1">
                <a:solidFill>
                  <a:srgbClr val="000000"/>
                </a:solidFill>
                <a:effectLst/>
                <a:latin typeface="Open Sans"/>
              </a:rPr>
              <a:t>Lamine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400" b="1" i="0" dirty="0" err="1">
                <a:solidFill>
                  <a:srgbClr val="000000"/>
                </a:solidFill>
                <a:effectLst/>
                <a:latin typeface="Open Sans"/>
              </a:rPr>
              <a:t>Diagne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Open Sans"/>
              </a:rPr>
              <a:t>, 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Open Sans"/>
              </a:rPr>
              <a:t>Spécialiste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</a:rPr>
              <a:t> de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Open Sans"/>
              </a:rPr>
              <a:t>programme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</a:rPr>
              <a:t> à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Open Sans"/>
              </a:rPr>
              <a:t>l’UNESCO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Open Sans"/>
              </a:rPr>
              <a:t>Coordonnateur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</a:rPr>
              <a:t> du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Open Sans"/>
              </a:rPr>
              <a:t>programme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</a:rPr>
              <a:t> sur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Open Sans"/>
              </a:rPr>
              <a:t>l’HGA</a:t>
            </a:r>
            <a:endParaRPr lang="en-US" sz="1400" b="0" i="0" dirty="0">
              <a:solidFill>
                <a:srgbClr val="333333"/>
              </a:solidFill>
              <a:effectLst/>
              <a:latin typeface="Open Sans"/>
            </a:endParaRPr>
          </a:p>
          <a:p>
            <a:pPr algn="l"/>
            <a:r>
              <a:rPr lang="en-US" sz="1400" b="1" i="0" dirty="0">
                <a:solidFill>
                  <a:srgbClr val="000000"/>
                </a:solidFill>
                <a:effectLst/>
                <a:latin typeface="Open Sans"/>
              </a:rPr>
              <a:t>Animation : </a:t>
            </a:r>
            <a:endParaRPr lang="en-US" sz="1400" b="0" i="0" dirty="0">
              <a:solidFill>
                <a:srgbClr val="333333"/>
              </a:solidFill>
              <a:effectLst/>
              <a:latin typeface="Open Sans"/>
            </a:endParaRPr>
          </a:p>
          <a:p>
            <a:pPr lvl="1"/>
            <a:r>
              <a:rPr lang="en-US" sz="1400" b="1" i="0" dirty="0">
                <a:solidFill>
                  <a:srgbClr val="000000"/>
                </a:solidFill>
                <a:effectLst/>
                <a:latin typeface="Open Sans"/>
              </a:rPr>
              <a:t>Benoît </a:t>
            </a:r>
            <a:r>
              <a:rPr lang="en-US" sz="1400" b="1" i="0" dirty="0" err="1">
                <a:solidFill>
                  <a:srgbClr val="000000"/>
                </a:solidFill>
                <a:effectLst/>
                <a:latin typeface="Open Sans"/>
              </a:rPr>
              <a:t>Falaize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Open Sans"/>
              </a:rPr>
              <a:t>,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</a:rPr>
              <a:t> IGESR</a:t>
            </a:r>
            <a:endParaRPr lang="en-US" sz="1400" b="0" i="0" dirty="0">
              <a:solidFill>
                <a:srgbClr val="333333"/>
              </a:solidFill>
              <a:effectLst/>
              <a:latin typeface="Open Sans"/>
            </a:endParaRPr>
          </a:p>
          <a:p>
            <a:endParaRPr lang="fr-FR" sz="1400" dirty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994983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>
            <a:extLst>
              <a:ext uri="{FF2B5EF4-FFF2-40B4-BE49-F238E27FC236}">
                <a16:creationId xmlns="" xmlns:a16="http://schemas.microsoft.com/office/drawing/2014/main" id="{51FA7809-EF6C-5A4E-BDAF-90A432CD74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86" b="786"/>
          <a:stretch/>
        </p:blipFill>
        <p:spPr>
          <a:xfrm>
            <a:off x="26846" y="765869"/>
            <a:ext cx="9144000" cy="4406400"/>
          </a:xfr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8FE1A54-1214-5543-9911-EE89E24542C4}"/>
              </a:ext>
            </a:extLst>
          </p:cNvPr>
          <p:cNvSpPr/>
          <p:nvPr/>
        </p:nvSpPr>
        <p:spPr>
          <a:xfrm>
            <a:off x="1043608" y="1491630"/>
            <a:ext cx="68407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A65E"/>
                </a:solidFill>
              </a:rPr>
              <a:t>AFRICA2020</a:t>
            </a:r>
          </a:p>
          <a:p>
            <a:r>
              <a:rPr lang="fr-FR" sz="3000" dirty="0">
                <a:solidFill>
                  <a:srgbClr val="00A65E"/>
                </a:solidFill>
              </a:rPr>
              <a:t>Atelier 4 : </a:t>
            </a:r>
            <a:r>
              <a:rPr lang="fr-FR" b="1" i="0" dirty="0">
                <a:solidFill>
                  <a:srgbClr val="9A5BB6"/>
                </a:solidFill>
                <a:effectLst/>
                <a:latin typeface="Open Sans"/>
              </a:rPr>
              <a:t>« L’usage possible de L’Histoire générale de l’Afrique (élémentaire, collège, lycée) »</a:t>
            </a:r>
            <a:endParaRPr lang="fr-FR" dirty="0">
              <a:solidFill>
                <a:srgbClr val="00A65E"/>
              </a:solidFill>
            </a:endParaRPr>
          </a:p>
          <a:p>
            <a:r>
              <a:rPr lang="fr-FR" sz="1400" dirty="0">
                <a:solidFill>
                  <a:srgbClr val="00A65E"/>
                </a:solidFill>
              </a:rPr>
              <a:t>Jeudi 08 avril 2021 - 14h55/15h40</a:t>
            </a:r>
          </a:p>
          <a:p>
            <a:endParaRPr lang="fr-FR" sz="1400" dirty="0">
              <a:solidFill>
                <a:srgbClr val="00A65E"/>
              </a:solidFill>
            </a:endParaRPr>
          </a:p>
          <a:p>
            <a:pPr algn="l"/>
            <a:r>
              <a:rPr lang="en-US" sz="1400" b="1" i="0" dirty="0" err="1">
                <a:solidFill>
                  <a:srgbClr val="000000"/>
                </a:solidFill>
                <a:effectLst/>
                <a:latin typeface="Open Sans"/>
              </a:rPr>
              <a:t>Intervenants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Open Sans"/>
              </a:rPr>
              <a:t> : </a:t>
            </a:r>
            <a:endParaRPr lang="en-US" sz="1400" b="1" i="0" dirty="0">
              <a:solidFill>
                <a:srgbClr val="333333"/>
              </a:solidFill>
              <a:effectLst/>
              <a:latin typeface="Open Sans"/>
            </a:endParaRPr>
          </a:p>
          <a:p>
            <a:pPr lvl="1"/>
            <a:r>
              <a:rPr lang="en-US" sz="2000" b="1" i="0" dirty="0" err="1">
                <a:solidFill>
                  <a:srgbClr val="000000"/>
                </a:solidFill>
                <a:effectLst/>
                <a:latin typeface="Open Sans"/>
              </a:rPr>
              <a:t>Lamine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Open Sans"/>
              </a:rPr>
              <a:t>Diagne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Open Sans"/>
              </a:rPr>
              <a:t>, 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/>
              </a:rPr>
              <a:t>Spécialiste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 de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/>
              </a:rPr>
              <a:t>programme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 à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/>
              </a:rPr>
              <a:t>l’UNESCO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/>
              </a:rPr>
              <a:t>Coordonnateur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 du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/>
              </a:rPr>
              <a:t>programme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 sur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/>
              </a:rPr>
              <a:t>l’HGA</a:t>
            </a:r>
            <a:endParaRPr lang="en-US" sz="2000" b="0" i="0" dirty="0">
              <a:solidFill>
                <a:srgbClr val="333333"/>
              </a:solidFill>
              <a:effectLst/>
              <a:latin typeface="Open Sans"/>
            </a:endParaRPr>
          </a:p>
          <a:p>
            <a:pPr algn="l"/>
            <a:r>
              <a:rPr lang="en-US" sz="1400" b="1" i="0" dirty="0">
                <a:solidFill>
                  <a:srgbClr val="000000"/>
                </a:solidFill>
                <a:effectLst/>
                <a:latin typeface="Open Sans"/>
              </a:rPr>
              <a:t>Animation : </a:t>
            </a:r>
            <a:endParaRPr lang="en-US" sz="1400" b="0" i="0" dirty="0">
              <a:solidFill>
                <a:srgbClr val="333333"/>
              </a:solidFill>
              <a:effectLst/>
              <a:latin typeface="Open Sans"/>
            </a:endParaRPr>
          </a:p>
          <a:p>
            <a:pPr lvl="1"/>
            <a:r>
              <a:rPr lang="en-US" sz="1400" b="1" i="0" dirty="0">
                <a:solidFill>
                  <a:srgbClr val="000000"/>
                </a:solidFill>
                <a:effectLst/>
                <a:latin typeface="Open Sans"/>
              </a:rPr>
              <a:t>Benoît </a:t>
            </a:r>
            <a:r>
              <a:rPr lang="en-US" sz="1400" b="1" i="0" dirty="0" err="1">
                <a:solidFill>
                  <a:srgbClr val="000000"/>
                </a:solidFill>
                <a:effectLst/>
                <a:latin typeface="Open Sans"/>
              </a:rPr>
              <a:t>Falaize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Open Sans"/>
              </a:rPr>
              <a:t>,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/>
              </a:rPr>
              <a:t> IGESR</a:t>
            </a:r>
            <a:endParaRPr lang="en-US" sz="1400" b="0" i="0" dirty="0">
              <a:solidFill>
                <a:srgbClr val="333333"/>
              </a:solidFill>
              <a:effectLst/>
              <a:latin typeface="Open Sans"/>
            </a:endParaRPr>
          </a:p>
          <a:p>
            <a:endParaRPr lang="fr-FR" sz="1400" dirty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099129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>
                <a:solidFill>
                  <a:srgbClr val="00A65E"/>
                </a:solidFill>
              </a:rPr>
              <a:t>Contexte du lancement de l’Histoire générale de l’Afrique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359998" y="1891968"/>
            <a:ext cx="8424000" cy="2530800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Mes étudiants veulent que je leur apprenne l’Histoire de l’Afrique, peut-être qu’à l’avenir, il y aura une histoire de l’Afrique à enseigner, mais à présent, il n’y en a pas. Il y a seulement l’histoire des Européens en Afrique [...]. Il n’y a que des ténèbres et les ténèbres ne sont pas un objet d’histoire » Hugh Trevor-Roper, 1960</a:t>
            </a:r>
            <a:endParaRPr lang="fr-FR" sz="1600" b="0" dirty="0"/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18/03/2021</a:t>
            </a: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Africa2020 - Accompagner les professeurs-documentalistes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193461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360000"/>
          </a:xfrm>
        </p:spPr>
        <p:txBody>
          <a:bodyPr/>
          <a:lstStyle/>
          <a:p>
            <a:pPr algn="ctr"/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HGA - PHASE I (1964 – 1999)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b="0" dirty="0">
              <a:solidFill>
                <a:srgbClr val="00A65E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359998" y="1419622"/>
            <a:ext cx="8424000" cy="3003146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Lancée en 1964 à la demande des États membres africains ;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6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objectifs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- 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réapproprier le discours sur le passé du continent et la production de  connaissances sur leur patrimoine ;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- Brosser un tableau plus fidèle de leur continent et affirmer leur identité culturelle ;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- Permettre une meilleure compréhension de la contribution de l'Afrique au progrès général de l'humanité ;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600" b="0" dirty="0"/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18/03/2021</a:t>
            </a: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Africa2020 - Accompagner les professeurs-documentalistes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927678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360000"/>
          </a:xfrm>
        </p:spPr>
        <p:txBody>
          <a:bodyPr/>
          <a:lstStyle/>
          <a:p>
            <a:pPr algn="ctr"/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HGA - PHASE I (1964 – 1999)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b="0" dirty="0">
              <a:solidFill>
                <a:srgbClr val="00A65E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359998" y="1419622"/>
            <a:ext cx="8424000" cy="3003146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Travail placé sous la supervision d'un Comité scientifique international composé des chercheurs les plus renommés dans leurs domaines ;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- 350 auteurs et éditeurs ont travaillé ensemble pendant 35 ans pour la préparation, à la rédaction et la publication de l’HGA :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- 8 volumes de l'édition principale en anglais, arabe et français, et une version abrégée en anglais et français ;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- 9 Guides "Sources de l'histoire africaine" ;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- 12 "Etudes et documents" sur des questions spécifiques.</a:t>
            </a:r>
            <a:endParaRPr lang="fr-FR" sz="1400" b="0" dirty="0"/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18/03/2021</a:t>
            </a: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Africa2020 - Accompagner les professeurs-documentalistes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452310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360000"/>
          </a:xfrm>
        </p:spPr>
        <p:txBody>
          <a:bodyPr/>
          <a:lstStyle/>
          <a:p>
            <a:pPr algn="ctr"/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HGA - PHASE I (1964 – 1999)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b="0" dirty="0">
              <a:solidFill>
                <a:srgbClr val="00A65E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359998" y="1419622"/>
            <a:ext cx="8424000" cy="324036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Quelques enseignements de l’HGA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L’antériorité des cultures et des civilisations africaines ;</a:t>
            </a:r>
            <a:endParaRPr lang="fr-F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La continuité des cultures et des civilisations africaines ;</a:t>
            </a:r>
            <a:endParaRPr lang="fr-F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La présence active de l’Afrique dans toutes les phases de l’histoire du monde et de ce que l’on appelle aujourd’hui la mondialisation ;</a:t>
            </a:r>
            <a:endParaRPr lang="fr-F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La permanence des résistances africaines à toutes les formes d’intrusions et d’agressions venues de l’extérieur;</a:t>
            </a:r>
            <a:endParaRPr lang="fr-F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L'ancienneté des relations avec l'Asie et le Moyen-Orient;</a:t>
            </a:r>
          </a:p>
          <a:p>
            <a:pPr marL="0" indent="0">
              <a:buNone/>
            </a:pPr>
            <a:r>
              <a:rPr lang="fr-FR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 Sahara comme espace vivant de contacts et d'échanges au sein de l'Afrique.</a:t>
            </a:r>
            <a:endParaRPr lang="fr-FR" sz="1500" b="0" dirty="0"/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18/03/2021</a:t>
            </a: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Africa2020 - Accompagner les professeurs-documentalistes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061014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360000"/>
          </a:xfrm>
        </p:spPr>
        <p:txBody>
          <a:bodyPr/>
          <a:lstStyle/>
          <a:p>
            <a:pPr algn="ctr"/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HGA - PHASE I (1964 – 1999)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b="0" dirty="0">
              <a:solidFill>
                <a:srgbClr val="00A65E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359999" y="1401570"/>
            <a:ext cx="8424000" cy="324036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Innovations de l’HGA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Méthodologique: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4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Intégration des sources orales et des sources écrites africaines ;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Promotion de l’interdisciplinarité (archéologie, anthropologie, linguistique, physique, les beaux arts, etc.);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Usages de toponymes, d’anthroponymes et d’ethnonymes locaux.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Epistémologique:</a:t>
            </a:r>
            <a:endParaRPr lang="fr-FR" sz="14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fr-FR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Critique de certains concepts (préhistoire, « tribus », du diffusionnisme, …)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Rupture avec les périodisations jusque-là utilisées pour l’Afrique : précolonial, colonial, postcolonial, Moyen Âge, …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Rupture avec les catégo</a:t>
            </a:r>
            <a:r>
              <a:rPr lang="fr-FR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ries spatiales 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nationales, raciales (Afrique blanche, Afrique noire …).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500" b="0" dirty="0"/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18/03/2021</a:t>
            </a: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Africa2020 - Accompagner les professeurs-documentalistes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567112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360000"/>
          </a:xfrm>
        </p:spPr>
        <p:txBody>
          <a:bodyPr/>
          <a:lstStyle/>
          <a:p>
            <a:pPr algn="ctr"/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HGA - PHASE II (2010 – )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b="0" dirty="0">
              <a:solidFill>
                <a:srgbClr val="00A65E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359999" y="1401570"/>
            <a:ext cx="8424000" cy="324036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Principal Objectif</a:t>
            </a:r>
            <a:endParaRPr lang="fr-FR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Contribuer à la rénovation de l’enseignement de l'histoire en Afrique, notamment en mettant en valeur l'héritage commun des peuples africains et, par ce biais, promouvoir la compréhension mutuelle, l'intégration et la paix.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600" u="sng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Objectifs spécifiques</a:t>
            </a:r>
            <a:endParaRPr lang="fr-FR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Plus précisément, les objectifs du projet sont structurés comme suit :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Développement de contenus pédagogiques communs à utiliser dans les écoles primaires et secondaires africaines 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Promotion de l'utilisation et de l'harmonisation de l'enseignement de l'Histoire générale de l'Afrique dans les établissements d'enseignement supérieur du continent 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Développement de contenus pour l'éducation non formelle 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effectLst/>
                <a:latin typeface="+mj-lt"/>
                <a:ea typeface="Calibri" panose="020F0502020204030204" pitchFamily="34" charset="0"/>
              </a:rPr>
              <a:t>- Elaboration de nouveaux volumes de la collection (IX, X et XI).</a:t>
            </a:r>
            <a:endParaRPr lang="fr-FR" sz="1400" b="0" dirty="0">
              <a:latin typeface="+mj-lt"/>
            </a:endParaRPr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18/03/2021</a:t>
            </a: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Africa2020 - Accompagner les professeurs-documentalistes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116150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360000"/>
          </a:xfrm>
        </p:spPr>
        <p:txBody>
          <a:bodyPr/>
          <a:lstStyle/>
          <a:p>
            <a:pPr algn="ctr"/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HGA - PHASE II (2010 – )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b="0" dirty="0">
              <a:solidFill>
                <a:srgbClr val="00A65E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359999" y="1401570"/>
            <a:ext cx="8424000" cy="324036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Création d'un comité scientifique international de 11 membres 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Définition des thèmes à enseigner (experts africains) ;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Définition de 3 groupes d'âge : 10-12 ans, 13-16 ans et 17-19 ans ;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- 9 Unités d'apprentissage sélectionnées </a:t>
            </a:r>
            <a:r>
              <a:rPr lang="fr-FR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devant servir de base à l'élaboration du matériel pédagogique et couvrant l’histoire de l’Afrique des origines à nos jours, à savoir :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-467995" algn="l"/>
              </a:tabLst>
            </a:pPr>
            <a:r>
              <a:rPr lang="fr-FR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L’Afrique et les origines de l’humanité et des civilisations ; </a:t>
            </a:r>
            <a:endParaRPr lang="fr-FR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-467995" algn="l"/>
              </a:tabLst>
            </a:pPr>
            <a:r>
              <a:rPr lang="fr-FR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Civilisations et cultures de l’Afrique ancienne ;</a:t>
            </a:r>
            <a:endParaRPr lang="fr-FR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-467995" algn="l"/>
              </a:tabLst>
            </a:pPr>
            <a:r>
              <a:rPr lang="fr-FR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États, royaumes, empires et autres types d’organisations sociales et politiques ;</a:t>
            </a:r>
            <a:endParaRPr lang="fr-FR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-467995" algn="l"/>
              </a:tabLst>
            </a:pPr>
            <a:r>
              <a:rPr lang="fr-FR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Servitudes, Traites, Esclavages et Résistances ;</a:t>
            </a:r>
            <a:endParaRPr lang="fr-FR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-467995" algn="l"/>
              </a:tabLst>
            </a:pPr>
            <a:r>
              <a:rPr lang="fr-FR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Dynamiques internes entre les XVII</a:t>
            </a:r>
            <a:r>
              <a:rPr lang="fr-FR" sz="1200" baseline="30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fr-FR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et XIX</a:t>
            </a:r>
            <a:r>
              <a:rPr lang="fr-FR" sz="1200" baseline="30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fr-FR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siècles ;</a:t>
            </a:r>
            <a:endParaRPr lang="fr-FR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-467995" algn="l"/>
              </a:tabLst>
            </a:pPr>
            <a:r>
              <a:rPr lang="fr-FR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Colonisation, Résistance et Mouvements de libération ;</a:t>
            </a:r>
            <a:endParaRPr lang="fr-FR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-467995" algn="l"/>
              </a:tabLst>
            </a:pPr>
            <a:r>
              <a:rPr lang="fr-FR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Naissance des nouveaux États africains et construction de l’Union africaine ;</a:t>
            </a:r>
            <a:endParaRPr lang="fr-FR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-467995" algn="l"/>
              </a:tabLst>
            </a:pPr>
            <a:r>
              <a:rPr lang="fr-FR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L’Afrique et les nouveaux enjeux (les questions émergentes : intégrations régionales, renaissance africaine, genre, environnement, nouvelles dominations) ;</a:t>
            </a:r>
            <a:endParaRPr lang="fr-FR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-467995" algn="l"/>
              </a:tabLst>
            </a:pPr>
            <a:r>
              <a:rPr lang="en-GB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Les Diasporas africaines.</a:t>
            </a:r>
            <a:endParaRPr lang="fr-FR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400" b="0" dirty="0">
              <a:latin typeface="+mj-lt"/>
            </a:endParaRPr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18/03/2021</a:t>
            </a: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Africa2020 - Accompagner les professeurs-documentalistes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080279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360000"/>
          </a:xfrm>
        </p:spPr>
        <p:txBody>
          <a:bodyPr/>
          <a:lstStyle/>
          <a:p>
            <a:pPr algn="ctr"/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HGA - PHASE II (2010 – )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b="0" dirty="0">
              <a:solidFill>
                <a:srgbClr val="00A65E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359999" y="1401570"/>
            <a:ext cx="8424000" cy="324036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Caractéristiques du matériel pédagogique :</a:t>
            </a:r>
            <a:endParaRPr lang="fr-FR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-"/>
            </a:pP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Approche participative (experts africains, points focaux au sein des MEN, Collaboration avec les principales organisations académiques africaines - AAH, AUA, ADEA, etc.) ;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-"/>
            </a:pP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Pédagogie active ;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Progression spiralaire ou en spirale 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Vocation à compléter le programme d’histoire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fr-FR" sz="1400" b="0" dirty="0">
              <a:latin typeface="+mj-lt"/>
            </a:endParaRPr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18/03/2021</a:t>
            </a: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Africa2020 - Accompagner les professeurs-documentalistes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658999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0000" y="1995686"/>
            <a:ext cx="8424000" cy="2427560"/>
          </a:xfrm>
        </p:spPr>
        <p:txBody>
          <a:bodyPr/>
          <a:lstStyle/>
          <a:p>
            <a:r>
              <a:rPr lang="fr-FR" dirty="0" err="1"/>
              <a:t>Africa’s</a:t>
            </a:r>
            <a:r>
              <a:rPr lang="fr-FR" dirty="0"/>
              <a:t> </a:t>
            </a:r>
            <a:r>
              <a:rPr lang="fr-FR" dirty="0" err="1"/>
              <a:t>days</a:t>
            </a:r>
            <a:endParaRPr lang="fr-FR" dirty="0"/>
          </a:p>
          <a:p>
            <a:pPr lvl="1"/>
            <a:r>
              <a:rPr lang="fr-FR" dirty="0"/>
              <a:t>Lycée polyvalent Santos Dumont, Saint-Cloud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08 avril 2021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PNF Africa2020</a:t>
            </a:r>
          </a:p>
        </p:txBody>
      </p:sp>
      <p:pic>
        <p:nvPicPr>
          <p:cNvPr id="9" name="Image 8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650"/>
          <a:stretch/>
        </p:blipFill>
        <p:spPr bwMode="auto">
          <a:xfrm>
            <a:off x="251520" y="2859782"/>
            <a:ext cx="7086600" cy="1257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0" name="Espace réservé du numéro de diapositive 4">
            <a:extLst>
              <a:ext uri="{FF2B5EF4-FFF2-40B4-BE49-F238E27FC236}">
                <a16:creationId xmlns="" xmlns:a16="http://schemas.microsoft.com/office/drawing/2014/main" id="{50AC26AA-44B8-41C7-960F-3EDF98693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18151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359998" y="1347614"/>
            <a:ext cx="2520000" cy="3075154"/>
          </a:xfrm>
        </p:spPr>
        <p:txBody>
          <a:bodyPr/>
          <a:lstStyle/>
          <a:p>
            <a:r>
              <a:rPr lang="fr-FR" dirty="0"/>
              <a:t>Introduction</a:t>
            </a:r>
          </a:p>
          <a:p>
            <a:pPr lvl="1"/>
            <a:r>
              <a:rPr lang="fr-FR" dirty="0"/>
              <a:t>Le cadre du projet</a:t>
            </a:r>
          </a:p>
          <a:p>
            <a:pPr lvl="1"/>
            <a:r>
              <a:rPr lang="fr-FR" dirty="0"/>
              <a:t>L’ajustement du projet du fait de la pandémie de </a:t>
            </a:r>
            <a:r>
              <a:rPr lang="fr-FR" dirty="0" err="1"/>
              <a:t>Covid</a:t>
            </a:r>
            <a:r>
              <a:rPr lang="fr-FR" dirty="0"/>
              <a:t> 19 </a:t>
            </a:r>
          </a:p>
          <a:p>
            <a:pPr lvl="1"/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312000" y="1419622"/>
            <a:ext cx="2520000" cy="3240360"/>
          </a:xfrm>
        </p:spPr>
        <p:txBody>
          <a:bodyPr/>
          <a:lstStyle/>
          <a:p>
            <a:r>
              <a:rPr lang="fr-FR" dirty="0"/>
              <a:t>Le pilier professionnel du projet</a:t>
            </a:r>
          </a:p>
          <a:p>
            <a:pPr lvl="1"/>
            <a:r>
              <a:rPr lang="fr-FR" dirty="0"/>
              <a:t>Notre partenaire : le chef </a:t>
            </a:r>
            <a:r>
              <a:rPr lang="fr-FR" dirty="0" err="1"/>
              <a:t>Anto</a:t>
            </a:r>
            <a:endParaRPr lang="fr-FR" dirty="0"/>
          </a:p>
          <a:p>
            <a:pPr lvl="1"/>
            <a:r>
              <a:rPr lang="fr-FR" dirty="0"/>
              <a:t>Les master class</a:t>
            </a:r>
          </a:p>
          <a:p>
            <a:pPr lvl="1"/>
            <a:r>
              <a:rPr lang="fr-FR" dirty="0"/>
              <a:t>Le concours culinaire</a:t>
            </a:r>
          </a:p>
          <a:p>
            <a:pPr lvl="1"/>
            <a:r>
              <a:rPr lang="fr-FR" dirty="0"/>
              <a:t>Le mentorat du chef d’</a:t>
            </a:r>
            <a:r>
              <a:rPr lang="fr-FR" dirty="0" err="1"/>
              <a:t>oeuvre</a:t>
            </a:r>
            <a:endParaRPr lang="fr-FR" dirty="0"/>
          </a:p>
          <a:p>
            <a:pPr>
              <a:buFont typeface="+mj-lt"/>
              <a:buAutoNum type="arabicPeriod" startAt="2"/>
            </a:pPr>
            <a:r>
              <a:rPr lang="fr-FR" dirty="0"/>
              <a:t>Le pilier sciences humaines du projet</a:t>
            </a:r>
          </a:p>
          <a:p>
            <a:pPr lvl="1"/>
            <a:r>
              <a:rPr lang="fr-FR" dirty="0"/>
              <a:t>Un professeur de lettres -histoire</a:t>
            </a:r>
          </a:p>
          <a:p>
            <a:pPr lvl="1"/>
            <a:r>
              <a:rPr lang="fr-FR" dirty="0"/>
              <a:t>Un professeur d’économie, spécialiste reconnu des problématiques africaines</a:t>
            </a:r>
          </a:p>
          <a:p>
            <a:pPr lvl="1"/>
            <a:r>
              <a:rPr lang="fr-FR" dirty="0"/>
              <a:t>recherche documentaire : </a:t>
            </a:r>
            <a:r>
              <a:rPr lang="fr-FR" i="1" dirty="0"/>
              <a:t>la gastronomie n'est pas une affaire de couleur ou de sexe, mais seulement de talent.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263999" y="1419622"/>
            <a:ext cx="2520000" cy="3004778"/>
          </a:xfrm>
        </p:spPr>
        <p:txBody>
          <a:bodyPr/>
          <a:lstStyle/>
          <a:p>
            <a:pPr>
              <a:buFont typeface="+mj-lt"/>
              <a:buAutoNum type="arabicPeriod" startAt="4"/>
            </a:pPr>
            <a:r>
              <a:rPr lang="fr-FR" dirty="0"/>
              <a:t>Conclusion</a:t>
            </a:r>
          </a:p>
          <a:p>
            <a:pPr marL="228600" indent="-228600">
              <a:buFont typeface="+mj-lt"/>
              <a:buAutoNum type="alphaLcPeriod"/>
            </a:pPr>
            <a:r>
              <a:rPr lang="fr-FR" b="0" dirty="0"/>
              <a:t>Mieux connaître l'Afrique d'aujourd'hui, ses traditions, sa modernité, ses problématiques</a:t>
            </a:r>
          </a:p>
          <a:p>
            <a:pPr marL="228600" indent="-228600">
              <a:buFont typeface="+mj-lt"/>
              <a:buAutoNum type="alphaLcPeriod"/>
            </a:pPr>
            <a:r>
              <a:rPr lang="fr-FR" b="0" dirty="0"/>
              <a:t>S'ouvrir à l'</a:t>
            </a:r>
            <a:r>
              <a:rPr lang="fr-FR" b="0" dirty="0" err="1"/>
              <a:t>interculturalité</a:t>
            </a:r>
            <a:endParaRPr lang="fr-FR" b="0" dirty="0"/>
          </a:p>
          <a:p>
            <a:pPr marL="228600" indent="-228600">
              <a:buFont typeface="+mj-lt"/>
              <a:buAutoNum type="alphaLcPeriod"/>
            </a:pPr>
            <a:r>
              <a:rPr lang="fr-FR" b="0" dirty="0"/>
              <a:t>Dépasser les stéréotypes de genre</a:t>
            </a:r>
          </a:p>
          <a:p>
            <a:pPr marL="228600" indent="-228600">
              <a:buFont typeface="+mj-lt"/>
              <a:buAutoNum type="alphaLcPeriod"/>
            </a:pPr>
            <a:r>
              <a:rPr lang="fr-FR" b="0" dirty="0"/>
              <a:t>Se dépasser pour viser à l'excellence</a:t>
            </a:r>
          </a:p>
          <a:p>
            <a:pPr marL="228600" indent="-228600">
              <a:buFont typeface="+mj-lt"/>
              <a:buAutoNum type="alphaLcPeriod"/>
            </a:pPr>
            <a:r>
              <a:rPr lang="fr-FR" b="0" dirty="0"/>
              <a:t>Rencontrer une professionnelle de haut niveau et bénéficier de son mentorat</a:t>
            </a:r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31790"/>
            <a:ext cx="2232248" cy="1136154"/>
          </a:xfrm>
          <a:prstGeom prst="rect">
            <a:avLst/>
          </a:prstGeom>
        </p:spPr>
      </p:pic>
      <p:sp>
        <p:nvSpPr>
          <p:cNvPr id="9" name="Espace réservé de la date 6">
            <a:extLst>
              <a:ext uri="{FF2B5EF4-FFF2-40B4-BE49-F238E27FC236}">
                <a16:creationId xmlns="" xmlns:a16="http://schemas.microsoft.com/office/drawing/2014/main" id="{430F340E-8F2A-42CD-94F9-31BBF90B5E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08 avril 2021</a:t>
            </a:r>
          </a:p>
        </p:txBody>
      </p:sp>
      <p:sp>
        <p:nvSpPr>
          <p:cNvPr id="12" name="Espace réservé du pied de page 7">
            <a:extLst>
              <a:ext uri="{FF2B5EF4-FFF2-40B4-BE49-F238E27FC236}">
                <a16:creationId xmlns="" xmlns:a16="http://schemas.microsoft.com/office/drawing/2014/main" id="{B1FAF7DD-2A93-4525-AFFC-AD199BAE2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PNF Africa2020</a:t>
            </a:r>
          </a:p>
        </p:txBody>
      </p:sp>
      <p:sp>
        <p:nvSpPr>
          <p:cNvPr id="13" name="Espace réservé du numéro de diapositive 4">
            <a:extLst>
              <a:ext uri="{FF2B5EF4-FFF2-40B4-BE49-F238E27FC236}">
                <a16:creationId xmlns="" xmlns:a16="http://schemas.microsoft.com/office/drawing/2014/main" id="{03E3F94B-B969-408D-812D-8478B1FC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75785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375606"/>
          </a:xfrm>
        </p:spPr>
        <p:txBody>
          <a:bodyPr/>
          <a:lstStyle/>
          <a:p>
            <a:r>
              <a:rPr lang="fr-FR" dirty="0"/>
              <a:t>Le pilier professionnel du projet</a:t>
            </a:r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987574"/>
            <a:ext cx="2469515" cy="34575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347614"/>
            <a:ext cx="406400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ZoneTexte 11"/>
          <p:cNvSpPr txBox="1"/>
          <p:nvPr/>
        </p:nvSpPr>
        <p:spPr>
          <a:xfrm>
            <a:off x="6228184" y="444395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cheffe </a:t>
            </a:r>
            <a:r>
              <a:rPr lang="fr-FR" dirty="0" err="1"/>
              <a:t>Anto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827584" y="437195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master class </a:t>
            </a:r>
            <a:r>
              <a:rPr lang="fr-FR" dirty="0" smtClean="0"/>
              <a:t>de la cheffe </a:t>
            </a:r>
            <a:r>
              <a:rPr lang="fr-FR" dirty="0" err="1"/>
              <a:t>Anto</a:t>
            </a:r>
            <a:endParaRPr lang="fr-FR" dirty="0"/>
          </a:p>
        </p:txBody>
      </p:sp>
      <p:sp>
        <p:nvSpPr>
          <p:cNvPr id="14" name="Espace réservé de la date 6">
            <a:extLst>
              <a:ext uri="{FF2B5EF4-FFF2-40B4-BE49-F238E27FC236}">
                <a16:creationId xmlns="" xmlns:a16="http://schemas.microsoft.com/office/drawing/2014/main" id="{F1838153-DA7E-4D62-978A-9771E856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08 avril 2021</a:t>
            </a:r>
          </a:p>
        </p:txBody>
      </p:sp>
      <p:sp>
        <p:nvSpPr>
          <p:cNvPr id="15" name="Espace réservé du pied de page 7">
            <a:extLst>
              <a:ext uri="{FF2B5EF4-FFF2-40B4-BE49-F238E27FC236}">
                <a16:creationId xmlns="" xmlns:a16="http://schemas.microsoft.com/office/drawing/2014/main" id="{5F188183-D341-41FB-8C4E-61A597A24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PNF Africa2020</a:t>
            </a:r>
          </a:p>
        </p:txBody>
      </p:sp>
      <p:sp>
        <p:nvSpPr>
          <p:cNvPr id="16" name="Espace réservé du numéro de diapositive 4">
            <a:extLst>
              <a:ext uri="{FF2B5EF4-FFF2-40B4-BE49-F238E27FC236}">
                <a16:creationId xmlns="" xmlns:a16="http://schemas.microsoft.com/office/drawing/2014/main" id="{C046FA8D-E783-4419-957D-A4A976C06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768855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7574"/>
            <a:ext cx="3057525" cy="2295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Espace réservé du contenu 8"/>
          <p:cNvPicPr>
            <a:picLocks noGrp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50807" y="296801"/>
            <a:ext cx="2506881" cy="31683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ZoneTexte 9"/>
          <p:cNvSpPr txBox="1"/>
          <p:nvPr/>
        </p:nvSpPr>
        <p:spPr>
          <a:xfrm>
            <a:off x="539552" y="365187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Des matières premières africaines…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220072" y="3723878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… à l’assiette, dans une revisite moderne de la gastronomie africaine</a:t>
            </a:r>
          </a:p>
        </p:txBody>
      </p:sp>
      <p:sp>
        <p:nvSpPr>
          <p:cNvPr id="12" name="Espace réservé de la date 6">
            <a:extLst>
              <a:ext uri="{FF2B5EF4-FFF2-40B4-BE49-F238E27FC236}">
                <a16:creationId xmlns="" xmlns:a16="http://schemas.microsoft.com/office/drawing/2014/main" id="{E9993E46-8268-4040-9E5C-7AE7206E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08 avril 2021</a:t>
            </a:r>
          </a:p>
        </p:txBody>
      </p:sp>
      <p:sp>
        <p:nvSpPr>
          <p:cNvPr id="13" name="Espace réservé du pied de page 7">
            <a:extLst>
              <a:ext uri="{FF2B5EF4-FFF2-40B4-BE49-F238E27FC236}">
                <a16:creationId xmlns="" xmlns:a16="http://schemas.microsoft.com/office/drawing/2014/main" id="{3B9CA974-3EDF-4528-A631-B148B72E2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PNF Africa2020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31590"/>
            <a:ext cx="3312368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 8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31590"/>
            <a:ext cx="3312368" cy="2450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ZoneTexte 9"/>
          <p:cNvSpPr txBox="1"/>
          <p:nvPr/>
        </p:nvSpPr>
        <p:spPr>
          <a:xfrm>
            <a:off x="251520" y="379588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 chef </a:t>
            </a:r>
            <a:r>
              <a:rPr lang="fr-FR" dirty="0" err="1"/>
              <a:t>Anto</a:t>
            </a:r>
            <a:endParaRPr lang="fr-FR" dirty="0"/>
          </a:p>
          <a:p>
            <a:pPr algn="ctr"/>
            <a:r>
              <a:rPr lang="fr-FR" dirty="0"/>
              <a:t>et les élèves de Terminale CAP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292080" y="379588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 chef </a:t>
            </a:r>
            <a:r>
              <a:rPr lang="fr-FR" dirty="0" err="1"/>
              <a:t>Anto</a:t>
            </a:r>
            <a:endParaRPr lang="fr-FR" dirty="0"/>
          </a:p>
          <a:p>
            <a:pPr algn="ctr"/>
            <a:r>
              <a:rPr lang="fr-FR" dirty="0"/>
              <a:t>et les élèves de 1</a:t>
            </a:r>
            <a:r>
              <a:rPr lang="fr-FR" baseline="30000" dirty="0"/>
              <a:t>ère</a:t>
            </a:r>
            <a:r>
              <a:rPr lang="fr-FR" dirty="0"/>
              <a:t> Bac Pro</a:t>
            </a:r>
          </a:p>
        </p:txBody>
      </p:sp>
      <p:sp>
        <p:nvSpPr>
          <p:cNvPr id="11" name="Espace réservé de la date 6">
            <a:extLst>
              <a:ext uri="{FF2B5EF4-FFF2-40B4-BE49-F238E27FC236}">
                <a16:creationId xmlns="" xmlns:a16="http://schemas.microsoft.com/office/drawing/2014/main" id="{546315D6-2C5C-4708-A981-F2B462CACD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08 avril 2021</a:t>
            </a:r>
          </a:p>
        </p:txBody>
      </p:sp>
      <p:sp>
        <p:nvSpPr>
          <p:cNvPr id="13" name="Espace réservé du pied de page 7">
            <a:extLst>
              <a:ext uri="{FF2B5EF4-FFF2-40B4-BE49-F238E27FC236}">
                <a16:creationId xmlns="" xmlns:a16="http://schemas.microsoft.com/office/drawing/2014/main" id="{CA595E46-05A7-461B-889F-9D72B41F8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PNF Africa2020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3795886"/>
            <a:ext cx="385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Un précieux partenaire de proximité</a:t>
            </a:r>
          </a:p>
          <a:p>
            <a:pPr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139952" y="3795886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Du mentorat au </a:t>
            </a:r>
            <a:r>
              <a:rPr lang="fr-FR" dirty="0" err="1"/>
              <a:t>chef-d’oeuvre</a:t>
            </a:r>
            <a:endParaRPr lang="fr-FR" dirty="0"/>
          </a:p>
        </p:txBody>
      </p:sp>
      <p:pic>
        <p:nvPicPr>
          <p:cNvPr id="11" name="Imag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51670"/>
            <a:ext cx="33843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ERPEG - Chef d'oeuv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192" y="1203598"/>
            <a:ext cx="2843808" cy="233281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935" y="1275606"/>
            <a:ext cx="231449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ce réservé de la date 6">
            <a:extLst>
              <a:ext uri="{FF2B5EF4-FFF2-40B4-BE49-F238E27FC236}">
                <a16:creationId xmlns="" xmlns:a16="http://schemas.microsoft.com/office/drawing/2014/main" id="{1D5F0E54-F540-4C04-BC4F-AB214806C6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08 avril 2021</a:t>
            </a:r>
          </a:p>
        </p:txBody>
      </p:sp>
      <p:sp>
        <p:nvSpPr>
          <p:cNvPr id="14" name="Espace réservé du pied de page 7">
            <a:extLst>
              <a:ext uri="{FF2B5EF4-FFF2-40B4-BE49-F238E27FC236}">
                <a16:creationId xmlns="" xmlns:a16="http://schemas.microsoft.com/office/drawing/2014/main" id="{1511ADEB-B013-4AB6-B2B1-FC84BB18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PNF Africa2020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59999" y="699542"/>
            <a:ext cx="8424000" cy="504056"/>
          </a:xfrm>
        </p:spPr>
        <p:txBody>
          <a:bodyPr/>
          <a:lstStyle/>
          <a:p>
            <a:r>
              <a:rPr lang="fr-FR" dirty="0"/>
              <a:t>Le pilier sciences humaines du projet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9912" y="1203598"/>
            <a:ext cx="523553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131590"/>
            <a:ext cx="3449655" cy="304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ZoneTexte 11"/>
          <p:cNvSpPr txBox="1"/>
          <p:nvPr/>
        </p:nvSpPr>
        <p:spPr>
          <a:xfrm>
            <a:off x="179512" y="4155927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Intervention d’Augustin </a:t>
            </a:r>
            <a:r>
              <a:rPr lang="fr-FR" dirty="0" err="1"/>
              <a:t>Codja</a:t>
            </a:r>
            <a:r>
              <a:rPr lang="fr-FR" dirty="0"/>
              <a:t>, spécialiste de l’Afrique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707904" y="422793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Diapositive de conclusion de M. </a:t>
            </a:r>
            <a:r>
              <a:rPr lang="fr-FR" dirty="0" err="1"/>
              <a:t>Codja</a:t>
            </a:r>
            <a:endParaRPr lang="fr-FR" dirty="0"/>
          </a:p>
        </p:txBody>
      </p:sp>
      <p:sp>
        <p:nvSpPr>
          <p:cNvPr id="11" name="Espace réservé de la date 6">
            <a:extLst>
              <a:ext uri="{FF2B5EF4-FFF2-40B4-BE49-F238E27FC236}">
                <a16:creationId xmlns="" xmlns:a16="http://schemas.microsoft.com/office/drawing/2014/main" id="{618A207E-DE07-4965-866F-47ABB52478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08 avril 2021</a:t>
            </a:r>
          </a:p>
        </p:txBody>
      </p:sp>
      <p:sp>
        <p:nvSpPr>
          <p:cNvPr id="14" name="Espace réservé du pied de page 7">
            <a:extLst>
              <a:ext uri="{FF2B5EF4-FFF2-40B4-BE49-F238E27FC236}">
                <a16:creationId xmlns="" xmlns:a16="http://schemas.microsoft.com/office/drawing/2014/main" id="{0D3E4298-3495-4F97-A1AD-53230E1F9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PNF Africa2020</a:t>
            </a:r>
          </a:p>
        </p:txBody>
      </p:sp>
      <p:sp>
        <p:nvSpPr>
          <p:cNvPr id="15" name="Espace réservé du numéro de diapositive 4">
            <a:extLst>
              <a:ext uri="{FF2B5EF4-FFF2-40B4-BE49-F238E27FC236}">
                <a16:creationId xmlns="" xmlns:a16="http://schemas.microsoft.com/office/drawing/2014/main" id="{4441C394-7BAD-499E-8483-B2D344EF2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22181847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699542"/>
            <a:ext cx="9144000" cy="1008112"/>
          </a:xfrm>
        </p:spPr>
        <p:txBody>
          <a:bodyPr/>
          <a:lstStyle/>
          <a:p>
            <a:pPr algn="ctr"/>
            <a:r>
              <a:rPr lang="fr-FR" dirty="0"/>
              <a:t>Recherche documentaire :</a:t>
            </a:r>
            <a:br>
              <a:rPr lang="fr-FR" dirty="0"/>
            </a:br>
            <a:r>
              <a:rPr lang="fr-FR" dirty="0"/>
              <a:t>la gastronomie n'est pas une affaire de couleur ou de sexe, mais seulement de talent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ut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aliquam</a:t>
            </a:r>
            <a:r>
              <a:rPr lang="fr-FR" dirty="0"/>
              <a:t> erat </a:t>
            </a:r>
            <a:r>
              <a:rPr lang="fr-FR" dirty="0" err="1"/>
              <a:t>volutpat</a:t>
            </a:r>
            <a:r>
              <a:rPr lang="fr-FR" dirty="0"/>
              <a:t>. Ut </a:t>
            </a:r>
            <a:r>
              <a:rPr lang="fr-FR" dirty="0" err="1"/>
              <a:t>wisi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</a:t>
            </a:r>
            <a:r>
              <a:rPr lang="fr-FR" dirty="0"/>
              <a:t> </a:t>
            </a:r>
            <a:r>
              <a:rPr lang="fr-FR" dirty="0" err="1"/>
              <a:t>tation</a:t>
            </a:r>
            <a:r>
              <a:rPr lang="fr-FR" dirty="0"/>
              <a:t> </a:t>
            </a:r>
            <a:r>
              <a:rPr lang="fr-FR" dirty="0" err="1"/>
              <a:t>ullamcorper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iriure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hendrerit</a:t>
            </a:r>
            <a:r>
              <a:rPr lang="fr-FR" dirty="0"/>
              <a:t> in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molestie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feugiat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facilisis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</a:t>
            </a:r>
            <a:r>
              <a:rPr lang="fr-FR" dirty="0" err="1"/>
              <a:t>vero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et </a:t>
            </a:r>
            <a:r>
              <a:rPr lang="fr-FR" dirty="0" err="1"/>
              <a:t>accumsan</a:t>
            </a:r>
            <a:r>
              <a:rPr lang="fr-FR" dirty="0"/>
              <a:t> et </a:t>
            </a:r>
            <a:r>
              <a:rPr lang="fr-FR" dirty="0" err="1"/>
              <a:t>iusto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 </a:t>
            </a:r>
            <a:r>
              <a:rPr lang="fr-FR" dirty="0" err="1"/>
              <a:t>dignissim</a:t>
            </a:r>
            <a:r>
              <a:rPr lang="fr-FR" dirty="0"/>
              <a:t> qui </a:t>
            </a:r>
            <a:r>
              <a:rPr lang="fr-FR" dirty="0" err="1"/>
              <a:t>blandit</a:t>
            </a:r>
            <a:r>
              <a:rPr lang="fr-FR" dirty="0"/>
              <a:t> </a:t>
            </a:r>
            <a:r>
              <a:rPr lang="fr-FR" dirty="0" err="1"/>
              <a:t>praesent</a:t>
            </a:r>
            <a:r>
              <a:rPr lang="fr-FR" dirty="0"/>
              <a:t> </a:t>
            </a:r>
            <a:r>
              <a:rPr lang="fr-FR" dirty="0" err="1"/>
              <a:t>luptatum</a:t>
            </a:r>
            <a:r>
              <a:rPr lang="fr-FR" dirty="0"/>
              <a:t> </a:t>
            </a:r>
            <a:r>
              <a:rPr lang="fr-FR" dirty="0" err="1"/>
              <a:t>zzril</a:t>
            </a:r>
            <a:r>
              <a:rPr lang="fr-FR" dirty="0"/>
              <a:t> </a:t>
            </a:r>
            <a:r>
              <a:rPr lang="fr-FR" dirty="0" err="1"/>
              <a:t>delenit</a:t>
            </a:r>
            <a:r>
              <a:rPr lang="fr-FR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779662"/>
            <a:ext cx="6840759" cy="300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e la date 6">
            <a:extLst>
              <a:ext uri="{FF2B5EF4-FFF2-40B4-BE49-F238E27FC236}">
                <a16:creationId xmlns="" xmlns:a16="http://schemas.microsoft.com/office/drawing/2014/main" id="{904220AC-1ED5-448C-B835-4F0F5421DB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08 avril 2021</a:t>
            </a:r>
          </a:p>
        </p:txBody>
      </p:sp>
      <p:sp>
        <p:nvSpPr>
          <p:cNvPr id="12" name="Espace réservé du pied de page 7">
            <a:extLst>
              <a:ext uri="{FF2B5EF4-FFF2-40B4-BE49-F238E27FC236}">
                <a16:creationId xmlns="" xmlns:a16="http://schemas.microsoft.com/office/drawing/2014/main" id="{90CEE2F7-B237-4FD5-8048-E524CFC4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PNF Africa2020</a:t>
            </a:r>
          </a:p>
        </p:txBody>
      </p:sp>
      <p:sp>
        <p:nvSpPr>
          <p:cNvPr id="13" name="Espace réservé du numéro de diapositive 4">
            <a:extLst>
              <a:ext uri="{FF2B5EF4-FFF2-40B4-BE49-F238E27FC236}">
                <a16:creationId xmlns="" xmlns:a16="http://schemas.microsoft.com/office/drawing/2014/main" id="{6517BCDD-830A-4D96-B4E3-B962D2ACA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08264838"/>
      </p:ext>
    </p:extLst>
  </p:cSld>
  <p:clrMapOvr>
    <a:masterClrMapping/>
  </p:clrMapOvr>
</p:sld>
</file>

<file path=ppt/theme/theme1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pt_operateurs_marianne" id="{1EB93FB9-5B2A-4444-9D92-666D34DD4FF3}" vid="{9879FAF7-A2DC-4F74-A711-29419AA131B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OPÉRATEURS</Template>
  <TotalTime>792</TotalTime>
  <Words>835</Words>
  <Application>Microsoft Office PowerPoint</Application>
  <PresentationFormat>Affichage à l'écran (16:9)</PresentationFormat>
  <Paragraphs>177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OPÉRATEURS</vt:lpstr>
      <vt:lpstr>Diapositive 1</vt:lpstr>
      <vt:lpstr>Diapositive 2</vt:lpstr>
      <vt:lpstr>Sommaire</vt:lpstr>
      <vt:lpstr>Le pilier professionnel du projet</vt:lpstr>
      <vt:lpstr>Diapositive 5</vt:lpstr>
      <vt:lpstr>Diapositive 6</vt:lpstr>
      <vt:lpstr>Diapositive 7</vt:lpstr>
      <vt:lpstr>Le pilier sciences humaines du projet</vt:lpstr>
      <vt:lpstr>Recherche documentaire : la gastronomie n'est pas une affaire de couleur ou de sexe, mais seulement de talent</vt:lpstr>
      <vt:lpstr>Diapositive 10</vt:lpstr>
      <vt:lpstr>Diapositive 11</vt:lpstr>
      <vt:lpstr>Contexte du lancement de l’Histoire générale de l’Afrique </vt:lpstr>
      <vt:lpstr>HGA - PHASE I (1964 – 1999) </vt:lpstr>
      <vt:lpstr>HGA - PHASE I (1964 – 1999) </vt:lpstr>
      <vt:lpstr>HGA - PHASE I (1964 – 1999) </vt:lpstr>
      <vt:lpstr>HGA - PHASE I (1964 – 1999) </vt:lpstr>
      <vt:lpstr>HGA - PHASE II (2010 – ) </vt:lpstr>
      <vt:lpstr>HGA - PHASE II (2010 – ) </vt:lpstr>
      <vt:lpstr>HGA - PHASE II (2010 – ) </vt:lpstr>
    </vt:vector>
  </TitlesOfParts>
  <Manager>Client</Manager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GUICHETEAU Isabelle</dc:creator>
  <cp:lastModifiedBy>Aspire</cp:lastModifiedBy>
  <cp:revision>41</cp:revision>
  <dcterms:created xsi:type="dcterms:W3CDTF">2020-06-09T09:53:40Z</dcterms:created>
  <dcterms:modified xsi:type="dcterms:W3CDTF">2021-04-09T06:26:32Z</dcterms:modified>
</cp:coreProperties>
</file>