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0" r:id="rId5"/>
    <p:sldId id="262" r:id="rId6"/>
    <p:sldId id="261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10/16/2017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‹N°›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Améliorer le climat scolaire en REP+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1368152"/>
          </a:xfrm>
        </p:spPr>
        <p:txBody>
          <a:bodyPr>
            <a:noAutofit/>
          </a:bodyPr>
          <a:lstStyle/>
          <a:p>
            <a:pPr algn="ctr"/>
            <a:r>
              <a:rPr lang="fr-FR" sz="4400" dirty="0"/>
              <a:t>Eduquer à l’empathie</a:t>
            </a:r>
          </a:p>
          <a:p>
            <a:pPr algn="ctr"/>
            <a:r>
              <a:rPr lang="fr-FR" sz="4400" dirty="0"/>
              <a:t>par les corps.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220072" y="6165304"/>
            <a:ext cx="3733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Jacques </a:t>
            </a:r>
            <a:r>
              <a:rPr lang="fr-FR" dirty="0" err="1"/>
              <a:t>Turrel</a:t>
            </a:r>
            <a:r>
              <a:rPr lang="fr-FR" dirty="0"/>
              <a:t>, CPC-EPS, Le Mans Est</a:t>
            </a:r>
          </a:p>
          <a:p>
            <a:r>
              <a:rPr lang="fr-FR" dirty="0"/>
              <a:t>Mickaël Fouyet, CPC-EPS, le Mans Sud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419872" y="4653136"/>
            <a:ext cx="3481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Mercredi 11 octobre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Qu’entend-on par « empathie »?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331640" y="1988840"/>
            <a:ext cx="7488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L’empathie c’est :</a:t>
            </a:r>
          </a:p>
          <a:p>
            <a:endParaRPr lang="fr-FR" sz="2800" dirty="0"/>
          </a:p>
          <a:p>
            <a:r>
              <a:rPr lang="fr-FR" sz="2800" dirty="0"/>
              <a:t>La capacité de reconnaître en l’autre une version possible de soi-même, tout en gardant une bonne distance :</a:t>
            </a:r>
          </a:p>
          <a:p>
            <a:endParaRPr lang="fr-FR" sz="2800" dirty="0"/>
          </a:p>
          <a:p>
            <a:r>
              <a:rPr lang="fr-FR" sz="2800" dirty="0"/>
              <a:t>L’empathie ce n’est pas :</a:t>
            </a:r>
          </a:p>
          <a:p>
            <a:endParaRPr lang="fr-FR" sz="2800" dirty="0"/>
          </a:p>
          <a:p>
            <a:pPr>
              <a:buFontTx/>
              <a:buChar char="-"/>
            </a:pPr>
            <a:r>
              <a:rPr lang="fr-FR" sz="2800" dirty="0"/>
              <a:t>la sympathie</a:t>
            </a:r>
          </a:p>
          <a:p>
            <a:pPr>
              <a:buFontTx/>
              <a:buChar char="-"/>
            </a:pPr>
            <a:r>
              <a:rPr lang="fr-FR" sz="2800" dirty="0"/>
              <a:t>la contagion émotionnelle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 l’Empathie Pour </a:t>
            </a:r>
            <a:r>
              <a:rPr lang="fr-FR" dirty="0" err="1"/>
              <a:t>LUtter</a:t>
            </a:r>
            <a:r>
              <a:rPr lang="fr-FR" dirty="0"/>
              <a:t> Contre le Harcèlement à l’Ecole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547664" y="1988840"/>
            <a:ext cx="7056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Sous la houlette de Mr Omar </a:t>
            </a:r>
            <a:r>
              <a:rPr lang="fr-FR" sz="2800" dirty="0" err="1"/>
              <a:t>Zanna</a:t>
            </a:r>
            <a:r>
              <a:rPr lang="fr-FR" sz="2800" dirty="0"/>
              <a:t>, docteur en sociologie et en psychologie, Professeur à l’Université du Maine, responsable du laboratoire VIPS</a:t>
            </a:r>
            <a:r>
              <a:rPr lang="fr-FR" sz="2800" baseline="30000" dirty="0"/>
              <a:t>2</a:t>
            </a:r>
            <a:r>
              <a:rPr lang="fr-FR" sz="2800" dirty="0"/>
              <a:t> (Violences, Innovations, Politiques, Socialisations et Sports) du Mans.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547664" y="4653136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De juin 2012 à juin 2014</a:t>
            </a:r>
          </a:p>
          <a:p>
            <a:endParaRPr lang="fr-FR" sz="2800" dirty="0"/>
          </a:p>
          <a:p>
            <a:r>
              <a:rPr lang="fr-FR" sz="2800" dirty="0"/>
              <a:t>20 classes de CM1 puis de CM2 de l’agglomération du Mans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852936"/>
            <a:ext cx="771846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-1" y="-1"/>
          <a:ext cx="9144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9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4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41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4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41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172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fr-FR" dirty="0"/>
                        <a:t>Organisation d’un cycle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172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Séance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Séance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Séance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Séance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Séance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Séance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575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Début de séance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Relax Max</a:t>
                      </a:r>
                    </a:p>
                    <a:p>
                      <a:pPr algn="ctr"/>
                      <a:endParaRPr lang="fr-FR" sz="1800" dirty="0"/>
                    </a:p>
                    <a:p>
                      <a:pPr algn="ctr"/>
                      <a:r>
                        <a:rPr lang="fr-FR" sz="1800" dirty="0"/>
                        <a:t>L’habit</a:t>
                      </a:r>
                      <a:r>
                        <a:rPr lang="fr-FR" sz="1800" baseline="0" dirty="0"/>
                        <a:t> de protection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  <a:p>
                      <a:pPr algn="ctr"/>
                      <a:endParaRPr lang="fr-FR" sz="18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L’habit</a:t>
                      </a:r>
                      <a:r>
                        <a:rPr lang="fr-FR" sz="1800" baseline="0" dirty="0"/>
                        <a:t> de protection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L’habit</a:t>
                      </a:r>
                      <a:r>
                        <a:rPr lang="fr-FR" sz="1800" baseline="0" dirty="0"/>
                        <a:t> de protection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  <a:p>
                      <a:pPr algn="ctr"/>
                      <a:endParaRPr lang="fr-FR" sz="18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/>
                        <a:t>L’habit</a:t>
                      </a:r>
                      <a:r>
                        <a:rPr lang="fr-FR" sz="1800" i="1" baseline="0" dirty="0"/>
                        <a:t> de protection</a:t>
                      </a:r>
                      <a:endParaRPr lang="fr-FR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  <a:p>
                      <a:pPr algn="ctr"/>
                      <a:endParaRPr lang="fr-FR" sz="18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/>
                        <a:t>L’habit</a:t>
                      </a:r>
                      <a:r>
                        <a:rPr lang="fr-FR" sz="1800" i="1" baseline="0" dirty="0"/>
                        <a:t> de protection</a:t>
                      </a:r>
                      <a:endParaRPr lang="fr-FR" sz="1800" i="1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En classe : </a:t>
                      </a:r>
                      <a:r>
                        <a:rPr lang="fr-FR" sz="1800" dirty="0"/>
                        <a:t>retour</a:t>
                      </a:r>
                      <a:r>
                        <a:rPr lang="fr-FR" sz="1800" baseline="0" dirty="0"/>
                        <a:t> sur les séances avec appuis photos et vidéos.</a:t>
                      </a:r>
                    </a:p>
                    <a:p>
                      <a:pPr algn="ctr"/>
                      <a:endParaRPr lang="fr-FR" sz="1800" baseline="0" dirty="0"/>
                    </a:p>
                    <a:p>
                      <a:pPr algn="ctr"/>
                      <a:r>
                        <a:rPr lang="fr-FR" sz="1800" baseline="0" dirty="0"/>
                        <a:t>Expliciter les ressentis</a:t>
                      </a:r>
                      <a:endParaRPr lang="fr-F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8579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Corps de la séance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Jeu 1</a:t>
                      </a:r>
                    </a:p>
                    <a:p>
                      <a:pPr algn="ctr"/>
                      <a:r>
                        <a:rPr lang="fr-FR" sz="1800" dirty="0"/>
                        <a:t>Le jeu</a:t>
                      </a:r>
                      <a:r>
                        <a:rPr lang="fr-FR" sz="1800" baseline="0" dirty="0"/>
                        <a:t> des mousquetaires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Jeu 1</a:t>
                      </a:r>
                    </a:p>
                    <a:p>
                      <a:pPr algn="ctr"/>
                      <a:r>
                        <a:rPr lang="fr-FR" sz="1800" dirty="0"/>
                        <a:t>Le jeu des mousquetaires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Jeu 1</a:t>
                      </a:r>
                    </a:p>
                    <a:p>
                      <a:pPr algn="ctr"/>
                      <a:r>
                        <a:rPr lang="fr-FR" sz="1800" dirty="0"/>
                        <a:t>Le</a:t>
                      </a:r>
                      <a:r>
                        <a:rPr lang="fr-FR" sz="1800" baseline="0" dirty="0"/>
                        <a:t> jeu des mousquetaires</a:t>
                      </a:r>
                    </a:p>
                    <a:p>
                      <a:pPr algn="ctr"/>
                      <a:endParaRPr lang="fr-FR" sz="1800" dirty="0"/>
                    </a:p>
                    <a:p>
                      <a:pPr algn="ctr"/>
                      <a:r>
                        <a:rPr lang="fr-FR" sz="1800" dirty="0"/>
                        <a:t>Et/ou</a:t>
                      </a:r>
                    </a:p>
                    <a:p>
                      <a:pPr algn="ctr"/>
                      <a:endParaRPr lang="fr-FR" sz="1800" dirty="0"/>
                    </a:p>
                    <a:p>
                      <a:pPr algn="ctr"/>
                      <a:r>
                        <a:rPr lang="fr-FR" sz="1800" b="1" dirty="0"/>
                        <a:t>Jeu 2</a:t>
                      </a:r>
                    </a:p>
                    <a:p>
                      <a:pPr algn="ctr"/>
                      <a:r>
                        <a:rPr lang="fr-FR" sz="1800" dirty="0"/>
                        <a:t>Le jeu de la mule</a:t>
                      </a:r>
                    </a:p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Jeu 2</a:t>
                      </a:r>
                    </a:p>
                    <a:p>
                      <a:pPr algn="ctr"/>
                      <a:r>
                        <a:rPr lang="fr-FR" sz="1800" dirty="0"/>
                        <a:t>Le jeu de la mule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Jeu 2</a:t>
                      </a:r>
                    </a:p>
                    <a:p>
                      <a:pPr algn="ctr"/>
                      <a:r>
                        <a:rPr lang="fr-FR" sz="1800" dirty="0"/>
                        <a:t>Le jeu de la mule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5503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Fin de séance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Relax Max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Relax Max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principes pour éduquer à l’empathie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31640" y="1916832"/>
            <a:ext cx="28575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Principe 1</a:t>
            </a:r>
          </a:p>
          <a:p>
            <a:r>
              <a:rPr lang="fr-FR" sz="2000" dirty="0"/>
              <a:t>PRATIQUER ENSEMBLE</a:t>
            </a:r>
          </a:p>
          <a:p>
            <a:r>
              <a:rPr lang="fr-FR" sz="2000" dirty="0"/>
              <a:t>Les élèves pratiquent de concert de telle sorte qu’ils ressentent synchroniquement les mêmes sensations.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716016" y="1916832"/>
            <a:ext cx="25003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Principe 2</a:t>
            </a:r>
          </a:p>
          <a:p>
            <a:r>
              <a:rPr lang="fr-FR" sz="2000" dirty="0"/>
              <a:t>OBSERVER AUTRUI</a:t>
            </a:r>
          </a:p>
          <a:p>
            <a:r>
              <a:rPr lang="fr-FR" sz="2000" dirty="0"/>
              <a:t>Les élèves s’observent de telle sorte à ce que leur disposition à l’empathie soit sollicitée.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331640" y="4293096"/>
            <a:ext cx="27146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Principe 3</a:t>
            </a:r>
          </a:p>
          <a:p>
            <a:r>
              <a:rPr lang="fr-FR" sz="2000" dirty="0"/>
              <a:t>INVERSER LES RÔLES</a:t>
            </a:r>
          </a:p>
          <a:p>
            <a:r>
              <a:rPr lang="fr-FR" sz="2000" dirty="0"/>
              <a:t>Les élèves changent de rôle de telle sorte qu’ils éprouvent les mêmes ressentis.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786282" y="4293096"/>
            <a:ext cx="43577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Principe 4</a:t>
            </a:r>
          </a:p>
          <a:p>
            <a:r>
              <a:rPr lang="fr-FR" sz="2000" dirty="0"/>
              <a:t>PARLER DE RESSENTIS</a:t>
            </a:r>
          </a:p>
          <a:p>
            <a:r>
              <a:rPr lang="fr-FR" sz="2000" dirty="0"/>
              <a:t>Les élèves parlent de leurs ressentis de telle sorte qu’ils décrivent et expriment leurs sensations et émotions en présence de pairs sans en pâtir.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498080" cy="1143000"/>
          </a:xfrm>
        </p:spPr>
        <p:txBody>
          <a:bodyPr/>
          <a:lstStyle/>
          <a:p>
            <a:r>
              <a:rPr lang="fr-FR" dirty="0"/>
              <a:t>Le jeu de la mule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3" y="1412776"/>
            <a:ext cx="7644029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269</TotalTime>
  <Words>351</Words>
  <Application>Microsoft Office PowerPoint</Application>
  <PresentationFormat>Affichage à l'écran (4:3)</PresentationFormat>
  <Paragraphs>82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Gill Sans MT</vt:lpstr>
      <vt:lpstr>Verdana</vt:lpstr>
      <vt:lpstr>Wingdings 2</vt:lpstr>
      <vt:lpstr>Solstice</vt:lpstr>
      <vt:lpstr>Améliorer le climat scolaire en REP+</vt:lpstr>
      <vt:lpstr>Qu’entend-on par « empathie »?</vt:lpstr>
      <vt:lpstr>De l’Empathie Pour LUtter Contre le Harcèlement à l’Ecole</vt:lpstr>
      <vt:lpstr>Présentation PowerPoint</vt:lpstr>
      <vt:lpstr>Présentation PowerPoint</vt:lpstr>
      <vt:lpstr>Des principes pour éduquer à l’empathie</vt:lpstr>
      <vt:lpstr>Le jeu de la mule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Améliorer le climat scolaire en REP+</dc:title>
  <dc:creator>Circo</dc:creator>
  <cp:lastModifiedBy>ph</cp:lastModifiedBy>
  <cp:revision>5</cp:revision>
  <dcterms:created xsi:type="dcterms:W3CDTF">2017-10-09T07:56:19Z</dcterms:created>
  <dcterms:modified xsi:type="dcterms:W3CDTF">2017-10-16T13:42:43Z</dcterms:modified>
</cp:coreProperties>
</file>