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01_0.xml" ContentType="application/vnd.ms-powerpoint.comments+xml"/>
  <Override PartName="/ppt/comments/modernComment_110_0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8"/>
  </p:notesMasterIdLst>
  <p:sldIdLst>
    <p:sldId id="281" r:id="rId5"/>
    <p:sldId id="282" r:id="rId6"/>
    <p:sldId id="283" r:id="rId7"/>
    <p:sldId id="256" r:id="rId8"/>
    <p:sldId id="284" r:id="rId9"/>
    <p:sldId id="279" r:id="rId10"/>
    <p:sldId id="257" r:id="rId11"/>
    <p:sldId id="272" r:id="rId12"/>
    <p:sldId id="273" r:id="rId13"/>
    <p:sldId id="274" r:id="rId14"/>
    <p:sldId id="275" r:id="rId15"/>
    <p:sldId id="280" r:id="rId16"/>
    <p:sldId id="276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761D6D-7A90-8985-4678-60C7846BFD5E}" name="Dominique ETIENNE" initials="DE" userId="49c61df2c8aa05c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14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omments/modernComment_101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D93AF0E-BAD3-461E-94BD-BD0DDB68A5DF}" authorId="{9C761D6D-7A90-8985-4678-60C7846BFD5E}" created="2024-05-26T06:38:37.395">
    <pc:sldMkLst xmlns:pc="http://schemas.microsoft.com/office/powerpoint/2013/main/command">
      <pc:docMk/>
      <pc:sldMk cId="0" sldId="257"/>
    </pc:sldMkLst>
    <p188:txBody>
      <a:bodyPr/>
      <a:lstStyle/>
      <a:p>
        <a:r>
          <a:rPr lang="fr-FR"/>
          <a:t>La séquence choisie n’est pas forcément idéale, et elle est sûrement critiquable. Mais elle a juste pour but de montrer que c’est possible d’en construire, en rendant cela concret, et en manipulant les termes liés à sa conception.</a:t>
        </a:r>
      </a:p>
    </p188:txBody>
  </p188:cm>
</p188:cmLst>
</file>

<file path=ppt/comments/modernComment_11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65BA2FF-3E00-43DF-A0B5-0BBCD20FF405}" authorId="{9C761D6D-7A90-8985-4678-60C7846BFD5E}" created="2024-05-26T06:39:11.73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2"/>
      <ac:spMk id="232" creationId="{00000000-0000-0000-0000-000000000000}"/>
    </ac:deMkLst>
    <p188:txBody>
      <a:bodyPr/>
      <a:lstStyle/>
      <a:p>
        <a:r>
          <a:rPr lang="fr-FR"/>
          <a:t>Faire le choix des activités et préparer les cartes/tableaux</a:t>
        </a:r>
      </a:p>
    </p188:txBody>
  </p188:cm>
  <p188:cm id="{342081D7-882C-40E1-A379-823205B559C4}" authorId="{9C761D6D-7A90-8985-4678-60C7846BFD5E}" created="2024-05-26T06:44:00.90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2"/>
      <ac:spMk id="232" creationId="{00000000-0000-0000-0000-000000000000}"/>
    </ac:deMkLst>
    <p188:txBody>
      <a:bodyPr/>
      <a:lstStyle/>
      <a:p>
        <a:r>
          <a:rPr lang="fr-FR"/>
          <a:t>Voir la disposition des tables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Cliquez pour modifier le format des notes</a:t>
            </a:r>
          </a:p>
        </p:txBody>
      </p:sp>
      <p:sp>
        <p:nvSpPr>
          <p:cNvPr id="18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&lt;en-tête&gt;</a:t>
            </a:r>
          </a:p>
        </p:txBody>
      </p:sp>
      <p:sp>
        <p:nvSpPr>
          <p:cNvPr id="181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algn="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&lt;date/heure&gt;</a:t>
            </a:r>
          </a:p>
        </p:txBody>
      </p:sp>
      <p:sp>
        <p:nvSpPr>
          <p:cNvPr id="182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&lt;pied de page&gt;</a:t>
            </a:r>
          </a:p>
        </p:txBody>
      </p:sp>
      <p:sp>
        <p:nvSpPr>
          <p:cNvPr id="183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algn="r">
              <a:buNone/>
            </a:pPr>
            <a:fld id="{436E8586-4EA8-49A3-9D91-637AA5E74298}" type="slidenum">
              <a:rPr lang="fr-FR" sz="1400" b="0" strike="noStrike" spc="-1">
                <a:solidFill>
                  <a:srgbClr val="000000"/>
                </a:solidFill>
                <a:latin typeface="Calibri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4760" cy="480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sldNum" idx="40"/>
          </p:nvPr>
        </p:nvSpPr>
        <p:spPr>
          <a:xfrm>
            <a:off x="4278960" y="10157400"/>
            <a:ext cx="327780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B5BF080-71BC-4890-9140-E2AE1735DB09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4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sldNum" idx="41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9733D0D-A38B-418D-8708-D7D826D8D0A7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7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10min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 : Annexe : partie 1 et 2 : méthodologie de </a:t>
            </a: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construction 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de séquence A4 support à distribuer (</a:t>
            </a:r>
            <a:r>
              <a:rPr lang="fr-FR" sz="2000" b="0" i="1" strike="noStrike" spc="-1">
                <a:solidFill>
                  <a:srgbClr val="000000"/>
                </a:solidFill>
                <a:latin typeface="Calibri"/>
              </a:rPr>
              <a:t>36 exemplaires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)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 type="sldNum" idx="56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D40504D-E9BB-4D5A-A9D3-81E47682EA07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8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12 Étiquettes </a:t>
            </a: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+ qq vierges</a:t>
            </a: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 type="sldNum" idx="57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D84C78B-0BF6-444A-AF3B-CC3A723E70B0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9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10min</a:t>
            </a: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proposition en vrac (post it) d'activité péda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sldNum" idx="58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53E95AA-D1B9-4DF2-B61E-1419F03A93ED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10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30min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 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outil : tableau support de Françoise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sldNum" idx="59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B6C87A-95ED-41B0-A600-B7A3629A070A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11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30min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 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outil : tableau support de Françoise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sldNum" idx="59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B6C87A-95ED-41B0-A600-B7A3629A070A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12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773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15min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 : travail sur edt et services à partir des deux propositions du GAP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avantages inconvénients points de vigilance des différents aménagements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edt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service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évaluations et bulletins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étudiants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formation aux compétences (métiers)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 type="sldNum" idx="60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19D3B29-3F04-47C7-8118-2F9CFBCF7276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13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90534A-C2F0-467F-9256-0CC388267BF4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E577804-D497-4D85-BA79-742D66F2BC56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3E9604D-268A-4F1B-8F77-C7078D80EAE9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65A4FB-C0CD-4BEC-A20A-3E7A6C048BA0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BB3D897-6E25-4672-BFB5-ECA72F298833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05CB44A-133C-4047-AAE9-AE013A5641C3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165588C-1E05-49B4-8111-5737211C7051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96D7EDD-7C18-4B5B-ACB5-91826F477F89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CFED9E8-C9F4-4E79-8CA4-4315D29696C1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1257120" y="273600"/>
            <a:ext cx="7428600" cy="530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C225CD3-3608-4795-BCB8-56A0C953661C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51C37D3-F71E-449E-AA45-95BDF7E93D95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431D7CE-A391-473B-BE7D-F2A32C40ABCA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31F05FF-EEF1-4BB9-95CD-A43BCA78421B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ACBC82C-B790-449F-AA6F-4420D99105A1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6FB55F7-D9E3-42D0-9982-1676254831FA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8813020-2DD4-430A-BCFC-E45726AEB6CD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91D719A-CB7A-474A-909A-4F85AF8A5264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3C6BA62-B058-4E91-9163-3ACB26FD10D6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A20885A-93F6-49FA-8CA5-154A55FF6A50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1C4B785-FD4B-48A6-9E96-1275A6D4D239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AC64B6A-8966-4108-B774-9263DB97D924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7CD2708-516E-4162-A3BB-A2F7F11B9703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2725A8D-E05F-45DF-AFC9-A64661746BB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1257120" y="273600"/>
            <a:ext cx="7428600" cy="530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B41E09E-FAE2-4DF4-81FA-65AA241844E9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72F2A1E-A153-4552-AF6F-ADB55697D55E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90A574E-FAD7-477D-9427-5C2355DEDA9A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BFFB989-EEDA-4CAC-8BBE-12EA01CCFE1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4729A8B-E391-4842-9141-1666DC14AE3D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A307973-544F-4159-87B4-B920C11E6657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9EE4BE3-8E3D-437C-A1C8-A511CA675CAC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smtClean="0"/>
              <a:t>31 mai 2024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5226529"/>
            <a:ext cx="3707984" cy="1200000"/>
          </a:xfrm>
        </p:spPr>
        <p:txBody>
          <a:bodyPr anchor="b" anchorCtr="0"/>
          <a:lstStyle>
            <a:lvl1pPr>
              <a:defRPr sz="1151"/>
            </a:lvl1pPr>
          </a:lstStyle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821" y="1220755"/>
            <a:ext cx="1981200" cy="19177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1" y="1220755"/>
            <a:ext cx="20193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46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1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384" y="836713"/>
            <a:ext cx="1981200" cy="19177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63" y="836713"/>
            <a:ext cx="20193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02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9" y="2522624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1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7507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8B9B7E-E528-4F56-9E39-9A885CDD8E11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412776"/>
            <a:ext cx="9144000" cy="5446424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84000"/>
            <a:ext cx="8424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1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620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1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1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7532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9" y="2448000"/>
            <a:ext cx="8424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1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0235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Diapositive de titr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1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7" name="Image 6" descr="C:\Users\lmartin\AppData\Local\Microsoft\Windows\INetCache\Content.Word\Logo mai 2022 - MIN_Education_Nationale_et_Jeunesse_RVB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20002"/>
            <a:ext cx="1512168" cy="15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space réservé du pied de page 2"/>
          <p:cNvSpPr txBox="1">
            <a:spLocks/>
          </p:cNvSpPr>
          <p:nvPr userDrawn="1"/>
        </p:nvSpPr>
        <p:spPr bwMode="gray">
          <a:xfrm>
            <a:off x="180000" y="6378000"/>
            <a:ext cx="691228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751" b="1" dirty="0">
              <a:ea typeface="Calibri"/>
              <a:cs typeface="Calibri"/>
            </a:endParaRPr>
          </a:p>
        </p:txBody>
      </p:sp>
      <p:sp>
        <p:nvSpPr>
          <p:cNvPr id="11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807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48237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05403F3-429E-4766-98A6-47F8E08D2D33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05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8EA257-EAEB-4771-96CA-E925364E25D3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257120" y="273600"/>
            <a:ext cx="7428600" cy="530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BBB5F1-D15A-4898-9E10-823B5AC1A7DF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3B513E0-87D3-43BB-9CB5-CB45BB5B9A41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67A35D-A911-46C6-9267-5286DAD8DF32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472093-EB29-4EC9-833D-41E37EA45BB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41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11" name="Image 6"/>
          <p:cNvPicPr/>
          <p:nvPr/>
        </p:nvPicPr>
        <p:blipFill>
          <a:blip r:embed="rId14"/>
          <a:stretch/>
        </p:blipFill>
        <p:spPr>
          <a:xfrm>
            <a:off x="251280" y="143640"/>
            <a:ext cx="1005120" cy="825480"/>
          </a:xfrm>
          <a:prstGeom prst="rect">
            <a:avLst/>
          </a:prstGeom>
          <a:ln w="0">
            <a:noFill/>
          </a:ln>
        </p:spPr>
      </p:pic>
      <p:sp>
        <p:nvSpPr>
          <p:cNvPr id="2" name="Connecteur droit 11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3" name="Image 3"/>
          <p:cNvPicPr/>
          <p:nvPr/>
        </p:nvPicPr>
        <p:blipFill>
          <a:blip r:embed="rId14"/>
          <a:stretch/>
        </p:blipFill>
        <p:spPr>
          <a:xfrm>
            <a:off x="107640" y="185400"/>
            <a:ext cx="2876400" cy="2364480"/>
          </a:xfrm>
          <a:prstGeom prst="rect">
            <a:avLst/>
          </a:prstGeom>
          <a:ln w="0">
            <a:noFill/>
          </a:ln>
        </p:spPr>
      </p:pic>
      <p:pic>
        <p:nvPicPr>
          <p:cNvPr id="4" name="Image 1"/>
          <p:cNvPicPr/>
          <p:nvPr/>
        </p:nvPicPr>
        <p:blipFill>
          <a:blip r:embed="rId15"/>
          <a:stretch/>
        </p:blipFill>
        <p:spPr>
          <a:xfrm>
            <a:off x="32400" y="5214240"/>
            <a:ext cx="1640160" cy="164016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1673280" y="6361200"/>
            <a:ext cx="417060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  <a:ea typeface="DejaVu Sans"/>
              </a:rPr>
              <a:t>&lt;pied de page&gt;</a:t>
            </a:r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828560" y="6384240"/>
            <a:ext cx="9536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80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C8569D8-119B-4B15-B50C-BAE2DF737482}" type="slidenum">
              <a:rPr lang="fr-FR" sz="800" b="1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5001120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&lt;date/heure&gt;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onnecteur droit 9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47" name="Image 6"/>
          <p:cNvPicPr/>
          <p:nvPr/>
        </p:nvPicPr>
        <p:blipFill>
          <a:blip r:embed="rId14"/>
          <a:stretch/>
        </p:blipFill>
        <p:spPr>
          <a:xfrm>
            <a:off x="251280" y="143640"/>
            <a:ext cx="1005120" cy="825480"/>
          </a:xfrm>
          <a:prstGeom prst="rect">
            <a:avLst/>
          </a:prstGeom>
          <a:ln w="0">
            <a:noFill/>
          </a:ln>
        </p:spPr>
      </p:pic>
      <p:pic>
        <p:nvPicPr>
          <p:cNvPr id="48" name="Image 1"/>
          <p:cNvPicPr/>
          <p:nvPr/>
        </p:nvPicPr>
        <p:blipFill>
          <a:blip r:embed="rId15"/>
          <a:stretch/>
        </p:blipFill>
        <p:spPr>
          <a:xfrm>
            <a:off x="6120" y="5581800"/>
            <a:ext cx="1275480" cy="1275480"/>
          </a:xfrm>
          <a:prstGeom prst="rect">
            <a:avLst/>
          </a:prstGeom>
          <a:ln w="0">
            <a:noFill/>
          </a:ln>
        </p:spPr>
      </p:pic>
      <p:sp>
        <p:nvSpPr>
          <p:cNvPr id="49" name="PlaceHolder 1"/>
          <p:cNvSpPr>
            <a:spLocks noGrp="1"/>
          </p:cNvSpPr>
          <p:nvPr>
            <p:ph type="ftr" idx="4"/>
          </p:nvPr>
        </p:nvSpPr>
        <p:spPr>
          <a:xfrm>
            <a:off x="1257120" y="6377760"/>
            <a:ext cx="500400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  <a:ea typeface="DejaVu Sans"/>
              </a:rPr>
              <a:t>&lt;pied de page&gt;</a:t>
            </a:r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ldNum" idx="5"/>
          </p:nvPr>
        </p:nvSpPr>
        <p:spPr>
          <a:xfrm>
            <a:off x="6264000" y="6377760"/>
            <a:ext cx="9950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6221A7A-6153-49B2-A073-617BB3A92F1D}" type="slidenum">
              <a:rPr lang="fr-FR" sz="750" b="1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dt" idx="6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&lt;date/heure&gt;</a:t>
            </a:r>
          </a:p>
        </p:txBody>
      </p:sp>
      <p:sp>
        <p:nvSpPr>
          <p:cNvPr id="52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onnecteur droit 9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91" name="Image 6"/>
          <p:cNvPicPr/>
          <p:nvPr/>
        </p:nvPicPr>
        <p:blipFill>
          <a:blip r:embed="rId14"/>
          <a:stretch/>
        </p:blipFill>
        <p:spPr>
          <a:xfrm>
            <a:off x="251280" y="143640"/>
            <a:ext cx="1005120" cy="825480"/>
          </a:xfrm>
          <a:prstGeom prst="rect">
            <a:avLst/>
          </a:prstGeom>
          <a:ln w="0">
            <a:noFill/>
          </a:ln>
        </p:spPr>
      </p:pic>
      <p:pic>
        <p:nvPicPr>
          <p:cNvPr id="92" name="Image 1"/>
          <p:cNvPicPr/>
          <p:nvPr/>
        </p:nvPicPr>
        <p:blipFill>
          <a:blip r:embed="rId15"/>
          <a:stretch/>
        </p:blipFill>
        <p:spPr>
          <a:xfrm>
            <a:off x="6120" y="5581800"/>
            <a:ext cx="1275480" cy="1275480"/>
          </a:xfrm>
          <a:prstGeom prst="rect">
            <a:avLst/>
          </a:prstGeom>
          <a:ln w="0">
            <a:noFill/>
          </a:ln>
        </p:spPr>
      </p:pic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95" name="PlaceHolder 3"/>
          <p:cNvSpPr>
            <a:spLocks noGrp="1"/>
          </p:cNvSpPr>
          <p:nvPr>
            <p:ph type="ftr" idx="7"/>
          </p:nvPr>
        </p:nvSpPr>
        <p:spPr>
          <a:xfrm>
            <a:off x="1257120" y="6377760"/>
            <a:ext cx="500400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>
                <a:solidFill>
                  <a:srgbClr val="000000"/>
                </a:solidFill>
                <a:latin typeface="Arial"/>
                <a:ea typeface="DejaVu Sans"/>
              </a:rPr>
              <a:t>&lt;pied de page&gt;</a:t>
            </a:r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sldNum" idx="8"/>
          </p:nvPr>
        </p:nvSpPr>
        <p:spPr>
          <a:xfrm>
            <a:off x="6264000" y="6377760"/>
            <a:ext cx="9950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D4A06A9-D8F3-43E0-9A55-CCA546FC87EF}" type="slidenum">
              <a:rPr lang="fr-FR" sz="750" b="1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dt" idx="9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&lt;date/heure&gt;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1200000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2448000"/>
            <a:ext cx="8424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1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 smtClean="0"/>
              <a:t>31 mai 2024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1" b="1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Formation académique : Mise en place du nouveau référentiel BTS </a:t>
            </a:r>
            <a:r>
              <a:rPr lang="fr-FR" dirty="0" err="1" smtClean="0"/>
              <a:t>BioALC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1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235" y="1"/>
            <a:ext cx="1245365" cy="120544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73" y="51503"/>
            <a:ext cx="1211627" cy="115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152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55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1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8" algn="l" defTabSz="914377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1" kern="1200">
          <a:solidFill>
            <a:schemeClr val="tx1"/>
          </a:solidFill>
          <a:latin typeface="+mn-lt"/>
          <a:ea typeface="+mn-ea"/>
          <a:cs typeface="+mn-cs"/>
        </a:defRPr>
      </a:lvl2pPr>
      <a:lvl3pPr marL="431989" indent="-71998" algn="l" defTabSz="914377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8" algn="l" defTabSz="914377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8" algn="l" defTabSz="914377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1_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0_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10C140CD-8AED-46FF-A9A2-77308F3F39AE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1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Mise en place du nouveau référentiel </a:t>
            </a:r>
          </a:p>
          <a:p>
            <a:r>
              <a:rPr lang="fr-FR" dirty="0" smtClean="0"/>
              <a:t>BTS Bioanalyses en laboratoire de contrôle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r>
              <a:rPr lang="fr-FR">
                <a:solidFill>
                  <a:srgbClr val="000000"/>
                </a:solidFill>
                <a:latin typeface="Arial"/>
              </a:rPr>
              <a:t>Formation académique : Mise en place du nouveau référentiel BTS BioALC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4294967295"/>
          </p:nvPr>
        </p:nvSpPr>
        <p:spPr>
          <a:xfrm>
            <a:off x="0" y="6618818"/>
            <a:ext cx="179917" cy="239183"/>
          </a:xfrm>
        </p:spPr>
        <p:txBody>
          <a:bodyPr/>
          <a:lstStyle/>
          <a:p>
            <a:pPr defTabSz="1219170"/>
            <a:r>
              <a:rPr lang="fr-FR">
                <a:solidFill>
                  <a:srgbClr val="000000"/>
                </a:solidFill>
                <a:latin typeface="Arial"/>
              </a:rPr>
              <a:t>31 mai 2024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0371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1351800" y="63414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lang="fr-FR" sz="4400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ème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temps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 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15 minutes</a:t>
            </a:r>
            <a:endParaRPr lang="fr-F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Format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 travail individuel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Sous forme de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« post-it »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Proposition « en vrac » d’activités pédagogiques :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b="0" strike="noStrike" spc="-1" dirty="0">
                <a:solidFill>
                  <a:srgbClr val="000000"/>
                </a:solidFill>
                <a:latin typeface="Calibri"/>
              </a:rPr>
              <a:t>Une activité pédagogique par post-it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pc="-1" dirty="0">
                <a:solidFill>
                  <a:srgbClr val="000000"/>
                </a:solidFill>
                <a:latin typeface="Calibri"/>
              </a:rPr>
              <a:t>Aborder : les compétences techniques, les modalités pédagogiques, les modes d’animation, les idées d’évaluation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Symbol" panose="05050102010706020507" pitchFamily="18" charset="2"/>
              <a:buChar char="®"/>
              <a:tabLst>
                <a:tab pos="0" algn="l"/>
              </a:tabLst>
            </a:pPr>
            <a:r>
              <a:rPr lang="fr-FR" spc="-1" dirty="0">
                <a:solidFill>
                  <a:srgbClr val="000000"/>
                </a:solidFill>
                <a:latin typeface="Calibri"/>
                <a:sym typeface="Symbol" panose="05050102010706020507" pitchFamily="18" charset="2"/>
              </a:rPr>
              <a:t> « Qu’est ce qu’on fait faire aux étudiants ? »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  <a:tabLst>
                <a:tab pos="0" algn="l"/>
              </a:tabLst>
            </a:pPr>
            <a:r>
              <a:rPr lang="fr-FR" spc="-1" dirty="0">
                <a:solidFill>
                  <a:srgbClr val="000000"/>
                </a:solidFill>
                <a:latin typeface="Calibri"/>
                <a:sym typeface="Symbol" panose="05050102010706020507" pitchFamily="18" charset="2"/>
              </a:rPr>
              <a:t> « Comment on leur fait faire ? »</a:t>
            </a:r>
            <a:endParaRPr lang="fr-FR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dt" idx="35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 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A09F8BF-64D3-4277-A2B7-9EBE239E2279}" type="slidenum">
              <a:rPr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35180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r>
              <a:rPr lang="fr-FR" sz="4400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ème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temps : 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30 minutes</a:t>
            </a:r>
            <a:endParaRPr lang="fr-F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ubTitle"/>
          </p:nvPr>
        </p:nvSpPr>
        <p:spPr>
          <a:xfrm>
            <a:off x="524718" y="1664997"/>
            <a:ext cx="8474425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spc="-1" dirty="0">
                <a:solidFill>
                  <a:srgbClr val="000000"/>
                </a:solidFill>
                <a:latin typeface="Arial"/>
                <a:ea typeface="DejaVu Sans"/>
              </a:rPr>
              <a:t>Format</a:t>
            </a:r>
            <a:r>
              <a:rPr lang="fr-F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 travail en équipe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fr-FR" sz="24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spc="-1" dirty="0">
                <a:solidFill>
                  <a:srgbClr val="000000"/>
                </a:solidFill>
                <a:latin typeface="Arial"/>
                <a:ea typeface="DejaVu Sans"/>
              </a:rPr>
              <a:t>M</a:t>
            </a:r>
            <a:r>
              <a:rPr lang="fr-F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ise en commun des post-it et o</a:t>
            </a:r>
            <a:r>
              <a:rPr lang="fr-FR" sz="2400" spc="-1" dirty="0">
                <a:solidFill>
                  <a:srgbClr val="000000"/>
                </a:solidFill>
              </a:rPr>
              <a:t>rganisation des idées 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  <a:latin typeface="Arial"/>
              </a:rPr>
              <a:t>Liens avec les savoir-faire</a:t>
            </a:r>
            <a:endParaRPr lang="fr-FR" sz="2000" b="0" strike="noStrike" spc="-1" dirty="0">
              <a:solidFill>
                <a:srgbClr val="000000"/>
              </a:solidFill>
              <a:latin typeface="Calibri"/>
            </a:endParaRP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Lien avec les savoirs associés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</a:pP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spc="-1" dirty="0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lang="fr-F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onstruction de la séquence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Chronologie de la séquence : séances/activités pédagogiques</a:t>
            </a:r>
            <a:endParaRPr lang="fr-FR" sz="2000" spc="-1" dirty="0">
              <a:solidFill>
                <a:srgbClr val="000000"/>
              </a:solidFill>
              <a:latin typeface="Calibri"/>
            </a:endParaRP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Modalités pédagogiques associées (classe entière, TD, TP)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36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 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4959688-E3BF-4450-8776-AA740CDD3B76}" type="slidenum">
              <a:rPr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442335" y="139146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32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r>
              <a:rPr lang="fr-FR" sz="3200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ème</a:t>
            </a:r>
            <a:r>
              <a:rPr lang="fr-FR" sz="32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temps : </a:t>
            </a:r>
            <a:r>
              <a:rPr lang="fr-FR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emploi du temps des élèves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36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 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4959688-E3BF-4450-8776-AA740CDD3B76}" type="slidenum">
              <a:rPr/>
              <a:t>12</a:t>
            </a:fld>
            <a:endParaRPr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5B62218-EC70-A3E5-30D7-9786943D32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02" y="1086157"/>
            <a:ext cx="7948941" cy="5434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1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257120" y="886664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r>
              <a:rPr lang="fr-FR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ème</a:t>
            </a:r>
            <a:r>
              <a:rPr lang="fr-FR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temps : </a:t>
            </a:r>
            <a:r>
              <a:rPr lang="fr-FR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15 minutes</a:t>
            </a:r>
            <a:r>
              <a:rPr sz="3200" dirty="0"/>
              <a:t/>
            </a:r>
            <a:br>
              <a:rPr sz="3200" dirty="0"/>
            </a:b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b="1" spc="-1" dirty="0">
                <a:solidFill>
                  <a:srgbClr val="000000"/>
                </a:solidFill>
                <a:latin typeface="Arial"/>
              </a:rPr>
              <a:t>Conclusion de l’atelier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fr-FR" spc="-1" dirty="0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</a:rPr>
              <a:t>Expression des difficultés rencontrées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0000"/>
                </a:solidFill>
                <a:latin typeface="Arial"/>
              </a:rPr>
              <a:t>FAQ</a:t>
            </a:r>
            <a:endParaRPr lang="fr-FR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dt" idx="37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7D097A1-69CF-4453-9331-575F6AAF765D}" type="slidenum">
              <a:rPr/>
              <a:t>13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Programme de la journée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2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r>
              <a:rPr lang="fr-FR">
                <a:solidFill>
                  <a:srgbClr val="000000"/>
                </a:solidFill>
                <a:latin typeface="Arial"/>
              </a:rPr>
              <a:t>Formation académique : Mise en place du nouveau référentiel BTS BioALC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Rectangle 1"/>
          <p:cNvSpPr>
            <a:spLocks noGrp="1" noChangeArrowheads="1"/>
          </p:cNvSpPr>
          <p:nvPr>
            <p:ph sz="quarter" idx="14"/>
          </p:nvPr>
        </p:nvSpPr>
        <p:spPr bwMode="auto">
          <a:xfrm>
            <a:off x="359999" y="1924926"/>
            <a:ext cx="8148439" cy="447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380990" indent="-380990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2400" dirty="0">
                <a:latin typeface="Arial" panose="020B0604020202020204" pitchFamily="34" charset="0"/>
              </a:rPr>
              <a:t>"Construction de séquences" </a:t>
            </a:r>
          </a:p>
          <a:p>
            <a:pPr marL="632984" lvl="1" indent="-380990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300" dirty="0">
                <a:latin typeface="Arial" panose="020B0604020202020204" pitchFamily="34" charset="0"/>
              </a:rPr>
              <a:t>appropriation du référentiel et méthodologie </a:t>
            </a:r>
          </a:p>
          <a:p>
            <a:pPr marL="380990" indent="-380990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2400" dirty="0">
                <a:latin typeface="Arial" panose="020B0604020202020204" pitchFamily="34" charset="0"/>
              </a:rPr>
              <a:t>"Portfolio" : </a:t>
            </a:r>
          </a:p>
          <a:p>
            <a:pPr marL="632984" lvl="1" indent="-380990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300" dirty="0">
                <a:latin typeface="Arial" panose="020B0604020202020204" pitchFamily="34" charset="0"/>
              </a:rPr>
              <a:t>Présentation de l'objet et de sa place dans la formation 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400" dirty="0">
              <a:latin typeface="Arial" panose="020B0604020202020204" pitchFamily="34" charset="0"/>
            </a:endParaRP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400" b="1" i="1" dirty="0">
                <a:latin typeface="Arial" panose="020B0604020202020204" pitchFamily="34" charset="0"/>
              </a:rPr>
              <a:t>Repas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400" dirty="0">
              <a:latin typeface="Arial" panose="020B0604020202020204" pitchFamily="34" charset="0"/>
            </a:endParaRPr>
          </a:p>
          <a:p>
            <a:pPr marL="380990" indent="-380990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2400" dirty="0">
                <a:latin typeface="Arial" panose="020B0604020202020204" pitchFamily="34" charset="0"/>
              </a:rPr>
              <a:t>"Projet d'amélioration" </a:t>
            </a:r>
          </a:p>
          <a:p>
            <a:pPr marL="632984" lvl="1" indent="-380990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300" dirty="0">
                <a:latin typeface="Arial" panose="020B0604020202020204" pitchFamily="34" charset="0"/>
              </a:rPr>
              <a:t>Place dans la formation et organisation de la 1e année </a:t>
            </a:r>
          </a:p>
          <a:p>
            <a:pPr marL="380990" indent="-380990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altLang="fr-FR" sz="2400" dirty="0">
                <a:latin typeface="Arial" panose="020B0604020202020204" pitchFamily="34" charset="0"/>
              </a:rPr>
              <a:t>"Tutorat" </a:t>
            </a:r>
          </a:p>
          <a:p>
            <a:pPr marL="632984" lvl="1" indent="-380990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300" dirty="0">
                <a:latin typeface="Arial" panose="020B0604020202020204" pitchFamily="34" charset="0"/>
              </a:rPr>
              <a:t>Construire collectivement ce temps de formation en appui du référentiel </a:t>
            </a:r>
          </a:p>
        </p:txBody>
      </p:sp>
    </p:spTree>
    <p:extLst>
      <p:ext uri="{BB962C8B-B14F-4D97-AF65-F5344CB8AC3E}">
        <p14:creationId xmlns:p14="http://schemas.microsoft.com/office/powerpoint/2010/main" val="353927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3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3733" dirty="0"/>
              <a:t>Construction de </a:t>
            </a:r>
            <a:r>
              <a:rPr lang="fr-FR" sz="3733" dirty="0"/>
              <a:t>séquences </a:t>
            </a:r>
            <a:r>
              <a:rPr lang="fr-FR" sz="2800" spc="-1" dirty="0">
                <a:solidFill>
                  <a:srgbClr val="000000"/>
                </a:solidFill>
                <a:ea typeface="Microsoft YaHei"/>
              </a:rPr>
              <a:t>appropriation du référentiel et </a:t>
            </a:r>
            <a:r>
              <a:rPr lang="fr-FR" sz="2800" spc="-1" dirty="0">
                <a:solidFill>
                  <a:srgbClr val="000000"/>
                </a:solidFill>
                <a:ea typeface="Microsoft YaHei"/>
              </a:rPr>
              <a:t>méthodologie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r>
              <a:rPr lang="fr-FR">
                <a:solidFill>
                  <a:srgbClr val="000000"/>
                </a:solidFill>
                <a:latin typeface="Arial"/>
              </a:rPr>
              <a:t>Formation académique : Mise en place du nouveau référentiel BTS BioALC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43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/>
          </p:nvPr>
        </p:nvSpPr>
        <p:spPr>
          <a:xfrm>
            <a:off x="361080" y="2668680"/>
            <a:ext cx="8421120" cy="330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4000" b="1" strike="noStrike" spc="-1" dirty="0">
                <a:solidFill>
                  <a:srgbClr val="00006D"/>
                </a:solidFill>
                <a:latin typeface="Arial"/>
                <a:ea typeface="DejaVu Sans"/>
              </a:rPr>
              <a:t>Atelier </a:t>
            </a:r>
            <a:endParaRPr lang="fr-FR" sz="40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4000" b="1" strike="noStrike" spc="-1" dirty="0">
                <a:solidFill>
                  <a:srgbClr val="00006D"/>
                </a:solidFill>
                <a:latin typeface="Arial"/>
                <a:ea typeface="DejaVu Sans"/>
              </a:rPr>
              <a:t>« Construction de séquence »</a:t>
            </a:r>
            <a:endParaRPr lang="fr-FR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sldNum" idx="16"/>
          </p:nvPr>
        </p:nvSpPr>
        <p:spPr>
          <a:xfrm>
            <a:off x="7828560" y="6384240"/>
            <a:ext cx="9536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100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3A8F947-7A51-4114-B903-F2959A38D944}" type="slidenum">
              <a:rPr lang="fr-FR" sz="1000" b="1" strike="noStrike" spc="-1">
                <a:solidFill>
                  <a:srgbClr val="000000"/>
                </a:solidFill>
                <a:latin typeface="Arial"/>
                <a:ea typeface="DejaVu Sans"/>
              </a:rPr>
              <a:t>4</a:t>
            </a:fld>
            <a:endParaRPr lang="fr-FR" sz="1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dt" idx="17"/>
          </p:nvPr>
        </p:nvSpPr>
        <p:spPr>
          <a:xfrm>
            <a:off x="7120866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ZoneTexte 5"/>
          <p:cNvSpPr/>
          <p:nvPr/>
        </p:nvSpPr>
        <p:spPr>
          <a:xfrm>
            <a:off x="4813920" y="976320"/>
            <a:ext cx="43293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40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Programme </a:t>
            </a:r>
            <a:r>
              <a:rPr lang="fr-FR" sz="1400" b="1" spc="-1" dirty="0">
                <a:solidFill>
                  <a:srgbClr val="000000"/>
                </a:solidFill>
                <a:latin typeface="Marianne"/>
                <a:ea typeface="DejaVu Sans"/>
              </a:rPr>
              <a:t>Régional</a:t>
            </a:r>
            <a:r>
              <a:rPr lang="fr-FR" sz="140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de Formation 2023/2024</a:t>
            </a:r>
            <a:endParaRPr lang="fr-FR" sz="14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Groupes Atelier « Séquences »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7793568" y="6377517"/>
            <a:ext cx="1350433" cy="480483"/>
          </a:xfrm>
        </p:spPr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5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4294967295"/>
          </p:nvPr>
        </p:nvSpPr>
        <p:spPr>
          <a:xfrm>
            <a:off x="0" y="6377517"/>
            <a:ext cx="5903384" cy="480483"/>
          </a:xfrm>
        </p:spPr>
        <p:txBody>
          <a:bodyPr/>
          <a:lstStyle/>
          <a:p>
            <a:pPr defTabSz="1219170"/>
            <a:r>
              <a:rPr lang="fr-FR">
                <a:solidFill>
                  <a:srgbClr val="000000"/>
                </a:solidFill>
                <a:latin typeface="Arial"/>
              </a:rPr>
              <a:t>Formation académique : Mise en place du nouveau référentiel BTS BioALC</a:t>
            </a:r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413911" y="1700808"/>
          <a:ext cx="8229244" cy="3419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405">
                  <a:extLst>
                    <a:ext uri="{9D8B030D-6E8A-4147-A177-3AD203B41FA5}">
                      <a16:colId xmlns:a16="http://schemas.microsoft.com/office/drawing/2014/main" val="2991158869"/>
                    </a:ext>
                  </a:extLst>
                </a:gridCol>
                <a:gridCol w="1387439">
                  <a:extLst>
                    <a:ext uri="{9D8B030D-6E8A-4147-A177-3AD203B41FA5}">
                      <a16:colId xmlns:a16="http://schemas.microsoft.com/office/drawing/2014/main" val="912877237"/>
                    </a:ext>
                  </a:extLst>
                </a:gridCol>
                <a:gridCol w="1536171">
                  <a:extLst>
                    <a:ext uri="{9D8B030D-6E8A-4147-A177-3AD203B41FA5}">
                      <a16:colId xmlns:a16="http://schemas.microsoft.com/office/drawing/2014/main" val="3212390021"/>
                    </a:ext>
                  </a:extLst>
                </a:gridCol>
                <a:gridCol w="724796">
                  <a:extLst>
                    <a:ext uri="{9D8B030D-6E8A-4147-A177-3AD203B41FA5}">
                      <a16:colId xmlns:a16="http://schemas.microsoft.com/office/drawing/2014/main" val="2385935187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3651490750"/>
                    </a:ext>
                  </a:extLst>
                </a:gridCol>
                <a:gridCol w="1536171">
                  <a:extLst>
                    <a:ext uri="{9D8B030D-6E8A-4147-A177-3AD203B41FA5}">
                      <a16:colId xmlns:a16="http://schemas.microsoft.com/office/drawing/2014/main" val="3753318844"/>
                    </a:ext>
                  </a:extLst>
                </a:gridCol>
                <a:gridCol w="1810187">
                  <a:extLst>
                    <a:ext uri="{9D8B030D-6E8A-4147-A177-3AD203B41FA5}">
                      <a16:colId xmlns:a16="http://schemas.microsoft.com/office/drawing/2014/main" val="186872021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Gp 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BOUISSON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ANNE-CECILE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GP2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COLAROSSI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FRANCOISE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491813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KAUFFMANN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ANNE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LE BERRE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NOLWENN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19613"/>
                  </a:ext>
                </a:extLst>
              </a:tr>
              <a:tr h="309979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BETTIG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SYLVIA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 smtClean="0">
                          <a:effectLst/>
                        </a:rPr>
                        <a:t>BOUCHON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CORINNE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859346"/>
                  </a:ext>
                </a:extLst>
              </a:tr>
              <a:tr h="272947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 smtClean="0">
                          <a:effectLst/>
                        </a:rPr>
                        <a:t>GRELIER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ELODIE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MOREAUX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SINDY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564"/>
                  </a:ext>
                </a:extLst>
              </a:tr>
              <a:tr h="30692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BRUANT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DAVID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LAMOTHE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NATHALIE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743450"/>
                  </a:ext>
                </a:extLst>
              </a:tr>
              <a:tr h="30692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8951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9637781"/>
                  </a:ext>
                </a:extLst>
              </a:tr>
              <a:tr h="306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Gp3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DOUBLET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VINCENT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GP 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GUEHO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CAROLE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401604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LETURNIER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GERALDINE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LE PIHIVE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EMMANUELLE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87725"/>
                  </a:ext>
                </a:extLst>
              </a:tr>
              <a:tr h="30692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FARO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THOMAS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GERAULT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NATHALIE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184245"/>
                  </a:ext>
                </a:extLst>
              </a:tr>
              <a:tr h="253907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SAKR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MARIE HELENE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SOUCHARD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CHARLENE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063954"/>
                  </a:ext>
                </a:extLst>
              </a:tr>
              <a:tr h="30692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LEPROUST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MARTIN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94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16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>
            <a:extLst>
              <a:ext uri="{FF2B5EF4-FFF2-40B4-BE49-F238E27FC236}">
                <a16:creationId xmlns:a16="http://schemas.microsoft.com/office/drawing/2014/main" id="{681C9635-1D40-16C4-AE9E-54395FD7512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OBJECTIFS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Présenter </a:t>
            </a:r>
            <a:r>
              <a:rPr lang="fr-FR" sz="2800" spc="-1" dirty="0">
                <a:solidFill>
                  <a:srgbClr val="000000"/>
                </a:solidFill>
                <a:latin typeface="Arial"/>
                <a:ea typeface="DejaVu Sans"/>
              </a:rPr>
              <a:t>une séquence de début d’année en lien avec </a:t>
            </a:r>
            <a:r>
              <a:rPr lang="fr-FR" sz="2800" spc="-1" dirty="0">
                <a:solidFill>
                  <a:srgbClr val="000000"/>
                </a:solidFill>
                <a:latin typeface="Arial"/>
              </a:rPr>
              <a:t>le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 vocabulaire du référentiel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spc="-1" dirty="0">
                <a:solidFill>
                  <a:srgbClr val="000000"/>
                </a:solidFill>
                <a:latin typeface="Arial"/>
                <a:ea typeface="DejaVu Sans"/>
              </a:rPr>
              <a:t>Construire une séquence en atelier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4">
            <a:extLst>
              <a:ext uri="{FF2B5EF4-FFF2-40B4-BE49-F238E27FC236}">
                <a16:creationId xmlns:a16="http://schemas.microsoft.com/office/drawing/2014/main" id="{9B5018AB-6AE6-687D-F137-6D3ADFD72023}"/>
              </a:ext>
            </a:extLst>
          </p:cNvPr>
          <p:cNvSpPr>
            <a:spLocks noGrp="1"/>
          </p:cNvSpPr>
          <p:nvPr>
            <p:ph type="ftr" idx="1"/>
          </p:nvPr>
        </p:nvSpPr>
        <p:spPr>
          <a:xfrm>
            <a:off x="1673280" y="6361200"/>
            <a:ext cx="4170600" cy="476640"/>
          </a:xfrm>
        </p:spPr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7" name="PlaceHolder 3">
            <a:extLst>
              <a:ext uri="{FF2B5EF4-FFF2-40B4-BE49-F238E27FC236}">
                <a16:creationId xmlns:a16="http://schemas.microsoft.com/office/drawing/2014/main" id="{F04A1E11-4157-D788-2DF9-E6A39916031C}"/>
              </a:ext>
            </a:extLst>
          </p:cNvPr>
          <p:cNvSpPr txBox="1">
            <a:spLocks/>
          </p:cNvSpPr>
          <p:nvPr/>
        </p:nvSpPr>
        <p:spPr>
          <a:xfrm>
            <a:off x="7120866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100000"/>
              </a:lnSpc>
              <a:buNone/>
              <a:defRPr lang="fr-FR" sz="800" b="0" strike="noStrike" kern="1200" spc="-1">
                <a:solidFill>
                  <a:srgbClr val="000000"/>
                </a:solidFill>
                <a:latin typeface="Arial"/>
                <a:ea typeface="DejaVu Sans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31 mai 2024</a:t>
            </a:r>
            <a:endParaRPr lang="fr-FR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7092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ZoneTexte 3"/>
          <p:cNvSpPr/>
          <p:nvPr/>
        </p:nvSpPr>
        <p:spPr>
          <a:xfrm>
            <a:off x="353389" y="1567734"/>
            <a:ext cx="8893800" cy="35379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2800" b="1" strike="noStrike" spc="-1" dirty="0">
                <a:solidFill>
                  <a:srgbClr val="00006D"/>
                </a:solidFill>
                <a:latin typeface="Arial"/>
                <a:ea typeface="DejaVu Sans"/>
              </a:rPr>
              <a:t>Présentation d’une séquence </a:t>
            </a:r>
            <a:r>
              <a:rPr lang="fr-FR" sz="2800" b="1" spc="-1" dirty="0">
                <a:solidFill>
                  <a:srgbClr val="00006D"/>
                </a:solidFill>
                <a:latin typeface="Arial"/>
                <a:ea typeface="DejaVu Sans"/>
              </a:rPr>
              <a:t>de début d’année autour de techniques de base</a:t>
            </a:r>
          </a:p>
          <a:p>
            <a:pPr algn="ctr">
              <a:lnSpc>
                <a:spcPct val="100000"/>
              </a:lnSpc>
              <a:buNone/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r>
              <a:rPr lang="fr-FR" sz="2800" spc="-1" dirty="0">
                <a:solidFill>
                  <a:srgbClr val="000000"/>
                </a:solidFill>
                <a:latin typeface="Calibri"/>
              </a:rPr>
              <a:t>Lien avec la compréhension du vocabulaire de la conception de séquences</a:t>
            </a:r>
          </a:p>
          <a:p>
            <a:pPr>
              <a:lnSpc>
                <a:spcPct val="100000"/>
              </a:lnSpc>
              <a:buNone/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dt" idx="18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5E96CAD-E21F-4E09-BCCF-7E89DECAC122}" type="slidenum">
              <a:rPr/>
              <a:t>7</a:t>
            </a:fld>
            <a:endParaRPr/>
          </a:p>
        </p:txBody>
      </p:sp>
    </p:spTree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ubTitle"/>
          </p:nvPr>
        </p:nvSpPr>
        <p:spPr>
          <a:xfrm>
            <a:off x="457740" y="189054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Présentation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 et objectifs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Format :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4 groupes de 4 ou 5 personnes 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+ </a:t>
            </a: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4 formateurs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Choix imposé d’une activité par groupe (sous forme de cartes) :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- 2 activités du bloc 2 avec plusieurs tâches chacune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- 2 activités du bloc 3 avec plusieurs tâches chacune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Découpage en 4 temps : </a:t>
            </a:r>
            <a:r>
              <a:rPr lang="fr-FR" sz="2400" spc="-1" dirty="0">
                <a:solidFill>
                  <a:srgbClr val="000000"/>
                </a:solidFill>
                <a:latin typeface="Arial"/>
                <a:ea typeface="DejaVu Sans"/>
              </a:rPr>
              <a:t>avec des durées imposées pour chaque temps de la conception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fr-FR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1371600" lvl="3" indent="0"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    </a:t>
            </a:r>
            <a:endParaRPr lang="fr-FR" sz="2800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title"/>
          </p:nvPr>
        </p:nvSpPr>
        <p:spPr>
          <a:xfrm>
            <a:off x="1424537" y="2358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800" b="1" spc="-1" dirty="0">
                <a:solidFill>
                  <a:srgbClr val="00006D"/>
                </a:solidFill>
                <a:latin typeface="Arial"/>
                <a:cs typeface="+mn-cs"/>
              </a:rPr>
              <a:t>Méthodologie de construction de séquence</a:t>
            </a:r>
            <a:br>
              <a:rPr lang="fr-FR" sz="2800" b="1" spc="-1" dirty="0">
                <a:solidFill>
                  <a:srgbClr val="00006D"/>
                </a:solidFill>
                <a:latin typeface="Arial"/>
                <a:cs typeface="+mn-cs"/>
              </a:rPr>
            </a:br>
            <a:r>
              <a:rPr lang="fr-FR" sz="2800" b="1" spc="-1" dirty="0">
                <a:solidFill>
                  <a:srgbClr val="00006D"/>
                </a:solidFill>
                <a:latin typeface="Arial"/>
                <a:cs typeface="+mn-cs"/>
              </a:rPr>
              <a:t>Travail en atelier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dt" idx="33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 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4980B7F-F075-499E-BBE1-A9C8CC5ADF52}" type="slidenum">
              <a:rPr/>
              <a:t>8</a:t>
            </a:fld>
            <a:endParaRPr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xmlns="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1028520" y="103248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lang="fr-FR" u="sng" spc="-1" baseline="30000" dirty="0">
                <a:solidFill>
                  <a:srgbClr val="000000"/>
                </a:solidFill>
                <a:latin typeface="Arial"/>
                <a:ea typeface="DejaVu Sans"/>
              </a:rPr>
              <a:t>er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temps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15 minutes</a:t>
            </a:r>
            <a:endParaRPr lang="fr-FR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Format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 travail en équipe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S’approprier 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'activité et les tâches associées (voir carte)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éfinir un contexte professionnel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dt" idx="34"/>
          </p:nvPr>
        </p:nvSpPr>
        <p:spPr>
          <a:xfrm>
            <a:off x="7613640" y="6377760"/>
            <a:ext cx="11667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dirty="0"/>
              <a:t>31 mai </a:t>
            </a:r>
            <a:r>
              <a:rPr lang="fr-FR" sz="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rPr dirty="0"/>
              <a:t>Mise en place des nouveaux référentiels de BTS </a:t>
            </a:r>
            <a:r>
              <a:rPr dirty="0" err="1"/>
              <a:t>BioALC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2E4AAF0-6F3D-4869-B8A4-B13CB82834BD}" type="slidenum">
              <a:rPr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880</TotalTime>
  <Words>688</Words>
  <Application>Microsoft Office PowerPoint</Application>
  <PresentationFormat>Affichage à l'écran (4:3)</PresentationFormat>
  <Paragraphs>166</Paragraphs>
  <Slides>13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Microsoft YaHei</vt:lpstr>
      <vt:lpstr>Arial</vt:lpstr>
      <vt:lpstr>Calibri</vt:lpstr>
      <vt:lpstr>DejaVu Sans</vt:lpstr>
      <vt:lpstr>Marianne</vt:lpstr>
      <vt:lpstr>Symbol</vt:lpstr>
      <vt:lpstr>Wingdings</vt:lpstr>
      <vt:lpstr>MINISTÈRIEL</vt:lpstr>
      <vt:lpstr>MINISTÈRIEL</vt:lpstr>
      <vt:lpstr>MINISTÈRIEL</vt:lpstr>
      <vt:lpstr>1_MINISTÈRIEL</vt:lpstr>
      <vt:lpstr>Présentation PowerPoint</vt:lpstr>
      <vt:lpstr>Programme de la journée</vt:lpstr>
      <vt:lpstr>Présentation PowerPoint</vt:lpstr>
      <vt:lpstr>Présentation PowerPoint</vt:lpstr>
      <vt:lpstr>Groupes Atelier « Séquences »</vt:lpstr>
      <vt:lpstr>Présentation PowerPoint</vt:lpstr>
      <vt:lpstr>Présentation PowerPoint</vt:lpstr>
      <vt:lpstr>Méthodologie de construction de séquence Travail en atelier </vt:lpstr>
      <vt:lpstr>1er temps :15 minutes</vt:lpstr>
      <vt:lpstr>2ème temps : 15 minutes</vt:lpstr>
      <vt:lpstr>3ème temps : 30 minutes</vt:lpstr>
      <vt:lpstr>3ème temps : emploi du temps des élèves</vt:lpstr>
      <vt:lpstr>4ème temps : 15 minutes 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dc:description/>
  <cp:lastModifiedBy>vbochard</cp:lastModifiedBy>
  <cp:revision>136</cp:revision>
  <dcterms:created xsi:type="dcterms:W3CDTF">2020-03-05T15:21:24Z</dcterms:created>
  <dcterms:modified xsi:type="dcterms:W3CDTF">2024-05-30T15:23:33Z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  <property fmtid="{D5CDD505-2E9C-101B-9397-08002B2CF9AE}" pid="3" name="HiddenSlides">
    <vt:r8>4</vt:r8>
  </property>
  <property fmtid="{D5CDD505-2E9C-101B-9397-08002B2CF9AE}" pid="4" name="Notes">
    <vt:r8>22</vt:r8>
  </property>
  <property fmtid="{D5CDD505-2E9C-101B-9397-08002B2CF9AE}" pid="5" name="PresentationFormat">
    <vt:lpwstr>Affichage à l'écran (4:3)</vt:lpwstr>
  </property>
  <property fmtid="{D5CDD505-2E9C-101B-9397-08002B2CF9AE}" pid="6" name="Slides">
    <vt:r8>23</vt:r8>
  </property>
</Properties>
</file>