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4"/>
  </p:notesMasterIdLst>
  <p:sldIdLst>
    <p:sldId id="407" r:id="rId5"/>
    <p:sldId id="408" r:id="rId6"/>
    <p:sldId id="346" r:id="rId7"/>
    <p:sldId id="347" r:id="rId8"/>
    <p:sldId id="348" r:id="rId9"/>
    <p:sldId id="342" r:id="rId10"/>
    <p:sldId id="349" r:id="rId11"/>
    <p:sldId id="344" r:id="rId12"/>
    <p:sldId id="409" r:id="rId13"/>
    <p:sldId id="410" r:id="rId14"/>
    <p:sldId id="350" r:id="rId15"/>
    <p:sldId id="364" r:id="rId16"/>
    <p:sldId id="367" r:id="rId17"/>
    <p:sldId id="377" r:id="rId18"/>
    <p:sldId id="400" r:id="rId19"/>
    <p:sldId id="404" r:id="rId20"/>
    <p:sldId id="405" r:id="rId21"/>
    <p:sldId id="406" r:id="rId22"/>
    <p:sldId id="376" r:id="rId23"/>
  </p:sldIdLst>
  <p:sldSz cx="6858000" cy="51435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191" userDrawn="1">
          <p15:clr>
            <a:srgbClr val="A4A3A4"/>
          </p15:clr>
        </p15:guide>
        <p15:guide id="3" orient="horz" pos="854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3049" userDrawn="1">
          <p15:clr>
            <a:srgbClr val="A4A3A4"/>
          </p15:clr>
        </p15:guide>
        <p15:guide id="6" orient="horz" pos="3151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3895" userDrawn="1">
          <p15:clr>
            <a:srgbClr val="A4A3A4"/>
          </p15:clr>
        </p15:guide>
        <p15:guide id="10" pos="40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5841"/>
    <a:srgbClr val="E7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87326" autoAdjust="0"/>
  </p:normalViewPr>
  <p:slideViewPr>
    <p:cSldViewPr showGuides="1">
      <p:cViewPr varScale="1">
        <p:scale>
          <a:sx n="79" d="100"/>
          <a:sy n="79" d="100"/>
        </p:scale>
        <p:origin x="1248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160"/>
        <p:guide pos="357"/>
        <p:guide pos="3895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A1562-004E-4A9F-B1E2-2241EC7025A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936F4477-6EB6-4734-AD28-3045ABDEB80D}">
      <dgm:prSet phldrT="[Texte]" custT="1"/>
      <dgm:spPr/>
      <dgm:t>
        <a:bodyPr/>
        <a:lstStyle/>
        <a:p>
          <a:r>
            <a:rPr lang="fr-FR" sz="1600" b="1" dirty="0"/>
            <a:t>Formation</a:t>
          </a:r>
          <a:endParaRPr lang="fr-FR" sz="2400" b="1" dirty="0"/>
        </a:p>
      </dgm:t>
    </dgm:pt>
    <dgm:pt modelId="{A1931730-C7BE-4808-BF40-24C93AF3170B}" type="parTrans" cxnId="{84D317BF-A61F-48F4-8284-A2B57285A8A7}">
      <dgm:prSet/>
      <dgm:spPr/>
      <dgm:t>
        <a:bodyPr/>
        <a:lstStyle/>
        <a:p>
          <a:endParaRPr lang="fr-FR" sz="1800"/>
        </a:p>
      </dgm:t>
    </dgm:pt>
    <dgm:pt modelId="{446C82B7-9491-4DB7-8425-C46D7D0A1A5B}" type="sibTrans" cxnId="{84D317BF-A61F-48F4-8284-A2B57285A8A7}">
      <dgm:prSet/>
      <dgm:spPr/>
      <dgm:t>
        <a:bodyPr/>
        <a:lstStyle/>
        <a:p>
          <a:endParaRPr lang="fr-FR" sz="1800"/>
        </a:p>
      </dgm:t>
    </dgm:pt>
    <dgm:pt modelId="{9AE474A2-2264-4E5D-99D5-837AFA559B3D}">
      <dgm:prSet phldrT="[Texte]" custT="1"/>
      <dgm:spPr/>
      <dgm:t>
        <a:bodyPr/>
        <a:lstStyle/>
        <a:p>
          <a:r>
            <a:rPr lang="fr-FR" sz="1400" b="1" dirty="0"/>
            <a:t>Professionnel</a:t>
          </a:r>
          <a:endParaRPr lang="fr-FR" sz="1200" b="1" dirty="0"/>
        </a:p>
      </dgm:t>
    </dgm:pt>
    <dgm:pt modelId="{99ECA0A2-8103-4731-84D1-63D8C631CC9F}" type="sibTrans" cxnId="{AEE16067-9B39-42B9-92DC-2DD7F861694F}">
      <dgm:prSet/>
      <dgm:spPr/>
      <dgm:t>
        <a:bodyPr/>
        <a:lstStyle/>
        <a:p>
          <a:endParaRPr lang="fr-FR" sz="1800"/>
        </a:p>
      </dgm:t>
    </dgm:pt>
    <dgm:pt modelId="{F1755E0C-1999-4311-9830-1AB9E3967F8C}" type="parTrans" cxnId="{AEE16067-9B39-42B9-92DC-2DD7F861694F}">
      <dgm:prSet/>
      <dgm:spPr/>
      <dgm:t>
        <a:bodyPr/>
        <a:lstStyle/>
        <a:p>
          <a:endParaRPr lang="fr-FR" sz="1800"/>
        </a:p>
      </dgm:t>
    </dgm:pt>
    <dgm:pt modelId="{0847CDD4-BA2F-4FFD-AFE9-366FA8F801CB}" type="pres">
      <dgm:prSet presAssocID="{12AA1562-004E-4A9F-B1E2-2241EC7025AC}" presName="compositeShape" presStyleCnt="0">
        <dgm:presLayoutVars>
          <dgm:chMax val="7"/>
          <dgm:dir/>
          <dgm:resizeHandles val="exact"/>
        </dgm:presLayoutVars>
      </dgm:prSet>
      <dgm:spPr/>
    </dgm:pt>
    <dgm:pt modelId="{DBFA8A82-9B9B-4382-9369-C320CE4C5FF2}" type="pres">
      <dgm:prSet presAssocID="{936F4477-6EB6-4734-AD28-3045ABDEB80D}" presName="circ1" presStyleLbl="vennNode1" presStyleIdx="0" presStyleCnt="2" custLinFactNeighborX="607" custLinFactNeighborY="1032"/>
      <dgm:spPr/>
      <dgm:t>
        <a:bodyPr/>
        <a:lstStyle/>
        <a:p>
          <a:endParaRPr lang="fr-FR"/>
        </a:p>
      </dgm:t>
    </dgm:pt>
    <dgm:pt modelId="{F1B807AF-A591-4591-914E-EC69F21C9720}" type="pres">
      <dgm:prSet presAssocID="{936F4477-6EB6-4734-AD28-3045ABDEB80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C5B75-BB79-4D6C-AD4E-8177EB4153F5}" type="pres">
      <dgm:prSet presAssocID="{9AE474A2-2264-4E5D-99D5-837AFA559B3D}" presName="circ2" presStyleLbl="vennNode1" presStyleIdx="1" presStyleCnt="2" custLinFactNeighborX="2256" custLinFactNeighborY="-291"/>
      <dgm:spPr/>
      <dgm:t>
        <a:bodyPr/>
        <a:lstStyle/>
        <a:p>
          <a:endParaRPr lang="fr-FR"/>
        </a:p>
      </dgm:t>
    </dgm:pt>
    <dgm:pt modelId="{EAA4E54C-BEAC-470A-9663-2519CAED8527}" type="pres">
      <dgm:prSet presAssocID="{9AE474A2-2264-4E5D-99D5-837AFA559B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496740-8F2B-42CD-B4E1-5B8218C3D2F5}" type="presOf" srcId="{9AE474A2-2264-4E5D-99D5-837AFA559B3D}" destId="{EAA4E54C-BEAC-470A-9663-2519CAED8527}" srcOrd="1" destOrd="0" presId="urn:microsoft.com/office/officeart/2005/8/layout/venn1"/>
    <dgm:cxn modelId="{7595F506-B70A-4DF9-AC9F-E16A3603A729}" type="presOf" srcId="{936F4477-6EB6-4734-AD28-3045ABDEB80D}" destId="{DBFA8A82-9B9B-4382-9369-C320CE4C5FF2}" srcOrd="0" destOrd="0" presId="urn:microsoft.com/office/officeart/2005/8/layout/venn1"/>
    <dgm:cxn modelId="{9C13E1CB-3AC7-4A78-8EE9-88BE801B34E6}" type="presOf" srcId="{12AA1562-004E-4A9F-B1E2-2241EC7025AC}" destId="{0847CDD4-BA2F-4FFD-AFE9-366FA8F801CB}" srcOrd="0" destOrd="0" presId="urn:microsoft.com/office/officeart/2005/8/layout/venn1"/>
    <dgm:cxn modelId="{055E5A5E-9B9C-46A8-A511-F2045DA0ABA5}" type="presOf" srcId="{936F4477-6EB6-4734-AD28-3045ABDEB80D}" destId="{F1B807AF-A591-4591-914E-EC69F21C9720}" srcOrd="1" destOrd="0" presId="urn:microsoft.com/office/officeart/2005/8/layout/venn1"/>
    <dgm:cxn modelId="{706B0340-7947-4035-9E1B-8229CDEECE47}" type="presOf" srcId="{9AE474A2-2264-4E5D-99D5-837AFA559B3D}" destId="{9D9C5B75-BB79-4D6C-AD4E-8177EB4153F5}" srcOrd="0" destOrd="0" presId="urn:microsoft.com/office/officeart/2005/8/layout/venn1"/>
    <dgm:cxn modelId="{84D317BF-A61F-48F4-8284-A2B57285A8A7}" srcId="{12AA1562-004E-4A9F-B1E2-2241EC7025AC}" destId="{936F4477-6EB6-4734-AD28-3045ABDEB80D}" srcOrd="0" destOrd="0" parTransId="{A1931730-C7BE-4808-BF40-24C93AF3170B}" sibTransId="{446C82B7-9491-4DB7-8425-C46D7D0A1A5B}"/>
    <dgm:cxn modelId="{AEE16067-9B39-42B9-92DC-2DD7F861694F}" srcId="{12AA1562-004E-4A9F-B1E2-2241EC7025AC}" destId="{9AE474A2-2264-4E5D-99D5-837AFA559B3D}" srcOrd="1" destOrd="0" parTransId="{F1755E0C-1999-4311-9830-1AB9E3967F8C}" sibTransId="{99ECA0A2-8103-4731-84D1-63D8C631CC9F}"/>
    <dgm:cxn modelId="{7FC8EB48-5CC9-44F0-8763-394E77662FCD}" type="presParOf" srcId="{0847CDD4-BA2F-4FFD-AFE9-366FA8F801CB}" destId="{DBFA8A82-9B9B-4382-9369-C320CE4C5FF2}" srcOrd="0" destOrd="0" presId="urn:microsoft.com/office/officeart/2005/8/layout/venn1"/>
    <dgm:cxn modelId="{8580CF8B-092C-402E-BB43-223308CFAE4B}" type="presParOf" srcId="{0847CDD4-BA2F-4FFD-AFE9-366FA8F801CB}" destId="{F1B807AF-A591-4591-914E-EC69F21C9720}" srcOrd="1" destOrd="0" presId="urn:microsoft.com/office/officeart/2005/8/layout/venn1"/>
    <dgm:cxn modelId="{E510742F-23BA-414A-9738-B5A57C8A3E43}" type="presParOf" srcId="{0847CDD4-BA2F-4FFD-AFE9-366FA8F801CB}" destId="{9D9C5B75-BB79-4D6C-AD4E-8177EB4153F5}" srcOrd="2" destOrd="0" presId="urn:microsoft.com/office/officeart/2005/8/layout/venn1"/>
    <dgm:cxn modelId="{9C347580-07AB-45CF-B53C-4C3C1C13B350}" type="presParOf" srcId="{0847CDD4-BA2F-4FFD-AFE9-366FA8F801CB}" destId="{EAA4E54C-BEAC-470A-9663-2519CAED852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C5B6A-E445-4D1F-B4A7-699009567C3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BDFB0E5-C271-41CC-8569-5B3E342ADD60}">
      <dgm:prSet phldrT="[Texte]"/>
      <dgm:spPr/>
      <dgm:t>
        <a:bodyPr/>
        <a:lstStyle/>
        <a:p>
          <a:r>
            <a:rPr lang="fr-FR" dirty="0"/>
            <a:t>Professionnalisation de l’étudiant </a:t>
          </a:r>
        </a:p>
      </dgm:t>
    </dgm:pt>
    <dgm:pt modelId="{FF5F1824-69BE-4F8F-88B9-1C0779F7B53B}" type="parTrans" cxnId="{0161A9D6-E786-455E-ABBA-E872E01D9978}">
      <dgm:prSet/>
      <dgm:spPr/>
      <dgm:t>
        <a:bodyPr/>
        <a:lstStyle/>
        <a:p>
          <a:endParaRPr lang="fr-FR"/>
        </a:p>
      </dgm:t>
    </dgm:pt>
    <dgm:pt modelId="{96B8267F-4B4A-41E9-9C9B-EF1490D92461}" type="sibTrans" cxnId="{0161A9D6-E786-455E-ABBA-E872E01D9978}">
      <dgm:prSet/>
      <dgm:spPr/>
      <dgm:t>
        <a:bodyPr/>
        <a:lstStyle/>
        <a:p>
          <a:endParaRPr lang="fr-FR"/>
        </a:p>
      </dgm:t>
    </dgm:pt>
    <dgm:pt modelId="{E45FAA58-BAA2-4654-B871-FB4F6294DF84}">
      <dgm:prSet phldrT="[Texte]"/>
      <dgm:spPr/>
      <dgm:t>
        <a:bodyPr/>
        <a:lstStyle/>
        <a:p>
          <a:r>
            <a:rPr lang="fr-FR" dirty="0"/>
            <a:t>Développement des compétences</a:t>
          </a:r>
        </a:p>
      </dgm:t>
    </dgm:pt>
    <dgm:pt modelId="{C1ABADD3-4F34-4D04-9631-0F352A0686E2}" type="parTrans" cxnId="{56A91D38-F50D-45EA-BF7C-51B50F15F6AD}">
      <dgm:prSet/>
      <dgm:spPr/>
      <dgm:t>
        <a:bodyPr/>
        <a:lstStyle/>
        <a:p>
          <a:endParaRPr lang="fr-FR"/>
        </a:p>
      </dgm:t>
    </dgm:pt>
    <dgm:pt modelId="{7C95EF06-426E-4ABE-9301-CA742BE37B87}" type="sibTrans" cxnId="{56A91D38-F50D-45EA-BF7C-51B50F15F6AD}">
      <dgm:prSet/>
      <dgm:spPr/>
      <dgm:t>
        <a:bodyPr/>
        <a:lstStyle/>
        <a:p>
          <a:endParaRPr lang="fr-FR"/>
        </a:p>
      </dgm:t>
    </dgm:pt>
    <dgm:pt modelId="{A87EC7F9-CDC3-45AD-80F2-A72AE35668B2}">
      <dgm:prSet phldrT="[Texte]"/>
      <dgm:spPr/>
      <dgm:t>
        <a:bodyPr/>
        <a:lstStyle/>
        <a:p>
          <a:r>
            <a:rPr lang="fr-FR" dirty="0"/>
            <a:t>Individualisation du parcours </a:t>
          </a:r>
        </a:p>
      </dgm:t>
    </dgm:pt>
    <dgm:pt modelId="{E929CBFF-7B60-4FF8-9DF9-8709ED8FF63C}" type="parTrans" cxnId="{2A235365-110D-42C2-A6F9-AE6D220DEA98}">
      <dgm:prSet/>
      <dgm:spPr/>
      <dgm:t>
        <a:bodyPr/>
        <a:lstStyle/>
        <a:p>
          <a:endParaRPr lang="fr-FR"/>
        </a:p>
      </dgm:t>
    </dgm:pt>
    <dgm:pt modelId="{D543B63E-7BD1-4E39-BEBB-74828DDADA50}" type="sibTrans" cxnId="{2A235365-110D-42C2-A6F9-AE6D220DEA98}">
      <dgm:prSet/>
      <dgm:spPr/>
      <dgm:t>
        <a:bodyPr/>
        <a:lstStyle/>
        <a:p>
          <a:endParaRPr lang="fr-FR"/>
        </a:p>
      </dgm:t>
    </dgm:pt>
    <dgm:pt modelId="{34926049-AA8C-4EE4-A465-7AF2B579B673}" type="pres">
      <dgm:prSet presAssocID="{77DC5B6A-E445-4D1F-B4A7-699009567C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2F8267-460F-4836-8790-79C109AAB70B}" type="pres">
      <dgm:prSet presAssocID="{1BDFB0E5-C271-41CC-8569-5B3E342ADD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A583F4-3A9E-4CA6-9178-546D7F592D8A}" type="pres">
      <dgm:prSet presAssocID="{96B8267F-4B4A-41E9-9C9B-EF1490D92461}" presName="sibTrans" presStyleCnt="0"/>
      <dgm:spPr/>
    </dgm:pt>
    <dgm:pt modelId="{2B783357-DE9B-4E4A-8E68-78239D0A59CD}" type="pres">
      <dgm:prSet presAssocID="{E45FAA58-BAA2-4654-B871-FB4F6294DF84}" presName="node" presStyleLbl="node1" presStyleIdx="1" presStyleCnt="3" custLinFactNeighborX="-20" custLinFactNeighborY="3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E9C60D-87BF-4F53-B37D-DDDF95044BEA}" type="pres">
      <dgm:prSet presAssocID="{7C95EF06-426E-4ABE-9301-CA742BE37B87}" presName="sibTrans" presStyleCnt="0"/>
      <dgm:spPr/>
    </dgm:pt>
    <dgm:pt modelId="{DC2E85E4-FC6B-46AB-90BF-663638730F73}" type="pres">
      <dgm:prSet presAssocID="{A87EC7F9-CDC3-45AD-80F2-A72AE35668B2}" presName="node" presStyleLbl="node1" presStyleIdx="2" presStyleCnt="3" custLinFactNeighborX="-987" custLinFactNeighborY="32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235365-110D-42C2-A6F9-AE6D220DEA98}" srcId="{77DC5B6A-E445-4D1F-B4A7-699009567C38}" destId="{A87EC7F9-CDC3-45AD-80F2-A72AE35668B2}" srcOrd="2" destOrd="0" parTransId="{E929CBFF-7B60-4FF8-9DF9-8709ED8FF63C}" sibTransId="{D543B63E-7BD1-4E39-BEBB-74828DDADA50}"/>
    <dgm:cxn modelId="{0161A9D6-E786-455E-ABBA-E872E01D9978}" srcId="{77DC5B6A-E445-4D1F-B4A7-699009567C38}" destId="{1BDFB0E5-C271-41CC-8569-5B3E342ADD60}" srcOrd="0" destOrd="0" parTransId="{FF5F1824-69BE-4F8F-88B9-1C0779F7B53B}" sibTransId="{96B8267F-4B4A-41E9-9C9B-EF1490D92461}"/>
    <dgm:cxn modelId="{6DE1D10E-0EE9-4463-8B93-ED4405C40DA1}" type="presOf" srcId="{1BDFB0E5-C271-41CC-8569-5B3E342ADD60}" destId="{E62F8267-460F-4836-8790-79C109AAB70B}" srcOrd="0" destOrd="0" presId="urn:microsoft.com/office/officeart/2005/8/layout/default"/>
    <dgm:cxn modelId="{28913F3D-F0CE-4CA7-B18F-2B8F0C8CFDC3}" type="presOf" srcId="{A87EC7F9-CDC3-45AD-80F2-A72AE35668B2}" destId="{DC2E85E4-FC6B-46AB-90BF-663638730F73}" srcOrd="0" destOrd="0" presId="urn:microsoft.com/office/officeart/2005/8/layout/default"/>
    <dgm:cxn modelId="{A2179E10-BE60-4AC1-9FF4-D46BFA55ABA1}" type="presOf" srcId="{E45FAA58-BAA2-4654-B871-FB4F6294DF84}" destId="{2B783357-DE9B-4E4A-8E68-78239D0A59CD}" srcOrd="0" destOrd="0" presId="urn:microsoft.com/office/officeart/2005/8/layout/default"/>
    <dgm:cxn modelId="{56A91D38-F50D-45EA-BF7C-51B50F15F6AD}" srcId="{77DC5B6A-E445-4D1F-B4A7-699009567C38}" destId="{E45FAA58-BAA2-4654-B871-FB4F6294DF84}" srcOrd="1" destOrd="0" parTransId="{C1ABADD3-4F34-4D04-9631-0F352A0686E2}" sibTransId="{7C95EF06-426E-4ABE-9301-CA742BE37B87}"/>
    <dgm:cxn modelId="{9A9FA520-B07C-40CB-9F56-0319D9050C86}" type="presOf" srcId="{77DC5B6A-E445-4D1F-B4A7-699009567C38}" destId="{34926049-AA8C-4EE4-A465-7AF2B579B673}" srcOrd="0" destOrd="0" presId="urn:microsoft.com/office/officeart/2005/8/layout/default"/>
    <dgm:cxn modelId="{0C3ECCF6-3011-4EEB-9F82-2C5733CEF9D0}" type="presParOf" srcId="{34926049-AA8C-4EE4-A465-7AF2B579B673}" destId="{E62F8267-460F-4836-8790-79C109AAB70B}" srcOrd="0" destOrd="0" presId="urn:microsoft.com/office/officeart/2005/8/layout/default"/>
    <dgm:cxn modelId="{3600A6B4-DB37-43D7-BD80-11CDC959EE49}" type="presParOf" srcId="{34926049-AA8C-4EE4-A465-7AF2B579B673}" destId="{FBA583F4-3A9E-4CA6-9178-546D7F592D8A}" srcOrd="1" destOrd="0" presId="urn:microsoft.com/office/officeart/2005/8/layout/default"/>
    <dgm:cxn modelId="{88897EE8-02A0-422B-B9D9-93E5434AC808}" type="presParOf" srcId="{34926049-AA8C-4EE4-A465-7AF2B579B673}" destId="{2B783357-DE9B-4E4A-8E68-78239D0A59CD}" srcOrd="2" destOrd="0" presId="urn:microsoft.com/office/officeart/2005/8/layout/default"/>
    <dgm:cxn modelId="{7DEF32AF-F9FA-4CF4-93DF-E31BB027BFAC}" type="presParOf" srcId="{34926049-AA8C-4EE4-A465-7AF2B579B673}" destId="{A2E9C60D-87BF-4F53-B37D-DDDF95044BEA}" srcOrd="3" destOrd="0" presId="urn:microsoft.com/office/officeart/2005/8/layout/default"/>
    <dgm:cxn modelId="{23446FFC-D243-4113-980B-7D876856AAFA}" type="presParOf" srcId="{34926049-AA8C-4EE4-A465-7AF2B579B673}" destId="{DC2E85E4-FC6B-46AB-90BF-663638730F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66817-E815-4C02-A5C7-2462FFC4DAF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94FF52-F111-4796-B1F0-10ACD33552EC}">
      <dgm:prSet phldrT="[Texte]"/>
      <dgm:spPr>
        <a:xfrm>
          <a:off x="5" y="976330"/>
          <a:ext cx="2257450" cy="2708940"/>
        </a:xfrm>
        <a:prstGeom prst="roundRect">
          <a:avLst>
            <a:gd name="adj" fmla="val 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1</a:t>
          </a:r>
        </a:p>
      </dgm:t>
    </dgm:pt>
    <dgm:pt modelId="{AD81D97E-9711-44AE-859B-1571DD36DC82}" type="parTrans" cxnId="{107A1DBB-3273-4C6C-BA9F-1F4FB22DD012}">
      <dgm:prSet/>
      <dgm:spPr/>
      <dgm:t>
        <a:bodyPr/>
        <a:lstStyle/>
        <a:p>
          <a:endParaRPr lang="fr-FR"/>
        </a:p>
      </dgm:t>
    </dgm:pt>
    <dgm:pt modelId="{79F98D10-6D79-4407-8A40-372511B2FEC3}" type="sibTrans" cxnId="{107A1DBB-3273-4C6C-BA9F-1F4FB22DD012}">
      <dgm:prSet/>
      <dgm:spPr/>
      <dgm:t>
        <a:bodyPr/>
        <a:lstStyle/>
        <a:p>
          <a:endParaRPr lang="fr-FR"/>
        </a:p>
      </dgm:t>
    </dgm:pt>
    <dgm:pt modelId="{58E550CD-95CA-4DAD-8504-B35DBC17E20D}">
      <dgm:prSet phldrT="[Texte]"/>
      <dgm:spPr>
        <a:xfrm>
          <a:off x="451495" y="976330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brut témoignant d’un fait, d’une réalisation personnelle</a:t>
          </a:r>
        </a:p>
      </dgm:t>
    </dgm:pt>
    <dgm:pt modelId="{D8B2D927-3FB7-46C9-A098-44473DB3E380}" type="parTrans" cxnId="{1EFB6F5E-F2B4-4051-A9AD-68E99FEE7629}">
      <dgm:prSet/>
      <dgm:spPr/>
      <dgm:t>
        <a:bodyPr/>
        <a:lstStyle/>
        <a:p>
          <a:endParaRPr lang="fr-FR"/>
        </a:p>
      </dgm:t>
    </dgm:pt>
    <dgm:pt modelId="{973742B3-36F1-4E6C-ABDA-BE189E7CE15C}" type="sibTrans" cxnId="{1EFB6F5E-F2B4-4051-A9AD-68E99FEE7629}">
      <dgm:prSet/>
      <dgm:spPr/>
      <dgm:t>
        <a:bodyPr/>
        <a:lstStyle/>
        <a:p>
          <a:endParaRPr lang="fr-FR"/>
        </a:p>
      </dgm:t>
    </dgm:pt>
    <dgm:pt modelId="{764FC4F2-A5C4-4FEE-B331-6DBD08426BE3}">
      <dgm:prSet phldrT="[Texte]"/>
      <dgm:spPr>
        <a:xfrm>
          <a:off x="2340214" y="982019"/>
          <a:ext cx="2257450" cy="2708940"/>
        </a:xfrm>
        <a:prstGeom prst="roundRect">
          <a:avLst>
            <a:gd name="adj" fmla="val 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2</a:t>
          </a:r>
        </a:p>
      </dgm:t>
    </dgm:pt>
    <dgm:pt modelId="{050DC704-6409-4AE5-9D13-B242264E128C}" type="parTrans" cxnId="{6502AB7A-8DCB-4CA3-BEAD-5199A6B77E4D}">
      <dgm:prSet/>
      <dgm:spPr/>
      <dgm:t>
        <a:bodyPr/>
        <a:lstStyle/>
        <a:p>
          <a:endParaRPr lang="fr-FR"/>
        </a:p>
      </dgm:t>
    </dgm:pt>
    <dgm:pt modelId="{B1EC8E76-F640-4314-8025-E5C199AC8396}" type="sibTrans" cxnId="{6502AB7A-8DCB-4CA3-BEAD-5199A6B77E4D}">
      <dgm:prSet/>
      <dgm:spPr/>
      <dgm:t>
        <a:bodyPr/>
        <a:lstStyle/>
        <a:p>
          <a:endParaRPr lang="fr-FR"/>
        </a:p>
      </dgm:t>
    </dgm:pt>
    <dgm:pt modelId="{36BB6F96-8E1D-4982-A104-5FE59974BE39}">
      <dgm:prSet phldrT="[Texte]"/>
      <dgm:spPr>
        <a:xfrm>
          <a:off x="2791704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</a:t>
          </a:r>
        </a:p>
      </dgm:t>
    </dgm:pt>
    <dgm:pt modelId="{5C3B8058-822B-463E-AEF1-9F90CDFC7513}" type="parTrans" cxnId="{7EFA9FA8-9AC6-437A-9660-064B13F66BC1}">
      <dgm:prSet/>
      <dgm:spPr/>
      <dgm:t>
        <a:bodyPr/>
        <a:lstStyle/>
        <a:p>
          <a:endParaRPr lang="fr-FR"/>
        </a:p>
      </dgm:t>
    </dgm:pt>
    <dgm:pt modelId="{37B10418-FCE5-4FA6-B066-D803BC7DBBB4}" type="sibTrans" cxnId="{7EFA9FA8-9AC6-437A-9660-064B13F66BC1}">
      <dgm:prSet/>
      <dgm:spPr/>
      <dgm:t>
        <a:bodyPr/>
        <a:lstStyle/>
        <a:p>
          <a:endParaRPr lang="fr-FR"/>
        </a:p>
      </dgm:t>
    </dgm:pt>
    <dgm:pt modelId="{9BE5293C-1194-4E19-A6E4-E7B6DFEB4893}">
      <dgm:prSet phldrT="[Texte]"/>
      <dgm:spPr>
        <a:xfrm>
          <a:off x="4676675" y="982019"/>
          <a:ext cx="2257450" cy="2708940"/>
        </a:xfrm>
        <a:prstGeom prst="roundRect">
          <a:avLst>
            <a:gd name="adj" fmla="val 5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3</a:t>
          </a:r>
        </a:p>
      </dgm:t>
    </dgm:pt>
    <dgm:pt modelId="{4EF9AB34-2033-4895-8FDB-31C55EE3C7CD}" type="parTrans" cxnId="{50C2D302-C0EC-40BF-A548-A6839D17B5B8}">
      <dgm:prSet/>
      <dgm:spPr/>
      <dgm:t>
        <a:bodyPr/>
        <a:lstStyle/>
        <a:p>
          <a:endParaRPr lang="fr-FR"/>
        </a:p>
      </dgm:t>
    </dgm:pt>
    <dgm:pt modelId="{44D64A27-9D22-4C5A-8B40-39F335A2F875}" type="sibTrans" cxnId="{50C2D302-C0EC-40BF-A548-A6839D17B5B8}">
      <dgm:prSet/>
      <dgm:spPr/>
      <dgm:t>
        <a:bodyPr/>
        <a:lstStyle/>
        <a:p>
          <a:endParaRPr lang="fr-FR"/>
        </a:p>
      </dgm:t>
    </dgm:pt>
    <dgm:pt modelId="{1DA04708-333E-4C62-B2CE-5FAEAA718010}">
      <dgm:prSet phldrT="[Texte]"/>
      <dgm:spPr>
        <a:xfrm>
          <a:off x="5128166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et critique</a:t>
          </a:r>
        </a:p>
      </dgm:t>
    </dgm:pt>
    <dgm:pt modelId="{B0946C0B-693B-4D0B-8B73-58C175BDD81C}" type="parTrans" cxnId="{E74472E1-C057-4EDB-A2EE-9915C8C5BE0E}">
      <dgm:prSet/>
      <dgm:spPr/>
      <dgm:t>
        <a:bodyPr/>
        <a:lstStyle/>
        <a:p>
          <a:endParaRPr lang="fr-FR"/>
        </a:p>
      </dgm:t>
    </dgm:pt>
    <dgm:pt modelId="{2704EDF3-7D2D-4193-A1BD-EB0E2200EDE6}" type="sibTrans" cxnId="{E74472E1-C057-4EDB-A2EE-9915C8C5BE0E}">
      <dgm:prSet/>
      <dgm:spPr/>
      <dgm:t>
        <a:bodyPr/>
        <a:lstStyle/>
        <a:p>
          <a:endParaRPr lang="fr-FR"/>
        </a:p>
      </dgm:t>
    </dgm:pt>
    <dgm:pt modelId="{C8C716B9-7D0F-40CC-9A47-EF10FB91B040}">
      <dgm:prSet phldrT="[Texte]"/>
      <dgm:spPr>
        <a:xfrm>
          <a:off x="7013137" y="982019"/>
          <a:ext cx="2257450" cy="2708940"/>
        </a:xfrm>
        <a:prstGeom prst="roundRect">
          <a:avLst>
            <a:gd name="adj" fmla="val 5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4</a:t>
          </a:r>
        </a:p>
      </dgm:t>
    </dgm:pt>
    <dgm:pt modelId="{4EBF0F36-6770-4E07-957B-28DC1D307402}" type="parTrans" cxnId="{020AC4CC-6853-4017-AAF5-DD8D117B30D4}">
      <dgm:prSet/>
      <dgm:spPr/>
      <dgm:t>
        <a:bodyPr/>
        <a:lstStyle/>
        <a:p>
          <a:endParaRPr lang="fr-FR"/>
        </a:p>
      </dgm:t>
    </dgm:pt>
    <dgm:pt modelId="{D930D91B-D8FE-468B-9493-7ACF7FC70575}" type="sibTrans" cxnId="{020AC4CC-6853-4017-AAF5-DD8D117B30D4}">
      <dgm:prSet/>
      <dgm:spPr/>
      <dgm:t>
        <a:bodyPr/>
        <a:lstStyle/>
        <a:p>
          <a:endParaRPr lang="fr-FR"/>
        </a:p>
      </dgm:t>
    </dgm:pt>
    <dgm:pt modelId="{33F211C0-EB41-4A86-A98F-7AAB596D57D6}">
      <dgm:prSet phldrT="[Texte]"/>
      <dgm:spPr>
        <a:xfrm>
          <a:off x="7464627" y="982019"/>
          <a:ext cx="1681800" cy="27089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critique et de perspective de régulation</a:t>
          </a:r>
        </a:p>
      </dgm:t>
    </dgm:pt>
    <dgm:pt modelId="{44DE1624-9DB8-47F2-BEF4-E33EA7337DA2}" type="parTrans" cxnId="{C3959D0E-97DE-4B1F-A2B3-45DA378769D1}">
      <dgm:prSet/>
      <dgm:spPr/>
      <dgm:t>
        <a:bodyPr/>
        <a:lstStyle/>
        <a:p>
          <a:endParaRPr lang="fr-FR"/>
        </a:p>
      </dgm:t>
    </dgm:pt>
    <dgm:pt modelId="{6B7FD877-100F-48B3-9A91-327A736C905A}" type="sibTrans" cxnId="{C3959D0E-97DE-4B1F-A2B3-45DA378769D1}">
      <dgm:prSet/>
      <dgm:spPr/>
      <dgm:t>
        <a:bodyPr/>
        <a:lstStyle/>
        <a:p>
          <a:endParaRPr lang="fr-FR"/>
        </a:p>
      </dgm:t>
    </dgm:pt>
    <dgm:pt modelId="{99B7359D-317E-4B6A-8380-D18328F9E3A9}" type="pres">
      <dgm:prSet presAssocID="{8F966817-E815-4C02-A5C7-2462FFC4DA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C5264C-7480-4B3F-8A45-1EEFFB7FA38F}" type="pres">
      <dgm:prSet presAssocID="{DD94FF52-F111-4796-B1F0-10ACD33552EC}" presName="compositeNode" presStyleCnt="0">
        <dgm:presLayoutVars>
          <dgm:bulletEnabled val="1"/>
        </dgm:presLayoutVars>
      </dgm:prSet>
      <dgm:spPr/>
    </dgm:pt>
    <dgm:pt modelId="{810D7CCD-65F8-4370-9493-2E4E575BDC38}" type="pres">
      <dgm:prSet presAssocID="{DD94FF52-F111-4796-B1F0-10ACD33552EC}" presName="bgRect" presStyleLbl="node1" presStyleIdx="0" presStyleCnt="4" custLinFactNeighborX="-166" custLinFactNeighborY="-210"/>
      <dgm:spPr/>
      <dgm:t>
        <a:bodyPr/>
        <a:lstStyle/>
        <a:p>
          <a:endParaRPr lang="fr-FR"/>
        </a:p>
      </dgm:t>
    </dgm:pt>
    <dgm:pt modelId="{8496136A-A9CB-4CAA-937D-4F8582F4D18F}" type="pres">
      <dgm:prSet presAssocID="{DD94FF52-F111-4796-B1F0-10ACD33552EC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EE321F-28F7-40F3-8142-867DC08254D2}" type="pres">
      <dgm:prSet presAssocID="{DD94FF52-F111-4796-B1F0-10ACD33552E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0BB8D-AF3E-429E-9D08-273DCBCB9E90}" type="pres">
      <dgm:prSet presAssocID="{79F98D10-6D79-4407-8A40-372511B2FEC3}" presName="hSp" presStyleCnt="0"/>
      <dgm:spPr/>
    </dgm:pt>
    <dgm:pt modelId="{B4B2B7FF-98F3-454E-94E9-F291E7990588}" type="pres">
      <dgm:prSet presAssocID="{79F98D10-6D79-4407-8A40-372511B2FEC3}" presName="vProcSp" presStyleCnt="0"/>
      <dgm:spPr/>
    </dgm:pt>
    <dgm:pt modelId="{099FA558-C621-44C8-A5BC-F939358930DE}" type="pres">
      <dgm:prSet presAssocID="{79F98D10-6D79-4407-8A40-372511B2FEC3}" presName="vSp1" presStyleCnt="0"/>
      <dgm:spPr/>
    </dgm:pt>
    <dgm:pt modelId="{70541C85-D8BE-4C06-A90B-3B634682F7F6}" type="pres">
      <dgm:prSet presAssocID="{79F98D10-6D79-4407-8A40-372511B2FEC3}" presName="simulatedConn" presStyleLbl="solidFgAcc1" presStyleIdx="0" presStyleCnt="3"/>
      <dgm:spPr>
        <a:xfrm rot="5400000">
          <a:off x="2152318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4842BE9-D101-446C-909F-8BCC5F8796C5}" type="pres">
      <dgm:prSet presAssocID="{79F98D10-6D79-4407-8A40-372511B2FEC3}" presName="vSp2" presStyleCnt="0"/>
      <dgm:spPr/>
    </dgm:pt>
    <dgm:pt modelId="{F0111E82-4F08-494C-B07E-3BEF54CA2E5E}" type="pres">
      <dgm:prSet presAssocID="{79F98D10-6D79-4407-8A40-372511B2FEC3}" presName="sibTrans" presStyleCnt="0"/>
      <dgm:spPr/>
    </dgm:pt>
    <dgm:pt modelId="{0419FDFB-3CC6-4CA4-804C-F1013248C983}" type="pres">
      <dgm:prSet presAssocID="{764FC4F2-A5C4-4FEE-B331-6DBD08426BE3}" presName="compositeNode" presStyleCnt="0">
        <dgm:presLayoutVars>
          <dgm:bulletEnabled val="1"/>
        </dgm:presLayoutVars>
      </dgm:prSet>
      <dgm:spPr/>
    </dgm:pt>
    <dgm:pt modelId="{E87E475C-5DF2-46F7-A240-39A8DF39C4CE}" type="pres">
      <dgm:prSet presAssocID="{764FC4F2-A5C4-4FEE-B331-6DBD08426BE3}" presName="bgRect" presStyleLbl="node1" presStyleIdx="1" presStyleCnt="4"/>
      <dgm:spPr/>
      <dgm:t>
        <a:bodyPr/>
        <a:lstStyle/>
        <a:p>
          <a:endParaRPr lang="fr-FR"/>
        </a:p>
      </dgm:t>
    </dgm:pt>
    <dgm:pt modelId="{F56E9254-06B8-4064-8F78-4A954EF56D0A}" type="pres">
      <dgm:prSet presAssocID="{764FC4F2-A5C4-4FEE-B331-6DBD08426BE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7F797-94EF-478E-85A1-339AE8BE3BAB}" type="pres">
      <dgm:prSet presAssocID="{764FC4F2-A5C4-4FEE-B331-6DBD08426BE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AB1B1-4488-4370-A95D-39D87124A8CF}" type="pres">
      <dgm:prSet presAssocID="{B1EC8E76-F640-4314-8025-E5C199AC8396}" presName="hSp" presStyleCnt="0"/>
      <dgm:spPr/>
    </dgm:pt>
    <dgm:pt modelId="{DAB62FE4-75F5-470D-821B-8DEFBA9F4C1B}" type="pres">
      <dgm:prSet presAssocID="{B1EC8E76-F640-4314-8025-E5C199AC8396}" presName="vProcSp" presStyleCnt="0"/>
      <dgm:spPr/>
    </dgm:pt>
    <dgm:pt modelId="{422E50DC-B4F4-4ABF-9C32-A6AAE6232D3D}" type="pres">
      <dgm:prSet presAssocID="{B1EC8E76-F640-4314-8025-E5C199AC8396}" presName="vSp1" presStyleCnt="0"/>
      <dgm:spPr/>
    </dgm:pt>
    <dgm:pt modelId="{D9F2AEFB-88D2-4256-AE6B-3283E7D1DB71}" type="pres">
      <dgm:prSet presAssocID="{B1EC8E76-F640-4314-8025-E5C199AC8396}" presName="simulatedConn" presStyleLbl="solidFgAcc1" presStyleIdx="1" presStyleCnt="3"/>
      <dgm:spPr>
        <a:xfrm rot="5400000">
          <a:off x="4488780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CF2B242-E6C4-4047-9D87-09BE9502541F}" type="pres">
      <dgm:prSet presAssocID="{B1EC8E76-F640-4314-8025-E5C199AC8396}" presName="vSp2" presStyleCnt="0"/>
      <dgm:spPr/>
    </dgm:pt>
    <dgm:pt modelId="{98129B69-F04D-45F8-B250-DDB168A7C7EE}" type="pres">
      <dgm:prSet presAssocID="{B1EC8E76-F640-4314-8025-E5C199AC8396}" presName="sibTrans" presStyleCnt="0"/>
      <dgm:spPr/>
    </dgm:pt>
    <dgm:pt modelId="{F19E2E0C-2986-4143-B40C-67F617C6FB9F}" type="pres">
      <dgm:prSet presAssocID="{9BE5293C-1194-4E19-A6E4-E7B6DFEB4893}" presName="compositeNode" presStyleCnt="0">
        <dgm:presLayoutVars>
          <dgm:bulletEnabled val="1"/>
        </dgm:presLayoutVars>
      </dgm:prSet>
      <dgm:spPr/>
    </dgm:pt>
    <dgm:pt modelId="{D0D57ED4-FFB7-4C47-8BE2-B2F02215EAD6}" type="pres">
      <dgm:prSet presAssocID="{9BE5293C-1194-4E19-A6E4-E7B6DFEB4893}" presName="bgRect" presStyleLbl="node1" presStyleIdx="2" presStyleCnt="4"/>
      <dgm:spPr/>
      <dgm:t>
        <a:bodyPr/>
        <a:lstStyle/>
        <a:p>
          <a:endParaRPr lang="fr-FR"/>
        </a:p>
      </dgm:t>
    </dgm:pt>
    <dgm:pt modelId="{A94E7A23-61EB-4049-9527-333A04006300}" type="pres">
      <dgm:prSet presAssocID="{9BE5293C-1194-4E19-A6E4-E7B6DFEB4893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3ED111-9799-49D9-A145-55BA95EF890D}" type="pres">
      <dgm:prSet presAssocID="{9BE5293C-1194-4E19-A6E4-E7B6DFEB489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EAA7B-80D2-4D08-A9FE-4F4AAAC74EBE}" type="pres">
      <dgm:prSet presAssocID="{44D64A27-9D22-4C5A-8B40-39F335A2F875}" presName="hSp" presStyleCnt="0"/>
      <dgm:spPr/>
    </dgm:pt>
    <dgm:pt modelId="{DEA57AE1-48D3-4277-9F28-EEC288FAD9C2}" type="pres">
      <dgm:prSet presAssocID="{44D64A27-9D22-4C5A-8B40-39F335A2F875}" presName="vProcSp" presStyleCnt="0"/>
      <dgm:spPr/>
    </dgm:pt>
    <dgm:pt modelId="{C1DEB35E-203E-4E29-86B0-50BB99CB66D7}" type="pres">
      <dgm:prSet presAssocID="{44D64A27-9D22-4C5A-8B40-39F335A2F875}" presName="vSp1" presStyleCnt="0"/>
      <dgm:spPr/>
    </dgm:pt>
    <dgm:pt modelId="{2A28676F-87EB-4300-9819-E2D76AFBADEF}" type="pres">
      <dgm:prSet presAssocID="{44D64A27-9D22-4C5A-8B40-39F335A2F875}" presName="simulatedConn" presStyleLbl="solidFgAcc1" presStyleIdx="2" presStyleCnt="3"/>
      <dgm:spPr>
        <a:xfrm rot="5400000">
          <a:off x="6825241" y="3136511"/>
          <a:ext cx="398365" cy="33861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0D07F2B-455E-4699-BE8C-745929DB752C}" type="pres">
      <dgm:prSet presAssocID="{44D64A27-9D22-4C5A-8B40-39F335A2F875}" presName="vSp2" presStyleCnt="0"/>
      <dgm:spPr/>
    </dgm:pt>
    <dgm:pt modelId="{1A3FD96C-BAAA-4A41-8F76-4E2B5B2E0A5A}" type="pres">
      <dgm:prSet presAssocID="{44D64A27-9D22-4C5A-8B40-39F335A2F875}" presName="sibTrans" presStyleCnt="0"/>
      <dgm:spPr/>
    </dgm:pt>
    <dgm:pt modelId="{F2DF605C-15A7-4A4A-908C-A40558086479}" type="pres">
      <dgm:prSet presAssocID="{C8C716B9-7D0F-40CC-9A47-EF10FB91B040}" presName="compositeNode" presStyleCnt="0">
        <dgm:presLayoutVars>
          <dgm:bulletEnabled val="1"/>
        </dgm:presLayoutVars>
      </dgm:prSet>
      <dgm:spPr/>
    </dgm:pt>
    <dgm:pt modelId="{C6A999BE-E4F1-477A-9592-5124CE2C7F28}" type="pres">
      <dgm:prSet presAssocID="{C8C716B9-7D0F-40CC-9A47-EF10FB91B040}" presName="bgRect" presStyleLbl="node1" presStyleIdx="3" presStyleCnt="4"/>
      <dgm:spPr/>
      <dgm:t>
        <a:bodyPr/>
        <a:lstStyle/>
        <a:p>
          <a:endParaRPr lang="fr-FR"/>
        </a:p>
      </dgm:t>
    </dgm:pt>
    <dgm:pt modelId="{9EDF672A-B897-424C-84ED-B7E06260CAF2}" type="pres">
      <dgm:prSet presAssocID="{C8C716B9-7D0F-40CC-9A47-EF10FB91B04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CB65BA-E511-4E5A-8A67-A94B6A1EB2FE}" type="pres">
      <dgm:prSet presAssocID="{C8C716B9-7D0F-40CC-9A47-EF10FB91B04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8160E4-5429-419E-BDC8-59070767C4F3}" type="presOf" srcId="{1DA04708-333E-4C62-B2CE-5FAEAA718010}" destId="{053ED111-9799-49D9-A145-55BA95EF890D}" srcOrd="0" destOrd="0" presId="urn:microsoft.com/office/officeart/2005/8/layout/hProcess7"/>
    <dgm:cxn modelId="{B8BD1169-9C27-4604-8378-D0B7B54FB247}" type="presOf" srcId="{764FC4F2-A5C4-4FEE-B331-6DBD08426BE3}" destId="{F56E9254-06B8-4064-8F78-4A954EF56D0A}" srcOrd="1" destOrd="0" presId="urn:microsoft.com/office/officeart/2005/8/layout/hProcess7"/>
    <dgm:cxn modelId="{61EA8377-F3A8-4DBC-96E9-57E1C2D1D0E7}" type="presOf" srcId="{C8C716B9-7D0F-40CC-9A47-EF10FB91B040}" destId="{9EDF672A-B897-424C-84ED-B7E06260CAF2}" srcOrd="1" destOrd="0" presId="urn:microsoft.com/office/officeart/2005/8/layout/hProcess7"/>
    <dgm:cxn modelId="{7EFA9FA8-9AC6-437A-9660-064B13F66BC1}" srcId="{764FC4F2-A5C4-4FEE-B331-6DBD08426BE3}" destId="{36BB6F96-8E1D-4982-A104-5FE59974BE39}" srcOrd="0" destOrd="0" parTransId="{5C3B8058-822B-463E-AEF1-9F90CDFC7513}" sibTransId="{37B10418-FCE5-4FA6-B066-D803BC7DBBB4}"/>
    <dgm:cxn modelId="{96E93B11-52FE-4B76-8F28-75EC49CB4EE0}" type="presOf" srcId="{C8C716B9-7D0F-40CC-9A47-EF10FB91B040}" destId="{C6A999BE-E4F1-477A-9592-5124CE2C7F28}" srcOrd="0" destOrd="0" presId="urn:microsoft.com/office/officeart/2005/8/layout/hProcess7"/>
    <dgm:cxn modelId="{50C2D302-C0EC-40BF-A548-A6839D17B5B8}" srcId="{8F966817-E815-4C02-A5C7-2462FFC4DAF5}" destId="{9BE5293C-1194-4E19-A6E4-E7B6DFEB4893}" srcOrd="2" destOrd="0" parTransId="{4EF9AB34-2033-4895-8FDB-31C55EE3C7CD}" sibTransId="{44D64A27-9D22-4C5A-8B40-39F335A2F875}"/>
    <dgm:cxn modelId="{560569EF-2CF3-4F39-899E-E92C56B536FC}" type="presOf" srcId="{764FC4F2-A5C4-4FEE-B331-6DBD08426BE3}" destId="{E87E475C-5DF2-46F7-A240-39A8DF39C4CE}" srcOrd="0" destOrd="0" presId="urn:microsoft.com/office/officeart/2005/8/layout/hProcess7"/>
    <dgm:cxn modelId="{107A1DBB-3273-4C6C-BA9F-1F4FB22DD012}" srcId="{8F966817-E815-4C02-A5C7-2462FFC4DAF5}" destId="{DD94FF52-F111-4796-B1F0-10ACD33552EC}" srcOrd="0" destOrd="0" parTransId="{AD81D97E-9711-44AE-859B-1571DD36DC82}" sibTransId="{79F98D10-6D79-4407-8A40-372511B2FEC3}"/>
    <dgm:cxn modelId="{2568801A-66CE-46A2-A0E3-39E4AE554606}" type="presOf" srcId="{9BE5293C-1194-4E19-A6E4-E7B6DFEB4893}" destId="{D0D57ED4-FFB7-4C47-8BE2-B2F02215EAD6}" srcOrd="0" destOrd="0" presId="urn:microsoft.com/office/officeart/2005/8/layout/hProcess7"/>
    <dgm:cxn modelId="{1E6DF5D9-803D-4A58-841F-EA7BFA247A9C}" type="presOf" srcId="{DD94FF52-F111-4796-B1F0-10ACD33552EC}" destId="{810D7CCD-65F8-4370-9493-2E4E575BDC38}" srcOrd="0" destOrd="0" presId="urn:microsoft.com/office/officeart/2005/8/layout/hProcess7"/>
    <dgm:cxn modelId="{CA5A3196-14DC-42D3-ACD2-65F460447D90}" type="presOf" srcId="{33F211C0-EB41-4A86-A98F-7AAB596D57D6}" destId="{BCCB65BA-E511-4E5A-8A67-A94B6A1EB2FE}" srcOrd="0" destOrd="0" presId="urn:microsoft.com/office/officeart/2005/8/layout/hProcess7"/>
    <dgm:cxn modelId="{020AC4CC-6853-4017-AAF5-DD8D117B30D4}" srcId="{8F966817-E815-4C02-A5C7-2462FFC4DAF5}" destId="{C8C716B9-7D0F-40CC-9A47-EF10FB91B040}" srcOrd="3" destOrd="0" parTransId="{4EBF0F36-6770-4E07-957B-28DC1D307402}" sibTransId="{D930D91B-D8FE-468B-9493-7ACF7FC70575}"/>
    <dgm:cxn modelId="{1EFB6F5E-F2B4-4051-A9AD-68E99FEE7629}" srcId="{DD94FF52-F111-4796-B1F0-10ACD33552EC}" destId="{58E550CD-95CA-4DAD-8504-B35DBC17E20D}" srcOrd="0" destOrd="0" parTransId="{D8B2D927-3FB7-46C9-A098-44473DB3E380}" sibTransId="{973742B3-36F1-4E6C-ABDA-BE189E7CE15C}"/>
    <dgm:cxn modelId="{19787D25-98D3-4917-AD27-2CCE9C051566}" type="presOf" srcId="{36BB6F96-8E1D-4982-A104-5FE59974BE39}" destId="{CDD7F797-94EF-478E-85A1-339AE8BE3BAB}" srcOrd="0" destOrd="0" presId="urn:microsoft.com/office/officeart/2005/8/layout/hProcess7"/>
    <dgm:cxn modelId="{5D9F5FF8-D030-43B2-AB25-692B340AA091}" type="presOf" srcId="{8F966817-E815-4C02-A5C7-2462FFC4DAF5}" destId="{99B7359D-317E-4B6A-8380-D18328F9E3A9}" srcOrd="0" destOrd="0" presId="urn:microsoft.com/office/officeart/2005/8/layout/hProcess7"/>
    <dgm:cxn modelId="{3117AB9C-3A73-4199-8326-99CF1B1CD3B2}" type="presOf" srcId="{DD94FF52-F111-4796-B1F0-10ACD33552EC}" destId="{8496136A-A9CB-4CAA-937D-4F8582F4D18F}" srcOrd="1" destOrd="0" presId="urn:microsoft.com/office/officeart/2005/8/layout/hProcess7"/>
    <dgm:cxn modelId="{200DB5F7-3E3C-4240-93A4-25A5248E35A5}" type="presOf" srcId="{58E550CD-95CA-4DAD-8504-B35DBC17E20D}" destId="{ECEE321F-28F7-40F3-8142-867DC08254D2}" srcOrd="0" destOrd="0" presId="urn:microsoft.com/office/officeart/2005/8/layout/hProcess7"/>
    <dgm:cxn modelId="{E74472E1-C057-4EDB-A2EE-9915C8C5BE0E}" srcId="{9BE5293C-1194-4E19-A6E4-E7B6DFEB4893}" destId="{1DA04708-333E-4C62-B2CE-5FAEAA718010}" srcOrd="0" destOrd="0" parTransId="{B0946C0B-693B-4D0B-8B73-58C175BDD81C}" sibTransId="{2704EDF3-7D2D-4193-A1BD-EB0E2200EDE6}"/>
    <dgm:cxn modelId="{6502AB7A-8DCB-4CA3-BEAD-5199A6B77E4D}" srcId="{8F966817-E815-4C02-A5C7-2462FFC4DAF5}" destId="{764FC4F2-A5C4-4FEE-B331-6DBD08426BE3}" srcOrd="1" destOrd="0" parTransId="{050DC704-6409-4AE5-9D13-B242264E128C}" sibTransId="{B1EC8E76-F640-4314-8025-E5C199AC8396}"/>
    <dgm:cxn modelId="{C3959D0E-97DE-4B1F-A2B3-45DA378769D1}" srcId="{C8C716B9-7D0F-40CC-9A47-EF10FB91B040}" destId="{33F211C0-EB41-4A86-A98F-7AAB596D57D6}" srcOrd="0" destOrd="0" parTransId="{44DE1624-9DB8-47F2-BEF4-E33EA7337DA2}" sibTransId="{6B7FD877-100F-48B3-9A91-327A736C905A}"/>
    <dgm:cxn modelId="{AA5019F8-AA83-48F4-B9FB-509EE132EEC1}" type="presOf" srcId="{9BE5293C-1194-4E19-A6E4-E7B6DFEB4893}" destId="{A94E7A23-61EB-4049-9527-333A04006300}" srcOrd="1" destOrd="0" presId="urn:microsoft.com/office/officeart/2005/8/layout/hProcess7"/>
    <dgm:cxn modelId="{3A14DD15-EDB3-4CBB-9C13-F4F66D2A6228}" type="presParOf" srcId="{99B7359D-317E-4B6A-8380-D18328F9E3A9}" destId="{56C5264C-7480-4B3F-8A45-1EEFFB7FA38F}" srcOrd="0" destOrd="0" presId="urn:microsoft.com/office/officeart/2005/8/layout/hProcess7"/>
    <dgm:cxn modelId="{8CC889B0-196E-4A06-971C-3BC552B8EE6C}" type="presParOf" srcId="{56C5264C-7480-4B3F-8A45-1EEFFB7FA38F}" destId="{810D7CCD-65F8-4370-9493-2E4E575BDC38}" srcOrd="0" destOrd="0" presId="urn:microsoft.com/office/officeart/2005/8/layout/hProcess7"/>
    <dgm:cxn modelId="{AB3F16CD-750E-43FD-9267-762E9E5D3A2C}" type="presParOf" srcId="{56C5264C-7480-4B3F-8A45-1EEFFB7FA38F}" destId="{8496136A-A9CB-4CAA-937D-4F8582F4D18F}" srcOrd="1" destOrd="0" presId="urn:microsoft.com/office/officeart/2005/8/layout/hProcess7"/>
    <dgm:cxn modelId="{7027C24C-2504-422B-A221-2C12E287611C}" type="presParOf" srcId="{56C5264C-7480-4B3F-8A45-1EEFFB7FA38F}" destId="{ECEE321F-28F7-40F3-8142-867DC08254D2}" srcOrd="2" destOrd="0" presId="urn:microsoft.com/office/officeart/2005/8/layout/hProcess7"/>
    <dgm:cxn modelId="{BC59E661-6D12-47A7-AA14-8597024FA2AA}" type="presParOf" srcId="{99B7359D-317E-4B6A-8380-D18328F9E3A9}" destId="{5090BB8D-AF3E-429E-9D08-273DCBCB9E90}" srcOrd="1" destOrd="0" presId="urn:microsoft.com/office/officeart/2005/8/layout/hProcess7"/>
    <dgm:cxn modelId="{6D950AC0-85E5-48CD-A3CA-E9112F6C926B}" type="presParOf" srcId="{99B7359D-317E-4B6A-8380-D18328F9E3A9}" destId="{B4B2B7FF-98F3-454E-94E9-F291E7990588}" srcOrd="2" destOrd="0" presId="urn:microsoft.com/office/officeart/2005/8/layout/hProcess7"/>
    <dgm:cxn modelId="{192CA34C-1505-49E3-8DD0-EEE623445DC6}" type="presParOf" srcId="{B4B2B7FF-98F3-454E-94E9-F291E7990588}" destId="{099FA558-C621-44C8-A5BC-F939358930DE}" srcOrd="0" destOrd="0" presId="urn:microsoft.com/office/officeart/2005/8/layout/hProcess7"/>
    <dgm:cxn modelId="{4E61DDC6-7399-4870-ADD7-6D7A95EF4130}" type="presParOf" srcId="{B4B2B7FF-98F3-454E-94E9-F291E7990588}" destId="{70541C85-D8BE-4C06-A90B-3B634682F7F6}" srcOrd="1" destOrd="0" presId="urn:microsoft.com/office/officeart/2005/8/layout/hProcess7"/>
    <dgm:cxn modelId="{7BC63270-0934-4DC8-8791-63DDF8029369}" type="presParOf" srcId="{B4B2B7FF-98F3-454E-94E9-F291E7990588}" destId="{A4842BE9-D101-446C-909F-8BCC5F8796C5}" srcOrd="2" destOrd="0" presId="urn:microsoft.com/office/officeart/2005/8/layout/hProcess7"/>
    <dgm:cxn modelId="{95F072CD-C657-47D2-8AAF-4C14001BEF4E}" type="presParOf" srcId="{99B7359D-317E-4B6A-8380-D18328F9E3A9}" destId="{F0111E82-4F08-494C-B07E-3BEF54CA2E5E}" srcOrd="3" destOrd="0" presId="urn:microsoft.com/office/officeart/2005/8/layout/hProcess7"/>
    <dgm:cxn modelId="{66AA2FCF-A19E-493D-883F-433A23B835BE}" type="presParOf" srcId="{99B7359D-317E-4B6A-8380-D18328F9E3A9}" destId="{0419FDFB-3CC6-4CA4-804C-F1013248C983}" srcOrd="4" destOrd="0" presId="urn:microsoft.com/office/officeart/2005/8/layout/hProcess7"/>
    <dgm:cxn modelId="{8EB3C2BF-B914-4D5C-963C-5993AE30BCC9}" type="presParOf" srcId="{0419FDFB-3CC6-4CA4-804C-F1013248C983}" destId="{E87E475C-5DF2-46F7-A240-39A8DF39C4CE}" srcOrd="0" destOrd="0" presId="urn:microsoft.com/office/officeart/2005/8/layout/hProcess7"/>
    <dgm:cxn modelId="{28E014D8-318C-4D71-9CCD-A5714E459E51}" type="presParOf" srcId="{0419FDFB-3CC6-4CA4-804C-F1013248C983}" destId="{F56E9254-06B8-4064-8F78-4A954EF56D0A}" srcOrd="1" destOrd="0" presId="urn:microsoft.com/office/officeart/2005/8/layout/hProcess7"/>
    <dgm:cxn modelId="{71D763DF-98A8-4690-98AA-5A831AD1B797}" type="presParOf" srcId="{0419FDFB-3CC6-4CA4-804C-F1013248C983}" destId="{CDD7F797-94EF-478E-85A1-339AE8BE3BAB}" srcOrd="2" destOrd="0" presId="urn:microsoft.com/office/officeart/2005/8/layout/hProcess7"/>
    <dgm:cxn modelId="{EE4F7330-9DA7-477E-91F0-0EC665179D8A}" type="presParOf" srcId="{99B7359D-317E-4B6A-8380-D18328F9E3A9}" destId="{5F1AB1B1-4488-4370-A95D-39D87124A8CF}" srcOrd="5" destOrd="0" presId="urn:microsoft.com/office/officeart/2005/8/layout/hProcess7"/>
    <dgm:cxn modelId="{BF2294A3-3FB0-4093-A0A7-9C1D517C6810}" type="presParOf" srcId="{99B7359D-317E-4B6A-8380-D18328F9E3A9}" destId="{DAB62FE4-75F5-470D-821B-8DEFBA9F4C1B}" srcOrd="6" destOrd="0" presId="urn:microsoft.com/office/officeart/2005/8/layout/hProcess7"/>
    <dgm:cxn modelId="{C7EE7421-C432-4D1E-AA62-828F214A5C90}" type="presParOf" srcId="{DAB62FE4-75F5-470D-821B-8DEFBA9F4C1B}" destId="{422E50DC-B4F4-4ABF-9C32-A6AAE6232D3D}" srcOrd="0" destOrd="0" presId="urn:microsoft.com/office/officeart/2005/8/layout/hProcess7"/>
    <dgm:cxn modelId="{8D766590-F343-43B0-A237-7BF316BCD921}" type="presParOf" srcId="{DAB62FE4-75F5-470D-821B-8DEFBA9F4C1B}" destId="{D9F2AEFB-88D2-4256-AE6B-3283E7D1DB71}" srcOrd="1" destOrd="0" presId="urn:microsoft.com/office/officeart/2005/8/layout/hProcess7"/>
    <dgm:cxn modelId="{6B2C54FC-A84F-4258-A317-779049F746C5}" type="presParOf" srcId="{DAB62FE4-75F5-470D-821B-8DEFBA9F4C1B}" destId="{DCF2B242-E6C4-4047-9D87-09BE9502541F}" srcOrd="2" destOrd="0" presId="urn:microsoft.com/office/officeart/2005/8/layout/hProcess7"/>
    <dgm:cxn modelId="{F3608154-7B86-4C7E-BC88-7662539E9074}" type="presParOf" srcId="{99B7359D-317E-4B6A-8380-D18328F9E3A9}" destId="{98129B69-F04D-45F8-B250-DDB168A7C7EE}" srcOrd="7" destOrd="0" presId="urn:microsoft.com/office/officeart/2005/8/layout/hProcess7"/>
    <dgm:cxn modelId="{2DD31C0C-0DDF-4A2E-B93F-B2B5E6B534F9}" type="presParOf" srcId="{99B7359D-317E-4B6A-8380-D18328F9E3A9}" destId="{F19E2E0C-2986-4143-B40C-67F617C6FB9F}" srcOrd="8" destOrd="0" presId="urn:microsoft.com/office/officeart/2005/8/layout/hProcess7"/>
    <dgm:cxn modelId="{36BA2533-88AC-4ED4-8520-7A2ACB13AEE1}" type="presParOf" srcId="{F19E2E0C-2986-4143-B40C-67F617C6FB9F}" destId="{D0D57ED4-FFB7-4C47-8BE2-B2F02215EAD6}" srcOrd="0" destOrd="0" presId="urn:microsoft.com/office/officeart/2005/8/layout/hProcess7"/>
    <dgm:cxn modelId="{C083BC6E-D38F-46CD-9A3C-04DA34F0F241}" type="presParOf" srcId="{F19E2E0C-2986-4143-B40C-67F617C6FB9F}" destId="{A94E7A23-61EB-4049-9527-333A04006300}" srcOrd="1" destOrd="0" presId="urn:microsoft.com/office/officeart/2005/8/layout/hProcess7"/>
    <dgm:cxn modelId="{E59B40CE-C34D-4BD9-A9BB-3A3639B61EEE}" type="presParOf" srcId="{F19E2E0C-2986-4143-B40C-67F617C6FB9F}" destId="{053ED111-9799-49D9-A145-55BA95EF890D}" srcOrd="2" destOrd="0" presId="urn:microsoft.com/office/officeart/2005/8/layout/hProcess7"/>
    <dgm:cxn modelId="{218A43B8-E6F6-4A27-BAF7-D3836313919A}" type="presParOf" srcId="{99B7359D-317E-4B6A-8380-D18328F9E3A9}" destId="{35FEAA7B-80D2-4D08-A9FE-4F4AAAC74EBE}" srcOrd="9" destOrd="0" presId="urn:microsoft.com/office/officeart/2005/8/layout/hProcess7"/>
    <dgm:cxn modelId="{87DA7F7F-BCDD-4814-8FFE-2F7B08E7749F}" type="presParOf" srcId="{99B7359D-317E-4B6A-8380-D18328F9E3A9}" destId="{DEA57AE1-48D3-4277-9F28-EEC288FAD9C2}" srcOrd="10" destOrd="0" presId="urn:microsoft.com/office/officeart/2005/8/layout/hProcess7"/>
    <dgm:cxn modelId="{62064F5F-5995-41D3-9367-264CF049B244}" type="presParOf" srcId="{DEA57AE1-48D3-4277-9F28-EEC288FAD9C2}" destId="{C1DEB35E-203E-4E29-86B0-50BB99CB66D7}" srcOrd="0" destOrd="0" presId="urn:microsoft.com/office/officeart/2005/8/layout/hProcess7"/>
    <dgm:cxn modelId="{98288333-2A09-45B6-94BF-0232417A1820}" type="presParOf" srcId="{DEA57AE1-48D3-4277-9F28-EEC288FAD9C2}" destId="{2A28676F-87EB-4300-9819-E2D76AFBADEF}" srcOrd="1" destOrd="0" presId="urn:microsoft.com/office/officeart/2005/8/layout/hProcess7"/>
    <dgm:cxn modelId="{D8571896-D96A-4669-BD1E-EE10BDF0FCF3}" type="presParOf" srcId="{DEA57AE1-48D3-4277-9F28-EEC288FAD9C2}" destId="{00D07F2B-455E-4699-BE8C-745929DB752C}" srcOrd="2" destOrd="0" presId="urn:microsoft.com/office/officeart/2005/8/layout/hProcess7"/>
    <dgm:cxn modelId="{937D3953-DFE2-4001-9B2F-B0C4A1DEFB6C}" type="presParOf" srcId="{99B7359D-317E-4B6A-8380-D18328F9E3A9}" destId="{1A3FD96C-BAAA-4A41-8F76-4E2B5B2E0A5A}" srcOrd="11" destOrd="0" presId="urn:microsoft.com/office/officeart/2005/8/layout/hProcess7"/>
    <dgm:cxn modelId="{46731AFA-68B5-4242-BA4B-5AA662F5DBD1}" type="presParOf" srcId="{99B7359D-317E-4B6A-8380-D18328F9E3A9}" destId="{F2DF605C-15A7-4A4A-908C-A40558086479}" srcOrd="12" destOrd="0" presId="urn:microsoft.com/office/officeart/2005/8/layout/hProcess7"/>
    <dgm:cxn modelId="{DFF55ECE-FCDB-4A38-859C-ECF6A787ECF4}" type="presParOf" srcId="{F2DF605C-15A7-4A4A-908C-A40558086479}" destId="{C6A999BE-E4F1-477A-9592-5124CE2C7F28}" srcOrd="0" destOrd="0" presId="urn:microsoft.com/office/officeart/2005/8/layout/hProcess7"/>
    <dgm:cxn modelId="{0D61E4B1-46C4-42D7-BCF4-3BFF3ADC47FA}" type="presParOf" srcId="{F2DF605C-15A7-4A4A-908C-A40558086479}" destId="{9EDF672A-B897-424C-84ED-B7E06260CAF2}" srcOrd="1" destOrd="0" presId="urn:microsoft.com/office/officeart/2005/8/layout/hProcess7"/>
    <dgm:cxn modelId="{EE9C4714-C134-4AD1-8D0D-32BF267C3ADD}" type="presParOf" srcId="{F2DF605C-15A7-4A4A-908C-A40558086479}" destId="{BCCB65BA-E511-4E5A-8A67-A94B6A1EB2F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E3524-C1BF-498C-87F9-D7D74910AE7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0AAF53-32DE-4AA7-9267-0283D3AFB399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Étudiant</a:t>
          </a:r>
        </a:p>
      </dgm:t>
    </dgm:pt>
    <dgm:pt modelId="{AC38E4D3-3F3F-4F86-9359-F03C0067233F}" type="parTrans" cxnId="{BA0B28E3-B862-459F-8691-ABD76E590680}">
      <dgm:prSet/>
      <dgm:spPr/>
      <dgm:t>
        <a:bodyPr/>
        <a:lstStyle/>
        <a:p>
          <a:endParaRPr lang="fr-FR"/>
        </a:p>
      </dgm:t>
    </dgm:pt>
    <dgm:pt modelId="{1F20F4A2-D31C-491E-91BD-AD5E743204E8}" type="sibTrans" cxnId="{BA0B28E3-B862-459F-8691-ABD76E590680}">
      <dgm:prSet/>
      <dgm:spPr/>
      <dgm:t>
        <a:bodyPr/>
        <a:lstStyle/>
        <a:p>
          <a:endParaRPr lang="fr-FR"/>
        </a:p>
      </dgm:t>
    </dgm:pt>
    <dgm:pt modelId="{4DBDB373-B076-4C1D-9D39-355E9DC9A51F}">
      <dgm:prSet phldrT="[Texte]"/>
      <dgm:spPr>
        <a:solidFill>
          <a:srgbClr val="5B9BD5"/>
        </a:solidFill>
      </dgm:spPr>
      <dgm:t>
        <a:bodyPr/>
        <a:lstStyle/>
        <a:p>
          <a:r>
            <a:rPr lang="fr-FR" b="1" dirty="0"/>
            <a:t>Professionnel tuteur de stage</a:t>
          </a:r>
        </a:p>
      </dgm:t>
    </dgm:pt>
    <dgm:pt modelId="{CCE5484C-6826-4CA4-8C79-43A9DF4E0DA0}" type="parTrans" cxnId="{CA69ED10-4BE8-41A8-B73E-C6FB1C733017}">
      <dgm:prSet/>
      <dgm:spPr/>
      <dgm:t>
        <a:bodyPr/>
        <a:lstStyle/>
        <a:p>
          <a:endParaRPr lang="fr-FR"/>
        </a:p>
      </dgm:t>
    </dgm:pt>
    <dgm:pt modelId="{06267186-C4A4-4C86-B6FE-C18179DF4BE1}" type="sibTrans" cxnId="{CA69ED10-4BE8-41A8-B73E-C6FB1C733017}">
      <dgm:prSet/>
      <dgm:spPr/>
      <dgm:t>
        <a:bodyPr/>
        <a:lstStyle/>
        <a:p>
          <a:endParaRPr lang="fr-FR"/>
        </a:p>
      </dgm:t>
    </dgm:pt>
    <dgm:pt modelId="{1F8DB787-634D-4D9D-991C-77D8FC658031}">
      <dgm:prSet phldrT="[Texte]"/>
      <dgm:spPr>
        <a:solidFill>
          <a:srgbClr val="90B5CC"/>
        </a:solidFill>
      </dgm:spPr>
      <dgm:t>
        <a:bodyPr/>
        <a:lstStyle/>
        <a:p>
          <a:r>
            <a:rPr lang="fr-FR" b="1" dirty="0"/>
            <a:t>Enseignant référent de stage</a:t>
          </a:r>
        </a:p>
      </dgm:t>
    </dgm:pt>
    <dgm:pt modelId="{F307CE9A-4E1F-4BF1-A2E3-D7E471EB6575}" type="parTrans" cxnId="{08164B6B-99B3-4E58-9D10-6CE1F12D6983}">
      <dgm:prSet/>
      <dgm:spPr/>
      <dgm:t>
        <a:bodyPr/>
        <a:lstStyle/>
        <a:p>
          <a:endParaRPr lang="fr-FR"/>
        </a:p>
      </dgm:t>
    </dgm:pt>
    <dgm:pt modelId="{6C3114CE-ED67-442D-A254-5426EBC13448}" type="sibTrans" cxnId="{08164B6B-99B3-4E58-9D10-6CE1F12D6983}">
      <dgm:prSet/>
      <dgm:spPr/>
      <dgm:t>
        <a:bodyPr/>
        <a:lstStyle/>
        <a:p>
          <a:endParaRPr lang="fr-FR"/>
        </a:p>
      </dgm:t>
    </dgm:pt>
    <dgm:pt modelId="{F7D27444-492F-4C16-A09B-1471E36126F4}" type="pres">
      <dgm:prSet presAssocID="{DE7E3524-C1BF-498C-87F9-D7D74910AE7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0D25FD-5F22-498D-93B9-F744C2D8ECC8}" type="pres">
      <dgm:prSet presAssocID="{DE7E3524-C1BF-498C-87F9-D7D74910AE76}" presName="wedge1" presStyleLbl="node1" presStyleIdx="0" presStyleCnt="3" custLinFactNeighborX="8406" custLinFactNeighborY="42"/>
      <dgm:spPr/>
      <dgm:t>
        <a:bodyPr/>
        <a:lstStyle/>
        <a:p>
          <a:endParaRPr lang="fr-FR"/>
        </a:p>
      </dgm:t>
    </dgm:pt>
    <dgm:pt modelId="{D883B793-D334-4285-9A1B-CFBA236ED681}" type="pres">
      <dgm:prSet presAssocID="{DE7E3524-C1BF-498C-87F9-D7D74910AE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DB384A-60E8-49AA-A90A-526BA4BA8C4C}" type="pres">
      <dgm:prSet presAssocID="{DE7E3524-C1BF-498C-87F9-D7D74910AE76}" presName="wedge2" presStyleLbl="node1" presStyleIdx="1" presStyleCnt="3" custLinFactNeighborX="6068" custLinFactNeighborY="10283"/>
      <dgm:spPr/>
      <dgm:t>
        <a:bodyPr/>
        <a:lstStyle/>
        <a:p>
          <a:endParaRPr lang="fr-FR"/>
        </a:p>
      </dgm:t>
    </dgm:pt>
    <dgm:pt modelId="{1D612324-DC00-4FB5-AE1A-A2EAAF312F5F}" type="pres">
      <dgm:prSet presAssocID="{DE7E3524-C1BF-498C-87F9-D7D74910AE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A89160-9D92-4FC4-AAED-F0964D1F6311}" type="pres">
      <dgm:prSet presAssocID="{DE7E3524-C1BF-498C-87F9-D7D74910AE76}" presName="wedge3" presStyleLbl="node1" presStyleIdx="2" presStyleCnt="3" custLinFactNeighborX="-3349" custLinFactNeighborY="-3213"/>
      <dgm:spPr/>
      <dgm:t>
        <a:bodyPr/>
        <a:lstStyle/>
        <a:p>
          <a:endParaRPr lang="fr-FR"/>
        </a:p>
      </dgm:t>
    </dgm:pt>
    <dgm:pt modelId="{49A1A86F-9789-4C44-9E9D-A5797722F9EA}" type="pres">
      <dgm:prSet presAssocID="{DE7E3524-C1BF-498C-87F9-D7D74910AE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4B1C0C-7CB9-4E97-B4F3-48379E1905A2}" type="presOf" srcId="{1F8DB787-634D-4D9D-991C-77D8FC658031}" destId="{49A1A86F-9789-4C44-9E9D-A5797722F9EA}" srcOrd="1" destOrd="0" presId="urn:microsoft.com/office/officeart/2005/8/layout/chart3"/>
    <dgm:cxn modelId="{08164B6B-99B3-4E58-9D10-6CE1F12D6983}" srcId="{DE7E3524-C1BF-498C-87F9-D7D74910AE76}" destId="{1F8DB787-634D-4D9D-991C-77D8FC658031}" srcOrd="2" destOrd="0" parTransId="{F307CE9A-4E1F-4BF1-A2E3-D7E471EB6575}" sibTransId="{6C3114CE-ED67-442D-A254-5426EBC13448}"/>
    <dgm:cxn modelId="{C8189D17-0467-487F-932E-D6E464517E62}" type="presOf" srcId="{8F0AAF53-32DE-4AA7-9267-0283D3AFB399}" destId="{0E0D25FD-5F22-498D-93B9-F744C2D8ECC8}" srcOrd="0" destOrd="0" presId="urn:microsoft.com/office/officeart/2005/8/layout/chart3"/>
    <dgm:cxn modelId="{06B8DDE0-2ECC-4EC8-9896-0316A7ABC067}" type="presOf" srcId="{8F0AAF53-32DE-4AA7-9267-0283D3AFB399}" destId="{D883B793-D334-4285-9A1B-CFBA236ED681}" srcOrd="1" destOrd="0" presId="urn:microsoft.com/office/officeart/2005/8/layout/chart3"/>
    <dgm:cxn modelId="{429E9084-03AA-4EBF-89D4-9DE9730CF491}" type="presOf" srcId="{1F8DB787-634D-4D9D-991C-77D8FC658031}" destId="{92A89160-9D92-4FC4-AAED-F0964D1F6311}" srcOrd="0" destOrd="0" presId="urn:microsoft.com/office/officeart/2005/8/layout/chart3"/>
    <dgm:cxn modelId="{CA69ED10-4BE8-41A8-B73E-C6FB1C733017}" srcId="{DE7E3524-C1BF-498C-87F9-D7D74910AE76}" destId="{4DBDB373-B076-4C1D-9D39-355E9DC9A51F}" srcOrd="1" destOrd="0" parTransId="{CCE5484C-6826-4CA4-8C79-43A9DF4E0DA0}" sibTransId="{06267186-C4A4-4C86-B6FE-C18179DF4BE1}"/>
    <dgm:cxn modelId="{BA0B28E3-B862-459F-8691-ABD76E590680}" srcId="{DE7E3524-C1BF-498C-87F9-D7D74910AE76}" destId="{8F0AAF53-32DE-4AA7-9267-0283D3AFB399}" srcOrd="0" destOrd="0" parTransId="{AC38E4D3-3F3F-4F86-9359-F03C0067233F}" sibTransId="{1F20F4A2-D31C-491E-91BD-AD5E743204E8}"/>
    <dgm:cxn modelId="{56CC0EC9-1022-47FA-BB6C-9C0A87E4E417}" type="presOf" srcId="{DE7E3524-C1BF-498C-87F9-D7D74910AE76}" destId="{F7D27444-492F-4C16-A09B-1471E36126F4}" srcOrd="0" destOrd="0" presId="urn:microsoft.com/office/officeart/2005/8/layout/chart3"/>
    <dgm:cxn modelId="{C844F81F-3F61-47FC-886A-AB681ECEA413}" type="presOf" srcId="{4DBDB373-B076-4C1D-9D39-355E9DC9A51F}" destId="{1D612324-DC00-4FB5-AE1A-A2EAAF312F5F}" srcOrd="1" destOrd="0" presId="urn:microsoft.com/office/officeart/2005/8/layout/chart3"/>
    <dgm:cxn modelId="{5ACD20F9-5BEE-45ED-BC05-CB8D19A9DF5B}" type="presOf" srcId="{4DBDB373-B076-4C1D-9D39-355E9DC9A51F}" destId="{BDDB384A-60E8-49AA-A90A-526BA4BA8C4C}" srcOrd="0" destOrd="0" presId="urn:microsoft.com/office/officeart/2005/8/layout/chart3"/>
    <dgm:cxn modelId="{9FD8FA91-E963-420E-A558-EFD5DA7B5789}" type="presParOf" srcId="{F7D27444-492F-4C16-A09B-1471E36126F4}" destId="{0E0D25FD-5F22-498D-93B9-F744C2D8ECC8}" srcOrd="0" destOrd="0" presId="urn:microsoft.com/office/officeart/2005/8/layout/chart3"/>
    <dgm:cxn modelId="{9C824CBB-53EC-4163-8FBE-86543155CF1D}" type="presParOf" srcId="{F7D27444-492F-4C16-A09B-1471E36126F4}" destId="{D883B793-D334-4285-9A1B-CFBA236ED681}" srcOrd="1" destOrd="0" presId="urn:microsoft.com/office/officeart/2005/8/layout/chart3"/>
    <dgm:cxn modelId="{62B9B94F-4116-4214-BAA9-7973B29FF1BA}" type="presParOf" srcId="{F7D27444-492F-4C16-A09B-1471E36126F4}" destId="{BDDB384A-60E8-49AA-A90A-526BA4BA8C4C}" srcOrd="2" destOrd="0" presId="urn:microsoft.com/office/officeart/2005/8/layout/chart3"/>
    <dgm:cxn modelId="{5B71797C-2FC4-405A-BC69-E69C10581D0F}" type="presParOf" srcId="{F7D27444-492F-4C16-A09B-1471E36126F4}" destId="{1D612324-DC00-4FB5-AE1A-A2EAAF312F5F}" srcOrd="3" destOrd="0" presId="urn:microsoft.com/office/officeart/2005/8/layout/chart3"/>
    <dgm:cxn modelId="{C1FB4499-8468-4011-B06E-026BD464EB2E}" type="presParOf" srcId="{F7D27444-492F-4C16-A09B-1471E36126F4}" destId="{92A89160-9D92-4FC4-AAED-F0964D1F6311}" srcOrd="4" destOrd="0" presId="urn:microsoft.com/office/officeart/2005/8/layout/chart3"/>
    <dgm:cxn modelId="{D7AB60A8-AEC8-4DBE-8BFD-DCB40E648FDD}" type="presParOf" srcId="{F7D27444-492F-4C16-A09B-1471E36126F4}" destId="{49A1A86F-9789-4C44-9E9D-A5797722F9E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8A82-9B9B-4382-9369-C320CE4C5FF2}">
      <dsp:nvSpPr>
        <dsp:cNvPr id="0" name=""/>
        <dsp:cNvSpPr/>
      </dsp:nvSpPr>
      <dsp:spPr>
        <a:xfrm>
          <a:off x="121726" y="9481"/>
          <a:ext cx="1733436" cy="17334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Formation</a:t>
          </a:r>
          <a:endParaRPr lang="fr-FR" sz="2400" b="1" kern="1200" dirty="0"/>
        </a:p>
      </dsp:txBody>
      <dsp:txXfrm>
        <a:off x="363783" y="213890"/>
        <a:ext cx="999458" cy="1324617"/>
      </dsp:txXfrm>
    </dsp:sp>
    <dsp:sp modelId="{9D9C5B75-BB79-4D6C-AD4E-8177EB4153F5}">
      <dsp:nvSpPr>
        <dsp:cNvPr id="0" name=""/>
        <dsp:cNvSpPr/>
      </dsp:nvSpPr>
      <dsp:spPr>
        <a:xfrm>
          <a:off x="1399634" y="0"/>
          <a:ext cx="1733436" cy="1733436"/>
        </a:xfrm>
        <a:prstGeom prst="ellipse">
          <a:avLst/>
        </a:prstGeom>
        <a:solidFill>
          <a:schemeClr val="accent2">
            <a:alpha val="50000"/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Professionnel</a:t>
          </a:r>
          <a:endParaRPr lang="fr-FR" sz="1200" b="1" kern="1200" dirty="0"/>
        </a:p>
      </dsp:txBody>
      <dsp:txXfrm>
        <a:off x="1891556" y="204409"/>
        <a:ext cx="999458" cy="1324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F8267-460F-4836-8790-79C109AAB70B}">
      <dsp:nvSpPr>
        <dsp:cNvPr id="0" name=""/>
        <dsp:cNvSpPr/>
      </dsp:nvSpPr>
      <dsp:spPr>
        <a:xfrm>
          <a:off x="0" y="397627"/>
          <a:ext cx="1518686" cy="911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Professionnalisation de l’étudiant </a:t>
          </a:r>
        </a:p>
      </dsp:txBody>
      <dsp:txXfrm>
        <a:off x="0" y="397627"/>
        <a:ext cx="1518686" cy="911212"/>
      </dsp:txXfrm>
    </dsp:sp>
    <dsp:sp modelId="{2B783357-DE9B-4E4A-8E68-78239D0A59CD}">
      <dsp:nvSpPr>
        <dsp:cNvPr id="0" name=""/>
        <dsp:cNvSpPr/>
      </dsp:nvSpPr>
      <dsp:spPr>
        <a:xfrm>
          <a:off x="1670251" y="427725"/>
          <a:ext cx="1518686" cy="911212"/>
        </a:xfrm>
        <a:prstGeom prst="rect">
          <a:avLst/>
        </a:prstGeom>
        <a:solidFill>
          <a:schemeClr val="accent2">
            <a:hueOff val="-5696468"/>
            <a:satOff val="26831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Développement des compétences</a:t>
          </a:r>
        </a:p>
      </dsp:txBody>
      <dsp:txXfrm>
        <a:off x="1670251" y="427725"/>
        <a:ext cx="1518686" cy="911212"/>
      </dsp:txXfrm>
    </dsp:sp>
    <dsp:sp modelId="{DC2E85E4-FC6B-46AB-90BF-663638730F73}">
      <dsp:nvSpPr>
        <dsp:cNvPr id="0" name=""/>
        <dsp:cNvSpPr/>
      </dsp:nvSpPr>
      <dsp:spPr>
        <a:xfrm>
          <a:off x="3326121" y="427606"/>
          <a:ext cx="1518686" cy="911212"/>
        </a:xfrm>
        <a:prstGeom prst="rect">
          <a:avLst/>
        </a:prstGeom>
        <a:solidFill>
          <a:schemeClr val="accent2">
            <a:hueOff val="-11392936"/>
            <a:satOff val="53661"/>
            <a:lumOff val="2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Individualisation du parcours </a:t>
          </a:r>
        </a:p>
      </dsp:txBody>
      <dsp:txXfrm>
        <a:off x="3326121" y="427606"/>
        <a:ext cx="1518686" cy="911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7CCD-65F8-4370-9493-2E4E575BDC38}">
      <dsp:nvSpPr>
        <dsp:cNvPr id="0" name=""/>
        <dsp:cNvSpPr/>
      </dsp:nvSpPr>
      <dsp:spPr>
        <a:xfrm>
          <a:off x="3" y="655501"/>
          <a:ext cx="1537590" cy="1845108"/>
        </a:xfrm>
        <a:prstGeom prst="roundRect">
          <a:avLst>
            <a:gd name="adj" fmla="val 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1</a:t>
          </a:r>
        </a:p>
      </dsp:txBody>
      <dsp:txXfrm rot="16200000">
        <a:off x="-598228" y="1262739"/>
        <a:ext cx="1503982" cy="298512"/>
      </dsp:txXfrm>
    </dsp:sp>
    <dsp:sp modelId="{ECEE321F-28F7-40F3-8142-867DC08254D2}">
      <dsp:nvSpPr>
        <dsp:cNvPr id="0" name=""/>
        <dsp:cNvSpPr/>
      </dsp:nvSpPr>
      <dsp:spPr>
        <a:xfrm>
          <a:off x="307521" y="655501"/>
          <a:ext cx="1145504" cy="18451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brut témoignant d’un fait, d’une réalisation personnelle</a:t>
          </a:r>
        </a:p>
      </dsp:txBody>
      <dsp:txXfrm>
        <a:off x="307521" y="655501"/>
        <a:ext cx="1145504" cy="1845108"/>
      </dsp:txXfrm>
    </dsp:sp>
    <dsp:sp modelId="{E87E475C-5DF2-46F7-A240-39A8DF39C4CE}">
      <dsp:nvSpPr>
        <dsp:cNvPr id="0" name=""/>
        <dsp:cNvSpPr/>
      </dsp:nvSpPr>
      <dsp:spPr>
        <a:xfrm>
          <a:off x="1593962" y="659375"/>
          <a:ext cx="1537590" cy="1845108"/>
        </a:xfrm>
        <a:prstGeom prst="roundRect">
          <a:avLst>
            <a:gd name="adj" fmla="val 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2</a:t>
          </a:r>
        </a:p>
      </dsp:txBody>
      <dsp:txXfrm rot="16200000">
        <a:off x="995729" y="1266614"/>
        <a:ext cx="1503982" cy="298512"/>
      </dsp:txXfrm>
    </dsp:sp>
    <dsp:sp modelId="{70541C85-D8BE-4C06-A90B-3B634682F7F6}">
      <dsp:nvSpPr>
        <dsp:cNvPr id="0" name=""/>
        <dsp:cNvSpPr/>
      </dsp:nvSpPr>
      <dsp:spPr>
        <a:xfrm rot="5400000">
          <a:off x="1466106" y="2125391"/>
          <a:ext cx="271086" cy="230638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7F797-94EF-478E-85A1-339AE8BE3BAB}">
      <dsp:nvSpPr>
        <dsp:cNvPr id="0" name=""/>
        <dsp:cNvSpPr/>
      </dsp:nvSpPr>
      <dsp:spPr>
        <a:xfrm>
          <a:off x="1901480" y="659375"/>
          <a:ext cx="1145504" cy="18451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</a:t>
          </a:r>
        </a:p>
      </dsp:txBody>
      <dsp:txXfrm>
        <a:off x="1901480" y="659375"/>
        <a:ext cx="1145504" cy="1845108"/>
      </dsp:txXfrm>
    </dsp:sp>
    <dsp:sp modelId="{D0D57ED4-FFB7-4C47-8BE2-B2F02215EAD6}">
      <dsp:nvSpPr>
        <dsp:cNvPr id="0" name=""/>
        <dsp:cNvSpPr/>
      </dsp:nvSpPr>
      <dsp:spPr>
        <a:xfrm>
          <a:off x="3185367" y="659375"/>
          <a:ext cx="1537590" cy="1845108"/>
        </a:xfrm>
        <a:prstGeom prst="roundRect">
          <a:avLst>
            <a:gd name="adj" fmla="val 5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3</a:t>
          </a:r>
        </a:p>
      </dsp:txBody>
      <dsp:txXfrm rot="16200000">
        <a:off x="2587135" y="1266614"/>
        <a:ext cx="1503982" cy="298512"/>
      </dsp:txXfrm>
    </dsp:sp>
    <dsp:sp modelId="{D9F2AEFB-88D2-4256-AE6B-3283E7D1DB71}">
      <dsp:nvSpPr>
        <dsp:cNvPr id="0" name=""/>
        <dsp:cNvSpPr/>
      </dsp:nvSpPr>
      <dsp:spPr>
        <a:xfrm rot="5400000">
          <a:off x="3057512" y="2125391"/>
          <a:ext cx="271086" cy="230638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ED111-9799-49D9-A145-55BA95EF890D}">
      <dsp:nvSpPr>
        <dsp:cNvPr id="0" name=""/>
        <dsp:cNvSpPr/>
      </dsp:nvSpPr>
      <dsp:spPr>
        <a:xfrm>
          <a:off x="3492885" y="659375"/>
          <a:ext cx="1145504" cy="18451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et critique</a:t>
          </a:r>
        </a:p>
      </dsp:txBody>
      <dsp:txXfrm>
        <a:off x="3492885" y="659375"/>
        <a:ext cx="1145504" cy="1845108"/>
      </dsp:txXfrm>
    </dsp:sp>
    <dsp:sp modelId="{C6A999BE-E4F1-477A-9592-5124CE2C7F28}">
      <dsp:nvSpPr>
        <dsp:cNvPr id="0" name=""/>
        <dsp:cNvSpPr/>
      </dsp:nvSpPr>
      <dsp:spPr>
        <a:xfrm>
          <a:off x="4776773" y="659375"/>
          <a:ext cx="1537590" cy="1845108"/>
        </a:xfrm>
        <a:prstGeom prst="roundRect">
          <a:avLst>
            <a:gd name="adj" fmla="val 5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Niveau 4</a:t>
          </a:r>
        </a:p>
      </dsp:txBody>
      <dsp:txXfrm rot="16200000">
        <a:off x="4178541" y="1266614"/>
        <a:ext cx="1503982" cy="298512"/>
      </dsp:txXfrm>
    </dsp:sp>
    <dsp:sp modelId="{2A28676F-87EB-4300-9819-E2D76AFBADEF}">
      <dsp:nvSpPr>
        <dsp:cNvPr id="0" name=""/>
        <dsp:cNvSpPr/>
      </dsp:nvSpPr>
      <dsp:spPr>
        <a:xfrm rot="5400000">
          <a:off x="4648918" y="2125391"/>
          <a:ext cx="271086" cy="230638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65BA-E511-4E5A-8A67-A94B6A1EB2FE}">
      <dsp:nvSpPr>
        <dsp:cNvPr id="0" name=""/>
        <dsp:cNvSpPr/>
      </dsp:nvSpPr>
      <dsp:spPr>
        <a:xfrm>
          <a:off x="5084291" y="659375"/>
          <a:ext cx="1145504" cy="18451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 objectif accompagné d’un commentaire personnel critique et de perspective de régulation</a:t>
          </a:r>
        </a:p>
      </dsp:txBody>
      <dsp:txXfrm>
        <a:off x="5084291" y="659375"/>
        <a:ext cx="1145504" cy="1845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25FD-5F22-498D-93B9-F744C2D8ECC8}">
      <dsp:nvSpPr>
        <dsp:cNvPr id="0" name=""/>
        <dsp:cNvSpPr/>
      </dsp:nvSpPr>
      <dsp:spPr>
        <a:xfrm>
          <a:off x="1287049" y="206815"/>
          <a:ext cx="2560320" cy="2560320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Étudiant</a:t>
          </a:r>
        </a:p>
      </dsp:txBody>
      <dsp:txXfrm>
        <a:off x="2679071" y="679255"/>
        <a:ext cx="868680" cy="853440"/>
      </dsp:txXfrm>
    </dsp:sp>
    <dsp:sp modelId="{BDDB384A-60E8-49AA-A90A-526BA4BA8C4C}">
      <dsp:nvSpPr>
        <dsp:cNvPr id="0" name=""/>
        <dsp:cNvSpPr/>
      </dsp:nvSpPr>
      <dsp:spPr>
        <a:xfrm>
          <a:off x="1095211" y="545217"/>
          <a:ext cx="2560320" cy="2560320"/>
        </a:xfrm>
        <a:prstGeom prst="pie">
          <a:avLst>
            <a:gd name="adj1" fmla="val 1800000"/>
            <a:gd name="adj2" fmla="val 9000000"/>
          </a:avLst>
        </a:prstGeom>
        <a:solidFill>
          <a:srgbClr val="5B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Professionnel tuteur de stage</a:t>
          </a:r>
        </a:p>
      </dsp:txBody>
      <dsp:txXfrm>
        <a:off x="1796251" y="2160657"/>
        <a:ext cx="1158240" cy="792480"/>
      </dsp:txXfrm>
    </dsp:sp>
    <dsp:sp modelId="{92A89160-9D92-4FC4-AAED-F0964D1F6311}">
      <dsp:nvSpPr>
        <dsp:cNvPr id="0" name=""/>
        <dsp:cNvSpPr/>
      </dsp:nvSpPr>
      <dsp:spPr>
        <a:xfrm>
          <a:off x="854105" y="199676"/>
          <a:ext cx="2560320" cy="2560320"/>
        </a:xfrm>
        <a:prstGeom prst="pie">
          <a:avLst>
            <a:gd name="adj1" fmla="val 9000000"/>
            <a:gd name="adj2" fmla="val 16200000"/>
          </a:avLst>
        </a:prstGeom>
        <a:solidFill>
          <a:srgbClr val="90B5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Enseignant référent de stage</a:t>
          </a:r>
        </a:p>
      </dsp:txBody>
      <dsp:txXfrm>
        <a:off x="1128425" y="702596"/>
        <a:ext cx="868680" cy="8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Collection de</a:t>
            </a:r>
            <a:r>
              <a:rPr lang="fr-FR" baseline="0" dirty="0" smtClean="0"/>
              <a:t> traces (preuves) commentées illustrant les savoir agir complexes sélectionnés par l’étudiant pour rendre compte de ses apprentissages</a:t>
            </a:r>
          </a:p>
          <a:p>
            <a:r>
              <a:rPr lang="fr-FR" baseline="0" dirty="0" smtClean="0"/>
              <a:t>Ces un dossier (classeur , blog, site, …) qui permet de collectionner puis de sélectionner des traces (écrits, photos, références, schémas, cartes mentales, …) qui témoignent d’un apprentissage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1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 conscientisation des compétences développées (métacognition) par l’étudiant, vise la facilitation de l’insertion professionnelle : prise de conscience continue par des évaluations formatives, autoévaluations…</a:t>
            </a:r>
          </a:p>
          <a:p>
            <a:pPr lvl="1"/>
            <a:endParaRPr lang="fr-FR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 PF représente une base riche, authentique et singulière facilitant la préparation des étudiants aux épreuves des BC1 et 4</a:t>
            </a: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BC1 : SE1 prendra appui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sur une partie du portfolio pour placer une évaluation certificative des compétences C11, C12, et C13 (auto-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éval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° et présence de preuves en nb et qualité suffisante)</a:t>
            </a: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BC4 : une épreuve orale dans laquelle l’étudiant s’appuie sur son vécu en stage pour démontrer l’acquisition des compétences du BC4.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Précisions sur l’objectif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professionnalisation des étudiants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à travers le PF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Niveau 5 de qualification (= bac +2) : 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« Les capacités et connaissances requises permettent d’assurer de façon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autonome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des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responsabilité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conception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d’encadrement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et de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gestion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 »</a:t>
            </a:r>
            <a:endParaRPr lang="fr-FR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Les jeunes diplômés actuels ont des difficultés à assurer leurs responsabilités dans la gestion opérationnelle du laboratoire, et à s’intégrer dans le monde professionnel par manque des codes de communication, codes déontologiques, connaissance des acteurs …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 PF est présenté comme un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outil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d’aide à la professionnalisation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 conscientisation des compétences développées à travers les situations professionnelles auxquelles il a contribuées ou qu’il a observées sur le terrain ; </a:t>
            </a:r>
          </a:p>
          <a:p>
            <a:pPr lvl="2"/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Outil qui ne se suffit pas à lui-même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: besoin d’un accompagnement par les enseignants </a:t>
            </a:r>
          </a:p>
          <a:p>
            <a:pPr lvl="2"/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Points de vigilance sur les limites d’un outil pour servir des apprentissages</a:t>
            </a:r>
            <a:endParaRPr lang="fr-FR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2"/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Nécessité de penser des scenarii pédagogiques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qui provoquent la prise de conscience par l’étudiant et qui prennent en compte leurs difficultés (ex : passage à l’écrit)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27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827088"/>
            <a:ext cx="5432425" cy="40751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9A7B1C9B-568A-456C-88E6-42120753C96C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08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09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Accompagnement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35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48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827088"/>
            <a:ext cx="5432425" cy="40751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FR" dirty="0"/>
          </a:p>
          <a:p>
            <a:pPr lvl="2" rtl="0"/>
            <a:r>
              <a:rPr lang="fr-FR" b="1" dirty="0"/>
              <a:t>Outil qui ne se suffit pas à lui-même</a:t>
            </a:r>
            <a:r>
              <a:rPr lang="fr-FR" dirty="0"/>
              <a:t> : besoin d’un accompagnement par les enseignants </a:t>
            </a:r>
          </a:p>
          <a:p>
            <a:pPr lvl="2" rtl="0"/>
            <a:r>
              <a:rPr lang="fr-FR" b="1" dirty="0"/>
              <a:t>Points de vigilance sur les limites d’un outil pour servir des apprentissages</a:t>
            </a:r>
            <a:endParaRPr lang="fr-FR" dirty="0"/>
          </a:p>
          <a:p>
            <a:pPr rtl="0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9A7B1C9B-568A-456C-88E6-42120753C96C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6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7763" y="827088"/>
            <a:ext cx="5432425" cy="40751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FR" b="1" dirty="0"/>
              <a:t>Professionnalité de l’enseignant</a:t>
            </a:r>
            <a:endParaRPr lang="fr-FR" dirty="0"/>
          </a:p>
          <a:p>
            <a:pPr rtl="0"/>
            <a:r>
              <a:rPr lang="fr-FR" dirty="0"/>
              <a:t>L’enseignant est expert de sa </a:t>
            </a:r>
            <a:r>
              <a:rPr lang="fr-FR" u="sng" dirty="0"/>
              <a:t>discipline</a:t>
            </a:r>
            <a:r>
              <a:rPr lang="fr-FR" dirty="0"/>
              <a:t> : cette expertise indispensable pour s’adapter aux évolutions technologiques (ex : production de </a:t>
            </a:r>
            <a:r>
              <a:rPr lang="fr-FR" dirty="0" err="1"/>
              <a:t>biomédicaments</a:t>
            </a:r>
            <a:r>
              <a:rPr lang="fr-FR" dirty="0"/>
              <a:t>), accéder à des ressources complexes pour les décliner au niveau des étudiant</a:t>
            </a:r>
            <a:br>
              <a:rPr lang="fr-FR" dirty="0"/>
            </a:br>
            <a:endParaRPr lang="fr-FR" dirty="0"/>
          </a:p>
          <a:p>
            <a:pPr rtl="0"/>
            <a:r>
              <a:rPr lang="fr-FR" dirty="0"/>
              <a:t>L’enseignant est un expert </a:t>
            </a:r>
            <a:r>
              <a:rPr lang="fr-FR" u="sng" dirty="0"/>
              <a:t>pédagogue</a:t>
            </a:r>
            <a:r>
              <a:rPr lang="fr-FR" dirty="0"/>
              <a:t> : il sait créer, adapter des formats d’enseignement facilitant les apprentissages (métier difficile !)</a:t>
            </a:r>
          </a:p>
          <a:p>
            <a:pPr rtl="0"/>
            <a:r>
              <a:rPr lang="fr-FR" dirty="0"/>
              <a:t>Troisième dimensionnelle complexe pour l’enseignant  : il doit accompagner la formation des jeunes vers un domaine professionnel dans lequel </a:t>
            </a:r>
            <a:r>
              <a:rPr lang="fr-FR" u="sng" dirty="0"/>
              <a:t>il n’exerce pas lui-même</a:t>
            </a:r>
            <a:r>
              <a:rPr lang="fr-FR" dirty="0"/>
              <a:t>.</a:t>
            </a:r>
          </a:p>
          <a:p>
            <a:pPr rtl="0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rtl="0"/>
            <a:r>
              <a:rPr lang="fr-FR" b="1" dirty="0"/>
              <a:t>Professionnalisation de l’enseignant : </a:t>
            </a:r>
            <a:endParaRPr lang="fr-FR" dirty="0"/>
          </a:p>
          <a:p>
            <a:pPr lvl="1" rtl="0"/>
            <a:r>
              <a:rPr lang="fr-FR" dirty="0"/>
              <a:t>nécessité d’un questionnement continu sur ses gestes professionnels dans la classe, sur le terrain, au contact des professionnels, pour viser la réussite de l’insertion professionnelle des jeunes.</a:t>
            </a:r>
          </a:p>
          <a:p>
            <a:pPr lvl="1" rtl="0"/>
            <a:r>
              <a:rPr lang="fr-FR" dirty="0"/>
              <a:t>Un enseignant saura d’autant mieux accompagner les jeunes dans la conscientisation de leurs compétences, qu’il le pratique déjà pour sa propre professionnalisation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9A7B1C9B-568A-456C-88E6-42120753C96C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72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35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31 mai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540000" y="3919897"/>
            <a:ext cx="2780988" cy="900000"/>
          </a:xfrm>
        </p:spPr>
        <p:txBody>
          <a:bodyPr anchor="b" anchorCtr="0"/>
          <a:lstStyle>
            <a:lvl1pPr>
              <a:defRPr sz="863"/>
            </a:lvl1pPr>
          </a:lstStyle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35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35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16" y="915566"/>
            <a:ext cx="1485900" cy="1438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15566"/>
            <a:ext cx="15144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35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0000" y="2346046"/>
            <a:ext cx="6318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38" b="1" cap="all" baseline="0"/>
            </a:lvl1pPr>
            <a:lvl2pPr marL="0" indent="0">
              <a:spcBef>
                <a:spcPts val="375"/>
              </a:spcBef>
              <a:spcAft>
                <a:spcPts val="0"/>
              </a:spcAft>
              <a:buNone/>
              <a:defRPr sz="1388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270000" y="4784400"/>
            <a:ext cx="6318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88" y="627534"/>
            <a:ext cx="1485900" cy="14382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627534"/>
            <a:ext cx="15144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69999" y="900000"/>
            <a:ext cx="631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9999" y="1891968"/>
            <a:ext cx="1890000" cy="2530800"/>
          </a:xfr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3000" indent="-108000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484000" y="1893600"/>
            <a:ext cx="1890000" cy="2530800"/>
          </a:xfr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3000" indent="-108000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97999" y="1893600"/>
            <a:ext cx="1890000" cy="2530800"/>
          </a:xfrm>
        </p:spPr>
        <p:txBody>
          <a:bodyPr/>
          <a:lstStyle>
            <a:lvl1pPr marL="108000" indent="-1080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3000" indent="-108000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6858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69999" y="738000"/>
            <a:ext cx="6318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297000" indent="-297000">
              <a:buFont typeface="+mj-lt"/>
              <a:buAutoNum type="arabicPeriod"/>
              <a:defRPr sz="2438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69999" y="900000"/>
            <a:ext cx="6318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84000" y="180000"/>
            <a:ext cx="4104000" cy="360000"/>
          </a:xfrm>
        </p:spPr>
        <p:txBody>
          <a:bodyPr/>
          <a:lstStyle>
            <a:lvl1pPr marL="81000" indent="-81000" algn="r">
              <a:spcAft>
                <a:spcPts val="0"/>
              </a:spcAft>
              <a:buFont typeface="+mj-lt"/>
              <a:buAutoNum type="arabicPeriod"/>
              <a:defRPr sz="563" b="1"/>
            </a:lvl1pPr>
            <a:lvl2pPr marL="81000" indent="-81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56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69999" y="1836000"/>
            <a:ext cx="189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84000" y="1836000"/>
            <a:ext cx="189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98000" y="1836000"/>
            <a:ext cx="189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269999" y="900000"/>
            <a:ext cx="6318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269999" y="1836000"/>
            <a:ext cx="6318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84000" y="180000"/>
            <a:ext cx="4104000" cy="360000"/>
          </a:xfrm>
        </p:spPr>
        <p:txBody>
          <a:bodyPr/>
          <a:lstStyle>
            <a:lvl1pPr marL="81000" indent="-81000" algn="r">
              <a:spcAft>
                <a:spcPts val="0"/>
              </a:spcAft>
              <a:buFont typeface="+mj-lt"/>
              <a:buAutoNum type="arabicPeriod"/>
              <a:defRPr sz="563" b="1"/>
            </a:lvl1pPr>
            <a:lvl2pPr marL="81000" indent="-81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56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pic>
        <p:nvPicPr>
          <p:cNvPr id="7" name="Image 6" descr="C:\Users\lmartin\AppData\Local\Microsoft\Windows\INetCache\Content.Word\Logo mai 2022 - MIN_Education_Nationale_et_Jeunesse_RVB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0" y="90001"/>
            <a:ext cx="1134126" cy="1173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2"/>
          <p:cNvSpPr txBox="1">
            <a:spLocks/>
          </p:cNvSpPr>
          <p:nvPr userDrawn="1"/>
        </p:nvSpPr>
        <p:spPr bwMode="gray">
          <a:xfrm>
            <a:off x="135000" y="4783500"/>
            <a:ext cx="518421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563" b="1" dirty="0">
              <a:ea typeface="Calibri"/>
              <a:cs typeface="Calibri"/>
            </a:endParaRP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0000" y="4783500"/>
            <a:ext cx="4428000" cy="360000"/>
          </a:xfrm>
        </p:spPr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35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4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42900" y="1203390"/>
            <a:ext cx="617193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5403F3-429E-4766-98A6-47F8E08D2D3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56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69999" y="900000"/>
            <a:ext cx="6318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69999" y="1836000"/>
            <a:ext cx="6318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10500" y="4783500"/>
            <a:ext cx="8775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563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31 mai 2024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70000" y="4783500"/>
            <a:ext cx="4428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563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Formation académique : Mise en place du nouveau référentiel BTS </a:t>
            </a:r>
            <a:r>
              <a:rPr lang="fr-FR" dirty="0" err="1" smtClean="0"/>
              <a:t>BioALC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698000" y="4783500"/>
            <a:ext cx="10125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563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270000" y="4784400"/>
            <a:ext cx="6318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0"/>
            <a:ext cx="934024" cy="904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0" y="38627"/>
            <a:ext cx="908720" cy="862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5" r:id="rId8"/>
    <p:sldLayoutId id="2147483816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1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Font typeface="Arial" pitchFamily="34" charset="0"/>
        <a:buNone/>
        <a:defRPr sz="78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5400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itchFamily="34" charset="0"/>
        <a:buChar char="•"/>
        <a:defRPr sz="713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54000" algn="l" defTabSz="685800" rtl="0" eaLnBrk="1" latinLnBrk="0" hangingPunct="1">
        <a:lnSpc>
          <a:spcPct val="100000"/>
        </a:lnSpc>
        <a:spcBef>
          <a:spcPts val="75"/>
        </a:spcBef>
        <a:spcAft>
          <a:spcPts val="75"/>
        </a:spcAft>
        <a:buSzPct val="100000"/>
        <a:buFont typeface="Arial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3pPr>
      <a:lvl4pPr marL="459000" indent="-54000" algn="l" defTabSz="685800" rtl="0" eaLnBrk="1" latinLnBrk="0" hangingPunct="1">
        <a:lnSpc>
          <a:spcPct val="100000"/>
        </a:lnSpc>
        <a:spcBef>
          <a:spcPts val="75"/>
        </a:spcBef>
        <a:spcAft>
          <a:spcPts val="75"/>
        </a:spcAft>
        <a:buSzPct val="100000"/>
        <a:buFont typeface="Arial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621000" indent="-54000" algn="l" defTabSz="685800" rtl="0" eaLnBrk="1" latinLnBrk="0" hangingPunct="1">
        <a:lnSpc>
          <a:spcPct val="100000"/>
        </a:lnSpc>
        <a:spcBef>
          <a:spcPts val="75"/>
        </a:spcBef>
        <a:spcAft>
          <a:spcPts val="75"/>
        </a:spcAft>
        <a:buSzPct val="100000"/>
        <a:buFont typeface="Arial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ache.media.enseignementsup-recherche.gouv.fr/file/SPE4-MESRI-17-6-2021/32/7/Annexe_3_Carrieres_sociales_BUT_annee_1_1411327.pdf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cache.media.enseignementsup-recherche.gouv.fr/file/SPE4-MESRI-17-6-2021/32/7/Annexe_3_Carrieres_sociales_BUT_annee_1_1411327.pdf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Mise en place du nouveau référentiel </a:t>
            </a:r>
          </a:p>
          <a:p>
            <a:r>
              <a:rPr lang="fr-FR" dirty="0" smtClean="0"/>
              <a:t>BTS Bioanalyses en laboratoire de contrôle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0" y="4964113"/>
            <a:ext cx="134938" cy="179387"/>
          </a:xfrm>
        </p:spPr>
        <p:txBody>
          <a:bodyPr/>
          <a:lstStyle/>
          <a:p>
            <a:r>
              <a:rPr lang="fr-FR" smtClean="0"/>
              <a:t>31 mai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44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 idx="4294967295"/>
          </p:nvPr>
        </p:nvSpPr>
        <p:spPr>
          <a:xfrm>
            <a:off x="1221615" y="422705"/>
            <a:ext cx="4443379" cy="717947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cap="all" spc="-1" dirty="0">
                <a:solidFill>
                  <a:srgbClr val="000000"/>
                </a:solidFill>
                <a:latin typeface="Arial"/>
                <a:ea typeface="DejaVu Sans"/>
              </a:rPr>
              <a:t>La qualité des preuves </a:t>
            </a:r>
            <a:endParaRPr lang="fr-FR" b="0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/>
          </p:nvPr>
        </p:nvGraphicFramePr>
        <p:xfrm>
          <a:off x="271485" y="781679"/>
          <a:ext cx="6316920" cy="316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6" name="Image 4"/>
          <p:cNvPicPr/>
          <p:nvPr/>
        </p:nvPicPr>
        <p:blipFill>
          <a:blip r:embed="rId7"/>
          <a:stretch/>
        </p:blipFill>
        <p:spPr>
          <a:xfrm>
            <a:off x="5188961" y="3648510"/>
            <a:ext cx="1104570" cy="80325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2" descr="Postes de sécurité microbiologique"/>
          <p:cNvPicPr/>
          <p:nvPr/>
        </p:nvPicPr>
        <p:blipFill>
          <a:blip r:embed="rId8"/>
          <a:stretch/>
        </p:blipFill>
        <p:spPr>
          <a:xfrm>
            <a:off x="3719351" y="3648510"/>
            <a:ext cx="1104570" cy="803250"/>
          </a:xfrm>
          <a:prstGeom prst="rect">
            <a:avLst/>
          </a:prstGeom>
          <a:ln w="0">
            <a:noFill/>
          </a:ln>
        </p:spPr>
      </p:pic>
      <p:pic>
        <p:nvPicPr>
          <p:cNvPr id="238" name="Image 14"/>
          <p:cNvPicPr/>
          <p:nvPr/>
        </p:nvPicPr>
        <p:blipFill>
          <a:blip r:embed="rId9"/>
          <a:stretch/>
        </p:blipFill>
        <p:spPr>
          <a:xfrm>
            <a:off x="2312651" y="3648510"/>
            <a:ext cx="1193670" cy="789480"/>
          </a:xfrm>
          <a:prstGeom prst="rect">
            <a:avLst/>
          </a:prstGeom>
          <a:ln w="0">
            <a:noFill/>
          </a:ln>
        </p:spPr>
      </p:pic>
      <p:pic>
        <p:nvPicPr>
          <p:cNvPr id="239" name="Image 17"/>
          <p:cNvPicPr/>
          <p:nvPr/>
        </p:nvPicPr>
        <p:blipFill>
          <a:blip r:embed="rId10"/>
          <a:stretch/>
        </p:blipFill>
        <p:spPr>
          <a:xfrm>
            <a:off x="729641" y="3641490"/>
            <a:ext cx="1369710" cy="7965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3773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Portfolio numérique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fr-FR" sz="1600" spc="-1" dirty="0">
                <a:solidFill>
                  <a:srgbClr val="000000"/>
                </a:solidFill>
                <a:ea typeface="DejaVu Sans"/>
              </a:rPr>
              <a:t>Le portfolio classique peut se présenter sous la forme d’un porte-document dans lequel sont placées les différentes réalisations et réflexions de l’étudiant. </a:t>
            </a:r>
            <a:endParaRPr lang="fr-FR" sz="1600" spc="-1" dirty="0"/>
          </a:p>
          <a:p>
            <a:pPr algn="just"/>
            <a:endParaRPr lang="fr-FR" sz="1600" spc="-1" dirty="0"/>
          </a:p>
          <a:p>
            <a:pPr algn="just"/>
            <a:r>
              <a:rPr lang="fr-FR" sz="1600" spc="-1" dirty="0">
                <a:solidFill>
                  <a:srgbClr val="000000"/>
                </a:solidFill>
                <a:ea typeface="DejaVu Sans"/>
              </a:rPr>
              <a:t>Utiliser un support numérique pour constituer son portfolio offre plusieurs avantages par rapport aux portfolios classiques : accessibilité, compétences numériques, supports multiples (images, vidéos, </a:t>
            </a:r>
            <a:r>
              <a:rPr lang="fr-FR" sz="1600" spc="-1" dirty="0" err="1">
                <a:solidFill>
                  <a:srgbClr val="000000"/>
                </a:solidFill>
                <a:ea typeface="DejaVu Sans"/>
              </a:rPr>
              <a:t>audios</a:t>
            </a:r>
            <a:r>
              <a:rPr lang="fr-FR" sz="1600" spc="-1" dirty="0">
                <a:solidFill>
                  <a:srgbClr val="000000"/>
                </a:solidFill>
                <a:ea typeface="DejaVu Sans"/>
              </a:rPr>
              <a:t>…), actualisation et mise à jour, diffusion</a:t>
            </a:r>
            <a:r>
              <a:rPr lang="fr-FR" sz="1600" spc="-1" dirty="0" smtClean="0">
                <a:solidFill>
                  <a:srgbClr val="000000"/>
                </a:solidFill>
                <a:ea typeface="DejaVu Sans"/>
              </a:rPr>
              <a:t>… Un point de vigilance doit cependant alors être porté sur le respect de la réglementation (RGPD).</a:t>
            </a:r>
            <a:endParaRPr lang="fr-FR" sz="1600" spc="-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Atelier 4 - </a:t>
            </a:r>
            <a:r>
              <a:rPr lang="fr-FR" dirty="0" smtClean="0"/>
              <a:t>Portfolio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100" dirty="0"/>
              <a:t>Choisir un portfolio en BTS </a:t>
            </a:r>
            <a:r>
              <a:rPr lang="fr-FR" sz="2100" dirty="0" err="1" smtClean="0"/>
              <a:t>BioALC</a:t>
            </a:r>
            <a:endParaRPr lang="fr-FR" sz="2100" dirty="0"/>
          </a:p>
          <a:p>
            <a:r>
              <a:rPr lang="fr-FR" sz="2100" dirty="0"/>
              <a:t>4</a:t>
            </a:r>
            <a:r>
              <a:rPr lang="fr-FR" sz="2100" dirty="0" smtClean="0"/>
              <a:t>0 </a:t>
            </a:r>
            <a:r>
              <a:rPr lang="fr-FR" sz="2100" dirty="0"/>
              <a:t>minutes</a:t>
            </a:r>
          </a:p>
          <a:p>
            <a:r>
              <a:rPr lang="fr-FR" sz="1800" i="1" dirty="0" smtClean="0"/>
              <a:t>Par établissement</a:t>
            </a:r>
            <a:endParaRPr lang="fr-FR" sz="1800" i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5845969" y="4230291"/>
            <a:ext cx="1012031" cy="27027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10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2904" y="987574"/>
            <a:ext cx="6318000" cy="387101"/>
          </a:xfrm>
        </p:spPr>
        <p:txBody>
          <a:bodyPr/>
          <a:lstStyle/>
          <a:p>
            <a:r>
              <a:rPr lang="fr-FR" dirty="0" smtClean="0"/>
              <a:t>Choisir un portfolio à mettre en place en BTS </a:t>
            </a:r>
            <a:r>
              <a:rPr lang="fr-FR" dirty="0" err="1" smtClean="0"/>
              <a:t>BioALC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21099791"/>
              </p:ext>
            </p:extLst>
          </p:nvPr>
        </p:nvGraphicFramePr>
        <p:xfrm>
          <a:off x="270271" y="1707654"/>
          <a:ext cx="6317455" cy="264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253">
                  <a:extLst>
                    <a:ext uri="{9D8B030D-6E8A-4147-A177-3AD203B41FA5}">
                      <a16:colId xmlns:a16="http://schemas.microsoft.com/office/drawing/2014/main" val="1446750782"/>
                    </a:ext>
                  </a:extLst>
                </a:gridCol>
                <a:gridCol w="1370888">
                  <a:extLst>
                    <a:ext uri="{9D8B030D-6E8A-4147-A177-3AD203B41FA5}">
                      <a16:colId xmlns:a16="http://schemas.microsoft.com/office/drawing/2014/main" val="618300433"/>
                    </a:ext>
                  </a:extLst>
                </a:gridCol>
                <a:gridCol w="1328048">
                  <a:extLst>
                    <a:ext uri="{9D8B030D-6E8A-4147-A177-3AD203B41FA5}">
                      <a16:colId xmlns:a16="http://schemas.microsoft.com/office/drawing/2014/main" val="1029749170"/>
                    </a:ext>
                  </a:extLst>
                </a:gridCol>
                <a:gridCol w="1306133">
                  <a:extLst>
                    <a:ext uri="{9D8B030D-6E8A-4147-A177-3AD203B41FA5}">
                      <a16:colId xmlns:a16="http://schemas.microsoft.com/office/drawing/2014/main" val="1744618410"/>
                    </a:ext>
                  </a:extLst>
                </a:gridCol>
                <a:gridCol w="1306133">
                  <a:extLst>
                    <a:ext uri="{9D8B030D-6E8A-4147-A177-3AD203B41FA5}">
                      <a16:colId xmlns:a16="http://schemas.microsoft.com/office/drawing/2014/main" val="3220446799"/>
                    </a:ext>
                  </a:extLst>
                </a:gridCol>
              </a:tblGrid>
              <a:tr h="21906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TYPE DE </a:t>
                      </a:r>
                      <a:r>
                        <a:rPr lang="fr-FR" sz="900" b="1" dirty="0" smtClean="0">
                          <a:effectLst/>
                        </a:rPr>
                        <a:t>PORTFOLIO :  </a:t>
                      </a:r>
                      <a:endParaRPr lang="fr-FR" sz="1100" b="1" dirty="0">
                        <a:effectLst/>
                      </a:endParaRPr>
                    </a:p>
                  </a:txBody>
                  <a:tcPr marL="47987" marR="4798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</a:endParaRPr>
                    </a:p>
                  </a:txBody>
                  <a:tcPr marL="47987" marR="47987" marT="0" marB="0"/>
                </a:tc>
                <a:extLst>
                  <a:ext uri="{0D108BD9-81ED-4DB2-BD59-A6C34878D82A}">
                    <a16:rowId xmlns:a16="http://schemas.microsoft.com/office/drawing/2014/main" val="796785333"/>
                  </a:ext>
                </a:extLst>
              </a:tr>
              <a:tr h="37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OBJECTIF(S)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gradFill flip="none" rotWithShape="1">
                      <a:gsLst>
                        <a:gs pos="0">
                          <a:srgbClr val="005841">
                            <a:tint val="66000"/>
                            <a:satMod val="160000"/>
                          </a:srgbClr>
                        </a:gs>
                        <a:gs pos="50000">
                          <a:srgbClr val="005841">
                            <a:tint val="44500"/>
                            <a:satMod val="160000"/>
                          </a:srgbClr>
                        </a:gs>
                        <a:gs pos="100000">
                          <a:srgbClr val="00584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CONTRAINTES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gradFill flip="none" rotWithShape="1">
                      <a:gsLst>
                        <a:gs pos="0">
                          <a:srgbClr val="005841">
                            <a:tint val="66000"/>
                            <a:satMod val="160000"/>
                          </a:srgbClr>
                        </a:gs>
                        <a:gs pos="50000">
                          <a:srgbClr val="005841">
                            <a:tint val="44500"/>
                            <a:satMod val="160000"/>
                          </a:srgbClr>
                        </a:gs>
                        <a:gs pos="100000">
                          <a:srgbClr val="00584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ATOUTS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gradFill flip="none" rotWithShape="1">
                      <a:gsLst>
                        <a:gs pos="0">
                          <a:srgbClr val="005841">
                            <a:tint val="66000"/>
                            <a:satMod val="160000"/>
                          </a:srgbClr>
                        </a:gs>
                        <a:gs pos="50000">
                          <a:srgbClr val="005841">
                            <a:tint val="44500"/>
                            <a:satMod val="160000"/>
                          </a:srgbClr>
                        </a:gs>
                        <a:gs pos="100000">
                          <a:srgbClr val="00584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</a:rPr>
                        <a:t>FORMAT </a:t>
                      </a:r>
                      <a:r>
                        <a:rPr lang="fr-FR" sz="900" b="1" dirty="0">
                          <a:effectLst/>
                        </a:rPr>
                        <a:t>(</a:t>
                      </a:r>
                      <a:r>
                        <a:rPr lang="fr-FR" sz="900" b="1" dirty="0" smtClean="0">
                          <a:effectLst/>
                        </a:rPr>
                        <a:t>papier / numérique / hybride</a:t>
                      </a:r>
                      <a:r>
                        <a:rPr lang="fr-FR" sz="900" b="1" dirty="0">
                          <a:effectLst/>
                        </a:rPr>
                        <a:t>)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gradFill flip="none" rotWithShape="1">
                      <a:gsLst>
                        <a:gs pos="0">
                          <a:srgbClr val="005841">
                            <a:tint val="66000"/>
                            <a:satMod val="160000"/>
                          </a:srgbClr>
                        </a:gs>
                        <a:gs pos="50000">
                          <a:srgbClr val="005841">
                            <a:tint val="44500"/>
                            <a:satMod val="160000"/>
                          </a:srgbClr>
                        </a:gs>
                        <a:gs pos="100000">
                          <a:srgbClr val="00584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Accompagnement par équipe éducative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gradFill flip="none" rotWithShape="1">
                      <a:gsLst>
                        <a:gs pos="0">
                          <a:srgbClr val="005841">
                            <a:tint val="66000"/>
                            <a:satMod val="160000"/>
                          </a:srgbClr>
                        </a:gs>
                        <a:gs pos="50000">
                          <a:srgbClr val="005841">
                            <a:tint val="44500"/>
                            <a:satMod val="160000"/>
                          </a:srgbClr>
                        </a:gs>
                        <a:gs pos="100000">
                          <a:srgbClr val="005841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71611813"/>
                  </a:ext>
                </a:extLst>
              </a:tr>
              <a:tr h="184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>
                    <a:solidFill>
                      <a:srgbClr val="E7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7" marR="47987" marT="0" marB="0"/>
                </a:tc>
                <a:extLst>
                  <a:ext uri="{0D108BD9-81ED-4DB2-BD59-A6C34878D82A}">
                    <a16:rowId xmlns:a16="http://schemas.microsoft.com/office/drawing/2014/main" val="145875919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1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99" y="1221600"/>
            <a:ext cx="6318000" cy="636338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04664" y="1653648"/>
            <a:ext cx="6183065" cy="594066"/>
          </a:xfrm>
        </p:spPr>
        <p:txBody>
          <a:bodyPr/>
          <a:lstStyle/>
          <a:p>
            <a:r>
              <a:rPr lang="fr-FR" sz="1800" dirty="0"/>
              <a:t>Faire prendre conscience, développer et mettre en valeur les compétences </a:t>
            </a:r>
            <a:r>
              <a:rPr lang="fr-FR" sz="1800" dirty="0" smtClean="0"/>
              <a:t>professionnelles</a:t>
            </a:r>
          </a:p>
          <a:p>
            <a:endParaRPr lang="fr-FR" sz="1800" dirty="0"/>
          </a:p>
          <a:p>
            <a:endParaRPr lang="fr-FR" sz="1800" dirty="0" smtClean="0"/>
          </a:p>
          <a:p>
            <a:r>
              <a:rPr lang="fr-FR" sz="1800" dirty="0"/>
              <a:t>Vigilance et sensibilisation à la réglementation RGPD</a:t>
            </a:r>
          </a:p>
          <a:p>
            <a:endParaRPr lang="fr-FR" sz="1200" b="1" dirty="0"/>
          </a:p>
          <a:p>
            <a:endParaRPr lang="fr-FR" sz="1200" b="1" dirty="0"/>
          </a:p>
          <a:p>
            <a:endParaRPr lang="fr-FR" sz="12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3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98" y="468000"/>
            <a:ext cx="6588001" cy="720000"/>
          </a:xfrm>
        </p:spPr>
        <p:txBody>
          <a:bodyPr/>
          <a:lstStyle/>
          <a:p>
            <a:r>
              <a:rPr lang="fr-FR" dirty="0"/>
              <a:t>Epreuve </a:t>
            </a:r>
            <a:r>
              <a:rPr lang="fr-FR" dirty="0" smtClean="0"/>
              <a:t>E3</a:t>
            </a:r>
            <a:br>
              <a:rPr lang="fr-FR" dirty="0" smtClean="0"/>
            </a:br>
            <a:r>
              <a:rPr lang="fr-FR" dirty="0" smtClean="0"/>
              <a:t>Gestion </a:t>
            </a:r>
            <a:r>
              <a:rPr lang="fr-FR" dirty="0"/>
              <a:t>opérationnelle et documentaire du </a:t>
            </a:r>
            <a:r>
              <a:rPr lang="fr-FR" dirty="0" smtClean="0"/>
              <a:t>laboratoire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69999" y="1476000"/>
            <a:ext cx="6318000" cy="2934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200" b="1" dirty="0" smtClean="0"/>
              <a:t>Objectif </a:t>
            </a:r>
            <a:r>
              <a:rPr lang="fr-FR" sz="1200" b="1" dirty="0"/>
              <a:t>de l’épreuve: </a:t>
            </a:r>
            <a:r>
              <a:rPr lang="fr-FR" sz="1200" dirty="0"/>
              <a:t>L’épreuve permet d’évaluer toutes les compétences professionnelles du bloc de compétences 1 </a:t>
            </a:r>
            <a:r>
              <a:rPr lang="fr-FR" sz="1200" dirty="0" smtClean="0"/>
              <a:t>« </a:t>
            </a:r>
            <a:r>
              <a:rPr lang="fr-FR" sz="1200" dirty="0"/>
              <a:t>Gestion opérationnelle et documentaire du laboratoire » : </a:t>
            </a:r>
            <a:endParaRPr lang="fr-FR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 smtClean="0"/>
              <a:t>C1.1</a:t>
            </a:r>
            <a:r>
              <a:rPr lang="fr-FR" sz="1050" dirty="0"/>
              <a:t>. Assurer le bon fonctionnement du laboratoire. </a:t>
            </a:r>
            <a:endParaRPr lang="fr-FR" sz="105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 smtClean="0"/>
              <a:t>C1.2</a:t>
            </a:r>
            <a:r>
              <a:rPr lang="fr-FR" sz="1050" dirty="0"/>
              <a:t>. Garantir la performance des installations pour les analyses et contrôles. </a:t>
            </a:r>
            <a:endParaRPr lang="fr-FR" sz="105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 smtClean="0"/>
              <a:t>C1.3</a:t>
            </a:r>
            <a:r>
              <a:rPr lang="fr-FR" sz="1050" dirty="0"/>
              <a:t>. Participer à la démarche de prévention des risques. </a:t>
            </a:r>
            <a:endParaRPr lang="fr-FR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C1.4</a:t>
            </a:r>
            <a:r>
              <a:rPr lang="fr-FR" sz="1050" dirty="0"/>
              <a:t>. Analyser des pratiques en vue d’un projet d’amélioration du fonctionnement du laboratoire. </a:t>
            </a:r>
            <a:endParaRPr lang="fr-FR" sz="1050" dirty="0" smtClean="0"/>
          </a:p>
          <a:p>
            <a:r>
              <a:rPr lang="fr-FR" sz="1200" b="1" dirty="0" smtClean="0"/>
              <a:t>Formes </a:t>
            </a:r>
            <a:r>
              <a:rPr lang="fr-FR" sz="1200" b="1" dirty="0"/>
              <a:t>de l’évaluation: Contrôle en cours de formation </a:t>
            </a:r>
            <a:endParaRPr lang="fr-FR" sz="1200" b="1" dirty="0" smtClean="0"/>
          </a:p>
          <a:p>
            <a:r>
              <a:rPr lang="fr-FR" sz="1200" b="1" i="1" dirty="0" smtClean="0"/>
              <a:t>Première </a:t>
            </a:r>
            <a:r>
              <a:rPr lang="fr-FR" sz="1200" b="1" i="1" dirty="0"/>
              <a:t>situation d’évaluation : </a:t>
            </a:r>
            <a:r>
              <a:rPr lang="fr-FR" sz="1200" dirty="0"/>
              <a:t>évaluation des compétences </a:t>
            </a:r>
            <a:r>
              <a:rPr lang="fr-FR" sz="1200" b="1" dirty="0"/>
              <a:t>C1.1, C1.2 et C1.3 </a:t>
            </a:r>
            <a:r>
              <a:rPr lang="fr-FR" sz="1200" dirty="0"/>
              <a:t>sur la base du portfolio. </a:t>
            </a:r>
            <a:endParaRPr lang="fr-FR" sz="1200" dirty="0" smtClean="0"/>
          </a:p>
          <a:p>
            <a:r>
              <a:rPr lang="fr-FR" sz="1200" dirty="0" smtClean="0"/>
              <a:t>Le </a:t>
            </a:r>
            <a:r>
              <a:rPr lang="fr-FR" sz="1200" dirty="0"/>
              <a:t>portfolio est un document complété par le candidat au cours de ses stages ou périodes d’apprentissage. </a:t>
            </a:r>
            <a:endParaRPr lang="fr-FR" sz="1200" dirty="0" smtClean="0"/>
          </a:p>
          <a:p>
            <a:r>
              <a:rPr lang="fr-FR" sz="1200" dirty="0" smtClean="0"/>
              <a:t>Il </a:t>
            </a:r>
            <a:r>
              <a:rPr lang="fr-FR" sz="1200" dirty="0"/>
              <a:t>permet au candidat de s’</a:t>
            </a:r>
            <a:r>
              <a:rPr lang="fr-FR" sz="1200" dirty="0" err="1"/>
              <a:t>auto-évaluer</a:t>
            </a:r>
            <a:r>
              <a:rPr lang="fr-FR" sz="1200" dirty="0"/>
              <a:t> lors de ce temps de formation en milieu professionnel. Il porte sur l’ensemble des savoir-faire des trois compétences. </a:t>
            </a:r>
            <a:endParaRPr lang="fr-FR" sz="12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8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1597" y="1727410"/>
            <a:ext cx="1487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Epreuves BC1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713" y="152885"/>
            <a:ext cx="57049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spc="-1" dirty="0">
                <a:solidFill>
                  <a:srgbClr val="000000"/>
                </a:solidFill>
              </a:rPr>
              <a:t>Le portfolio, un outil pour se préparer aux épreuves des blocs BC1 et BC4</a:t>
            </a:r>
            <a:endParaRPr lang="fr-FR" sz="2100" dirty="0"/>
          </a:p>
        </p:txBody>
      </p:sp>
      <p:sp>
        <p:nvSpPr>
          <p:cNvPr id="8" name="ZoneTexte 7"/>
          <p:cNvSpPr txBox="1"/>
          <p:nvPr/>
        </p:nvSpPr>
        <p:spPr>
          <a:xfrm>
            <a:off x="410305" y="3165734"/>
            <a:ext cx="12501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Epreuve BC4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27194" y="1977295"/>
            <a:ext cx="481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Présentation collective – Projet d’amélioration du fonctionnement du laboratoire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8924" y="1290997"/>
            <a:ext cx="511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SE1</a:t>
            </a:r>
            <a:endParaRPr lang="fr-FR" sz="1350" dirty="0"/>
          </a:p>
        </p:txBody>
      </p:sp>
      <p:sp>
        <p:nvSpPr>
          <p:cNvPr id="12" name="Rectangle 11"/>
          <p:cNvSpPr/>
          <p:nvPr/>
        </p:nvSpPr>
        <p:spPr>
          <a:xfrm>
            <a:off x="1733409" y="1977295"/>
            <a:ext cx="51167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SE2</a:t>
            </a:r>
            <a:endParaRPr lang="fr-FR" sz="1350" dirty="0"/>
          </a:p>
        </p:txBody>
      </p:sp>
      <p:sp>
        <p:nvSpPr>
          <p:cNvPr id="13" name="Rectangle 12"/>
          <p:cNvSpPr/>
          <p:nvPr/>
        </p:nvSpPr>
        <p:spPr>
          <a:xfrm>
            <a:off x="1930006" y="3147814"/>
            <a:ext cx="4154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/>
              <a:t>SE</a:t>
            </a:r>
            <a:endParaRPr lang="fr-FR" sz="135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519052" y="1516543"/>
            <a:ext cx="210157" cy="19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2" idx="1"/>
          </p:cNvCxnSpPr>
          <p:nvPr/>
        </p:nvCxnSpPr>
        <p:spPr>
          <a:xfrm>
            <a:off x="1514853" y="1956380"/>
            <a:ext cx="218556" cy="15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912595" y="2381540"/>
            <a:ext cx="3736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compétence </a:t>
            </a:r>
            <a:r>
              <a:rPr lang="fr-FR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C1.4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88378" y="3147815"/>
            <a:ext cx="2853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Bilan d’activité </a:t>
            </a:r>
            <a:r>
              <a:rPr lang="fr-FR" sz="1200" b="1" dirty="0"/>
              <a:t>+ exposé + entretien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106907" y="3492086"/>
            <a:ext cx="405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compétences </a:t>
            </a:r>
            <a:r>
              <a:rPr lang="fr-FR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C4.1, C4.2, C4.3, C4.4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222554" y="3748217"/>
            <a:ext cx="2554690" cy="461665"/>
          </a:xfrm>
          <a:prstGeom prst="rect">
            <a:avLst/>
          </a:prstGeom>
          <a:noFill/>
          <a:ln>
            <a:solidFill>
              <a:srgbClr val="8E8ED5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fr-FR" sz="1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CPS</a:t>
            </a:r>
            <a:endParaRPr lang="fr-FR" sz="1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compétences orales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80446" y="1193377"/>
            <a:ext cx="448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Bilan de </a:t>
            </a:r>
            <a:r>
              <a:rPr lang="fr-FR" sz="1400" b="1" dirty="0" smtClean="0"/>
              <a:t>compétences </a:t>
            </a:r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C1.1, C1.2, C1.3</a:t>
            </a:r>
          </a:p>
          <a:p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651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48739" y="-29551"/>
            <a:ext cx="57049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spc="-1" dirty="0">
                <a:solidFill>
                  <a:srgbClr val="000000"/>
                </a:solidFill>
              </a:rPr>
              <a:t>Le portfolio, un outil pour se préparer aux épreuves des blocs BC1 et BC4</a:t>
            </a:r>
            <a:endParaRPr lang="fr-FR" sz="2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3942236" y="1211152"/>
            <a:ext cx="2667445" cy="15465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u="sng" dirty="0">
                <a:solidFill>
                  <a:srgbClr val="0070C0"/>
                </a:solidFill>
              </a:rPr>
              <a:t>Objectifs des </a:t>
            </a:r>
            <a:r>
              <a:rPr lang="fr-FR" sz="1350" b="1" u="sng" dirty="0" smtClean="0">
                <a:solidFill>
                  <a:srgbClr val="0070C0"/>
                </a:solidFill>
              </a:rPr>
              <a:t>situations d’évaluations</a:t>
            </a:r>
            <a:endParaRPr lang="fr-FR" sz="1350" b="1" u="sng" dirty="0">
              <a:solidFill>
                <a:srgbClr val="0070C0"/>
              </a:solidFill>
            </a:endParaRPr>
          </a:p>
          <a:p>
            <a:endParaRPr lang="fr-FR" sz="1350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70C0"/>
                </a:solidFill>
              </a:rPr>
              <a:t>Démontrer l’acquisition des compétences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70C0"/>
                </a:solidFill>
              </a:rPr>
              <a:t>Étayer avec des preuves concrètes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10766" y="3228328"/>
            <a:ext cx="6198915" cy="13157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u="sng">
                <a:solidFill>
                  <a:srgbClr val="0070C0"/>
                </a:solidFill>
              </a:defRPr>
            </a:lvl1pPr>
          </a:lstStyle>
          <a:p>
            <a:r>
              <a:rPr lang="fr-FR" sz="1350" dirty="0"/>
              <a:t>Le portfolio : </a:t>
            </a:r>
            <a:r>
              <a:rPr lang="fr-FR" sz="1050" u="none" dirty="0"/>
              <a:t>conscientisation des compétences développées à travers les situations professionnelles</a:t>
            </a:r>
          </a:p>
          <a:p>
            <a:endParaRPr lang="fr-FR" sz="1350" dirty="0"/>
          </a:p>
          <a:p>
            <a:r>
              <a:rPr lang="fr-FR" sz="1050" u="none" dirty="0"/>
              <a:t>Un recueil de données authentiques, prélevées sur le terrain, </a:t>
            </a:r>
          </a:p>
          <a:p>
            <a:r>
              <a:rPr lang="fr-FR" sz="1050" u="none" dirty="0"/>
              <a:t>Un recueil riche</a:t>
            </a:r>
          </a:p>
          <a:p>
            <a:r>
              <a:rPr lang="fr-FR" sz="1050" u="none" dirty="0"/>
              <a:t>Un recueil singulier</a:t>
            </a:r>
          </a:p>
          <a:p>
            <a:r>
              <a:rPr lang="fr-FR" sz="1050" u="none" dirty="0"/>
              <a:t>Des évaluations formatives ; autoévaluations </a:t>
            </a:r>
            <a:r>
              <a:rPr lang="fr-FR" sz="1050" u="none" dirty="0">
                <a:sym typeface="Wingdings" panose="05000000000000000000" pitchFamily="2" charset="2"/>
              </a:rPr>
              <a:t> Rôle essentiel de l’enseignant</a:t>
            </a:r>
            <a:endParaRPr lang="fr-FR" sz="1050" u="none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501008" y="2067694"/>
            <a:ext cx="2972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4107828" y="2828926"/>
            <a:ext cx="364160" cy="301133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4" y="1309686"/>
            <a:ext cx="2917258" cy="1593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14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908" y="218381"/>
            <a:ext cx="48375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50" b="1" spc="-1" dirty="0">
                <a:solidFill>
                  <a:srgbClr val="000000"/>
                </a:solidFill>
              </a:rPr>
              <a:t>Le portfolio, un outil d’aide à la professionnalisation</a:t>
            </a:r>
            <a:endParaRPr lang="fr-FR" sz="1650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174475" y="71199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2692003" y="1958182"/>
            <a:ext cx="1672829" cy="985044"/>
            <a:chOff x="2688336" y="1185332"/>
            <a:chExt cx="1473200" cy="1693333"/>
          </a:xfrm>
        </p:grpSpPr>
        <p:sp>
          <p:nvSpPr>
            <p:cNvPr id="13" name="Hexagone 12"/>
            <p:cNvSpPr/>
            <p:nvPr/>
          </p:nvSpPr>
          <p:spPr>
            <a:xfrm rot="5400000">
              <a:off x="2578269" y="1295399"/>
              <a:ext cx="1693333" cy="147320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350"/>
            </a:p>
          </p:txBody>
        </p:sp>
        <p:sp>
          <p:nvSpPr>
            <p:cNvPr id="14" name="Hexagone 4"/>
            <p:cNvSpPr txBox="1"/>
            <p:nvPr/>
          </p:nvSpPr>
          <p:spPr>
            <a:xfrm>
              <a:off x="2917909" y="1449211"/>
              <a:ext cx="1014052" cy="116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62865" rIns="62865" bIns="62865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50" b="1" dirty="0"/>
                <a:t>PORTFOLIO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5633" y="1886176"/>
            <a:ext cx="1782512" cy="738664"/>
          </a:xfrm>
          <a:prstGeom prst="rect">
            <a:avLst/>
          </a:prstGeom>
          <a:solidFill>
            <a:srgbClr val="90B5CC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Informe l’étudiant et le professionnel sur les compétences à développer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24011" y="4155032"/>
            <a:ext cx="3242043" cy="25391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Identifie des situations professionnelles formatives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22951" y="4441490"/>
            <a:ext cx="2652510" cy="25391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Accompagne l’étudiant dans son analyse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697" y="2515522"/>
            <a:ext cx="1789961" cy="415498"/>
          </a:xfrm>
          <a:prstGeom prst="rect">
            <a:avLst/>
          </a:prstGeom>
          <a:solidFill>
            <a:srgbClr val="90B5CC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Accompagne l’étudiant dans son analyse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75461" y="1533829"/>
            <a:ext cx="1778794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Auprès du tuteur de stage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Auprès du référent de stage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Développe l’oral et l’écrit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Construit un argumentaire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1909" y="1256830"/>
            <a:ext cx="1789961" cy="577081"/>
          </a:xfrm>
          <a:prstGeom prst="rect">
            <a:avLst/>
          </a:prstGeom>
          <a:solidFill>
            <a:srgbClr val="90B5CC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EXPERT PÉDAGOGUE</a:t>
            </a:r>
          </a:p>
          <a:p>
            <a:r>
              <a:rPr lang="fr-FR" sz="1050" b="1" dirty="0">
                <a:solidFill>
                  <a:schemeClr val="bg1"/>
                </a:solidFill>
              </a:rPr>
              <a:t>EXPERT DE SA DISCIPLINE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52686" y="3868575"/>
            <a:ext cx="1584693" cy="25391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EXPERT DU TERRAIN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54669" y="1235714"/>
            <a:ext cx="2050561" cy="276999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SE PROFESSIONNALISE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33989" y="3176078"/>
            <a:ext cx="1409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Équilibre entre guidage trop fort </a:t>
            </a:r>
          </a:p>
          <a:p>
            <a:r>
              <a:rPr lang="fr-FR" sz="1350" dirty="0"/>
              <a:t>ou trop faible</a:t>
            </a:r>
          </a:p>
        </p:txBody>
      </p:sp>
    </p:spTree>
    <p:extLst>
      <p:ext uri="{BB962C8B-B14F-4D97-AF65-F5344CB8AC3E}">
        <p14:creationId xmlns:p14="http://schemas.microsoft.com/office/powerpoint/2010/main" val="37082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383618"/>
            <a:ext cx="5143500" cy="1404156"/>
          </a:xfrm>
        </p:spPr>
        <p:txBody>
          <a:bodyPr/>
          <a:lstStyle/>
          <a:p>
            <a:r>
              <a:rPr lang="fr-FR" dirty="0" smtClean="0"/>
              <a:t>Exemple de portfolio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2895786"/>
            <a:ext cx="5143500" cy="7046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de la journée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269999" y="1443695"/>
            <a:ext cx="6111329" cy="33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"Construction de séquences" </a:t>
            </a:r>
          </a:p>
          <a:p>
            <a:pPr marL="474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725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appropriation du référentiel et méthodologie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"Portfolio" : </a:t>
            </a:r>
          </a:p>
          <a:p>
            <a:pPr marL="474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725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Présentation de l'objet et de sa place dans la formation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"Projet d'amélioration" </a:t>
            </a:r>
          </a:p>
          <a:p>
            <a:pPr marL="474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725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Place dans la formation et organisation de la 1e année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"Tutorat" </a:t>
            </a:r>
          </a:p>
          <a:p>
            <a:pPr marL="474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725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Construire collectivement ce temps de formation en appui du référentiel </a:t>
            </a:r>
          </a:p>
        </p:txBody>
      </p:sp>
    </p:spTree>
    <p:extLst>
      <p:ext uri="{BB962C8B-B14F-4D97-AF65-F5344CB8AC3E}">
        <p14:creationId xmlns:p14="http://schemas.microsoft.com/office/powerpoint/2010/main" val="138988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700" spc="-1" dirty="0">
                <a:solidFill>
                  <a:srgbClr val="000000"/>
                </a:solidFill>
                <a:ea typeface="Microsoft YaHei"/>
              </a:rPr>
              <a:t>Le portfolio : </a:t>
            </a:r>
          </a:p>
          <a:p>
            <a:r>
              <a:rPr lang="fr-FR" sz="2100" spc="-1" dirty="0">
                <a:solidFill>
                  <a:srgbClr val="000000"/>
                </a:solidFill>
                <a:ea typeface="Microsoft YaHei"/>
              </a:rPr>
              <a:t>quelles plus-values pour la formation, la poursuite d’études et l’insertion professionnelle ? </a:t>
            </a:r>
            <a:endParaRPr lang="fr-FR" sz="2100" spc="-1" dirty="0"/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5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DEFINITION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69999" y="1562648"/>
            <a:ext cx="6318000" cy="2387790"/>
          </a:xfrm>
        </p:spPr>
        <p:txBody>
          <a:bodyPr/>
          <a:lstStyle/>
          <a:p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Dossier </a:t>
            </a:r>
            <a:r>
              <a:rPr lang="fr-FR" sz="1600" b="1" spc="-1" dirty="0">
                <a:solidFill>
                  <a:srgbClr val="000000"/>
                </a:solidFill>
                <a:latin typeface="NimbusSanL-Regu"/>
                <a:ea typeface="DejaVu Sans"/>
              </a:rPr>
              <a:t>personnalisé et évolutif</a:t>
            </a:r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 de l’étudiant, </a:t>
            </a:r>
            <a:endParaRPr lang="fr-FR" sz="1600" spc="-1" dirty="0" smtClean="0">
              <a:solidFill>
                <a:srgbClr val="000000"/>
              </a:solidFill>
              <a:latin typeface="NimbusSanL-Regu"/>
              <a:ea typeface="DejaVu Sans"/>
            </a:endParaRPr>
          </a:p>
          <a:p>
            <a:r>
              <a:rPr lang="fr-FR" sz="1600" spc="-1" dirty="0" smtClean="0">
                <a:solidFill>
                  <a:srgbClr val="000000"/>
                </a:solidFill>
                <a:latin typeface="NimbusSanL-Regu"/>
                <a:ea typeface="DejaVu Sans"/>
              </a:rPr>
              <a:t>qui </a:t>
            </a:r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rassemble de façon organisée </a:t>
            </a:r>
            <a:endParaRPr lang="fr-FR" sz="1600" spc="-1" dirty="0" smtClean="0">
              <a:solidFill>
                <a:srgbClr val="000000"/>
              </a:solidFill>
              <a:latin typeface="NimbusSanL-Regu"/>
              <a:ea typeface="DejaVu Sans"/>
            </a:endParaRPr>
          </a:p>
          <a:p>
            <a:r>
              <a:rPr lang="fr-FR" sz="1600" spc="-1" dirty="0" smtClean="0">
                <a:solidFill>
                  <a:srgbClr val="000000"/>
                </a:solidFill>
                <a:latin typeface="NimbusSanL-Regu"/>
                <a:ea typeface="DejaVu Sans"/>
              </a:rPr>
              <a:t>des </a:t>
            </a:r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travaux, des réalisations, des réflexions et commentaires.</a:t>
            </a:r>
            <a:endParaRPr lang="fr-FR" sz="1600" spc="-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12" name="ZoneTexte 6"/>
          <p:cNvSpPr/>
          <p:nvPr/>
        </p:nvSpPr>
        <p:spPr>
          <a:xfrm>
            <a:off x="4137622" y="4507617"/>
            <a:ext cx="2724638" cy="22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63" u="sng" spc="-1" dirty="0">
                <a:solidFill>
                  <a:srgbClr val="AD1F1F"/>
                </a:solidFill>
                <a:latin typeface="Arial"/>
                <a:ea typeface="DejaVu Sans"/>
                <a:hlinkClick r:id="rId3"/>
              </a:rPr>
              <a:t>https://cache.media.enseignementsup-recherche.gouv.fr/file/SPE4-MESRI-17-6-2021/32/7/Annexe_3_Carrieres_sociales_BUT_annee_1_1411327.pdf</a:t>
            </a:r>
            <a:endParaRPr lang="fr-FR" sz="563" spc="-1" dirty="0">
              <a:latin typeface="Arial"/>
            </a:endParaRPr>
          </a:p>
        </p:txBody>
      </p:sp>
      <p:graphicFrame>
        <p:nvGraphicFramePr>
          <p:cNvPr id="13" name="Diagram1"/>
          <p:cNvGraphicFramePr/>
          <p:nvPr>
            <p:extLst>
              <p:ext uri="{D42A27DB-BD31-4B8C-83A1-F6EECF244321}">
                <p14:modId xmlns:p14="http://schemas.microsoft.com/office/powerpoint/2010/main" val="1860256812"/>
              </p:ext>
            </p:extLst>
          </p:nvPr>
        </p:nvGraphicFramePr>
        <p:xfrm>
          <a:off x="1899518" y="2629032"/>
          <a:ext cx="3205170" cy="17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3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spc="-1" dirty="0">
                <a:ea typeface="DejaVu Sans"/>
              </a:rPr>
              <a:t>Le portfolio - Caractéristiques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69999" y="1620000"/>
            <a:ext cx="6318000" cy="2790000"/>
          </a:xfrm>
        </p:spPr>
        <p:txBody>
          <a:bodyPr/>
          <a:lstStyle/>
          <a:p>
            <a:pPr algn="just"/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Le portfolio offre la possibilité pour l’étudiant d’engager une </a:t>
            </a:r>
            <a:r>
              <a:rPr lang="fr-FR" sz="1600" b="1" spc="-1" dirty="0">
                <a:solidFill>
                  <a:srgbClr val="000000"/>
                </a:solidFill>
                <a:latin typeface="NimbusSanL-Regu"/>
                <a:ea typeface="DejaVu Sans"/>
              </a:rPr>
              <a:t>démarche de démonstration, de progression, d’évaluation et de valorisation des compétences</a:t>
            </a:r>
            <a:r>
              <a:rPr lang="fr-FR" sz="1600" spc="-1" dirty="0">
                <a:solidFill>
                  <a:srgbClr val="000000"/>
                </a:solidFill>
                <a:latin typeface="NimbusSanL-Regu"/>
                <a:ea typeface="DejaVu Sans"/>
              </a:rPr>
              <a:t> qu’il acquiert tout au long de son cursus</a:t>
            </a:r>
            <a:endParaRPr lang="fr-FR" sz="9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Atelier 4 - </a:t>
            </a:r>
            <a:r>
              <a:rPr lang="fr-FR" dirty="0" smtClean="0"/>
              <a:t>Portfolio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7" name="ZoneTexte 169"/>
          <p:cNvSpPr/>
          <p:nvPr/>
        </p:nvSpPr>
        <p:spPr>
          <a:xfrm>
            <a:off x="958500" y="2284200"/>
            <a:ext cx="4859798" cy="1844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noAutofit/>
          </a:bodyPr>
          <a:lstStyle/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013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125" spc="-1" dirty="0">
                <a:solidFill>
                  <a:srgbClr val="000000"/>
                </a:solidFill>
                <a:latin typeface="NimbusSanL-Regu"/>
                <a:ea typeface="DejaVu Sans"/>
              </a:rPr>
              <a:t>.</a:t>
            </a:r>
            <a:endParaRPr lang="fr-FR" sz="1125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125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125" spc="-1" dirty="0">
              <a:latin typeface="Arial"/>
            </a:endParaRPr>
          </a:p>
        </p:txBody>
      </p:sp>
      <p:sp>
        <p:nvSpPr>
          <p:cNvPr id="8" name="ZoneTexte 6"/>
          <p:cNvSpPr/>
          <p:nvPr/>
        </p:nvSpPr>
        <p:spPr>
          <a:xfrm>
            <a:off x="3591018" y="3866256"/>
            <a:ext cx="2724638" cy="22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63" u="sng" spc="-1" dirty="0">
                <a:solidFill>
                  <a:srgbClr val="AD1F1F"/>
                </a:solidFill>
                <a:latin typeface="Arial"/>
                <a:ea typeface="DejaVu Sans"/>
                <a:hlinkClick r:id="rId3"/>
              </a:rPr>
              <a:t>https://cache.media.enseignementsup-recherche.gouv.fr/file/SPE4-MESRI-17-6-2021/32/7/Annexe_3_Carrieres_sociales_BUT_annee_1_1411327.pdf</a:t>
            </a:r>
            <a:endParaRPr lang="fr-FR" sz="563" spc="-1" dirty="0">
              <a:latin typeface="Arial"/>
            </a:endParaRPr>
          </a:p>
        </p:txBody>
      </p:sp>
      <p:sp>
        <p:nvSpPr>
          <p:cNvPr id="9" name="ZoneTexte 7_3"/>
          <p:cNvSpPr/>
          <p:nvPr/>
        </p:nvSpPr>
        <p:spPr>
          <a:xfrm>
            <a:off x="958298" y="1437548"/>
            <a:ext cx="2835000" cy="518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endParaRPr lang="fr-FR" sz="1013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13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13" spc="-1">
              <a:latin typeface="Arial"/>
            </a:endParaRPr>
          </a:p>
        </p:txBody>
      </p:sp>
      <p:graphicFrame>
        <p:nvGraphicFramePr>
          <p:cNvPr id="10" name="Diagram2"/>
          <p:cNvGraphicFramePr/>
          <p:nvPr>
            <p:extLst>
              <p:ext uri="{D42A27DB-BD31-4B8C-83A1-F6EECF244321}">
                <p14:modId xmlns:p14="http://schemas.microsoft.com/office/powerpoint/2010/main" val="2921164632"/>
              </p:ext>
            </p:extLst>
          </p:nvPr>
        </p:nvGraphicFramePr>
        <p:xfrm>
          <a:off x="999100" y="2295067"/>
          <a:ext cx="4859798" cy="170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40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re 1_3"/>
          <p:cNvSpPr/>
          <p:nvPr/>
        </p:nvSpPr>
        <p:spPr>
          <a:xfrm>
            <a:off x="1026945" y="771525"/>
            <a:ext cx="4800263" cy="426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56" spc="-1" dirty="0">
                <a:latin typeface="Arial"/>
                <a:ea typeface="DejaVu Sans"/>
              </a:rPr>
              <a:t>4 types de portfolios</a:t>
            </a:r>
            <a:endParaRPr lang="fr-FR" sz="1856" spc="-1" dirty="0">
              <a:latin typeface="Arial"/>
            </a:endParaRPr>
          </a:p>
        </p:txBody>
      </p:sp>
      <p:sp>
        <p:nvSpPr>
          <p:cNvPr id="169" name="ZoneTexte 6_4"/>
          <p:cNvSpPr/>
          <p:nvPr/>
        </p:nvSpPr>
        <p:spPr>
          <a:xfrm>
            <a:off x="3700553" y="4232453"/>
            <a:ext cx="2158245" cy="22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63" spc="-1">
                <a:solidFill>
                  <a:srgbClr val="000000"/>
                </a:solidFill>
                <a:latin typeface="Arial"/>
                <a:ea typeface="DejaVu Sans"/>
              </a:rPr>
              <a:t>https://www.profweb.ca/publications/dossiers/portfolio-numerique</a:t>
            </a:r>
            <a:endParaRPr lang="fr-FR" sz="563" spc="-1">
              <a:latin typeface="Arial"/>
            </a:endParaRPr>
          </a:p>
        </p:txBody>
      </p:sp>
      <p:grpSp>
        <p:nvGrpSpPr>
          <p:cNvPr id="170" name="Diagramme 1"/>
          <p:cNvGrpSpPr/>
          <p:nvPr/>
        </p:nvGrpSpPr>
        <p:grpSpPr>
          <a:xfrm>
            <a:off x="1152090" y="1548923"/>
            <a:ext cx="4706708" cy="2590785"/>
            <a:chOff x="524160" y="1610640"/>
            <a:chExt cx="8367480" cy="4605840"/>
          </a:xfrm>
        </p:grpSpPr>
        <p:sp>
          <p:nvSpPr>
            <p:cNvPr id="171" name="Rectangle 170"/>
            <p:cNvSpPr/>
            <p:nvPr/>
          </p:nvSpPr>
          <p:spPr>
            <a:xfrm>
              <a:off x="524160" y="1610640"/>
              <a:ext cx="8367480" cy="4605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Rectangle 171"/>
            <p:cNvSpPr/>
            <p:nvPr/>
          </p:nvSpPr>
          <p:spPr>
            <a:xfrm>
              <a:off x="988560" y="1611000"/>
              <a:ext cx="3542040" cy="212508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7153" tIns="77153" rIns="77153" bIns="77153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10"/>
                </a:spcAft>
                <a:tabLst>
                  <a:tab pos="0" algn="l"/>
                </a:tabLst>
              </a:pPr>
              <a:r>
                <a:rPr lang="fr-FR" sz="2025" spc="-1">
                  <a:solidFill>
                    <a:srgbClr val="FFFFFF"/>
                  </a:solidFill>
                  <a:latin typeface="Arial"/>
                  <a:ea typeface="DejaVu Sans"/>
                </a:rPr>
                <a:t>Présentation</a:t>
              </a:r>
              <a:endParaRPr lang="fr-FR" sz="2025" spc="-1">
                <a:latin typeface="Arial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894560" y="1610640"/>
              <a:ext cx="3542040" cy="2125080"/>
            </a:xfrm>
            <a:prstGeom prst="rect">
              <a:avLst/>
            </a:prstGeom>
            <a:solidFill>
              <a:schemeClr val="accent2">
                <a:hueOff val="-54397"/>
                <a:satOff val="-3144"/>
                <a:lumOff val="4314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7153" tIns="77153" rIns="77153" bIns="77153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10"/>
                </a:spcAft>
                <a:tabLst>
                  <a:tab pos="0" algn="l"/>
                </a:tabLst>
              </a:pPr>
              <a:r>
                <a:rPr lang="fr-FR" sz="2025" spc="-1">
                  <a:solidFill>
                    <a:srgbClr val="FFFFFF"/>
                  </a:solidFill>
                  <a:latin typeface="Arial"/>
                  <a:ea typeface="DejaVu Sans"/>
                </a:rPr>
                <a:t>Apprentissage</a:t>
              </a:r>
              <a:endParaRPr lang="fr-FR" sz="2025" spc="-1">
                <a:latin typeface="Arial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953640" y="4091040"/>
              <a:ext cx="3542040" cy="2125080"/>
            </a:xfrm>
            <a:prstGeom prst="rect">
              <a:avLst/>
            </a:prstGeom>
            <a:solidFill>
              <a:schemeClr val="accent2">
                <a:hueOff val="-108793"/>
                <a:satOff val="-6288"/>
                <a:lumOff val="862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7153" tIns="77153" rIns="77153" bIns="77153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10"/>
                </a:spcAft>
                <a:tabLst>
                  <a:tab pos="0" algn="l"/>
                </a:tabLst>
              </a:pPr>
              <a:r>
                <a:rPr lang="fr-FR" sz="2025" spc="-1">
                  <a:solidFill>
                    <a:srgbClr val="FFFFFF"/>
                  </a:solidFill>
                  <a:latin typeface="Arial"/>
                  <a:ea typeface="DejaVu Sans"/>
                </a:rPr>
                <a:t>Évaluation</a:t>
              </a:r>
              <a:endParaRPr lang="fr-FR" sz="2025" spc="-1">
                <a:latin typeface="Arial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885200" y="4090680"/>
              <a:ext cx="3542040" cy="2125080"/>
            </a:xfrm>
            <a:prstGeom prst="rect">
              <a:avLst/>
            </a:prstGeom>
            <a:solidFill>
              <a:schemeClr val="accent2">
                <a:hueOff val="-163190"/>
                <a:satOff val="-9432"/>
                <a:lumOff val="12941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7153" tIns="77153" rIns="77153" bIns="77153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10"/>
                </a:spcAft>
                <a:tabLst>
                  <a:tab pos="0" algn="l"/>
                </a:tabLst>
              </a:pPr>
              <a:r>
                <a:rPr lang="fr-FR" sz="2025" spc="-1">
                  <a:solidFill>
                    <a:srgbClr val="FFFFFF"/>
                  </a:solidFill>
                  <a:latin typeface="Arial"/>
                  <a:ea typeface="DejaVu Sans"/>
                </a:rPr>
                <a:t>Développement professionnel</a:t>
              </a:r>
              <a:endParaRPr lang="fr-FR" sz="2025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7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 types de portfolios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69998" y="1707654"/>
            <a:ext cx="6588002" cy="2242784"/>
          </a:xfrm>
        </p:spPr>
        <p:txBody>
          <a:bodyPr/>
          <a:lstStyle/>
          <a:p>
            <a:r>
              <a:rPr lang="fr-FR" b="1" spc="-1" dirty="0">
                <a:solidFill>
                  <a:srgbClr val="000000"/>
                </a:solidFill>
                <a:ea typeface="DejaVu Sans"/>
              </a:rPr>
              <a:t>Présentation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Collection des meilleures productions de l’étudiant pour mettre en valeur ses compétences. 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L’étudiant y présente ses réussites et ses meilleurs coups ainsi que la justification de ses choix.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C’est un type de portfolio axé sur le produit, le résultat.</a:t>
            </a:r>
            <a:endParaRPr lang="fr-FR" spc="-1" dirty="0"/>
          </a:p>
          <a:p>
            <a:r>
              <a:rPr lang="fr-FR" b="1" spc="-1" dirty="0">
                <a:solidFill>
                  <a:srgbClr val="000000"/>
                </a:solidFill>
                <a:ea typeface="DejaVu Sans"/>
              </a:rPr>
              <a:t>Apprentissage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Collection de productions et de réflexions faisant foi de la progression de l’étudiant sur une période donnée. 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Il est axé sur la démarche de l’étudiant plutôt que sur le produit et il favorise l’autorégulation de son apprentissage.</a:t>
            </a:r>
            <a:endParaRPr lang="fr-FR" spc="-1" dirty="0"/>
          </a:p>
          <a:p>
            <a:r>
              <a:rPr lang="fr-FR" b="1" spc="-1" dirty="0">
                <a:solidFill>
                  <a:srgbClr val="000000"/>
                </a:solidFill>
                <a:ea typeface="DejaVu Sans"/>
              </a:rPr>
              <a:t>Évaluation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Collection de productions permettant à l’enseignant de porter un jugement sur les compétences de l’étudiant et de lui attribuer une note.</a:t>
            </a:r>
            <a:endParaRPr lang="fr-FR" spc="-1" dirty="0"/>
          </a:p>
          <a:p>
            <a:r>
              <a:rPr lang="fr-FR" spc="-1" dirty="0">
                <a:solidFill>
                  <a:srgbClr val="000000"/>
                </a:solidFill>
                <a:ea typeface="DejaVu Sans"/>
              </a:rPr>
              <a:t>Il ressemble beaucoup au portfolio de présentation, mais avec une visée d’évaluation sommative. L’étudiant intègre donc à son portfolio des travaux démontrant sa maitrise des compétences attendues.</a:t>
            </a:r>
            <a:endParaRPr lang="fr-FR" spc="-1" dirty="0"/>
          </a:p>
          <a:p>
            <a:r>
              <a:rPr lang="fr-FR" b="1" spc="-1" dirty="0">
                <a:solidFill>
                  <a:srgbClr val="000000"/>
                </a:solidFill>
                <a:ea typeface="DejaVu Sans"/>
              </a:rPr>
              <a:t>Développement professionnel</a:t>
            </a:r>
            <a:endParaRPr lang="fr-FR" spc="-1" dirty="0"/>
          </a:p>
          <a:p>
            <a:pPr algn="just"/>
            <a:r>
              <a:rPr lang="fr-FR" spc="-1" dirty="0">
                <a:solidFill>
                  <a:srgbClr val="000000"/>
                </a:solidFill>
                <a:ea typeface="DejaVu Sans"/>
              </a:rPr>
              <a:t>Collection de productions et de réflexions documentant le cheminement professionnel d’une personne. C’est un portfolio évolutif qu’un étudiant peut commencer à construire.</a:t>
            </a:r>
            <a:endParaRPr lang="fr-FR" spc="-1" dirty="0"/>
          </a:p>
          <a:p>
            <a:endParaRPr lang="fr-FR" spc="-1" dirty="0"/>
          </a:p>
          <a:p>
            <a:endParaRPr lang="fr-FR" spc="-1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Atelier 4 - </a:t>
            </a:r>
            <a:r>
              <a:rPr lang="fr-FR" dirty="0" smtClean="0"/>
              <a:t>Portfolio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académique : Mise en place du nouveau référentiel BTS BioALC</a:t>
            </a:r>
            <a:endParaRPr lang="fr-FR" dirty="0"/>
          </a:p>
        </p:txBody>
      </p:sp>
      <p:sp>
        <p:nvSpPr>
          <p:cNvPr id="7" name="ZoneTexte 6_1"/>
          <p:cNvSpPr/>
          <p:nvPr/>
        </p:nvSpPr>
        <p:spPr>
          <a:xfrm>
            <a:off x="4421452" y="4021659"/>
            <a:ext cx="2166548" cy="22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63" spc="-1">
                <a:solidFill>
                  <a:srgbClr val="000000"/>
                </a:solidFill>
                <a:latin typeface="Arial"/>
                <a:ea typeface="DejaVu Sans"/>
              </a:rPr>
              <a:t>https://www.profweb.ca/publications/dossiers/portfolio-numerique</a:t>
            </a:r>
            <a:endParaRPr lang="fr-FR" sz="563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8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re 1_4"/>
          <p:cNvSpPr/>
          <p:nvPr/>
        </p:nvSpPr>
        <p:spPr>
          <a:xfrm>
            <a:off x="1026945" y="771525"/>
            <a:ext cx="4800263" cy="4264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56" spc="-1">
                <a:solidFill>
                  <a:srgbClr val="9F7A70"/>
                </a:solidFill>
                <a:latin typeface="Arial"/>
                <a:ea typeface="DejaVu Sans"/>
              </a:rPr>
              <a:t>Exemples de Portfolios </a:t>
            </a:r>
            <a:endParaRPr lang="fr-FR" sz="1856" spc="-1">
              <a:latin typeface="Arial"/>
            </a:endParaRPr>
          </a:p>
        </p:txBody>
      </p:sp>
      <p:sp>
        <p:nvSpPr>
          <p:cNvPr id="180" name="ZoneTexte 6_5"/>
          <p:cNvSpPr/>
          <p:nvPr/>
        </p:nvSpPr>
        <p:spPr>
          <a:xfrm>
            <a:off x="3834000" y="4232453"/>
            <a:ext cx="2024798" cy="22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63" spc="-1">
                <a:solidFill>
                  <a:srgbClr val="000000"/>
                </a:solidFill>
                <a:latin typeface="Arial"/>
                <a:ea typeface="DejaVu Sans"/>
              </a:rPr>
              <a:t>https://www.profweb.ca/publications/dossiers/portfolio-numerique</a:t>
            </a:r>
            <a:endParaRPr lang="fr-FR" sz="563" spc="-1">
              <a:latin typeface="Arial"/>
            </a:endParaRPr>
          </a:p>
        </p:txBody>
      </p:sp>
      <p:sp>
        <p:nvSpPr>
          <p:cNvPr id="181" name="ZoneTexte 7_5"/>
          <p:cNvSpPr/>
          <p:nvPr/>
        </p:nvSpPr>
        <p:spPr>
          <a:xfrm>
            <a:off x="260648" y="1437548"/>
            <a:ext cx="4526317" cy="30981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Arial"/>
                <a:ea typeface="DejaVu Sans"/>
              </a:rPr>
              <a:t>APPRENTISSAGE - BUT CARRIERES SOCIALES (2021)</a:t>
            </a: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Arial"/>
                <a:ea typeface="DejaVu Sans"/>
              </a:rPr>
              <a:t>Le portfolio est une analyse des compétences développées dans le cadre du BUT Carrières sociales, complétée par l’ensemble des preuves d’apprentissage présentées de façon structurée et commentée. </a:t>
            </a: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100" b="1" spc="-1" dirty="0">
                <a:solidFill>
                  <a:srgbClr val="000000"/>
                </a:solidFill>
                <a:latin typeface="Arial"/>
                <a:ea typeface="DejaVu Sans"/>
              </a:rPr>
              <a:t>ÉVALUATION - FORMATION INFIRMIER (2009)</a:t>
            </a: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Arial"/>
                <a:ea typeface="DejaVu Sans"/>
              </a:rPr>
              <a:t>Le portfolio permet de suivre la progression individuelle de l’étudiant au fur et à mesure de ses stages.</a:t>
            </a:r>
            <a:r>
              <a:rPr sz="1100" dirty="0"/>
              <a:t/>
            </a:r>
            <a:br>
              <a:rPr sz="1100" dirty="0"/>
            </a:br>
            <a:r>
              <a:rPr lang="fr-FR" sz="1100" spc="-1" dirty="0">
                <a:solidFill>
                  <a:srgbClr val="000000"/>
                </a:solidFill>
                <a:latin typeface="Arial"/>
                <a:ea typeface="DejaVu Sans"/>
              </a:rPr>
              <a:t>Il comporte des éléments inscrits par l’étudiant et par les personnes responsables de l’encadrement en stage. </a:t>
            </a: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100" spc="-1" dirty="0">
                <a:solidFill>
                  <a:srgbClr val="000000"/>
                </a:solidFill>
                <a:latin typeface="Arial"/>
                <a:ea typeface="DejaVu Sans"/>
              </a:rPr>
              <a:t>Il est l’outil indispensable à l’évaluation du </a:t>
            </a:r>
            <a:r>
              <a:rPr lang="fr-FR" sz="1100" spc="-1" dirty="0" smtClean="0">
                <a:solidFill>
                  <a:srgbClr val="000000"/>
                </a:solidFill>
                <a:latin typeface="Arial"/>
                <a:ea typeface="DejaVu Sans"/>
              </a:rPr>
              <a:t>stage</a:t>
            </a:r>
            <a:endParaRPr lang="fr-FR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spc="-1" dirty="0">
              <a:latin typeface="Arial"/>
            </a:endParaRPr>
          </a:p>
        </p:txBody>
      </p:sp>
      <p:pic>
        <p:nvPicPr>
          <p:cNvPr id="182" name="Image 2"/>
          <p:cNvPicPr/>
          <p:nvPr/>
        </p:nvPicPr>
        <p:blipFill>
          <a:blip r:embed="rId2"/>
          <a:stretch/>
        </p:blipFill>
        <p:spPr>
          <a:xfrm>
            <a:off x="4846500" y="2811510"/>
            <a:ext cx="903150" cy="1270890"/>
          </a:xfrm>
          <a:prstGeom prst="rect">
            <a:avLst/>
          </a:prstGeom>
          <a:ln w="0">
            <a:noFill/>
          </a:ln>
        </p:spPr>
      </p:pic>
      <p:pic>
        <p:nvPicPr>
          <p:cNvPr id="183" name="Image 3"/>
          <p:cNvPicPr/>
          <p:nvPr/>
        </p:nvPicPr>
        <p:blipFill>
          <a:blip r:embed="rId3"/>
          <a:stretch/>
        </p:blipFill>
        <p:spPr>
          <a:xfrm>
            <a:off x="4787167" y="1597320"/>
            <a:ext cx="987593" cy="89565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478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202004"/>
            <a:ext cx="57049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b="1" spc="-1" dirty="0">
                <a:solidFill>
                  <a:srgbClr val="000000"/>
                </a:solidFill>
              </a:rPr>
              <a:t>Le portfolio, un outil de formation en stage</a:t>
            </a:r>
            <a:endParaRPr lang="fr-FR" sz="2100" dirty="0"/>
          </a:p>
        </p:txBody>
      </p:sp>
      <p:sp>
        <p:nvSpPr>
          <p:cNvPr id="5" name="ZoneTexte 4"/>
          <p:cNvSpPr txBox="1"/>
          <p:nvPr/>
        </p:nvSpPr>
        <p:spPr>
          <a:xfrm>
            <a:off x="1029121" y="986534"/>
            <a:ext cx="5672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Analyse de situations professionnelles durant le </a:t>
            </a:r>
            <a:r>
              <a:rPr lang="fr-FR" sz="1500" b="1" dirty="0"/>
              <a:t>stage :</a:t>
            </a:r>
          </a:p>
          <a:p>
            <a:endParaRPr lang="fr-FR" sz="1500" b="1" dirty="0"/>
          </a:p>
          <a:p>
            <a:endParaRPr lang="fr-FR" sz="1350" dirty="0"/>
          </a:p>
          <a:p>
            <a:r>
              <a:rPr lang="fr-FR" sz="1350" dirty="0"/>
              <a:t>	Sélection de </a:t>
            </a:r>
            <a:r>
              <a:rPr lang="fr-FR" sz="1350" b="1" dirty="0"/>
              <a:t>documents professionnels = preuves</a:t>
            </a:r>
          </a:p>
          <a:p>
            <a:pPr marL="214313" indent="-214313">
              <a:buFontTx/>
              <a:buChar char="-"/>
            </a:pPr>
            <a:endParaRPr lang="fr-FR" sz="1350" b="1" dirty="0"/>
          </a:p>
          <a:p>
            <a:endParaRPr lang="fr-FR" sz="1350" b="1" dirty="0"/>
          </a:p>
          <a:p>
            <a:pPr marL="214313" indent="-214313">
              <a:buFontTx/>
              <a:buChar char="-"/>
            </a:pPr>
            <a:endParaRPr lang="fr-FR" sz="1350" b="1" dirty="0"/>
          </a:p>
          <a:p>
            <a:r>
              <a:rPr lang="fr-FR" sz="1350" dirty="0"/>
              <a:t>	Recueil </a:t>
            </a:r>
            <a:r>
              <a:rPr lang="fr-FR" sz="1350" b="1" dirty="0"/>
              <a:t>d’observations (descriptions) = preuves</a:t>
            </a:r>
          </a:p>
          <a:p>
            <a:endParaRPr lang="fr-FR" sz="1350" b="1" dirty="0"/>
          </a:p>
          <a:p>
            <a:endParaRPr lang="fr-FR" sz="1350" b="1" dirty="0"/>
          </a:p>
          <a:p>
            <a:r>
              <a:rPr lang="fr-FR" sz="1350" b="1" dirty="0"/>
              <a:t>	Analyses</a:t>
            </a:r>
            <a:r>
              <a:rPr lang="fr-FR" sz="1350" dirty="0"/>
              <a:t> : commentaires </a:t>
            </a:r>
            <a:r>
              <a:rPr lang="fr-FR" sz="1350" dirty="0">
                <a:sym typeface="Wingdings" panose="05000000000000000000" pitchFamily="2" charset="2"/>
              </a:rPr>
              <a:t> recul critique  perspectives</a:t>
            </a:r>
          </a:p>
          <a:p>
            <a:r>
              <a:rPr lang="fr-FR" sz="1350" dirty="0">
                <a:sym typeface="Wingdings" panose="05000000000000000000" pitchFamily="2" charset="2"/>
              </a:rPr>
              <a:t>		</a:t>
            </a:r>
            <a:r>
              <a:rPr lang="fr-FR" sz="1350" b="1" dirty="0">
                <a:sym typeface="Wingdings" panose="05000000000000000000" pitchFamily="2" charset="2"/>
              </a:rPr>
              <a:t>= preuves de développement professionnel,</a:t>
            </a:r>
          </a:p>
          <a:p>
            <a:r>
              <a:rPr lang="fr-FR" sz="1350" b="1" dirty="0">
                <a:sym typeface="Wingdings" panose="05000000000000000000" pitchFamily="2" charset="2"/>
              </a:rPr>
              <a:t>		   formalisation de la pensée </a:t>
            </a:r>
          </a:p>
          <a:p>
            <a:r>
              <a:rPr lang="fr-FR" sz="1350" b="1" dirty="0">
                <a:sym typeface="Wingdings" panose="05000000000000000000" pitchFamily="2" charset="2"/>
              </a:rPr>
              <a:t>		</a:t>
            </a:r>
          </a:p>
        </p:txBody>
      </p:sp>
      <p:pic>
        <p:nvPicPr>
          <p:cNvPr id="7" name="Picture 2" descr="document inspection vecteur icône. Audit illustration sign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2088" y="1350181"/>
            <a:ext cx="840030" cy="8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cône de ligne de prise de notes 6670115 Art vectoriel chez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8324" y="2230273"/>
            <a:ext cx="681593" cy="6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flexion - Icônes gens gratui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4" y="3013751"/>
            <a:ext cx="650739" cy="6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6330" y="4033522"/>
            <a:ext cx="61478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0070C0"/>
                </a:solidFill>
              </a:rPr>
              <a:t>Un recueil de données authentiques, prélevées sur le terrain, </a:t>
            </a:r>
          </a:p>
          <a:p>
            <a:r>
              <a:rPr lang="fr-FR" sz="1350" dirty="0">
                <a:solidFill>
                  <a:srgbClr val="0070C0"/>
                </a:solidFill>
              </a:rPr>
              <a:t>Un recueil riche, singulier</a:t>
            </a:r>
          </a:p>
          <a:p>
            <a:r>
              <a:rPr lang="fr-FR" sz="1350" dirty="0">
                <a:solidFill>
                  <a:srgbClr val="0070C0"/>
                </a:solidFill>
              </a:rPr>
              <a:t>Une prise de conscience en continu : évaluations formatives ; autoévaluations</a:t>
            </a:r>
          </a:p>
        </p:txBody>
      </p:sp>
    </p:spTree>
    <p:extLst>
      <p:ext uri="{BB962C8B-B14F-4D97-AF65-F5344CB8AC3E}">
        <p14:creationId xmlns:p14="http://schemas.microsoft.com/office/powerpoint/2010/main" val="30925177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2068</TotalTime>
  <Words>1781</Words>
  <Application>Microsoft Office PowerPoint</Application>
  <PresentationFormat>Personnalisé</PresentationFormat>
  <Paragraphs>250</Paragraphs>
  <Slides>19</Slides>
  <Notes>9</Notes>
  <HiddenSlides>3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Microsoft YaHei</vt:lpstr>
      <vt:lpstr>Arial</vt:lpstr>
      <vt:lpstr>Calibri</vt:lpstr>
      <vt:lpstr>DejaVu Sans</vt:lpstr>
      <vt:lpstr>NimbusSanL-Regu</vt:lpstr>
      <vt:lpstr>Times New Roman</vt:lpstr>
      <vt:lpstr>Wingdings</vt:lpstr>
      <vt:lpstr>MINISTÈRIEL</vt:lpstr>
      <vt:lpstr>Présentation PowerPoint</vt:lpstr>
      <vt:lpstr>Programme de la journée</vt:lpstr>
      <vt:lpstr>Présentation PowerPoint</vt:lpstr>
      <vt:lpstr>DEFINITION</vt:lpstr>
      <vt:lpstr>Le portfolio - Caractéristiques</vt:lpstr>
      <vt:lpstr>Présentation PowerPoint</vt:lpstr>
      <vt:lpstr>Quatre types de portfolios</vt:lpstr>
      <vt:lpstr>Présentation PowerPoint</vt:lpstr>
      <vt:lpstr>Présentation PowerPoint</vt:lpstr>
      <vt:lpstr>La qualité des preuves </vt:lpstr>
      <vt:lpstr>Portfolio numérique</vt:lpstr>
      <vt:lpstr>Présentation PowerPoint</vt:lpstr>
      <vt:lpstr>Choisir un portfolio à mettre en place en BTS BioALC</vt:lpstr>
      <vt:lpstr>Conclusion</vt:lpstr>
      <vt:lpstr>Epreuve E3 Gestion opérationnelle et documentaire du laboratoire</vt:lpstr>
      <vt:lpstr>Présentation PowerPoint</vt:lpstr>
      <vt:lpstr>Présentation PowerPoint</vt:lpstr>
      <vt:lpstr>Présentation PowerPoint</vt:lpstr>
      <vt:lpstr>Exemple de portfolio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vbochard</cp:lastModifiedBy>
  <cp:revision>72</cp:revision>
  <dcterms:created xsi:type="dcterms:W3CDTF">2020-03-05T15:21:24Z</dcterms:created>
  <dcterms:modified xsi:type="dcterms:W3CDTF">2024-05-30T15:35:36Z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