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14"/>
  </p:notesMasterIdLst>
  <p:sldIdLst>
    <p:sldId id="346" r:id="rId5"/>
    <p:sldId id="398" r:id="rId6"/>
    <p:sldId id="397" r:id="rId7"/>
    <p:sldId id="399" r:id="rId8"/>
    <p:sldId id="400" r:id="rId9"/>
    <p:sldId id="401" r:id="rId10"/>
    <p:sldId id="402" r:id="rId11"/>
    <p:sldId id="404" r:id="rId12"/>
    <p:sldId id="403" r:id="rId13"/>
  </p:sldIdLst>
  <p:sldSz cx="6858000" cy="51435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orient="horz" pos="191" userDrawn="1">
          <p15:clr>
            <a:srgbClr val="A4A3A4"/>
          </p15:clr>
        </p15:guide>
        <p15:guide id="3" orient="horz" pos="854" userDrawn="1">
          <p15:clr>
            <a:srgbClr val="A4A3A4"/>
          </p15:clr>
        </p15:guide>
        <p15:guide id="4" orient="horz" pos="821" userDrawn="1">
          <p15:clr>
            <a:srgbClr val="A4A3A4"/>
          </p15:clr>
        </p15:guide>
        <p15:guide id="5" orient="horz" pos="3049" userDrawn="1">
          <p15:clr>
            <a:srgbClr val="A4A3A4"/>
          </p15:clr>
        </p15:guide>
        <p15:guide id="6" orient="horz" pos="3151" userDrawn="1">
          <p15:clr>
            <a:srgbClr val="A4A3A4"/>
          </p15:clr>
        </p15:guide>
        <p15:guide id="7" pos="2160" userDrawn="1">
          <p15:clr>
            <a:srgbClr val="A4A3A4"/>
          </p15:clr>
        </p15:guide>
        <p15:guide id="8" pos="357" userDrawn="1">
          <p15:clr>
            <a:srgbClr val="A4A3A4"/>
          </p15:clr>
        </p15:guide>
        <p15:guide id="9" pos="3895" userDrawn="1">
          <p15:clr>
            <a:srgbClr val="A4A3A4"/>
          </p15:clr>
        </p15:guide>
        <p15:guide id="10" pos="409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5841"/>
    <a:srgbClr val="E7EA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32" autoAdjust="0"/>
    <p:restoredTop sz="87326" autoAdjust="0"/>
  </p:normalViewPr>
  <p:slideViewPr>
    <p:cSldViewPr showGuides="1">
      <p:cViewPr varScale="1">
        <p:scale>
          <a:sx n="79" d="100"/>
          <a:sy n="79" d="100"/>
        </p:scale>
        <p:origin x="1248" y="84"/>
      </p:cViewPr>
      <p:guideLst>
        <p:guide orient="horz" pos="1620"/>
        <p:guide orient="horz" pos="191"/>
        <p:guide orient="horz" pos="854"/>
        <p:guide orient="horz" pos="821"/>
        <p:guide orient="horz" pos="3049"/>
        <p:guide orient="horz" pos="3151"/>
        <p:guide pos="2160"/>
        <p:guide pos="357"/>
        <p:guide pos="3895"/>
        <p:guide pos="4099"/>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30/05/2024</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PlaceHolder 1"/>
          <p:cNvSpPr>
            <a:spLocks noGrp="1" noRot="1" noChangeAspect="1"/>
          </p:cNvSpPr>
          <p:nvPr>
            <p:ph type="sldImg"/>
          </p:nvPr>
        </p:nvSpPr>
        <p:spPr>
          <a:xfrm>
            <a:off x="1108075" y="812800"/>
            <a:ext cx="5343525" cy="4008438"/>
          </a:xfrm>
          <a:prstGeom prst="rect">
            <a:avLst/>
          </a:prstGeom>
          <a:ln w="0">
            <a:noFill/>
          </a:ln>
        </p:spPr>
      </p:sp>
      <p:sp>
        <p:nvSpPr>
          <p:cNvPr id="248" name="PlaceHolder 2"/>
          <p:cNvSpPr>
            <a:spLocks noGrp="1"/>
          </p:cNvSpPr>
          <p:nvPr>
            <p:ph type="body"/>
          </p:nvPr>
        </p:nvSpPr>
        <p:spPr>
          <a:xfrm>
            <a:off x="756000" y="5078520"/>
            <a:ext cx="6047280" cy="4810680"/>
          </a:xfrm>
          <a:prstGeom prst="rect">
            <a:avLst/>
          </a:prstGeom>
          <a:noFill/>
          <a:ln w="0">
            <a:noFill/>
          </a:ln>
        </p:spPr>
        <p:txBody>
          <a:bodyPr lIns="0" tIns="0" rIns="0" bIns="0" anchor="t">
            <a:noAutofit/>
          </a:bodyPr>
          <a:lstStyle/>
          <a:p>
            <a:endParaRPr lang="fr-FR" sz="1800" b="0" strike="noStrike" spc="-1">
              <a:solidFill>
                <a:srgbClr val="000000"/>
              </a:solidFill>
              <a:latin typeface="Calibri"/>
            </a:endParaRPr>
          </a:p>
        </p:txBody>
      </p:sp>
      <p:sp>
        <p:nvSpPr>
          <p:cNvPr id="249" name="PlaceHolder 3"/>
          <p:cNvSpPr>
            <a:spLocks noGrp="1"/>
          </p:cNvSpPr>
          <p:nvPr>
            <p:ph type="sldNum" idx="35"/>
          </p:nvPr>
        </p:nvSpPr>
        <p:spPr>
          <a:xfrm>
            <a:off x="4278960" y="10157400"/>
            <a:ext cx="3280320" cy="533880"/>
          </a:xfrm>
          <a:prstGeom prst="rect">
            <a:avLst/>
          </a:prstGeom>
          <a:noFill/>
          <a:ln w="0">
            <a:noFill/>
          </a:ln>
        </p:spPr>
        <p:txBody>
          <a:bodyPr lIns="0" tIns="0" rIns="0" bIns="0" anchor="b">
            <a:noAutofit/>
          </a:bodyPr>
          <a:lstStyle>
            <a:lvl1pPr algn="r">
              <a:lnSpc>
                <a:spcPct val="100000"/>
              </a:lnSpc>
              <a:buNone/>
              <a:defRPr lang="fr-FR" sz="1400" b="0" strike="noStrike" spc="-1">
                <a:solidFill>
                  <a:srgbClr val="000000"/>
                </a:solidFill>
                <a:latin typeface="Calibri"/>
                <a:ea typeface="+mn-ea"/>
              </a:defRPr>
            </a:lvl1pPr>
          </a:lstStyle>
          <a:p>
            <a:pPr algn="r">
              <a:lnSpc>
                <a:spcPct val="100000"/>
              </a:lnSpc>
              <a:buNone/>
            </a:pPr>
            <a:fld id="{4B4CD4C9-DD66-40FC-B05A-499241700FDF}" type="slidenum">
              <a:rPr lang="fr-FR" sz="1400" b="0" strike="noStrike" spc="-1">
                <a:solidFill>
                  <a:srgbClr val="000000"/>
                </a:solidFill>
                <a:latin typeface="Calibri"/>
                <a:ea typeface="+mn-ea"/>
              </a:rPr>
              <a:t>2</a:t>
            </a:fld>
            <a:endParaRPr lang="fr-FR" sz="1400" b="0" strike="noStrike" spc="-1">
              <a:solidFill>
                <a:srgbClr val="000000"/>
              </a:solidFill>
              <a:latin typeface="Calibri"/>
            </a:endParaRPr>
          </a:p>
        </p:txBody>
      </p:sp>
    </p:spTree>
    <p:extLst>
      <p:ext uri="{BB962C8B-B14F-4D97-AF65-F5344CB8AC3E}">
        <p14:creationId xmlns:p14="http://schemas.microsoft.com/office/powerpoint/2010/main" val="3359481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smtClean="0"/>
              <a:t>Pour l’ensemble des étudiants, ce temps de travail accompagné permet le développement et la consolidation des compétences sociales, en particulier leur capacité d’écoute empathique, leur communication efficace, le développement d’attitudes et comportements </a:t>
            </a:r>
            <a:r>
              <a:rPr lang="fr-FR" sz="1200" dirty="0" err="1" smtClean="0"/>
              <a:t>prosociaux</a:t>
            </a:r>
            <a:r>
              <a:rPr lang="fr-FR" sz="1200" dirty="0" smtClean="0"/>
              <a:t> comme la collaboration, la coopération et l’entraide.</a:t>
            </a:r>
          </a:p>
          <a:p>
            <a:endParaRPr lang="fr-FR" dirty="0"/>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3</a:t>
            </a:fld>
            <a:endParaRPr lang="fr-FR" dirty="0"/>
          </a:p>
        </p:txBody>
      </p:sp>
    </p:spTree>
    <p:extLst>
      <p:ext uri="{BB962C8B-B14F-4D97-AF65-F5344CB8AC3E}">
        <p14:creationId xmlns:p14="http://schemas.microsoft.com/office/powerpoint/2010/main" val="2903176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PlaceHolder 1"/>
          <p:cNvSpPr>
            <a:spLocks noGrp="1" noRot="1" noChangeAspect="1"/>
          </p:cNvSpPr>
          <p:nvPr>
            <p:ph type="sldImg"/>
          </p:nvPr>
        </p:nvSpPr>
        <p:spPr>
          <a:xfrm>
            <a:off x="1108075" y="812800"/>
            <a:ext cx="5343525" cy="4008438"/>
          </a:xfrm>
          <a:prstGeom prst="rect">
            <a:avLst/>
          </a:prstGeom>
          <a:ln w="0">
            <a:noFill/>
          </a:ln>
        </p:spPr>
      </p:sp>
      <p:sp>
        <p:nvSpPr>
          <p:cNvPr id="254" name="PlaceHolder 2"/>
          <p:cNvSpPr>
            <a:spLocks noGrp="1"/>
          </p:cNvSpPr>
          <p:nvPr>
            <p:ph type="body"/>
          </p:nvPr>
        </p:nvSpPr>
        <p:spPr>
          <a:xfrm>
            <a:off x="756000" y="5078520"/>
            <a:ext cx="6047280" cy="4810680"/>
          </a:xfrm>
          <a:prstGeom prst="rect">
            <a:avLst/>
          </a:prstGeom>
          <a:noFill/>
          <a:ln w="0">
            <a:noFill/>
          </a:ln>
        </p:spPr>
        <p:txBody>
          <a:bodyPr lIns="0" tIns="0" rIns="0" bIns="0" anchor="t">
            <a:noAutofit/>
          </a:bodyPr>
          <a:lstStyle/>
          <a:p>
            <a:endParaRPr lang="fr-FR" sz="1800" b="0" strike="noStrike" spc="-1">
              <a:solidFill>
                <a:srgbClr val="000000"/>
              </a:solidFill>
              <a:latin typeface="Calibri"/>
            </a:endParaRPr>
          </a:p>
        </p:txBody>
      </p:sp>
      <p:sp>
        <p:nvSpPr>
          <p:cNvPr id="255" name="PlaceHolder 3"/>
          <p:cNvSpPr>
            <a:spLocks noGrp="1"/>
          </p:cNvSpPr>
          <p:nvPr>
            <p:ph type="sldNum" idx="37"/>
          </p:nvPr>
        </p:nvSpPr>
        <p:spPr>
          <a:xfrm>
            <a:off x="4278960" y="10157400"/>
            <a:ext cx="3280320" cy="533880"/>
          </a:xfrm>
          <a:prstGeom prst="rect">
            <a:avLst/>
          </a:prstGeom>
          <a:noFill/>
          <a:ln w="0">
            <a:noFill/>
          </a:ln>
        </p:spPr>
        <p:txBody>
          <a:bodyPr lIns="0" tIns="0" rIns="0" bIns="0" anchor="b">
            <a:noAutofit/>
          </a:bodyPr>
          <a:lstStyle>
            <a:lvl1pPr algn="r">
              <a:lnSpc>
                <a:spcPct val="100000"/>
              </a:lnSpc>
              <a:buNone/>
              <a:defRPr lang="fr-FR" sz="1400" b="0" strike="noStrike" spc="-1">
                <a:solidFill>
                  <a:srgbClr val="000000"/>
                </a:solidFill>
                <a:latin typeface="Calibri"/>
                <a:ea typeface="+mn-ea"/>
              </a:defRPr>
            </a:lvl1pPr>
          </a:lstStyle>
          <a:p>
            <a:pPr algn="r">
              <a:lnSpc>
                <a:spcPct val="100000"/>
              </a:lnSpc>
              <a:buNone/>
            </a:pPr>
            <a:fld id="{68829AEE-7D7D-46F8-9DFB-77C88E308235}" type="slidenum">
              <a:rPr lang="fr-FR" sz="1400" b="0" strike="noStrike" spc="-1">
                <a:solidFill>
                  <a:srgbClr val="000000"/>
                </a:solidFill>
                <a:latin typeface="Calibri"/>
                <a:ea typeface="+mn-ea"/>
              </a:rPr>
              <a:t>4</a:t>
            </a:fld>
            <a:endParaRPr lang="fr-FR" sz="1400" b="0" strike="noStrike" spc="-1">
              <a:solidFill>
                <a:srgbClr val="000000"/>
              </a:solidFill>
              <a:latin typeface="Calibri"/>
            </a:endParaRPr>
          </a:p>
        </p:txBody>
      </p:sp>
    </p:spTree>
    <p:extLst>
      <p:ext uri="{BB962C8B-B14F-4D97-AF65-F5344CB8AC3E}">
        <p14:creationId xmlns:p14="http://schemas.microsoft.com/office/powerpoint/2010/main" val="1582780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PlaceHolder 1"/>
          <p:cNvSpPr>
            <a:spLocks noGrp="1" noRot="1" noChangeAspect="1"/>
          </p:cNvSpPr>
          <p:nvPr>
            <p:ph type="sldImg"/>
          </p:nvPr>
        </p:nvSpPr>
        <p:spPr>
          <a:xfrm>
            <a:off x="1108075" y="812800"/>
            <a:ext cx="5343525" cy="4008438"/>
          </a:xfrm>
          <a:prstGeom prst="rect">
            <a:avLst/>
          </a:prstGeom>
          <a:ln w="0">
            <a:noFill/>
          </a:ln>
        </p:spPr>
      </p:sp>
      <p:sp>
        <p:nvSpPr>
          <p:cNvPr id="257" name="PlaceHolder 2"/>
          <p:cNvSpPr>
            <a:spLocks noGrp="1"/>
          </p:cNvSpPr>
          <p:nvPr>
            <p:ph type="body"/>
          </p:nvPr>
        </p:nvSpPr>
        <p:spPr>
          <a:xfrm>
            <a:off x="756000" y="5078520"/>
            <a:ext cx="6047280" cy="4810680"/>
          </a:xfrm>
          <a:prstGeom prst="rect">
            <a:avLst/>
          </a:prstGeom>
          <a:noFill/>
          <a:ln w="0">
            <a:noFill/>
          </a:ln>
        </p:spPr>
        <p:txBody>
          <a:bodyPr lIns="0" tIns="0" rIns="0" bIns="0" anchor="t">
            <a:noAutofit/>
          </a:bodyPr>
          <a:lstStyle/>
          <a:p>
            <a:pPr marL="216000" indent="-216000">
              <a:lnSpc>
                <a:spcPct val="100000"/>
              </a:lnSpc>
              <a:buNone/>
            </a:pPr>
            <a:r>
              <a:rPr lang="fr-FR" sz="2000" b="0" strike="noStrike" spc="-1">
                <a:solidFill>
                  <a:srgbClr val="000000"/>
                </a:solidFill>
                <a:latin typeface="Calibri"/>
              </a:rPr>
              <a:t>attendus 1e a ; 2e a			</a:t>
            </a:r>
          </a:p>
          <a:p>
            <a:pPr marL="216000" indent="-216000">
              <a:lnSpc>
                <a:spcPct val="100000"/>
              </a:lnSpc>
              <a:buNone/>
            </a:pPr>
            <a:r>
              <a:rPr lang="fr-FR" sz="2000" b="0" strike="noStrike" spc="-1">
                <a:solidFill>
                  <a:srgbClr val="000000"/>
                </a:solidFill>
                <a:latin typeface="Calibri"/>
              </a:rPr>
              <a:t>tableau avec 2 cadres</a:t>
            </a:r>
          </a:p>
        </p:txBody>
      </p:sp>
      <p:sp>
        <p:nvSpPr>
          <p:cNvPr id="258" name="PlaceHolder 3"/>
          <p:cNvSpPr>
            <a:spLocks noGrp="1"/>
          </p:cNvSpPr>
          <p:nvPr>
            <p:ph type="sldNum" idx="38"/>
          </p:nvPr>
        </p:nvSpPr>
        <p:spPr>
          <a:xfrm>
            <a:off x="4278960" y="10157400"/>
            <a:ext cx="3280320" cy="533880"/>
          </a:xfrm>
          <a:prstGeom prst="rect">
            <a:avLst/>
          </a:prstGeom>
          <a:noFill/>
          <a:ln w="0">
            <a:noFill/>
          </a:ln>
        </p:spPr>
        <p:txBody>
          <a:bodyPr lIns="0" tIns="0" rIns="0" bIns="0" anchor="b">
            <a:noAutofit/>
          </a:bodyPr>
          <a:lstStyle>
            <a:lvl1pPr algn="r">
              <a:lnSpc>
                <a:spcPct val="100000"/>
              </a:lnSpc>
              <a:buNone/>
              <a:defRPr lang="fr-FR" sz="1400" b="0" strike="noStrike" spc="-1">
                <a:solidFill>
                  <a:srgbClr val="000000"/>
                </a:solidFill>
                <a:latin typeface="Calibri"/>
                <a:ea typeface="+mn-ea"/>
              </a:defRPr>
            </a:lvl1pPr>
          </a:lstStyle>
          <a:p>
            <a:pPr algn="r">
              <a:lnSpc>
                <a:spcPct val="100000"/>
              </a:lnSpc>
              <a:buNone/>
            </a:pPr>
            <a:fld id="{3C6B0E9F-24B2-4972-8441-188221CB8C8F}" type="slidenum">
              <a:rPr lang="fr-FR" sz="1400" b="0" strike="noStrike" spc="-1">
                <a:solidFill>
                  <a:srgbClr val="000000"/>
                </a:solidFill>
                <a:latin typeface="Calibri"/>
                <a:ea typeface="+mn-ea"/>
              </a:rPr>
              <a:t>6</a:t>
            </a:fld>
            <a:endParaRPr lang="fr-FR" sz="1400" b="0" strike="noStrike" spc="-1">
              <a:solidFill>
                <a:srgbClr val="000000"/>
              </a:solidFill>
              <a:latin typeface="Calibri"/>
            </a:endParaRPr>
          </a:p>
        </p:txBody>
      </p:sp>
    </p:spTree>
    <p:extLst>
      <p:ext uri="{BB962C8B-B14F-4D97-AF65-F5344CB8AC3E}">
        <p14:creationId xmlns:p14="http://schemas.microsoft.com/office/powerpoint/2010/main" val="3116353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PlaceHolder 1"/>
          <p:cNvSpPr>
            <a:spLocks noGrp="1" noRot="1" noChangeAspect="1"/>
          </p:cNvSpPr>
          <p:nvPr>
            <p:ph type="sldImg"/>
          </p:nvPr>
        </p:nvSpPr>
        <p:spPr>
          <a:xfrm>
            <a:off x="1108075" y="812800"/>
            <a:ext cx="5343525" cy="4008438"/>
          </a:xfrm>
          <a:prstGeom prst="rect">
            <a:avLst/>
          </a:prstGeom>
          <a:ln w="0">
            <a:noFill/>
          </a:ln>
        </p:spPr>
      </p:sp>
      <p:sp>
        <p:nvSpPr>
          <p:cNvPr id="260" name="PlaceHolder 2"/>
          <p:cNvSpPr>
            <a:spLocks noGrp="1"/>
          </p:cNvSpPr>
          <p:nvPr>
            <p:ph type="body"/>
          </p:nvPr>
        </p:nvSpPr>
        <p:spPr>
          <a:xfrm>
            <a:off x="756000" y="5078520"/>
            <a:ext cx="6047280" cy="4810680"/>
          </a:xfrm>
          <a:prstGeom prst="rect">
            <a:avLst/>
          </a:prstGeom>
          <a:noFill/>
          <a:ln w="0">
            <a:noFill/>
          </a:ln>
        </p:spPr>
        <p:txBody>
          <a:bodyPr lIns="0" tIns="0" rIns="0" bIns="0" anchor="t">
            <a:noAutofit/>
          </a:bodyPr>
          <a:lstStyle/>
          <a:p>
            <a:pPr marL="216000" indent="-216000">
              <a:lnSpc>
                <a:spcPct val="100000"/>
              </a:lnSpc>
              <a:buNone/>
            </a:pPr>
            <a:r>
              <a:rPr lang="fr-FR" sz="2000" b="0" strike="noStrike" spc="-1">
                <a:solidFill>
                  <a:srgbClr val="000000"/>
                </a:solidFill>
                <a:latin typeface="Calibri"/>
              </a:rPr>
              <a:t>attendus 1e a ; 2e a			</a:t>
            </a:r>
          </a:p>
          <a:p>
            <a:pPr marL="216000" indent="-216000">
              <a:lnSpc>
                <a:spcPct val="100000"/>
              </a:lnSpc>
              <a:buNone/>
            </a:pPr>
            <a:r>
              <a:rPr lang="fr-FR" sz="2000" b="0" strike="noStrike" spc="-1">
                <a:solidFill>
                  <a:srgbClr val="000000"/>
                </a:solidFill>
                <a:latin typeface="Calibri"/>
              </a:rPr>
              <a:t>tableau avec 2 cadres</a:t>
            </a:r>
          </a:p>
        </p:txBody>
      </p:sp>
      <p:sp>
        <p:nvSpPr>
          <p:cNvPr id="261" name="PlaceHolder 3"/>
          <p:cNvSpPr>
            <a:spLocks noGrp="1"/>
          </p:cNvSpPr>
          <p:nvPr>
            <p:ph type="sldNum" idx="39"/>
          </p:nvPr>
        </p:nvSpPr>
        <p:spPr>
          <a:xfrm>
            <a:off x="4278960" y="10157400"/>
            <a:ext cx="3280320" cy="533880"/>
          </a:xfrm>
          <a:prstGeom prst="rect">
            <a:avLst/>
          </a:prstGeom>
          <a:noFill/>
          <a:ln w="0">
            <a:noFill/>
          </a:ln>
        </p:spPr>
        <p:txBody>
          <a:bodyPr lIns="0" tIns="0" rIns="0" bIns="0" anchor="b">
            <a:noAutofit/>
          </a:bodyPr>
          <a:lstStyle>
            <a:lvl1pPr algn="r">
              <a:lnSpc>
                <a:spcPct val="100000"/>
              </a:lnSpc>
              <a:buNone/>
              <a:defRPr lang="fr-FR" sz="1400" b="0" strike="noStrike" spc="-1">
                <a:solidFill>
                  <a:srgbClr val="000000"/>
                </a:solidFill>
                <a:latin typeface="Calibri"/>
                <a:ea typeface="+mn-ea"/>
              </a:defRPr>
            </a:lvl1pPr>
          </a:lstStyle>
          <a:p>
            <a:pPr algn="r">
              <a:lnSpc>
                <a:spcPct val="100000"/>
              </a:lnSpc>
              <a:buNone/>
            </a:pPr>
            <a:fld id="{84EB15C0-B934-4957-8490-7789761F048D}" type="slidenum">
              <a:rPr lang="fr-FR" sz="1400" b="0" strike="noStrike" spc="-1">
                <a:solidFill>
                  <a:srgbClr val="000000"/>
                </a:solidFill>
                <a:latin typeface="Calibri"/>
                <a:ea typeface="+mn-ea"/>
              </a:rPr>
              <a:t>7</a:t>
            </a:fld>
            <a:endParaRPr lang="fr-FR" sz="1400" b="0" strike="noStrike" spc="-1">
              <a:solidFill>
                <a:srgbClr val="000000"/>
              </a:solidFill>
              <a:latin typeface="Calibri"/>
            </a:endParaRPr>
          </a:p>
        </p:txBody>
      </p:sp>
    </p:spTree>
    <p:extLst>
      <p:ext uri="{BB962C8B-B14F-4D97-AF65-F5344CB8AC3E}">
        <p14:creationId xmlns:p14="http://schemas.microsoft.com/office/powerpoint/2010/main" val="3057050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PlaceHolder 1"/>
          <p:cNvSpPr>
            <a:spLocks noGrp="1" noRot="1" noChangeAspect="1"/>
          </p:cNvSpPr>
          <p:nvPr>
            <p:ph type="sldImg"/>
          </p:nvPr>
        </p:nvSpPr>
        <p:spPr>
          <a:xfrm>
            <a:off x="1108075" y="812800"/>
            <a:ext cx="5343525" cy="4008438"/>
          </a:xfrm>
          <a:prstGeom prst="rect">
            <a:avLst/>
          </a:prstGeom>
          <a:ln w="0">
            <a:noFill/>
          </a:ln>
        </p:spPr>
      </p:sp>
      <p:sp>
        <p:nvSpPr>
          <p:cNvPr id="269" name="PlaceHolder 2"/>
          <p:cNvSpPr>
            <a:spLocks noGrp="1"/>
          </p:cNvSpPr>
          <p:nvPr>
            <p:ph type="body"/>
          </p:nvPr>
        </p:nvSpPr>
        <p:spPr>
          <a:xfrm>
            <a:off x="756000" y="5078520"/>
            <a:ext cx="6047280" cy="4810680"/>
          </a:xfrm>
          <a:prstGeom prst="rect">
            <a:avLst/>
          </a:prstGeom>
          <a:noFill/>
          <a:ln w="0">
            <a:noFill/>
          </a:ln>
        </p:spPr>
        <p:txBody>
          <a:bodyPr lIns="0" tIns="0" rIns="0" bIns="0" anchor="t">
            <a:noAutofit/>
          </a:bodyPr>
          <a:lstStyle/>
          <a:p>
            <a:pPr marL="216000" indent="-216000">
              <a:lnSpc>
                <a:spcPct val="100000"/>
              </a:lnSpc>
              <a:buNone/>
            </a:pPr>
            <a:r>
              <a:rPr lang="fr-FR" sz="1200" b="1" strike="noStrike" spc="-1" dirty="0">
                <a:solidFill>
                  <a:srgbClr val="000000"/>
                </a:solidFill>
                <a:latin typeface="+mn-lt"/>
                <a:ea typeface="+mn-ea"/>
              </a:rPr>
              <a:t>Valérie : </a:t>
            </a:r>
            <a:endParaRPr lang="fr-FR" sz="1200" b="0" strike="noStrike" spc="-1" dirty="0">
              <a:solidFill>
                <a:srgbClr val="000000"/>
              </a:solidFill>
              <a:latin typeface="Calibri"/>
            </a:endParaRPr>
          </a:p>
          <a:p>
            <a:pPr marL="216000" indent="-216000">
              <a:lnSpc>
                <a:spcPct val="100000"/>
              </a:lnSpc>
              <a:buNone/>
            </a:pPr>
            <a:r>
              <a:rPr lang="fr-FR" sz="1200" b="1" strike="noStrike" spc="-1" dirty="0">
                <a:solidFill>
                  <a:srgbClr val="000000"/>
                </a:solidFill>
                <a:latin typeface="+mn-lt"/>
                <a:ea typeface="+mn-ea"/>
              </a:rPr>
              <a:t>En conclusion (après la présentation des 3 exemples)</a:t>
            </a:r>
            <a:r>
              <a:rPr lang="fr-FR" sz="1200" b="0" strike="noStrike" spc="-1" dirty="0">
                <a:solidFill>
                  <a:srgbClr val="000000"/>
                </a:solidFill>
                <a:latin typeface="+mn-lt"/>
                <a:ea typeface="+mn-ea"/>
              </a:rPr>
              <a:t>: </a:t>
            </a:r>
            <a:endParaRPr lang="fr-FR" sz="1200" b="0" strike="noStrike" spc="-1" dirty="0" smtClean="0">
              <a:solidFill>
                <a:srgbClr val="000000"/>
              </a:solidFill>
              <a:latin typeface="+mn-lt"/>
              <a:ea typeface="+mn-ea"/>
            </a:endParaRPr>
          </a:p>
          <a:p>
            <a:pPr marL="216000" indent="-216000">
              <a:lnSpc>
                <a:spcPct val="100000"/>
              </a:lnSpc>
              <a:buNone/>
            </a:pPr>
            <a:r>
              <a:rPr lang="fr-FR" sz="1200" b="0" strike="noStrike" spc="-1" dirty="0" smtClean="0">
                <a:solidFill>
                  <a:srgbClr val="000000"/>
                </a:solidFill>
                <a:latin typeface="+mn-lt"/>
                <a:ea typeface="+mn-ea"/>
              </a:rPr>
              <a:t>pour que les étudiants progressent ils doivent vraiment s’approprier leurs difficultés </a:t>
            </a:r>
            <a:r>
              <a:rPr lang="fr-FR" sz="1200" b="0" strike="sngStrike" spc="-1" dirty="0" smtClean="0">
                <a:solidFill>
                  <a:srgbClr val="000000"/>
                </a:solidFill>
                <a:latin typeface="+mn-lt"/>
                <a:ea typeface="+mn-ea"/>
              </a:rPr>
              <a:t>et compléter lui même son document (utiliser le portfolio comme outil complémentaire de diagnostic)</a:t>
            </a:r>
            <a:endParaRPr lang="fr-FR" sz="1200" b="0" strike="sngStrike" spc="-1" dirty="0" smtClean="0">
              <a:solidFill>
                <a:srgbClr val="000000"/>
              </a:solidFill>
              <a:latin typeface="Calibri"/>
            </a:endParaRPr>
          </a:p>
          <a:p>
            <a:pPr marL="216000" indent="-216000">
              <a:lnSpc>
                <a:spcPct val="100000"/>
              </a:lnSpc>
              <a:buNone/>
            </a:pPr>
            <a:r>
              <a:rPr lang="fr-FR" sz="1200" b="0" strike="noStrike" spc="-1" dirty="0" smtClean="0">
                <a:solidFill>
                  <a:srgbClr val="000000"/>
                </a:solidFill>
                <a:latin typeface="+mn-lt"/>
                <a:ea typeface="+mn-ea"/>
              </a:rPr>
              <a:t>	le tuteur peut accompagner le </a:t>
            </a:r>
            <a:r>
              <a:rPr lang="fr-FR" sz="1200" b="0" strike="noStrike" spc="-1" dirty="0" err="1" smtClean="0">
                <a:solidFill>
                  <a:srgbClr val="000000"/>
                </a:solidFill>
                <a:latin typeface="+mn-lt"/>
                <a:ea typeface="+mn-ea"/>
              </a:rPr>
              <a:t>tutoré</a:t>
            </a:r>
            <a:r>
              <a:rPr lang="fr-FR" sz="1200" b="0" strike="noStrike" spc="-1" dirty="0" smtClean="0">
                <a:solidFill>
                  <a:srgbClr val="000000"/>
                </a:solidFill>
                <a:latin typeface="+mn-lt"/>
                <a:ea typeface="+mn-ea"/>
              </a:rPr>
              <a:t> dans cette </a:t>
            </a:r>
            <a:r>
              <a:rPr lang="fr-FR" sz="1200" b="1" strike="noStrike" spc="-1" dirty="0" smtClean="0">
                <a:solidFill>
                  <a:srgbClr val="FF0000"/>
                </a:solidFill>
                <a:latin typeface="+mn-lt"/>
                <a:ea typeface="+mn-ea"/>
              </a:rPr>
              <a:t>prise de conscience  (</a:t>
            </a:r>
            <a:r>
              <a:rPr lang="fr-FR" sz="1200" b="1" strike="noStrike" spc="-1" dirty="0" err="1" smtClean="0">
                <a:solidFill>
                  <a:srgbClr val="FF0000"/>
                </a:solidFill>
                <a:latin typeface="+mn-lt"/>
                <a:ea typeface="+mn-ea"/>
              </a:rPr>
              <a:t>Rq</a:t>
            </a:r>
            <a:r>
              <a:rPr lang="fr-FR" sz="1200" b="1" strike="noStrike" spc="-1" dirty="0" smtClean="0">
                <a:solidFill>
                  <a:srgbClr val="FF0000"/>
                </a:solidFill>
                <a:latin typeface="+mn-lt"/>
                <a:ea typeface="+mn-ea"/>
              </a:rPr>
              <a:t> sur attendus et limites)</a:t>
            </a:r>
          </a:p>
          <a:p>
            <a:pPr marL="216000" indent="-216000">
              <a:lnSpc>
                <a:spcPct val="100000"/>
              </a:lnSpc>
              <a:buNone/>
            </a:pPr>
            <a:endParaRPr lang="fr-FR" sz="1200" b="0" strike="noStrike" spc="-1" dirty="0">
              <a:solidFill>
                <a:srgbClr val="000000"/>
              </a:solidFill>
              <a:latin typeface="Calibri"/>
            </a:endParaRPr>
          </a:p>
          <a:p>
            <a:pPr marL="216000" indent="-216000">
              <a:lnSpc>
                <a:spcPct val="100000"/>
              </a:lnSpc>
              <a:buNone/>
            </a:pPr>
            <a:r>
              <a:rPr lang="fr-FR" sz="1200" b="0" strike="noStrike" spc="-1" dirty="0">
                <a:solidFill>
                  <a:srgbClr val="000000"/>
                </a:solidFill>
                <a:latin typeface="+mn-lt"/>
                <a:ea typeface="+mn-ea"/>
              </a:rPr>
              <a:t>Les thèmes peuvent être diverses (exemples) mais anticipées et en lien avec les besoins</a:t>
            </a:r>
            <a:endParaRPr lang="fr-FR" sz="1200" b="0" strike="noStrike" spc="-1" dirty="0">
              <a:solidFill>
                <a:srgbClr val="000000"/>
              </a:solidFill>
              <a:latin typeface="Calibri"/>
            </a:endParaRPr>
          </a:p>
          <a:p>
            <a:pPr marL="216000" indent="-216000">
              <a:lnSpc>
                <a:spcPct val="100000"/>
              </a:lnSpc>
              <a:buNone/>
            </a:pPr>
            <a:r>
              <a:rPr lang="fr-FR" sz="1200" b="0" strike="noStrike" spc="-1" dirty="0">
                <a:solidFill>
                  <a:srgbClr val="000000"/>
                </a:solidFill>
                <a:latin typeface="+mn-lt"/>
                <a:ea typeface="+mn-ea"/>
              </a:rPr>
              <a:t>pas d’improvisation </a:t>
            </a:r>
            <a:r>
              <a:rPr lang="fr-FR" sz="1200" b="0" strike="noStrike" spc="-1" dirty="0" smtClean="0">
                <a:solidFill>
                  <a:srgbClr val="000000"/>
                </a:solidFill>
                <a:latin typeface="+mn-lt"/>
                <a:ea typeface="+mn-ea"/>
              </a:rPr>
              <a:t>(</a:t>
            </a:r>
            <a:r>
              <a:rPr lang="fr-FR" sz="1200" b="1" strike="noStrike" spc="-1" dirty="0" smtClean="0">
                <a:solidFill>
                  <a:srgbClr val="000000"/>
                </a:solidFill>
                <a:latin typeface="+mn-lt"/>
                <a:ea typeface="+mn-ea"/>
              </a:rPr>
              <a:t>modalités</a:t>
            </a:r>
            <a:r>
              <a:rPr lang="fr-FR" sz="1200" b="1" strike="noStrike" spc="-1" baseline="0" dirty="0" smtClean="0">
                <a:solidFill>
                  <a:srgbClr val="000000"/>
                </a:solidFill>
                <a:latin typeface="+mn-lt"/>
                <a:ea typeface="+mn-ea"/>
              </a:rPr>
              <a:t> pédagogiques</a:t>
            </a:r>
            <a:r>
              <a:rPr lang="fr-FR" sz="1200" b="0" strike="noStrike" spc="-1" baseline="0" dirty="0" smtClean="0">
                <a:solidFill>
                  <a:srgbClr val="000000"/>
                </a:solidFill>
                <a:latin typeface="+mn-lt"/>
                <a:ea typeface="+mn-ea"/>
              </a:rPr>
              <a:t>),</a:t>
            </a:r>
            <a:endParaRPr lang="fr-FR" sz="1200" b="0" strike="noStrike" spc="-1" dirty="0">
              <a:solidFill>
                <a:srgbClr val="000000"/>
              </a:solidFill>
              <a:latin typeface="Calibri"/>
            </a:endParaRPr>
          </a:p>
          <a:p>
            <a:pPr marL="216000" indent="-216000">
              <a:lnSpc>
                <a:spcPct val="100000"/>
              </a:lnSpc>
              <a:buNone/>
            </a:pPr>
            <a:endParaRPr lang="fr-FR" sz="1200" b="0" strike="noStrike" spc="-1" dirty="0" smtClean="0">
              <a:solidFill>
                <a:srgbClr val="000000"/>
              </a:solidFill>
              <a:latin typeface="Calibri"/>
            </a:endParaRPr>
          </a:p>
          <a:p>
            <a:pPr lvl="0"/>
            <a:r>
              <a:rPr lang="fr-FR" sz="1200" kern="1200" dirty="0" smtClean="0">
                <a:solidFill>
                  <a:schemeClr val="tx1"/>
                </a:solidFill>
                <a:effectLst/>
                <a:latin typeface="+mn-lt"/>
                <a:ea typeface="+mn-ea"/>
                <a:cs typeface="+mn-cs"/>
              </a:rPr>
              <a:t>Stage ; projet ; relations aux entreprise ; Rédaction du rapport d’activité ; Travailler avec un tableur ;Portfolio</a:t>
            </a:r>
          </a:p>
          <a:p>
            <a:pPr lvl="0"/>
            <a:r>
              <a:rPr lang="fr-FR" sz="1200" kern="1200" dirty="0" smtClean="0">
                <a:solidFill>
                  <a:schemeClr val="tx1"/>
                </a:solidFill>
                <a:effectLst/>
                <a:latin typeface="+mn-lt"/>
                <a:ea typeface="+mn-ea"/>
                <a:cs typeface="+mn-cs"/>
              </a:rPr>
              <a:t>...</a:t>
            </a:r>
          </a:p>
          <a:p>
            <a:pPr marL="216000" indent="-216000">
              <a:lnSpc>
                <a:spcPct val="100000"/>
              </a:lnSpc>
              <a:buNone/>
            </a:pPr>
            <a:endParaRPr lang="fr-FR" sz="1200" b="0" strike="noStrike" spc="-1" dirty="0">
              <a:solidFill>
                <a:srgbClr val="000000"/>
              </a:solidFill>
              <a:latin typeface="Calibri"/>
            </a:endParaRPr>
          </a:p>
          <a:p>
            <a:pPr marL="216000" indent="-216000">
              <a:lnSpc>
                <a:spcPct val="100000"/>
              </a:lnSpc>
              <a:buNone/>
            </a:pPr>
            <a:r>
              <a:rPr lang="fr-FR" sz="1200" b="0" strike="noStrike" spc="-1" dirty="0">
                <a:solidFill>
                  <a:srgbClr val="000000"/>
                </a:solidFill>
                <a:latin typeface="+mn-lt"/>
                <a:ea typeface="+mn-ea"/>
              </a:rPr>
              <a:t>Avoir un outils commun à l’équipe pour identifier « à chaud », recenser les </a:t>
            </a:r>
            <a:r>
              <a:rPr lang="fr-FR" sz="1200" b="1" strike="noStrike" spc="-1" dirty="0" smtClean="0">
                <a:solidFill>
                  <a:srgbClr val="000000"/>
                </a:solidFill>
                <a:latin typeface="+mn-lt"/>
                <a:ea typeface="+mn-ea"/>
              </a:rPr>
              <a:t>besoins</a:t>
            </a:r>
          </a:p>
          <a:p>
            <a:pPr marL="216000" indent="-216000">
              <a:lnSpc>
                <a:spcPct val="100000"/>
              </a:lnSpc>
              <a:buNone/>
            </a:pPr>
            <a:endParaRPr lang="fr-FR" sz="1200" b="0" strike="noStrike" spc="-1" dirty="0">
              <a:solidFill>
                <a:srgbClr val="000000"/>
              </a:solidFill>
              <a:latin typeface="Calibri"/>
            </a:endParaRPr>
          </a:p>
          <a:p>
            <a:pPr marL="216000" indent="-216000">
              <a:lnSpc>
                <a:spcPct val="100000"/>
              </a:lnSpc>
              <a:buNone/>
            </a:pPr>
            <a:r>
              <a:rPr lang="fr-FR" sz="1200" b="0" strike="noStrike" spc="-1" dirty="0">
                <a:solidFill>
                  <a:srgbClr val="000000"/>
                </a:solidFill>
                <a:latin typeface="+mn-lt"/>
                <a:ea typeface="+mn-ea"/>
              </a:rPr>
              <a:t>Penser à travailler sur des documents des autres blocs (identiques</a:t>
            </a:r>
            <a:r>
              <a:rPr lang="fr-FR" sz="1200" b="0" strike="noStrike" spc="-1" dirty="0" smtClean="0">
                <a:solidFill>
                  <a:srgbClr val="000000"/>
                </a:solidFill>
                <a:latin typeface="+mn-lt"/>
                <a:ea typeface="+mn-ea"/>
              </a:rPr>
              <a:t>).</a:t>
            </a:r>
          </a:p>
          <a:p>
            <a:pPr marL="216000" indent="-216000">
              <a:lnSpc>
                <a:spcPct val="100000"/>
              </a:lnSpc>
              <a:buNone/>
            </a:pPr>
            <a:endParaRPr lang="fr-FR" sz="1200" b="0" strike="noStrike" spc="-1" dirty="0">
              <a:solidFill>
                <a:srgbClr val="000000"/>
              </a:solidFill>
              <a:latin typeface="Calibri"/>
            </a:endParaRPr>
          </a:p>
          <a:p>
            <a:pPr marL="216000" indent="-216000">
              <a:lnSpc>
                <a:spcPct val="100000"/>
              </a:lnSpc>
              <a:buNone/>
            </a:pPr>
            <a:r>
              <a:rPr lang="fr-FR" sz="1200" b="0" strike="noStrike" spc="-1" dirty="0">
                <a:solidFill>
                  <a:srgbClr val="000000"/>
                </a:solidFill>
                <a:latin typeface="+mn-lt"/>
                <a:ea typeface="+mn-ea"/>
              </a:rPr>
              <a:t>Les tuteurs ne sont pas toujours des étudiants de 2</a:t>
            </a:r>
            <a:r>
              <a:rPr lang="fr-FR" sz="1200" b="0" strike="noStrike" spc="-1" baseline="30000" dirty="0">
                <a:solidFill>
                  <a:srgbClr val="000000"/>
                </a:solidFill>
                <a:latin typeface="+mn-lt"/>
                <a:ea typeface="+mn-ea"/>
              </a:rPr>
              <a:t>e</a:t>
            </a:r>
            <a:r>
              <a:rPr lang="fr-FR" sz="1200" b="0" strike="noStrike" spc="-1" dirty="0">
                <a:solidFill>
                  <a:srgbClr val="000000"/>
                </a:solidFill>
                <a:latin typeface="+mn-lt"/>
                <a:ea typeface="+mn-ea"/>
              </a:rPr>
              <a:t> année, les </a:t>
            </a:r>
            <a:r>
              <a:rPr lang="fr-FR" sz="1200" b="0" strike="noStrike" spc="-1" dirty="0" err="1">
                <a:solidFill>
                  <a:srgbClr val="000000"/>
                </a:solidFill>
                <a:latin typeface="+mn-lt"/>
                <a:ea typeface="+mn-ea"/>
              </a:rPr>
              <a:t>tutorés</a:t>
            </a:r>
            <a:r>
              <a:rPr lang="fr-FR" sz="1200" b="0" strike="noStrike" spc="-1" dirty="0">
                <a:solidFill>
                  <a:srgbClr val="000000"/>
                </a:solidFill>
                <a:latin typeface="+mn-lt"/>
                <a:ea typeface="+mn-ea"/>
              </a:rPr>
              <a:t> des </a:t>
            </a:r>
            <a:r>
              <a:rPr lang="fr-FR" sz="1200" b="0" strike="noStrike" spc="-1">
                <a:solidFill>
                  <a:srgbClr val="000000"/>
                </a:solidFill>
                <a:latin typeface="+mn-lt"/>
                <a:ea typeface="+mn-ea"/>
              </a:rPr>
              <a:t>1e </a:t>
            </a:r>
            <a:r>
              <a:rPr lang="fr-FR" sz="1200" b="0" strike="noStrike" spc="-1" smtClean="0">
                <a:solidFill>
                  <a:srgbClr val="000000"/>
                </a:solidFill>
                <a:latin typeface="+mn-lt"/>
                <a:ea typeface="+mn-ea"/>
              </a:rPr>
              <a:t>année !</a:t>
            </a:r>
            <a:endParaRPr lang="fr-FR" sz="1200" b="0" strike="noStrike" spc="-1" dirty="0">
              <a:solidFill>
                <a:srgbClr val="000000"/>
              </a:solidFill>
              <a:latin typeface="Calibri"/>
            </a:endParaRPr>
          </a:p>
          <a:p>
            <a:pPr marL="216000" indent="-216000">
              <a:lnSpc>
                <a:spcPct val="100000"/>
              </a:lnSpc>
              <a:buNone/>
            </a:pPr>
            <a:endParaRPr lang="fr-FR" sz="1200" b="0" strike="noStrike" spc="-1" dirty="0">
              <a:solidFill>
                <a:srgbClr val="000000"/>
              </a:solidFill>
              <a:latin typeface="Calibri"/>
            </a:endParaRPr>
          </a:p>
        </p:txBody>
      </p:sp>
      <p:sp>
        <p:nvSpPr>
          <p:cNvPr id="270" name="PlaceHolder 3"/>
          <p:cNvSpPr>
            <a:spLocks noGrp="1"/>
          </p:cNvSpPr>
          <p:nvPr>
            <p:ph type="sldNum" idx="42"/>
          </p:nvPr>
        </p:nvSpPr>
        <p:spPr>
          <a:xfrm>
            <a:off x="4278960" y="10157400"/>
            <a:ext cx="3280320" cy="533880"/>
          </a:xfrm>
          <a:prstGeom prst="rect">
            <a:avLst/>
          </a:prstGeom>
          <a:noFill/>
          <a:ln w="0">
            <a:noFill/>
          </a:ln>
        </p:spPr>
        <p:txBody>
          <a:bodyPr lIns="0" tIns="0" rIns="0" bIns="0" anchor="b">
            <a:noAutofit/>
          </a:bodyPr>
          <a:lstStyle>
            <a:lvl1pPr algn="r">
              <a:lnSpc>
                <a:spcPct val="100000"/>
              </a:lnSpc>
              <a:buNone/>
              <a:defRPr lang="fr-FR" sz="1400" b="0" strike="noStrike" spc="-1">
                <a:solidFill>
                  <a:srgbClr val="000000"/>
                </a:solidFill>
                <a:latin typeface="Calibri"/>
                <a:ea typeface="+mn-ea"/>
              </a:defRPr>
            </a:lvl1pPr>
          </a:lstStyle>
          <a:p>
            <a:pPr algn="r">
              <a:lnSpc>
                <a:spcPct val="100000"/>
              </a:lnSpc>
              <a:buNone/>
            </a:pPr>
            <a:fld id="{D24CEDCF-8FE5-4976-B5A9-C3912629C3D9}" type="slidenum">
              <a:rPr lang="fr-FR" sz="1400" b="0" strike="noStrike" spc="-1">
                <a:solidFill>
                  <a:srgbClr val="000000"/>
                </a:solidFill>
                <a:latin typeface="Calibri"/>
                <a:ea typeface="+mn-ea"/>
              </a:rPr>
              <a:t>9</a:t>
            </a:fld>
            <a:endParaRPr lang="fr-FR" sz="1400" b="0" strike="noStrike" spc="-1">
              <a:solidFill>
                <a:srgbClr val="000000"/>
              </a:solidFill>
              <a:latin typeface="Calibri"/>
            </a:endParaRPr>
          </a:p>
        </p:txBody>
      </p:sp>
    </p:spTree>
    <p:extLst>
      <p:ext uri="{BB962C8B-B14F-4D97-AF65-F5344CB8AC3E}">
        <p14:creationId xmlns:p14="http://schemas.microsoft.com/office/powerpoint/2010/main" val="21025029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35000" cy="180000"/>
          </a:xfrm>
          <a:ln>
            <a:solidFill>
              <a:schemeClr val="tx1">
                <a:alpha val="0"/>
              </a:schemeClr>
            </a:solidFill>
          </a:ln>
        </p:spPr>
        <p:txBody>
          <a:bodyPr/>
          <a:lstStyle>
            <a:lvl1pPr>
              <a:defRPr sz="100">
                <a:solidFill>
                  <a:schemeClr val="tx1">
                    <a:alpha val="0"/>
                  </a:schemeClr>
                </a:solidFill>
              </a:defRPr>
            </a:lvl1pPr>
          </a:lstStyle>
          <a:p>
            <a:r>
              <a:rPr lang="fr-FR" smtClean="0"/>
              <a:t>31 mai 2024</a:t>
            </a:r>
            <a:endParaRPr lang="fr-FR" dirty="0"/>
          </a:p>
        </p:txBody>
      </p:sp>
      <p:sp>
        <p:nvSpPr>
          <p:cNvPr id="5" name="Espace réservé du pied de page 4"/>
          <p:cNvSpPr>
            <a:spLocks noGrp="1"/>
          </p:cNvSpPr>
          <p:nvPr>
            <p:ph type="ftr" sz="quarter" idx="11"/>
          </p:nvPr>
        </p:nvSpPr>
        <p:spPr bwMode="gray">
          <a:xfrm>
            <a:off x="540000" y="3919897"/>
            <a:ext cx="2780988" cy="900000"/>
          </a:xfrm>
        </p:spPr>
        <p:txBody>
          <a:bodyPr anchor="b" anchorCtr="0"/>
          <a:lstStyle>
            <a:lvl1pPr>
              <a:defRPr sz="863"/>
            </a:lvl1pPr>
          </a:lstStyle>
          <a:p>
            <a:r>
              <a:rPr lang="fr-FR" smtClean="0"/>
              <a:t>Formation académique : Mise en place du nouveau référentiel BTS BioALC</a:t>
            </a:r>
            <a:endParaRPr lang="fr-FR" dirty="0"/>
          </a:p>
        </p:txBody>
      </p:sp>
      <p:sp>
        <p:nvSpPr>
          <p:cNvPr id="6" name="Espace réservé du numéro de diapositive 5"/>
          <p:cNvSpPr>
            <a:spLocks noGrp="1"/>
          </p:cNvSpPr>
          <p:nvPr>
            <p:ph type="sldNum" sz="quarter" idx="12"/>
          </p:nvPr>
        </p:nvSpPr>
        <p:spPr bwMode="gray">
          <a:xfrm>
            <a:off x="0" y="4963500"/>
            <a:ext cx="135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35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3"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87116" y="915566"/>
            <a:ext cx="1485900" cy="1438275"/>
          </a:xfrm>
          <a:prstGeom prst="rect">
            <a:avLst/>
          </a:prstGeom>
        </p:spPr>
      </p:pic>
      <p:pic>
        <p:nvPicPr>
          <p:cNvPr id="8" name="Imag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0000" y="915566"/>
            <a:ext cx="1514475" cy="1438275"/>
          </a:xfrm>
          <a:prstGeom prst="rect">
            <a:avLst/>
          </a:prstGeom>
        </p:spPr>
      </p:pic>
    </p:spTree>
    <p:extLst>
      <p:ext uri="{BB962C8B-B14F-4D97-AF65-F5344CB8AC3E}">
        <p14:creationId xmlns:p14="http://schemas.microsoft.com/office/powerpoint/2010/main" val="343261095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35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270000" y="2346046"/>
            <a:ext cx="6318000" cy="2077200"/>
          </a:xfrm>
        </p:spPr>
        <p:txBody>
          <a:bodyPr/>
          <a:lstStyle>
            <a:lvl1pPr>
              <a:lnSpc>
                <a:spcPct val="90000"/>
              </a:lnSpc>
              <a:spcAft>
                <a:spcPts val="0"/>
              </a:spcAft>
              <a:defRPr sz="2438" b="1" cap="all" baseline="0"/>
            </a:lvl1pPr>
            <a:lvl2pPr marL="0" indent="0">
              <a:spcBef>
                <a:spcPts val="375"/>
              </a:spcBef>
              <a:spcAft>
                <a:spcPts val="0"/>
              </a:spcAft>
              <a:buNone/>
              <a:defRPr sz="1388"/>
            </a:lvl2pPr>
          </a:lstStyle>
          <a:p>
            <a:pPr lvl="0"/>
            <a:r>
              <a:rPr lang="fr-FR" dirty="0"/>
              <a:t>Titre</a:t>
            </a:r>
          </a:p>
          <a:p>
            <a:pPr lvl="1"/>
            <a:r>
              <a:rPr lang="fr-FR" dirty="0"/>
              <a:t>Sous-titre</a:t>
            </a:r>
          </a:p>
        </p:txBody>
      </p:sp>
      <p:cxnSp>
        <p:nvCxnSpPr>
          <p:cNvPr id="12" name="Connecteur droit 11"/>
          <p:cNvCxnSpPr/>
          <p:nvPr userDrawn="1"/>
        </p:nvCxnSpPr>
        <p:spPr bwMode="gray">
          <a:xfrm>
            <a:off x="270000" y="4784400"/>
            <a:ext cx="6318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Espace réservé du pied de page 7"/>
          <p:cNvSpPr>
            <a:spLocks noGrp="1"/>
          </p:cNvSpPr>
          <p:nvPr>
            <p:ph type="ftr" sz="quarter" idx="11"/>
          </p:nvPr>
        </p:nvSpPr>
        <p:spPr>
          <a:xfrm>
            <a:off x="270000" y="4783500"/>
            <a:ext cx="4428000" cy="360000"/>
          </a:xfrm>
        </p:spPr>
        <p:txBody>
          <a:bodyPr/>
          <a:lstStyle/>
          <a:p>
            <a:r>
              <a:rPr lang="fr-FR" smtClean="0"/>
              <a:t>Formation académique : Mise en place du nouveau référentiel BTS BioALC</a:t>
            </a:r>
            <a:endParaRPr lang="fr-FR" dirty="0"/>
          </a:p>
        </p:txBody>
      </p:sp>
      <p:pic>
        <p:nvPicPr>
          <p:cNvPr id="10" name="Imag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23788" y="627534"/>
            <a:ext cx="1485900" cy="1438275"/>
          </a:xfrm>
          <a:prstGeom prst="rect">
            <a:avLst/>
          </a:prstGeom>
        </p:spPr>
      </p:pic>
      <p:pic>
        <p:nvPicPr>
          <p:cNvPr id="13" name="Imag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76672" y="627534"/>
            <a:ext cx="1514475" cy="1438275"/>
          </a:xfrm>
          <a:prstGeom prst="rect">
            <a:avLst/>
          </a:prstGeom>
        </p:spPr>
      </p:pic>
    </p:spTree>
    <p:extLst>
      <p:ext uri="{BB962C8B-B14F-4D97-AF65-F5344CB8AC3E}">
        <p14:creationId xmlns:p14="http://schemas.microsoft.com/office/powerpoint/2010/main" val="34839045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269999" y="900000"/>
            <a:ext cx="6318000" cy="720000"/>
          </a:xfrm>
        </p:spPr>
        <p:txBody>
          <a:bodyPr/>
          <a:lstStyle>
            <a:lvl1pPr>
              <a:defRPr/>
            </a:lvl1pPr>
          </a:lstStyle>
          <a:p>
            <a:r>
              <a:rPr lang="fr-FR" dirty="0"/>
              <a:t>Titre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269999" y="1891968"/>
            <a:ext cx="1890000" cy="2530800"/>
          </a:xfrm>
        </p:spPr>
        <p:txBody>
          <a:bodyPr/>
          <a:lstStyle>
            <a:lvl1pPr marL="108000" indent="-108000">
              <a:spcBef>
                <a:spcPts val="300"/>
              </a:spcBef>
              <a:spcAft>
                <a:spcPts val="600"/>
              </a:spcAft>
              <a:buFont typeface="+mj-lt"/>
              <a:buAutoNum type="arabicPeriod"/>
              <a:defRPr b="1"/>
            </a:lvl1pPr>
            <a:lvl2pPr marL="243000" indent="-108000">
              <a:spcBef>
                <a:spcPts val="450"/>
              </a:spcBef>
              <a:spcAft>
                <a:spcPts val="6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2484000" y="1893600"/>
            <a:ext cx="1890000" cy="2530800"/>
          </a:xfrm>
        </p:spPr>
        <p:txBody>
          <a:bodyPr/>
          <a:lstStyle>
            <a:lvl1pPr marL="108000" indent="-108000">
              <a:spcBef>
                <a:spcPts val="300"/>
              </a:spcBef>
              <a:spcAft>
                <a:spcPts val="600"/>
              </a:spcAft>
              <a:buFont typeface="+mj-lt"/>
              <a:buAutoNum type="arabicPeriod"/>
              <a:defRPr b="1"/>
            </a:lvl1pPr>
            <a:lvl2pPr marL="243000" indent="-108000">
              <a:spcBef>
                <a:spcPts val="450"/>
              </a:spcBef>
              <a:spcAft>
                <a:spcPts val="6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4697999" y="1893600"/>
            <a:ext cx="1890000" cy="2530800"/>
          </a:xfrm>
        </p:spPr>
        <p:txBody>
          <a:bodyPr/>
          <a:lstStyle>
            <a:lvl1pPr marL="108000" indent="-108000">
              <a:spcBef>
                <a:spcPts val="300"/>
              </a:spcBef>
              <a:spcAft>
                <a:spcPts val="600"/>
              </a:spcAft>
              <a:buFont typeface="+mj-lt"/>
              <a:buAutoNum type="arabicPeriod"/>
              <a:defRPr b="1"/>
            </a:lvl1pPr>
            <a:lvl2pPr marL="243000" indent="-108000">
              <a:spcBef>
                <a:spcPts val="450"/>
              </a:spcBef>
              <a:spcAft>
                <a:spcPts val="600"/>
              </a:spcAft>
              <a:buFont typeface="+mj-lt"/>
              <a:buAutoNum type="alphaLcPeriod"/>
              <a:defRPr/>
            </a:lvl2pPr>
          </a:lstStyle>
          <a:p>
            <a:pPr lvl="0"/>
            <a:r>
              <a:rPr lang="fr-FR" dirty="0"/>
              <a:t>Titre de la partie</a:t>
            </a:r>
          </a:p>
          <a:p>
            <a:pPr lvl="1"/>
            <a:r>
              <a:rPr lang="fr-FR" dirty="0"/>
              <a:t>Deuxième niveau</a:t>
            </a:r>
          </a:p>
        </p:txBody>
      </p:sp>
      <p:sp>
        <p:nvSpPr>
          <p:cNvPr id="11" name="Espace réservé du pied de page 7"/>
          <p:cNvSpPr>
            <a:spLocks noGrp="1"/>
          </p:cNvSpPr>
          <p:nvPr>
            <p:ph type="ftr" sz="quarter" idx="11"/>
          </p:nvPr>
        </p:nvSpPr>
        <p:spPr>
          <a:xfrm>
            <a:off x="270000" y="4783500"/>
            <a:ext cx="4428000" cy="360000"/>
          </a:xfrm>
        </p:spPr>
        <p:txBody>
          <a:bodyPr/>
          <a:lstStyle/>
          <a:p>
            <a:r>
              <a:rPr lang="fr-FR" smtClean="0"/>
              <a:t>Formation académique : Mise en place du nouveau référentiel BTS BioALC</a:t>
            </a:r>
            <a:endParaRPr lang="fr-FR" dirty="0"/>
          </a:p>
        </p:txBody>
      </p:sp>
    </p:spTree>
    <p:extLst>
      <p:ext uri="{BB962C8B-B14F-4D97-AF65-F5344CB8AC3E}">
        <p14:creationId xmlns:p14="http://schemas.microsoft.com/office/powerpoint/2010/main" val="164103043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1059582"/>
            <a:ext cx="6858000" cy="4084818"/>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269999" y="738000"/>
            <a:ext cx="6318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297000" indent="-297000">
              <a:buFont typeface="+mj-lt"/>
              <a:buAutoNum type="arabicPeriod"/>
              <a:defRPr sz="2438"/>
            </a:lvl1pPr>
          </a:lstStyle>
          <a:p>
            <a:r>
              <a:rPr lang="fr-FR" dirty="0"/>
              <a:t>Titre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7" name="Espace réservé du pied de page 7"/>
          <p:cNvSpPr>
            <a:spLocks noGrp="1"/>
          </p:cNvSpPr>
          <p:nvPr>
            <p:ph type="ftr" sz="quarter" idx="11"/>
          </p:nvPr>
        </p:nvSpPr>
        <p:spPr>
          <a:xfrm>
            <a:off x="270000" y="4783500"/>
            <a:ext cx="4428000" cy="360000"/>
          </a:xfrm>
        </p:spPr>
        <p:txBody>
          <a:bodyPr/>
          <a:lstStyle/>
          <a:p>
            <a:r>
              <a:rPr lang="fr-FR" smtClean="0"/>
              <a:t>Formation académique : Mise en place du nouveau référentiel BTS BioALC</a:t>
            </a:r>
            <a:endParaRPr lang="fr-FR" dirty="0"/>
          </a:p>
        </p:txBody>
      </p:sp>
    </p:spTree>
    <p:extLst>
      <p:ext uri="{BB962C8B-B14F-4D97-AF65-F5344CB8AC3E}">
        <p14:creationId xmlns:p14="http://schemas.microsoft.com/office/powerpoint/2010/main" val="190859688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269999" y="900000"/>
            <a:ext cx="6318000" cy="720000"/>
          </a:xfrm>
        </p:spPr>
        <p:txBody>
          <a:bodyPr/>
          <a:lstStyle>
            <a:lvl1pPr>
              <a:defRPr/>
            </a:lvl1pPr>
          </a:lstStyle>
          <a:p>
            <a:r>
              <a:rPr lang="fr-FR" dirty="0"/>
              <a:t>Titre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2484000" y="180000"/>
            <a:ext cx="4104000" cy="360000"/>
          </a:xfrm>
        </p:spPr>
        <p:txBody>
          <a:bodyPr/>
          <a:lstStyle>
            <a:lvl1pPr marL="81000" indent="-81000" algn="r">
              <a:spcAft>
                <a:spcPts val="0"/>
              </a:spcAft>
              <a:buFont typeface="+mj-lt"/>
              <a:buAutoNum type="arabicPeriod"/>
              <a:defRPr sz="563" b="1"/>
            </a:lvl1pPr>
            <a:lvl2pPr marL="81000" indent="-81000" algn="r">
              <a:spcBef>
                <a:spcPts val="0"/>
              </a:spcBef>
              <a:spcAft>
                <a:spcPts val="0"/>
              </a:spcAft>
              <a:buFont typeface="+mj-lt"/>
              <a:buAutoNum type="alphaLcPeriod"/>
              <a:defRPr sz="563"/>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269999" y="1836000"/>
            <a:ext cx="189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2484000" y="1836000"/>
            <a:ext cx="189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4698000" y="1836000"/>
            <a:ext cx="189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1" name="Espace réservé du pied de page 7"/>
          <p:cNvSpPr>
            <a:spLocks noGrp="1"/>
          </p:cNvSpPr>
          <p:nvPr>
            <p:ph type="ftr" sz="quarter" idx="11"/>
          </p:nvPr>
        </p:nvSpPr>
        <p:spPr>
          <a:xfrm>
            <a:off x="270000" y="4783500"/>
            <a:ext cx="4428000" cy="360000"/>
          </a:xfrm>
        </p:spPr>
        <p:txBody>
          <a:bodyPr/>
          <a:lstStyle/>
          <a:p>
            <a:r>
              <a:rPr lang="fr-FR" smtClean="0"/>
              <a:t>Formation académique : Mise en place du nouveau référentiel BTS BioALC</a:t>
            </a:r>
            <a:endParaRPr lang="fr-FR" dirty="0"/>
          </a:p>
        </p:txBody>
      </p:sp>
    </p:spTree>
    <p:extLst>
      <p:ext uri="{BB962C8B-B14F-4D97-AF65-F5344CB8AC3E}">
        <p14:creationId xmlns:p14="http://schemas.microsoft.com/office/powerpoint/2010/main" val="384045499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269999" y="900000"/>
            <a:ext cx="6318000" cy="720000"/>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269999" y="1836000"/>
            <a:ext cx="6318000" cy="2574000"/>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9"/>
          <p:cNvSpPr>
            <a:spLocks noGrp="1"/>
          </p:cNvSpPr>
          <p:nvPr>
            <p:ph type="body" sz="quarter" idx="13" hasCustomPrompt="1"/>
          </p:nvPr>
        </p:nvSpPr>
        <p:spPr bwMode="gray">
          <a:xfrm>
            <a:off x="2484000" y="180000"/>
            <a:ext cx="4104000" cy="360000"/>
          </a:xfrm>
        </p:spPr>
        <p:txBody>
          <a:bodyPr/>
          <a:lstStyle>
            <a:lvl1pPr marL="81000" indent="-81000" algn="r">
              <a:spcAft>
                <a:spcPts val="0"/>
              </a:spcAft>
              <a:buFont typeface="+mj-lt"/>
              <a:buAutoNum type="arabicPeriod"/>
              <a:defRPr sz="563" b="1"/>
            </a:lvl1pPr>
            <a:lvl2pPr marL="81000" indent="-81000" algn="r">
              <a:spcBef>
                <a:spcPts val="0"/>
              </a:spcBef>
              <a:spcAft>
                <a:spcPts val="0"/>
              </a:spcAft>
              <a:buFont typeface="+mj-lt"/>
              <a:buAutoNum type="alphaLcPeriod"/>
              <a:defRPr sz="563"/>
            </a:lvl2pPr>
          </a:lstStyle>
          <a:p>
            <a:pPr lvl="0"/>
            <a:r>
              <a:rPr lang="fr-FR" dirty="0"/>
              <a:t>Titre</a:t>
            </a:r>
          </a:p>
          <a:p>
            <a:pPr lvl="1"/>
            <a:r>
              <a:rPr lang="fr-FR" dirty="0"/>
              <a:t>Sous-titre</a:t>
            </a:r>
          </a:p>
        </p:txBody>
      </p:sp>
      <p:sp>
        <p:nvSpPr>
          <p:cNvPr id="8" name="Espace réservé du pied de page 7"/>
          <p:cNvSpPr>
            <a:spLocks noGrp="1"/>
          </p:cNvSpPr>
          <p:nvPr>
            <p:ph type="ftr" sz="quarter" idx="11"/>
          </p:nvPr>
        </p:nvSpPr>
        <p:spPr>
          <a:xfrm>
            <a:off x="270000" y="4783500"/>
            <a:ext cx="4428000" cy="360000"/>
          </a:xfrm>
        </p:spPr>
        <p:txBody>
          <a:bodyPr/>
          <a:lstStyle/>
          <a:p>
            <a:r>
              <a:rPr lang="fr-FR" smtClean="0"/>
              <a:t>Formation académique : Mise en place du nouveau référentiel BTS BioALC</a:t>
            </a:r>
            <a:endParaRPr lang="fr-FR"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942840" y="205200"/>
            <a:ext cx="5571720" cy="858330"/>
          </a:xfrm>
          <a:prstGeom prst="rect">
            <a:avLst/>
          </a:prstGeom>
          <a:noFill/>
          <a:ln w="0">
            <a:noFill/>
          </a:ln>
        </p:spPr>
        <p:txBody>
          <a:bodyPr lIns="0" tIns="0" rIns="0" bIns="0" anchor="ctr">
            <a:noAutofit/>
          </a:bodyPr>
          <a:lstStyle/>
          <a:p>
            <a:endParaRPr lang="fr-FR" sz="1350" b="0" strike="noStrike" spc="-1">
              <a:solidFill>
                <a:srgbClr val="000000"/>
              </a:solidFill>
              <a:latin typeface="Arial"/>
            </a:endParaRPr>
          </a:p>
        </p:txBody>
      </p:sp>
      <p:sp>
        <p:nvSpPr>
          <p:cNvPr id="101" name="PlaceHolder 2"/>
          <p:cNvSpPr>
            <a:spLocks noGrp="1"/>
          </p:cNvSpPr>
          <p:nvPr>
            <p:ph/>
          </p:nvPr>
        </p:nvSpPr>
        <p:spPr>
          <a:xfrm>
            <a:off x="342900" y="1203390"/>
            <a:ext cx="6171930" cy="2982960"/>
          </a:xfrm>
          <a:prstGeom prst="rect">
            <a:avLst/>
          </a:prstGeom>
          <a:noFill/>
          <a:ln w="0">
            <a:noFill/>
          </a:ln>
        </p:spPr>
        <p:txBody>
          <a:bodyPr lIns="0" tIns="0" rIns="0" bIns="0" anchor="t">
            <a:normAutofit/>
          </a:bodyPr>
          <a:lstStyle>
            <a:lvl1pPr>
              <a:lnSpc>
                <a:spcPct val="90000"/>
              </a:lnSpc>
              <a:spcBef>
                <a:spcPts val="1063"/>
              </a:spcBef>
              <a:buNone/>
              <a:defRPr/>
            </a:lvl1pPr>
          </a:lstStyle>
          <a:p>
            <a:pPr>
              <a:lnSpc>
                <a:spcPct val="90000"/>
              </a:lnSpc>
              <a:spcBef>
                <a:spcPts val="1417"/>
              </a:spcBef>
              <a:buNone/>
            </a:pPr>
            <a:endParaRPr lang="fr-FR" sz="2100" b="0" strike="noStrike" spc="-1">
              <a:solidFill>
                <a:srgbClr val="000000"/>
              </a:solidFill>
              <a:latin typeface="Arial"/>
            </a:endParaRPr>
          </a:p>
        </p:txBody>
      </p:sp>
      <p:sp>
        <p:nvSpPr>
          <p:cNvPr id="4" name="PlaceHolder 3"/>
          <p:cNvSpPr>
            <a:spLocks noGrp="1"/>
          </p:cNvSpPr>
          <p:nvPr>
            <p:ph type="ftr" idx="7"/>
          </p:nvPr>
        </p:nvSpPr>
        <p:spPr/>
        <p:txBody>
          <a:bodyPr/>
          <a:lstStyle/>
          <a:p>
            <a:r>
              <a:t>Footer</a:t>
            </a:r>
          </a:p>
        </p:txBody>
      </p:sp>
      <p:sp>
        <p:nvSpPr>
          <p:cNvPr id="5" name="PlaceHolder 4"/>
          <p:cNvSpPr>
            <a:spLocks noGrp="1"/>
          </p:cNvSpPr>
          <p:nvPr>
            <p:ph type="sldNum" idx="8"/>
          </p:nvPr>
        </p:nvSpPr>
        <p:spPr/>
        <p:txBody>
          <a:bodyPr/>
          <a:lstStyle/>
          <a:p>
            <a:fld id="{B2F1025E-3CB9-4273-88CE-DCA0EAB3C1F4}" type="slidenum">
              <a:t>‹N°›</a:t>
            </a:fld>
            <a:endParaRPr/>
          </a:p>
        </p:txBody>
      </p:sp>
      <p:sp>
        <p:nvSpPr>
          <p:cNvPr id="6" name="PlaceHolder 5"/>
          <p:cNvSpPr>
            <a:spLocks noGrp="1"/>
          </p:cNvSpPr>
          <p:nvPr>
            <p:ph type="dt" idx="9"/>
          </p:nvPr>
        </p:nvSpPr>
        <p:spPr/>
        <p:txBody>
          <a:bodyPr/>
          <a:lstStyle/>
          <a:p>
            <a:endParaRPr/>
          </a:p>
        </p:txBody>
      </p:sp>
    </p:spTree>
    <p:extLst>
      <p:ext uri="{BB962C8B-B14F-4D97-AF65-F5344CB8AC3E}">
        <p14:creationId xmlns:p14="http://schemas.microsoft.com/office/powerpoint/2010/main" val="2079366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Title, 2 Content">
    <p:spTree>
      <p:nvGrpSpPr>
        <p:cNvPr id="1" name=""/>
        <p:cNvGrpSpPr/>
        <p:nvPr/>
      </p:nvGrpSpPr>
      <p:grpSpPr>
        <a:xfrm>
          <a:off x="0" y="0"/>
          <a:ext cx="0" cy="0"/>
          <a:chOff x="0" y="0"/>
          <a:chExt cx="0" cy="0"/>
        </a:xfrm>
      </p:grpSpPr>
      <p:sp>
        <p:nvSpPr>
          <p:cNvPr id="147" name="PlaceHolder 1"/>
          <p:cNvSpPr>
            <a:spLocks noGrp="1"/>
          </p:cNvSpPr>
          <p:nvPr>
            <p:ph type="title"/>
          </p:nvPr>
        </p:nvSpPr>
        <p:spPr>
          <a:xfrm>
            <a:off x="942840" y="205200"/>
            <a:ext cx="5571720" cy="858330"/>
          </a:xfrm>
          <a:prstGeom prst="rect">
            <a:avLst/>
          </a:prstGeom>
          <a:noFill/>
          <a:ln w="0">
            <a:noFill/>
          </a:ln>
        </p:spPr>
        <p:txBody>
          <a:bodyPr lIns="0" tIns="0" rIns="0" bIns="0" anchor="ctr">
            <a:noAutofit/>
          </a:bodyPr>
          <a:lstStyle/>
          <a:p>
            <a:endParaRPr lang="fr-FR" sz="1350" b="0" strike="noStrike" spc="-1">
              <a:solidFill>
                <a:srgbClr val="000000"/>
              </a:solidFill>
              <a:latin typeface="Arial"/>
            </a:endParaRPr>
          </a:p>
        </p:txBody>
      </p:sp>
      <p:sp>
        <p:nvSpPr>
          <p:cNvPr id="148" name="PlaceHolder 2"/>
          <p:cNvSpPr>
            <a:spLocks noGrp="1"/>
          </p:cNvSpPr>
          <p:nvPr>
            <p:ph/>
          </p:nvPr>
        </p:nvSpPr>
        <p:spPr>
          <a:xfrm>
            <a:off x="342900" y="1203390"/>
            <a:ext cx="3011850" cy="2982960"/>
          </a:xfrm>
          <a:prstGeom prst="rect">
            <a:avLst/>
          </a:prstGeom>
          <a:noFill/>
          <a:ln w="0">
            <a:noFill/>
          </a:ln>
        </p:spPr>
        <p:txBody>
          <a:bodyPr lIns="0" tIns="0" rIns="0" bIns="0" anchor="t">
            <a:normAutofit/>
          </a:bodyPr>
          <a:lstStyle>
            <a:lvl1pPr>
              <a:lnSpc>
                <a:spcPct val="90000"/>
              </a:lnSpc>
              <a:spcBef>
                <a:spcPts val="1063"/>
              </a:spcBef>
              <a:buNone/>
              <a:defRPr/>
            </a:lvl1pPr>
          </a:lstStyle>
          <a:p>
            <a:pPr>
              <a:lnSpc>
                <a:spcPct val="90000"/>
              </a:lnSpc>
              <a:spcBef>
                <a:spcPts val="1417"/>
              </a:spcBef>
              <a:buNone/>
            </a:pPr>
            <a:endParaRPr lang="fr-FR" sz="2100" b="0" strike="noStrike" spc="-1">
              <a:solidFill>
                <a:srgbClr val="000000"/>
              </a:solidFill>
              <a:latin typeface="Arial"/>
            </a:endParaRPr>
          </a:p>
        </p:txBody>
      </p:sp>
      <p:sp>
        <p:nvSpPr>
          <p:cNvPr id="149" name="PlaceHolder 3"/>
          <p:cNvSpPr>
            <a:spLocks noGrp="1"/>
          </p:cNvSpPr>
          <p:nvPr>
            <p:ph/>
          </p:nvPr>
        </p:nvSpPr>
        <p:spPr>
          <a:xfrm>
            <a:off x="3505680" y="1203390"/>
            <a:ext cx="3011850" cy="2982960"/>
          </a:xfrm>
          <a:prstGeom prst="rect">
            <a:avLst/>
          </a:prstGeom>
          <a:noFill/>
          <a:ln w="0">
            <a:noFill/>
          </a:ln>
        </p:spPr>
        <p:txBody>
          <a:bodyPr lIns="0" tIns="0" rIns="0" bIns="0" anchor="t">
            <a:normAutofit/>
          </a:bodyPr>
          <a:lstStyle>
            <a:lvl1pPr>
              <a:lnSpc>
                <a:spcPct val="90000"/>
              </a:lnSpc>
              <a:spcBef>
                <a:spcPts val="1063"/>
              </a:spcBef>
              <a:buNone/>
              <a:defRPr/>
            </a:lvl1pPr>
          </a:lstStyle>
          <a:p>
            <a:pPr>
              <a:lnSpc>
                <a:spcPct val="90000"/>
              </a:lnSpc>
              <a:spcBef>
                <a:spcPts val="1417"/>
              </a:spcBef>
              <a:buNone/>
            </a:pPr>
            <a:endParaRPr lang="fr-FR" sz="2100" b="0" strike="noStrike" spc="-1">
              <a:solidFill>
                <a:srgbClr val="000000"/>
              </a:solidFill>
              <a:latin typeface="Arial"/>
            </a:endParaRPr>
          </a:p>
        </p:txBody>
      </p:sp>
      <p:sp>
        <p:nvSpPr>
          <p:cNvPr id="5" name="PlaceHolder 4"/>
          <p:cNvSpPr>
            <a:spLocks noGrp="1"/>
          </p:cNvSpPr>
          <p:nvPr>
            <p:ph type="ftr" idx="10"/>
          </p:nvPr>
        </p:nvSpPr>
        <p:spPr/>
        <p:txBody>
          <a:bodyPr/>
          <a:lstStyle/>
          <a:p>
            <a:r>
              <a:t>Footer</a:t>
            </a:r>
          </a:p>
        </p:txBody>
      </p:sp>
      <p:sp>
        <p:nvSpPr>
          <p:cNvPr id="6" name="PlaceHolder 5"/>
          <p:cNvSpPr>
            <a:spLocks noGrp="1"/>
          </p:cNvSpPr>
          <p:nvPr>
            <p:ph type="sldNum" idx="11"/>
          </p:nvPr>
        </p:nvSpPr>
        <p:spPr/>
        <p:txBody>
          <a:bodyPr/>
          <a:lstStyle/>
          <a:p>
            <a:fld id="{0D3AECD1-82FA-4900-A6A1-DC8710E7321B}" type="slidenum">
              <a:t>‹N°›</a:t>
            </a:fld>
            <a:endParaRPr/>
          </a:p>
        </p:txBody>
      </p:sp>
      <p:sp>
        <p:nvSpPr>
          <p:cNvPr id="7" name="PlaceHolder 6"/>
          <p:cNvSpPr>
            <a:spLocks noGrp="1"/>
          </p:cNvSpPr>
          <p:nvPr>
            <p:ph type="dt" idx="12"/>
          </p:nvPr>
        </p:nvSpPr>
        <p:spPr/>
        <p:txBody>
          <a:bodyPr/>
          <a:lstStyle/>
          <a:p>
            <a:endParaRPr/>
          </a:p>
        </p:txBody>
      </p:sp>
    </p:spTree>
    <p:extLst>
      <p:ext uri="{BB962C8B-B14F-4D97-AF65-F5344CB8AC3E}">
        <p14:creationId xmlns:p14="http://schemas.microsoft.com/office/powerpoint/2010/main" val="3450639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269999" y="900000"/>
            <a:ext cx="6318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269999" y="1836000"/>
            <a:ext cx="6318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5710500" y="4783500"/>
            <a:ext cx="877500" cy="360000"/>
          </a:xfrm>
          <a:prstGeom prst="rect">
            <a:avLst/>
          </a:prstGeom>
        </p:spPr>
        <p:txBody>
          <a:bodyPr vert="horz" lIns="0" tIns="0" rIns="0" bIns="0" rtlCol="0" anchor="ctr" anchorCtr="0">
            <a:noAutofit/>
          </a:bodyPr>
          <a:lstStyle>
            <a:lvl1pPr algn="ctr">
              <a:defRPr sz="563" b="1">
                <a:solidFill>
                  <a:schemeClr val="tx1"/>
                </a:solidFill>
              </a:defRPr>
            </a:lvl1pPr>
          </a:lstStyle>
          <a:p>
            <a:pPr algn="r"/>
            <a:r>
              <a:rPr lang="fr-FR" cap="all" smtClean="0"/>
              <a:t>31 mai 2024</a:t>
            </a:r>
            <a:endParaRPr lang="fr-FR" cap="all" dirty="0"/>
          </a:p>
        </p:txBody>
      </p:sp>
      <p:sp>
        <p:nvSpPr>
          <p:cNvPr id="5" name="Espace réservé du pied de page 4"/>
          <p:cNvSpPr>
            <a:spLocks noGrp="1"/>
          </p:cNvSpPr>
          <p:nvPr>
            <p:ph type="ftr" sz="quarter" idx="3"/>
          </p:nvPr>
        </p:nvSpPr>
        <p:spPr bwMode="gray">
          <a:xfrm>
            <a:off x="270000" y="4783500"/>
            <a:ext cx="4428000" cy="360000"/>
          </a:xfrm>
          <a:prstGeom prst="rect">
            <a:avLst/>
          </a:prstGeom>
        </p:spPr>
        <p:txBody>
          <a:bodyPr vert="horz" lIns="0" tIns="0" rIns="0" bIns="0" rtlCol="0" anchor="ctr" anchorCtr="0">
            <a:noAutofit/>
          </a:bodyPr>
          <a:lstStyle>
            <a:lvl1pPr algn="l">
              <a:defRPr sz="563" b="1">
                <a:solidFill>
                  <a:schemeClr val="tx1"/>
                </a:solidFill>
              </a:defRPr>
            </a:lvl1pPr>
          </a:lstStyle>
          <a:p>
            <a:r>
              <a:rPr lang="fr-FR" dirty="0" smtClean="0"/>
              <a:t>Formation académique : Mise en place du nouveau référentiel BTS </a:t>
            </a:r>
            <a:r>
              <a:rPr lang="fr-FR" dirty="0" err="1" smtClean="0"/>
              <a:t>BioALC</a:t>
            </a:r>
            <a:endParaRPr lang="fr-FR" dirty="0"/>
          </a:p>
        </p:txBody>
      </p:sp>
      <p:sp>
        <p:nvSpPr>
          <p:cNvPr id="6" name="Espace réservé du numéro de diapositive 5"/>
          <p:cNvSpPr>
            <a:spLocks noGrp="1"/>
          </p:cNvSpPr>
          <p:nvPr>
            <p:ph type="sldNum" sz="quarter" idx="4"/>
          </p:nvPr>
        </p:nvSpPr>
        <p:spPr bwMode="gray">
          <a:xfrm>
            <a:off x="4698000" y="4783500"/>
            <a:ext cx="1012500" cy="360000"/>
          </a:xfrm>
          <a:prstGeom prst="rect">
            <a:avLst/>
          </a:prstGeom>
        </p:spPr>
        <p:txBody>
          <a:bodyPr vert="horz" lIns="0" tIns="0" rIns="0" bIns="0" rtlCol="0" anchor="ctr" anchorCtr="0">
            <a:noAutofit/>
          </a:bodyPr>
          <a:lstStyle>
            <a:lvl1pPr algn="r">
              <a:defRPr sz="563"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270000" y="4784400"/>
            <a:ext cx="6318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Image 7"/>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5013176" y="0"/>
            <a:ext cx="934024" cy="904087"/>
          </a:xfrm>
          <a:prstGeom prst="rect">
            <a:avLst/>
          </a:prstGeom>
        </p:spPr>
      </p:pic>
      <p:pic>
        <p:nvPicPr>
          <p:cNvPr id="9" name="Image 8"/>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5949280" y="38627"/>
            <a:ext cx="908720" cy="862998"/>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798" r:id="rId6"/>
    <p:sldLayoutId id="2147483813" r:id="rId7"/>
    <p:sldLayoutId id="2147483814" r:id="rId8"/>
  </p:sldLayoutIdLst>
  <p:timing>
    <p:tnLst>
      <p:par>
        <p:cTn id="1" dur="indefinite" restart="never" nodeType="tmRoot"/>
      </p:par>
    </p:tnLst>
  </p:timing>
  <p:hf hdr="0"/>
  <p:txStyles>
    <p:titleStyle>
      <a:lvl1pPr algn="l" defTabSz="685800" rtl="0" eaLnBrk="1" latinLnBrk="0" hangingPunct="1">
        <a:lnSpc>
          <a:spcPct val="90000"/>
        </a:lnSpc>
        <a:spcBef>
          <a:spcPct val="0"/>
        </a:spcBef>
        <a:buNone/>
        <a:defRPr sz="1913" b="1" kern="1200">
          <a:solidFill>
            <a:schemeClr val="tx1"/>
          </a:solidFill>
          <a:latin typeface="+mj-lt"/>
          <a:ea typeface="+mj-ea"/>
          <a:cs typeface="+mj-cs"/>
        </a:defRPr>
      </a:lvl1pPr>
    </p:titleStyle>
    <p:bodyStyle>
      <a:lvl1pPr marL="0" indent="0" algn="l" defTabSz="685800" rtl="0" eaLnBrk="1" latinLnBrk="0" hangingPunct="1">
        <a:lnSpc>
          <a:spcPct val="100000"/>
        </a:lnSpc>
        <a:spcBef>
          <a:spcPts val="0"/>
        </a:spcBef>
        <a:spcAft>
          <a:spcPts val="375"/>
        </a:spcAft>
        <a:buFont typeface="Arial" pitchFamily="34" charset="0"/>
        <a:buNone/>
        <a:defRPr sz="788" b="0" kern="1200">
          <a:solidFill>
            <a:schemeClr val="tx1"/>
          </a:solidFill>
          <a:latin typeface="+mn-lt"/>
          <a:ea typeface="+mn-ea"/>
          <a:cs typeface="+mn-cs"/>
        </a:defRPr>
      </a:lvl1pPr>
      <a:lvl2pPr marL="189000" indent="-54000" algn="l" defTabSz="685800" rtl="0" eaLnBrk="1" latinLnBrk="0" hangingPunct="1">
        <a:lnSpc>
          <a:spcPct val="100000"/>
        </a:lnSpc>
        <a:spcBef>
          <a:spcPts val="450"/>
        </a:spcBef>
        <a:spcAft>
          <a:spcPts val="450"/>
        </a:spcAft>
        <a:buFont typeface="Arial" pitchFamily="34" charset="0"/>
        <a:buChar char="•"/>
        <a:defRPr sz="713" kern="1200">
          <a:solidFill>
            <a:schemeClr val="tx1"/>
          </a:solidFill>
          <a:latin typeface="+mn-lt"/>
          <a:ea typeface="+mn-ea"/>
          <a:cs typeface="+mn-cs"/>
        </a:defRPr>
      </a:lvl2pPr>
      <a:lvl3pPr marL="324000" indent="-54000" algn="l" defTabSz="685800" rtl="0" eaLnBrk="1" latinLnBrk="0" hangingPunct="1">
        <a:lnSpc>
          <a:spcPct val="100000"/>
        </a:lnSpc>
        <a:spcBef>
          <a:spcPts val="75"/>
        </a:spcBef>
        <a:spcAft>
          <a:spcPts val="75"/>
        </a:spcAft>
        <a:buSzPct val="100000"/>
        <a:buFont typeface="Arial" pitchFamily="34" charset="0"/>
        <a:buChar char="•"/>
        <a:defRPr sz="638" kern="1200">
          <a:solidFill>
            <a:schemeClr val="tx1"/>
          </a:solidFill>
          <a:latin typeface="+mn-lt"/>
          <a:ea typeface="+mn-ea"/>
          <a:cs typeface="+mn-cs"/>
        </a:defRPr>
      </a:lvl3pPr>
      <a:lvl4pPr marL="459000" indent="-54000" algn="l" defTabSz="685800" rtl="0" eaLnBrk="1" latinLnBrk="0" hangingPunct="1">
        <a:lnSpc>
          <a:spcPct val="100000"/>
        </a:lnSpc>
        <a:spcBef>
          <a:spcPts val="75"/>
        </a:spcBef>
        <a:spcAft>
          <a:spcPts val="75"/>
        </a:spcAft>
        <a:buSzPct val="100000"/>
        <a:buFont typeface="Arial" pitchFamily="34" charset="0"/>
        <a:buChar char="•"/>
        <a:defRPr sz="563" kern="1200">
          <a:solidFill>
            <a:schemeClr val="tx1"/>
          </a:solidFill>
          <a:latin typeface="+mn-lt"/>
          <a:ea typeface="+mn-ea"/>
          <a:cs typeface="+mn-cs"/>
        </a:defRPr>
      </a:lvl4pPr>
      <a:lvl5pPr marL="621000" indent="-54000" algn="l" defTabSz="685800" rtl="0" eaLnBrk="1" latinLnBrk="0" hangingPunct="1">
        <a:lnSpc>
          <a:spcPct val="100000"/>
        </a:lnSpc>
        <a:spcBef>
          <a:spcPts val="75"/>
        </a:spcBef>
        <a:spcAft>
          <a:spcPts val="75"/>
        </a:spcAft>
        <a:buSzPct val="100000"/>
        <a:buFont typeface="Arial" pitchFamily="34" charset="0"/>
        <a:buChar char="•"/>
        <a:defRPr sz="525"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endParaRPr lang="fr-FR"/>
          </a:p>
        </p:txBody>
      </p:sp>
      <p:sp>
        <p:nvSpPr>
          <p:cNvPr id="3" name="Espace réservé du numéro de diapositive 2"/>
          <p:cNvSpPr>
            <a:spLocks noGrp="1"/>
          </p:cNvSpPr>
          <p:nvPr>
            <p:ph type="sldNum" sz="quarter" idx="12"/>
          </p:nvPr>
        </p:nvSpPr>
        <p:spPr/>
        <p:txBody>
          <a:bodyPr/>
          <a:lstStyle/>
          <a:p>
            <a:fld id="{733122C9-A0B9-462F-8757-0847AD287B63}" type="slidenum">
              <a:rPr lang="fr-FR" smtClean="0"/>
              <a:pPr/>
              <a:t>1</a:t>
            </a:fld>
            <a:endParaRPr lang="fr-FR" dirty="0"/>
          </a:p>
        </p:txBody>
      </p:sp>
      <p:sp>
        <p:nvSpPr>
          <p:cNvPr id="9" name="Espace réservé du texte 8"/>
          <p:cNvSpPr>
            <a:spLocks noGrp="1"/>
          </p:cNvSpPr>
          <p:nvPr>
            <p:ph type="body" sz="quarter" idx="13"/>
          </p:nvPr>
        </p:nvSpPr>
        <p:spPr/>
        <p:txBody>
          <a:bodyPr/>
          <a:lstStyle/>
          <a:p>
            <a:r>
              <a:rPr lang="fr-FR" sz="2700" spc="-1" dirty="0" smtClean="0">
                <a:solidFill>
                  <a:srgbClr val="000000"/>
                </a:solidFill>
                <a:ea typeface="Microsoft YaHei"/>
              </a:rPr>
              <a:t>Tutorat</a:t>
            </a:r>
            <a:r>
              <a:rPr lang="fr-FR" sz="2700" spc="-1" dirty="0">
                <a:solidFill>
                  <a:srgbClr val="000000"/>
                </a:solidFill>
                <a:ea typeface="Microsoft YaHei"/>
              </a:rPr>
              <a:t> : </a:t>
            </a:r>
          </a:p>
          <a:p>
            <a:r>
              <a:rPr lang="fr-FR" sz="2100" spc="-1" dirty="0" smtClean="0">
                <a:solidFill>
                  <a:srgbClr val="000000"/>
                </a:solidFill>
                <a:ea typeface="Microsoft YaHei"/>
              </a:rPr>
              <a:t>Quelle organisation pédagogique pour la 1</a:t>
            </a:r>
            <a:r>
              <a:rPr lang="fr-FR" sz="2100" spc="-1" baseline="30000" dirty="0" smtClean="0">
                <a:solidFill>
                  <a:srgbClr val="000000"/>
                </a:solidFill>
                <a:ea typeface="Microsoft YaHei"/>
              </a:rPr>
              <a:t>e</a:t>
            </a:r>
            <a:r>
              <a:rPr lang="fr-FR" sz="2100" spc="-1" dirty="0" smtClean="0">
                <a:solidFill>
                  <a:srgbClr val="000000"/>
                </a:solidFill>
                <a:ea typeface="Microsoft YaHei"/>
              </a:rPr>
              <a:t> année ?</a:t>
            </a:r>
            <a:endParaRPr lang="fr-FR" sz="2100" spc="-1" dirty="0"/>
          </a:p>
          <a:p>
            <a:endParaRPr lang="fr-FR" dirty="0"/>
          </a:p>
        </p:txBody>
      </p:sp>
      <p:sp>
        <p:nvSpPr>
          <p:cNvPr id="7" name="Espace réservé du pied de page 6"/>
          <p:cNvSpPr>
            <a:spLocks noGrp="1"/>
          </p:cNvSpPr>
          <p:nvPr>
            <p:ph type="ftr" sz="quarter" idx="11"/>
          </p:nvPr>
        </p:nvSpPr>
        <p:spPr/>
        <p:txBody>
          <a:bodyPr/>
          <a:lstStyle/>
          <a:p>
            <a:r>
              <a:rPr lang="fr-FR" smtClean="0"/>
              <a:t>Formation académique : Mise en place du nouveau référentiel BTS BioALC</a:t>
            </a:r>
            <a:endParaRPr lang="fr-FR" dirty="0"/>
          </a:p>
        </p:txBody>
      </p:sp>
    </p:spTree>
    <p:extLst>
      <p:ext uri="{BB962C8B-B14F-4D97-AF65-F5344CB8AC3E}">
        <p14:creationId xmlns:p14="http://schemas.microsoft.com/office/powerpoint/2010/main" val="2883585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PlaceHolder 1"/>
          <p:cNvSpPr>
            <a:spLocks noGrp="1"/>
          </p:cNvSpPr>
          <p:nvPr>
            <p:ph type="subTitle"/>
          </p:nvPr>
        </p:nvSpPr>
        <p:spPr>
          <a:xfrm>
            <a:off x="342900" y="1995686"/>
            <a:ext cx="6171660" cy="2190394"/>
          </a:xfrm>
          <a:prstGeom prst="rect">
            <a:avLst/>
          </a:prstGeom>
          <a:noFill/>
          <a:ln w="0">
            <a:noFill/>
          </a:ln>
        </p:spPr>
        <p:txBody>
          <a:bodyPr vert="horz" lIns="0" tIns="0" rIns="0" bIns="0" rtlCol="0" anchor="ctr" anchorCtr="0">
            <a:noAutofit/>
          </a:bodyPr>
          <a:lstStyle/>
          <a:p>
            <a:pPr marL="171450" indent="-171450">
              <a:spcBef>
                <a:spcPts val="751"/>
              </a:spcBef>
              <a:buClr>
                <a:srgbClr val="000000"/>
              </a:buClr>
              <a:buFont typeface="Arial"/>
              <a:buChar char="•"/>
            </a:pPr>
            <a:r>
              <a:rPr lang="fr-FR" sz="2100" b="0" spc="-1" dirty="0">
                <a:solidFill>
                  <a:srgbClr val="000000"/>
                </a:solidFill>
                <a:latin typeface="Arial"/>
                <a:ea typeface="DejaVu Sans"/>
              </a:rPr>
              <a:t>Attendus du monde professionnel concernant le BC4 et exploitables en tutorat</a:t>
            </a:r>
            <a:endParaRPr lang="fr-FR" sz="2100" b="0" spc="-1" dirty="0">
              <a:solidFill>
                <a:srgbClr val="000000"/>
              </a:solidFill>
              <a:latin typeface="Calibri"/>
            </a:endParaRPr>
          </a:p>
          <a:p>
            <a:pPr>
              <a:spcBef>
                <a:spcPts val="751"/>
              </a:spcBef>
            </a:pPr>
            <a:endParaRPr lang="fr-FR" sz="2100" b="0" spc="-1" dirty="0">
              <a:solidFill>
                <a:srgbClr val="000000"/>
              </a:solidFill>
              <a:latin typeface="Calibri"/>
            </a:endParaRPr>
          </a:p>
          <a:p>
            <a:pPr marL="514350" lvl="1" indent="-171450">
              <a:lnSpc>
                <a:spcPct val="90000"/>
              </a:lnSpc>
              <a:spcBef>
                <a:spcPts val="374"/>
              </a:spcBef>
              <a:buClr>
                <a:srgbClr val="000000"/>
              </a:buClr>
              <a:buFont typeface="Arial"/>
              <a:buChar char="•"/>
            </a:pPr>
            <a:r>
              <a:rPr lang="fr-FR" spc="-1" dirty="0">
                <a:solidFill>
                  <a:srgbClr val="000000"/>
                </a:solidFill>
                <a:latin typeface="Arial"/>
                <a:ea typeface="DejaVu Sans"/>
              </a:rPr>
              <a:t>Adopter une posture déontologique et éthique</a:t>
            </a:r>
            <a:endParaRPr lang="fr-FR" spc="-1" dirty="0">
              <a:solidFill>
                <a:srgbClr val="000000"/>
              </a:solidFill>
              <a:latin typeface="Calibri"/>
            </a:endParaRPr>
          </a:p>
          <a:p>
            <a:pPr>
              <a:spcBef>
                <a:spcPts val="374"/>
              </a:spcBef>
            </a:pPr>
            <a:endParaRPr lang="fr-FR" sz="1800" b="0" spc="-1" dirty="0">
              <a:solidFill>
                <a:srgbClr val="000000"/>
              </a:solidFill>
              <a:latin typeface="Calibri"/>
            </a:endParaRPr>
          </a:p>
          <a:p>
            <a:pPr marL="514350" lvl="1" indent="-171450">
              <a:lnSpc>
                <a:spcPct val="90000"/>
              </a:lnSpc>
              <a:spcBef>
                <a:spcPts val="374"/>
              </a:spcBef>
              <a:buClr>
                <a:srgbClr val="000000"/>
              </a:buClr>
              <a:buFont typeface="Arial"/>
              <a:buChar char="•"/>
            </a:pPr>
            <a:r>
              <a:rPr lang="fr-FR" spc="-1" dirty="0">
                <a:solidFill>
                  <a:srgbClr val="000000"/>
                </a:solidFill>
                <a:latin typeface="Arial"/>
                <a:ea typeface="DejaVu Sans"/>
              </a:rPr>
              <a:t>Collaborer et communiquer</a:t>
            </a:r>
            <a:endParaRPr lang="fr-FR" spc="-1" dirty="0">
              <a:solidFill>
                <a:srgbClr val="000000"/>
              </a:solidFill>
              <a:latin typeface="Calibri"/>
            </a:endParaRPr>
          </a:p>
        </p:txBody>
      </p:sp>
      <p:sp>
        <p:nvSpPr>
          <p:cNvPr id="192" name="PlaceHolder 2"/>
          <p:cNvSpPr>
            <a:spLocks noGrp="1"/>
          </p:cNvSpPr>
          <p:nvPr>
            <p:ph type="title"/>
          </p:nvPr>
        </p:nvSpPr>
        <p:spPr>
          <a:xfrm>
            <a:off x="545332" y="771795"/>
            <a:ext cx="5571720" cy="858330"/>
          </a:xfrm>
          <a:prstGeom prst="rect">
            <a:avLst/>
          </a:prstGeom>
          <a:noFill/>
          <a:ln w="0">
            <a:noFill/>
          </a:ln>
        </p:spPr>
        <p:txBody>
          <a:bodyPr vert="horz" lIns="0" tIns="0" rIns="0" bIns="0" rtlCol="0" anchor="ctr" anchorCtr="0">
            <a:noAutofit/>
          </a:bodyPr>
          <a:lstStyle/>
          <a:p>
            <a:pPr>
              <a:lnSpc>
                <a:spcPct val="90000"/>
              </a:lnSpc>
              <a:buNone/>
            </a:pPr>
            <a:r>
              <a:rPr lang="fr-FR" sz="3300" b="0" spc="-1" dirty="0">
                <a:solidFill>
                  <a:srgbClr val="000000"/>
                </a:solidFill>
                <a:latin typeface="Arial"/>
                <a:ea typeface="DejaVu Sans"/>
              </a:rPr>
              <a:t>Pour répondre aux besoins</a:t>
            </a:r>
            <a:endParaRPr lang="fr-FR" sz="3300" b="0" spc="-1" dirty="0">
              <a:solidFill>
                <a:srgbClr val="000000"/>
              </a:solidFill>
              <a:latin typeface="Arial"/>
            </a:endParaRPr>
          </a:p>
        </p:txBody>
      </p:sp>
      <p:sp>
        <p:nvSpPr>
          <p:cNvPr id="193" name="PlaceHolder 3"/>
          <p:cNvSpPr>
            <a:spLocks noGrp="1"/>
          </p:cNvSpPr>
          <p:nvPr>
            <p:ph type="dt" idx="4294967295"/>
          </p:nvPr>
        </p:nvSpPr>
        <p:spPr>
          <a:xfrm>
            <a:off x="5710230" y="4783320"/>
            <a:ext cx="875340" cy="357750"/>
          </a:xfrm>
          <a:prstGeom prst="rect">
            <a:avLst/>
          </a:prstGeom>
          <a:noFill/>
          <a:ln w="0">
            <a:noFill/>
          </a:ln>
        </p:spPr>
        <p:txBody>
          <a:bodyPr vert="horz" lIns="0" tIns="0" rIns="0" bIns="0" rtlCol="0" anchor="ctr" anchorCtr="0">
            <a:noAutofit/>
          </a:bodyPr>
          <a:lstStyle>
            <a:lvl1pPr>
              <a:lnSpc>
                <a:spcPct val="100000"/>
              </a:lnSpc>
              <a:buNone/>
              <a:defRPr lang="fr-FR" sz="600" b="0" strike="noStrike" spc="-1">
                <a:solidFill>
                  <a:srgbClr val="000000"/>
                </a:solidFill>
                <a:latin typeface="Arial"/>
                <a:ea typeface="DejaVu Sans"/>
              </a:defRPr>
            </a:lvl1pPr>
          </a:lstStyle>
          <a:p>
            <a:pPr>
              <a:lnSpc>
                <a:spcPct val="100000"/>
              </a:lnSpc>
              <a:buNone/>
            </a:pPr>
            <a:r>
              <a:rPr lang="fr-FR"/>
              <a:t>3 &amp; 4 avril 2024</a:t>
            </a:r>
            <a:endParaRPr lang="fr-FR">
              <a:latin typeface="Calibri"/>
            </a:endParaRPr>
          </a:p>
        </p:txBody>
      </p:sp>
      <p:sp>
        <p:nvSpPr>
          <p:cNvPr id="5" name="PlaceHolder 4"/>
          <p:cNvSpPr>
            <a:spLocks noGrp="1"/>
          </p:cNvSpPr>
          <p:nvPr>
            <p:ph type="ftr" idx="7"/>
          </p:nvPr>
        </p:nvSpPr>
        <p:spPr/>
        <p:txBody>
          <a:bodyPr/>
          <a:lstStyle/>
          <a:p>
            <a:r>
              <a:t>Mise en place des nouveaux référentiels de BTS BioALC et BioRP</a:t>
            </a:r>
          </a:p>
        </p:txBody>
      </p:sp>
      <p:sp>
        <p:nvSpPr>
          <p:cNvPr id="6" name="PlaceHolder 5"/>
          <p:cNvSpPr>
            <a:spLocks noGrp="1"/>
          </p:cNvSpPr>
          <p:nvPr>
            <p:ph type="sldNum" idx="8"/>
          </p:nvPr>
        </p:nvSpPr>
        <p:spPr/>
        <p:txBody>
          <a:bodyPr/>
          <a:lstStyle/>
          <a:p>
            <a:fld id="{961922EA-8640-46FE-9230-57D1AC3BEECF}" type="slidenum">
              <a:t>2</a:t>
            </a:fld>
            <a:endParaRPr/>
          </a:p>
        </p:txBody>
      </p:sp>
    </p:spTree>
    <p:extLst>
      <p:ext uri="{BB962C8B-B14F-4D97-AF65-F5344CB8AC3E}">
        <p14:creationId xmlns:p14="http://schemas.microsoft.com/office/powerpoint/2010/main" val="748949504"/>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86930" y="339502"/>
            <a:ext cx="4743177" cy="720000"/>
          </a:xfrm>
        </p:spPr>
        <p:txBody>
          <a:bodyPr/>
          <a:lstStyle/>
          <a:p>
            <a:r>
              <a:rPr lang="fr-FR" dirty="0" smtClean="0"/>
              <a:t>Acteurs</a:t>
            </a:r>
            <a:endParaRPr lang="fr-FR" dirty="0"/>
          </a:p>
        </p:txBody>
      </p:sp>
      <p:sp>
        <p:nvSpPr>
          <p:cNvPr id="7" name="Espace réservé du contenu 6"/>
          <p:cNvSpPr>
            <a:spLocks noGrp="1"/>
          </p:cNvSpPr>
          <p:nvPr>
            <p:ph sz="quarter" idx="14"/>
          </p:nvPr>
        </p:nvSpPr>
        <p:spPr>
          <a:xfrm>
            <a:off x="286930" y="1347614"/>
            <a:ext cx="6238414" cy="2574000"/>
          </a:xfrm>
        </p:spPr>
        <p:txBody>
          <a:bodyPr/>
          <a:lstStyle/>
          <a:p>
            <a:pPr marL="171450" indent="-171450">
              <a:spcAft>
                <a:spcPts val="0"/>
              </a:spcAft>
              <a:buFont typeface="Arial" panose="020B0604020202020204" pitchFamily="34" charset="0"/>
              <a:buChar char="•"/>
            </a:pPr>
            <a:r>
              <a:rPr lang="fr-FR" sz="1600" b="1" dirty="0" smtClean="0"/>
              <a:t>Enseignant</a:t>
            </a:r>
            <a:r>
              <a:rPr lang="fr-FR" sz="1600" dirty="0"/>
              <a:t>, dans une posture de côte à côte, organise, accompagne, structure, le tutorat entre </a:t>
            </a:r>
            <a:r>
              <a:rPr lang="fr-FR" sz="1600" dirty="0" smtClean="0"/>
              <a:t>étudiants. </a:t>
            </a:r>
            <a:endParaRPr lang="fr-FR" sz="1600" dirty="0" smtClean="0"/>
          </a:p>
          <a:p>
            <a:pPr marL="171450" indent="-171450">
              <a:spcAft>
                <a:spcPts val="0"/>
              </a:spcAft>
              <a:buFont typeface="Arial" panose="020B0604020202020204" pitchFamily="34" charset="0"/>
              <a:buChar char="•"/>
            </a:pPr>
            <a:endParaRPr lang="fr-FR" sz="1600" dirty="0" smtClean="0"/>
          </a:p>
          <a:p>
            <a:pPr marL="171450" indent="-171450">
              <a:spcAft>
                <a:spcPts val="0"/>
              </a:spcAft>
              <a:buFont typeface="Arial" panose="020B0604020202020204" pitchFamily="34" charset="0"/>
              <a:buChar char="•"/>
            </a:pPr>
            <a:r>
              <a:rPr lang="fr-FR" sz="1600" b="1" dirty="0" smtClean="0"/>
              <a:t>Etudiants </a:t>
            </a:r>
            <a:r>
              <a:rPr lang="fr-FR" sz="1600" b="1" dirty="0" err="1"/>
              <a:t>tutorés</a:t>
            </a:r>
            <a:r>
              <a:rPr lang="fr-FR" sz="1600" dirty="0"/>
              <a:t>, l’accompagnement peut porter sur </a:t>
            </a:r>
            <a:endParaRPr lang="fr-FR" sz="1600" dirty="0" smtClean="0"/>
          </a:p>
          <a:p>
            <a:pPr marL="360450" lvl="1" indent="-171450">
              <a:spcBef>
                <a:spcPts val="0"/>
              </a:spcBef>
              <a:spcAft>
                <a:spcPts val="0"/>
              </a:spcAft>
            </a:pPr>
            <a:r>
              <a:rPr lang="fr-FR" sz="1525" dirty="0" smtClean="0"/>
              <a:t>ensemble </a:t>
            </a:r>
            <a:r>
              <a:rPr lang="fr-FR" sz="1525" dirty="0"/>
              <a:t>des compétences des quatre blocs </a:t>
            </a:r>
            <a:r>
              <a:rPr lang="fr-FR" sz="1525" dirty="0" smtClean="0"/>
              <a:t>professionnels,</a:t>
            </a:r>
          </a:p>
          <a:p>
            <a:pPr marL="360450" lvl="1" indent="-171450">
              <a:spcBef>
                <a:spcPts val="0"/>
              </a:spcBef>
              <a:spcAft>
                <a:spcPts val="0"/>
              </a:spcAft>
            </a:pPr>
            <a:r>
              <a:rPr lang="fr-FR" sz="1525" dirty="0" smtClean="0"/>
              <a:t>la </a:t>
            </a:r>
            <a:r>
              <a:rPr lang="fr-FR" sz="1525" dirty="0"/>
              <a:t>méthodologie, l’acquisition de l’autonomie, la remédiation sur les fondamentaux. </a:t>
            </a:r>
            <a:endParaRPr lang="fr-FR" sz="1525" dirty="0" smtClean="0"/>
          </a:p>
          <a:p>
            <a:pPr marL="171450" indent="-171450">
              <a:spcAft>
                <a:spcPts val="0"/>
              </a:spcAft>
            </a:pPr>
            <a:r>
              <a:rPr lang="fr-FR" sz="1475" dirty="0" smtClean="0"/>
              <a:t>Il </a:t>
            </a:r>
            <a:r>
              <a:rPr lang="fr-FR" sz="1475" dirty="0"/>
              <a:t>contribue en particulier au développement de la compétence C4.1 « S’intégrer dans une équipe ou un réseau professionnel </a:t>
            </a:r>
            <a:r>
              <a:rPr lang="fr-FR" sz="1475" dirty="0" smtClean="0"/>
              <a:t>».</a:t>
            </a:r>
          </a:p>
          <a:p>
            <a:pPr marL="171450" indent="-171450">
              <a:spcAft>
                <a:spcPts val="0"/>
              </a:spcAft>
            </a:pPr>
            <a:endParaRPr lang="fr-FR" sz="1475" dirty="0" smtClean="0"/>
          </a:p>
          <a:p>
            <a:pPr marL="171450" indent="-171450">
              <a:spcAft>
                <a:spcPts val="0"/>
              </a:spcAft>
              <a:buFont typeface="Arial" panose="020B0604020202020204" pitchFamily="34" charset="0"/>
              <a:buChar char="•"/>
            </a:pPr>
            <a:r>
              <a:rPr lang="fr-FR" sz="1600" b="1" dirty="0" smtClean="0"/>
              <a:t>Etudiants </a:t>
            </a:r>
            <a:r>
              <a:rPr lang="fr-FR" sz="1600" b="1" dirty="0"/>
              <a:t>tuteurs</a:t>
            </a:r>
            <a:r>
              <a:rPr lang="fr-FR" sz="1600" dirty="0"/>
              <a:t>, </a:t>
            </a:r>
            <a:endParaRPr lang="fr-FR" sz="1600" dirty="0" smtClean="0"/>
          </a:p>
          <a:p>
            <a:pPr marL="360450" lvl="1" indent="-171450">
              <a:spcAft>
                <a:spcPts val="0"/>
              </a:spcAft>
            </a:pPr>
            <a:r>
              <a:rPr lang="fr-FR" sz="1525" dirty="0" smtClean="0"/>
              <a:t>développer </a:t>
            </a:r>
            <a:r>
              <a:rPr lang="fr-FR" sz="1525" dirty="0"/>
              <a:t>les savoirs faire en lien avec la compétence C4.4 : </a:t>
            </a:r>
            <a:endParaRPr lang="fr-FR" sz="1525" dirty="0" smtClean="0"/>
          </a:p>
          <a:p>
            <a:pPr marL="495450" lvl="2" indent="-171450">
              <a:spcBef>
                <a:spcPts val="0"/>
              </a:spcBef>
              <a:spcAft>
                <a:spcPts val="0"/>
              </a:spcAft>
            </a:pPr>
            <a:r>
              <a:rPr lang="fr-FR" sz="1325" dirty="0" smtClean="0"/>
              <a:t>S4.4.1 </a:t>
            </a:r>
            <a:r>
              <a:rPr lang="fr-FR" sz="1325" dirty="0"/>
              <a:t>Partager des informations pour présenter une structure, une entreprise </a:t>
            </a:r>
            <a:r>
              <a:rPr lang="fr-FR" sz="1325" dirty="0" smtClean="0"/>
              <a:t>;</a:t>
            </a:r>
          </a:p>
          <a:p>
            <a:pPr marL="495450" lvl="2" indent="-171450">
              <a:spcBef>
                <a:spcPts val="0"/>
              </a:spcBef>
              <a:spcAft>
                <a:spcPts val="0"/>
              </a:spcAft>
            </a:pPr>
            <a:r>
              <a:rPr lang="fr-FR" sz="1400" dirty="0" smtClean="0"/>
              <a:t>S4.4.2 </a:t>
            </a:r>
            <a:r>
              <a:rPr lang="fr-FR" sz="1400" dirty="0"/>
              <a:t>Accompagner la formation technique d’un nouveau collaborateur.</a:t>
            </a:r>
          </a:p>
          <a:p>
            <a:r>
              <a:rPr lang="fr-FR" sz="1600" dirty="0"/>
              <a:t> </a:t>
            </a:r>
          </a:p>
        </p:txBody>
      </p:sp>
      <p:sp>
        <p:nvSpPr>
          <p:cNvPr id="4" name="Espace réservé du pied de page 3"/>
          <p:cNvSpPr>
            <a:spLocks noGrp="1"/>
          </p:cNvSpPr>
          <p:nvPr>
            <p:ph type="ftr" sz="quarter" idx="11"/>
          </p:nvPr>
        </p:nvSpPr>
        <p:spPr/>
        <p:txBody>
          <a:bodyPr/>
          <a:lstStyle/>
          <a:p>
            <a:r>
              <a:rPr lang="fr-FR" dirty="0" smtClean="0"/>
              <a:t>Formation académique : Mise en place du nouveau référentiel BTS </a:t>
            </a:r>
            <a:r>
              <a:rPr lang="fr-FR" dirty="0" err="1" smtClean="0"/>
              <a:t>BioALC</a:t>
            </a:r>
            <a:endParaRPr lang="fr-FR" dirty="0"/>
          </a:p>
        </p:txBody>
      </p:sp>
    </p:spTree>
    <p:extLst>
      <p:ext uri="{BB962C8B-B14F-4D97-AF65-F5344CB8AC3E}">
        <p14:creationId xmlns:p14="http://schemas.microsoft.com/office/powerpoint/2010/main" val="1706004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PlaceHolder 1"/>
          <p:cNvSpPr>
            <a:spLocks noGrp="1"/>
          </p:cNvSpPr>
          <p:nvPr>
            <p:ph type="title"/>
          </p:nvPr>
        </p:nvSpPr>
        <p:spPr>
          <a:xfrm>
            <a:off x="942840" y="205200"/>
            <a:ext cx="5571720" cy="858330"/>
          </a:xfrm>
          <a:prstGeom prst="rect">
            <a:avLst/>
          </a:prstGeom>
          <a:noFill/>
          <a:ln w="0">
            <a:noFill/>
          </a:ln>
        </p:spPr>
        <p:txBody>
          <a:bodyPr vert="horz" lIns="0" tIns="0" rIns="0" bIns="0" rtlCol="0" anchor="ctr" anchorCtr="0">
            <a:noAutofit/>
          </a:bodyPr>
          <a:lstStyle/>
          <a:p>
            <a:pPr>
              <a:lnSpc>
                <a:spcPct val="90000"/>
              </a:lnSpc>
              <a:buNone/>
            </a:pPr>
            <a:r>
              <a:rPr lang="fr-FR" sz="3300" b="0" spc="-1" dirty="0">
                <a:solidFill>
                  <a:srgbClr val="000000"/>
                </a:solidFill>
                <a:latin typeface="Arial"/>
                <a:ea typeface="DejaVu Sans"/>
              </a:rPr>
              <a:t>Objets pédagogiques</a:t>
            </a:r>
            <a:endParaRPr lang="fr-FR" sz="3300" b="0" spc="-1" dirty="0">
              <a:solidFill>
                <a:srgbClr val="000000"/>
              </a:solidFill>
              <a:latin typeface="Arial"/>
            </a:endParaRPr>
          </a:p>
        </p:txBody>
      </p:sp>
      <p:sp>
        <p:nvSpPr>
          <p:cNvPr id="198" name="PlaceHolder 2"/>
          <p:cNvSpPr>
            <a:spLocks noGrp="1"/>
          </p:cNvSpPr>
          <p:nvPr>
            <p:ph type="subTitle"/>
          </p:nvPr>
        </p:nvSpPr>
        <p:spPr>
          <a:xfrm>
            <a:off x="342900" y="1203390"/>
            <a:ext cx="6171660" cy="2982690"/>
          </a:xfrm>
          <a:prstGeom prst="rect">
            <a:avLst/>
          </a:prstGeom>
          <a:noFill/>
          <a:ln w="0">
            <a:noFill/>
          </a:ln>
        </p:spPr>
        <p:txBody>
          <a:bodyPr vert="horz" lIns="0" tIns="0" rIns="0" bIns="0" rtlCol="0" anchor="ctr" anchorCtr="0">
            <a:noAutofit/>
          </a:bodyPr>
          <a:lstStyle/>
          <a:p>
            <a:pPr marL="171450" indent="-171450">
              <a:spcBef>
                <a:spcPts val="751"/>
              </a:spcBef>
              <a:buClr>
                <a:srgbClr val="000000"/>
              </a:buClr>
              <a:buFont typeface="Arial"/>
              <a:buChar char="•"/>
            </a:pPr>
            <a:r>
              <a:rPr lang="fr-FR" sz="2100" b="0" spc="-1" dirty="0">
                <a:solidFill>
                  <a:srgbClr val="000000"/>
                </a:solidFill>
                <a:latin typeface="Arial"/>
                <a:ea typeface="DejaVu Sans"/>
              </a:rPr>
              <a:t>C</a:t>
            </a:r>
            <a:r>
              <a:rPr lang="fr-FR" sz="2100" b="0" spc="-1" dirty="0" smtClean="0">
                <a:solidFill>
                  <a:srgbClr val="000000"/>
                </a:solidFill>
                <a:latin typeface="Arial"/>
                <a:ea typeface="DejaVu Sans"/>
              </a:rPr>
              <a:t>ompétences </a:t>
            </a:r>
            <a:r>
              <a:rPr lang="fr-FR" sz="2100" b="0" spc="-1" dirty="0">
                <a:solidFill>
                  <a:srgbClr val="000000"/>
                </a:solidFill>
                <a:latin typeface="Arial"/>
                <a:ea typeface="DejaVu Sans"/>
              </a:rPr>
              <a:t>et savoirs associés des 4 blocs</a:t>
            </a:r>
            <a:endParaRPr lang="fr-FR" sz="2100" b="0" spc="-1" dirty="0">
              <a:solidFill>
                <a:srgbClr val="000000"/>
              </a:solidFill>
              <a:latin typeface="Calibri"/>
            </a:endParaRPr>
          </a:p>
          <a:p>
            <a:pPr marL="171450" indent="-171450">
              <a:spcBef>
                <a:spcPts val="751"/>
              </a:spcBef>
              <a:buClr>
                <a:srgbClr val="000000"/>
              </a:buClr>
              <a:buFont typeface="Arial"/>
              <a:buChar char="•"/>
            </a:pPr>
            <a:r>
              <a:rPr lang="fr-FR" sz="2100" b="0" spc="-1" dirty="0" smtClean="0">
                <a:solidFill>
                  <a:srgbClr val="000000"/>
                </a:solidFill>
                <a:latin typeface="Arial"/>
                <a:ea typeface="DejaVu Sans"/>
              </a:rPr>
              <a:t>Compétences du BC4</a:t>
            </a:r>
            <a:endParaRPr lang="fr-FR" sz="2100" b="0" spc="-1" dirty="0" smtClean="0">
              <a:solidFill>
                <a:srgbClr val="000000"/>
              </a:solidFill>
              <a:latin typeface="Calibri"/>
            </a:endParaRPr>
          </a:p>
          <a:p>
            <a:pPr marL="171450" indent="-171450">
              <a:spcBef>
                <a:spcPts val="751"/>
              </a:spcBef>
              <a:buClr>
                <a:srgbClr val="000000"/>
              </a:buClr>
              <a:buFont typeface="Arial"/>
              <a:buChar char="•"/>
            </a:pPr>
            <a:r>
              <a:rPr lang="fr-FR" sz="2100" b="0" spc="-1" dirty="0" smtClean="0">
                <a:solidFill>
                  <a:srgbClr val="000000"/>
                </a:solidFill>
                <a:latin typeface="Arial"/>
                <a:ea typeface="DejaVu Sans"/>
              </a:rPr>
              <a:t>construire les séances de tutorat</a:t>
            </a:r>
          </a:p>
          <a:p>
            <a:pPr marL="857250" lvl="2" indent="-171450">
              <a:lnSpc>
                <a:spcPct val="90000"/>
              </a:lnSpc>
              <a:spcBef>
                <a:spcPts val="374"/>
              </a:spcBef>
              <a:buClr>
                <a:srgbClr val="000000"/>
              </a:buClr>
              <a:buFont typeface="Arial"/>
              <a:buChar char="•"/>
            </a:pPr>
            <a:r>
              <a:rPr lang="fr-FR" sz="1350" spc="-1" dirty="0" smtClean="0">
                <a:solidFill>
                  <a:srgbClr val="000000"/>
                </a:solidFill>
                <a:latin typeface="Arial"/>
                <a:ea typeface="DejaVu Sans"/>
              </a:rPr>
              <a:t>consignes </a:t>
            </a:r>
            <a:r>
              <a:rPr lang="fr-FR" sz="1350" spc="-1" dirty="0">
                <a:solidFill>
                  <a:srgbClr val="000000"/>
                </a:solidFill>
                <a:latin typeface="Arial"/>
                <a:ea typeface="DejaVu Sans"/>
              </a:rPr>
              <a:t>en début de séance, </a:t>
            </a:r>
            <a:endParaRPr lang="fr-FR" sz="1350" spc="-1" dirty="0">
              <a:solidFill>
                <a:srgbClr val="000000"/>
              </a:solidFill>
              <a:latin typeface="Calibri"/>
            </a:endParaRPr>
          </a:p>
          <a:p>
            <a:pPr marL="857250" lvl="2" indent="-171450">
              <a:lnSpc>
                <a:spcPct val="90000"/>
              </a:lnSpc>
              <a:spcBef>
                <a:spcPts val="374"/>
              </a:spcBef>
              <a:buClr>
                <a:srgbClr val="000000"/>
              </a:buClr>
              <a:buFont typeface="Arial"/>
              <a:buChar char="•"/>
            </a:pPr>
            <a:r>
              <a:rPr lang="fr-FR" sz="1350" spc="-1" dirty="0">
                <a:solidFill>
                  <a:srgbClr val="000000"/>
                </a:solidFill>
                <a:latin typeface="Arial"/>
                <a:ea typeface="DejaVu Sans"/>
              </a:rPr>
              <a:t>méthodologie pour faire prendre conscience des démarches efficaces et moins </a:t>
            </a:r>
            <a:r>
              <a:rPr lang="fr-FR" sz="1350" spc="-1" dirty="0" smtClean="0">
                <a:solidFill>
                  <a:srgbClr val="000000"/>
                </a:solidFill>
                <a:latin typeface="Arial"/>
                <a:ea typeface="DejaVu Sans"/>
              </a:rPr>
              <a:t>efficaces (dans le cadre de </a:t>
            </a:r>
            <a:r>
              <a:rPr lang="fr-FR" sz="1350" spc="-1" dirty="0">
                <a:solidFill>
                  <a:srgbClr val="000000"/>
                </a:solidFill>
                <a:latin typeface="Arial"/>
                <a:ea typeface="DejaVu Sans"/>
              </a:rPr>
              <a:t>l’acquisition des compétences du </a:t>
            </a:r>
            <a:r>
              <a:rPr lang="fr-FR" sz="1350" spc="-1" dirty="0" smtClean="0">
                <a:solidFill>
                  <a:srgbClr val="000000"/>
                </a:solidFill>
                <a:latin typeface="Arial"/>
                <a:ea typeface="DejaVu Sans"/>
              </a:rPr>
              <a:t>BC4</a:t>
            </a:r>
            <a:r>
              <a:rPr lang="fr-FR" sz="1350" spc="-1" dirty="0">
                <a:solidFill>
                  <a:srgbClr val="000000"/>
                </a:solidFill>
                <a:latin typeface="Arial"/>
                <a:ea typeface="DejaVu Sans"/>
              </a:rPr>
              <a:t>)</a:t>
            </a:r>
            <a:endParaRPr lang="fr-FR" sz="1350" spc="-1" dirty="0">
              <a:solidFill>
                <a:srgbClr val="000000"/>
              </a:solidFill>
              <a:latin typeface="Calibri"/>
            </a:endParaRPr>
          </a:p>
          <a:p>
            <a:pPr marL="857250" lvl="2" indent="-171450">
              <a:lnSpc>
                <a:spcPct val="90000"/>
              </a:lnSpc>
              <a:spcBef>
                <a:spcPts val="374"/>
              </a:spcBef>
              <a:buClr>
                <a:srgbClr val="000000"/>
              </a:buClr>
              <a:buFont typeface="Arial"/>
              <a:buChar char="•"/>
            </a:pPr>
            <a:r>
              <a:rPr lang="fr-FR" sz="1350" spc="-1" dirty="0">
                <a:solidFill>
                  <a:srgbClr val="000000"/>
                </a:solidFill>
                <a:latin typeface="Arial"/>
                <a:ea typeface="DejaVu Sans"/>
              </a:rPr>
              <a:t>différentes pour le tuteur et le </a:t>
            </a:r>
            <a:r>
              <a:rPr lang="fr-FR" sz="1350" spc="-1" dirty="0" err="1">
                <a:solidFill>
                  <a:srgbClr val="000000"/>
                </a:solidFill>
                <a:latin typeface="Arial"/>
                <a:ea typeface="DejaVu Sans"/>
              </a:rPr>
              <a:t>tutoré</a:t>
            </a:r>
            <a:r>
              <a:rPr lang="fr-FR" sz="1350" spc="-1" dirty="0">
                <a:solidFill>
                  <a:srgbClr val="000000"/>
                </a:solidFill>
                <a:latin typeface="Arial"/>
                <a:ea typeface="DejaVu Sans"/>
              </a:rPr>
              <a:t> </a:t>
            </a:r>
            <a:endParaRPr lang="fr-FR" sz="1350" spc="-1" dirty="0">
              <a:solidFill>
                <a:srgbClr val="000000"/>
              </a:solidFill>
              <a:latin typeface="Calibri"/>
            </a:endParaRPr>
          </a:p>
          <a:p>
            <a:pPr marL="857250" lvl="2" indent="-171450">
              <a:lnSpc>
                <a:spcPct val="90000"/>
              </a:lnSpc>
              <a:spcBef>
                <a:spcPts val="374"/>
              </a:spcBef>
              <a:buClr>
                <a:srgbClr val="000000"/>
              </a:buClr>
              <a:buFont typeface="Arial"/>
              <a:buChar char="•"/>
            </a:pPr>
            <a:r>
              <a:rPr lang="fr-FR" sz="1350" spc="-1" dirty="0">
                <a:solidFill>
                  <a:srgbClr val="000000"/>
                </a:solidFill>
                <a:latin typeface="Arial"/>
                <a:ea typeface="DejaVu Sans"/>
              </a:rPr>
              <a:t>progressivité dans l’acquisition des compétences BC4</a:t>
            </a:r>
            <a:endParaRPr lang="fr-FR" sz="1350" spc="-1" dirty="0">
              <a:solidFill>
                <a:srgbClr val="000000"/>
              </a:solidFill>
              <a:latin typeface="Calibri"/>
            </a:endParaRPr>
          </a:p>
        </p:txBody>
      </p:sp>
      <p:sp>
        <p:nvSpPr>
          <p:cNvPr id="199" name="PlaceHolder 3"/>
          <p:cNvSpPr>
            <a:spLocks noGrp="1"/>
          </p:cNvSpPr>
          <p:nvPr>
            <p:ph type="dt" idx="4294967295"/>
          </p:nvPr>
        </p:nvSpPr>
        <p:spPr>
          <a:xfrm>
            <a:off x="5710230" y="4783320"/>
            <a:ext cx="875340" cy="357750"/>
          </a:xfrm>
          <a:prstGeom prst="rect">
            <a:avLst/>
          </a:prstGeom>
          <a:noFill/>
          <a:ln w="0">
            <a:noFill/>
          </a:ln>
        </p:spPr>
        <p:txBody>
          <a:bodyPr vert="horz" lIns="0" tIns="0" rIns="0" bIns="0" rtlCol="0" anchor="ctr" anchorCtr="0">
            <a:noAutofit/>
          </a:bodyPr>
          <a:lstStyle>
            <a:lvl1pPr>
              <a:lnSpc>
                <a:spcPct val="100000"/>
              </a:lnSpc>
              <a:buNone/>
              <a:defRPr lang="fr-FR" sz="600" b="0" strike="noStrike" spc="-1">
                <a:solidFill>
                  <a:srgbClr val="000000"/>
                </a:solidFill>
                <a:latin typeface="Arial"/>
                <a:ea typeface="DejaVu Sans"/>
              </a:defRPr>
            </a:lvl1pPr>
          </a:lstStyle>
          <a:p>
            <a:pPr>
              <a:lnSpc>
                <a:spcPct val="100000"/>
              </a:lnSpc>
              <a:buNone/>
            </a:pPr>
            <a:r>
              <a:rPr lang="fr-FR"/>
              <a:t>3 &amp; 4 avril 2024</a:t>
            </a:r>
            <a:endParaRPr lang="fr-FR">
              <a:latin typeface="Calibri"/>
            </a:endParaRPr>
          </a:p>
        </p:txBody>
      </p:sp>
      <p:sp>
        <p:nvSpPr>
          <p:cNvPr id="5" name="PlaceHolder 4"/>
          <p:cNvSpPr>
            <a:spLocks noGrp="1"/>
          </p:cNvSpPr>
          <p:nvPr>
            <p:ph type="ftr" idx="7"/>
          </p:nvPr>
        </p:nvSpPr>
        <p:spPr/>
        <p:txBody>
          <a:bodyPr/>
          <a:lstStyle/>
          <a:p>
            <a:r>
              <a:t>Mise en place des nouveaux référentiels de BTS BioALC et BioRP</a:t>
            </a:r>
          </a:p>
        </p:txBody>
      </p:sp>
      <p:sp>
        <p:nvSpPr>
          <p:cNvPr id="6" name="PlaceHolder 5"/>
          <p:cNvSpPr>
            <a:spLocks noGrp="1"/>
          </p:cNvSpPr>
          <p:nvPr>
            <p:ph type="sldNum" idx="8"/>
          </p:nvPr>
        </p:nvSpPr>
        <p:spPr/>
        <p:txBody>
          <a:bodyPr/>
          <a:lstStyle/>
          <a:p>
            <a:fld id="{31E4EA11-04F0-44E0-B77A-BC85D061939E}" type="slidenum">
              <a:t>4</a:t>
            </a:fld>
            <a:endParaRPr/>
          </a:p>
        </p:txBody>
      </p:sp>
    </p:spTree>
    <p:extLst>
      <p:ext uri="{BB962C8B-B14F-4D97-AF65-F5344CB8AC3E}">
        <p14:creationId xmlns:p14="http://schemas.microsoft.com/office/powerpoint/2010/main" val="1642586456"/>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1487430" y="174150"/>
            <a:ext cx="3520530" cy="542700"/>
          </a:xfrm>
          <a:prstGeom prst="rect">
            <a:avLst/>
          </a:prstGeom>
          <a:noFill/>
          <a:ln w="0">
            <a:noFill/>
          </a:ln>
        </p:spPr>
        <p:txBody>
          <a:bodyPr vert="horz" lIns="0" tIns="0" rIns="0" bIns="0" rtlCol="0" anchor="ctr" anchorCtr="0">
            <a:noAutofit/>
          </a:bodyPr>
          <a:lstStyle/>
          <a:p>
            <a:pPr algn="ctr">
              <a:lnSpc>
                <a:spcPct val="90000"/>
              </a:lnSpc>
              <a:buNone/>
            </a:pPr>
            <a:r>
              <a:rPr lang="fr-FR" sz="2400" b="0" spc="-1" dirty="0" smtClean="0">
                <a:solidFill>
                  <a:srgbClr val="000000"/>
                </a:solidFill>
                <a:latin typeface="Arial"/>
                <a:ea typeface="DejaVu Sans"/>
              </a:rPr>
              <a:t>Exemple</a:t>
            </a:r>
            <a:endParaRPr lang="fr-FR" sz="2400" b="0" spc="-1" dirty="0">
              <a:solidFill>
                <a:srgbClr val="000000"/>
              </a:solidFill>
              <a:latin typeface="Arial"/>
            </a:endParaRPr>
          </a:p>
        </p:txBody>
      </p:sp>
      <p:sp>
        <p:nvSpPr>
          <p:cNvPr id="201" name="PlaceHolder 2"/>
          <p:cNvSpPr>
            <a:spLocks noGrp="1"/>
          </p:cNvSpPr>
          <p:nvPr>
            <p:ph type="subTitle"/>
          </p:nvPr>
        </p:nvSpPr>
        <p:spPr>
          <a:xfrm>
            <a:off x="643140" y="804060"/>
            <a:ext cx="5942700" cy="858330"/>
          </a:xfrm>
          <a:prstGeom prst="rect">
            <a:avLst/>
          </a:prstGeom>
          <a:noFill/>
          <a:ln w="0">
            <a:noFill/>
          </a:ln>
        </p:spPr>
        <p:txBody>
          <a:bodyPr vert="horz" lIns="0" tIns="0" rIns="0" bIns="0" rtlCol="0" anchor="ctr" anchorCtr="0">
            <a:noAutofit/>
          </a:bodyPr>
          <a:lstStyle/>
          <a:p>
            <a:pPr algn="ctr">
              <a:spcBef>
                <a:spcPts val="751"/>
              </a:spcBef>
              <a:buClr>
                <a:srgbClr val="000000"/>
              </a:buClr>
            </a:pPr>
            <a:r>
              <a:rPr lang="fr-FR" sz="2400" b="0" spc="-1" dirty="0">
                <a:solidFill>
                  <a:srgbClr val="000000"/>
                </a:solidFill>
                <a:latin typeface="Arial"/>
                <a:ea typeface="DejaVu Sans"/>
              </a:rPr>
              <a:t>Thème :  Intervention orale autour des stages en entreprise</a:t>
            </a:r>
            <a:endParaRPr lang="fr-FR" sz="2400" b="0" spc="-1" dirty="0">
              <a:solidFill>
                <a:srgbClr val="000000"/>
              </a:solidFill>
              <a:latin typeface="Calibri"/>
            </a:endParaRPr>
          </a:p>
        </p:txBody>
      </p:sp>
      <p:sp>
        <p:nvSpPr>
          <p:cNvPr id="202" name="PlaceHolder 3"/>
          <p:cNvSpPr>
            <a:spLocks noGrp="1"/>
          </p:cNvSpPr>
          <p:nvPr>
            <p:ph type="dt" idx="4294967295"/>
          </p:nvPr>
        </p:nvSpPr>
        <p:spPr>
          <a:xfrm>
            <a:off x="5710230" y="4783320"/>
            <a:ext cx="875340" cy="357750"/>
          </a:xfrm>
          <a:prstGeom prst="rect">
            <a:avLst/>
          </a:prstGeom>
          <a:noFill/>
          <a:ln w="0">
            <a:noFill/>
          </a:ln>
        </p:spPr>
        <p:txBody>
          <a:bodyPr vert="horz" lIns="0" tIns="0" rIns="0" bIns="0" rtlCol="0" anchor="ctr" anchorCtr="0">
            <a:noAutofit/>
          </a:bodyPr>
          <a:lstStyle>
            <a:lvl1pPr>
              <a:lnSpc>
                <a:spcPct val="100000"/>
              </a:lnSpc>
              <a:buNone/>
              <a:defRPr lang="fr-FR" sz="600" b="0" strike="noStrike" spc="-1">
                <a:solidFill>
                  <a:srgbClr val="000000"/>
                </a:solidFill>
                <a:latin typeface="Arial"/>
                <a:ea typeface="DejaVu Sans"/>
              </a:defRPr>
            </a:lvl1pPr>
          </a:lstStyle>
          <a:p>
            <a:pPr>
              <a:lnSpc>
                <a:spcPct val="100000"/>
              </a:lnSpc>
              <a:buNone/>
            </a:pPr>
            <a:r>
              <a:rPr lang="fr-FR"/>
              <a:t>3 &amp; 4 avril 2024</a:t>
            </a:r>
            <a:endParaRPr lang="fr-FR">
              <a:latin typeface="Calibri"/>
            </a:endParaRPr>
          </a:p>
        </p:txBody>
      </p:sp>
      <p:graphicFrame>
        <p:nvGraphicFramePr>
          <p:cNvPr id="203" name="Tableau 6"/>
          <p:cNvGraphicFramePr/>
          <p:nvPr>
            <p:extLst>
              <p:ext uri="{D42A27DB-BD31-4B8C-83A1-F6EECF244321}">
                <p14:modId xmlns:p14="http://schemas.microsoft.com/office/powerpoint/2010/main" val="1631208189"/>
              </p:ext>
            </p:extLst>
          </p:nvPr>
        </p:nvGraphicFramePr>
        <p:xfrm>
          <a:off x="559170" y="1749600"/>
          <a:ext cx="6026400" cy="2306700"/>
        </p:xfrm>
        <a:graphic>
          <a:graphicData uri="http://schemas.openxmlformats.org/drawingml/2006/table">
            <a:tbl>
              <a:tblPr/>
              <a:tblGrid>
                <a:gridCol w="3013200">
                  <a:extLst>
                    <a:ext uri="{9D8B030D-6E8A-4147-A177-3AD203B41FA5}">
                      <a16:colId xmlns:a16="http://schemas.microsoft.com/office/drawing/2014/main" val="20000"/>
                    </a:ext>
                  </a:extLst>
                </a:gridCol>
                <a:gridCol w="3013200">
                  <a:extLst>
                    <a:ext uri="{9D8B030D-6E8A-4147-A177-3AD203B41FA5}">
                      <a16:colId xmlns:a16="http://schemas.microsoft.com/office/drawing/2014/main" val="20001"/>
                    </a:ext>
                  </a:extLst>
                </a:gridCol>
              </a:tblGrid>
              <a:tr h="432270">
                <a:tc>
                  <a:txBody>
                    <a:bodyPr/>
                    <a:lstStyle/>
                    <a:p>
                      <a:pPr algn="ctr">
                        <a:lnSpc>
                          <a:spcPct val="100000"/>
                        </a:lnSpc>
                        <a:buNone/>
                      </a:pPr>
                      <a:r>
                        <a:rPr lang="fr-FR" sz="1400" b="1" strike="noStrike" spc="-1">
                          <a:solidFill>
                            <a:srgbClr val="FFFFFF"/>
                          </a:solidFill>
                          <a:latin typeface="Arial"/>
                          <a:ea typeface="DejaVu Sans"/>
                        </a:rPr>
                        <a:t>Scenario 1</a:t>
                      </a:r>
                      <a:endParaRPr lang="fr-FR" sz="1400" b="0" strike="noStrike" spc="-1">
                        <a:solidFill>
                          <a:srgbClr val="FFFFFF"/>
                        </a:solidFill>
                        <a:latin typeface="Calibri"/>
                      </a:endParaRPr>
                    </a:p>
                  </a:txBody>
                  <a:tcPr marL="68580" marR="68580" marT="34290" marB="34290">
                    <a:lnL w="9360">
                      <a:solidFill>
                        <a:srgbClr val="1F1F59"/>
                      </a:solidFill>
                    </a:lnL>
                    <a:lnR>
                      <a:noFill/>
                    </a:lnR>
                    <a:lnT w="9360">
                      <a:solidFill>
                        <a:srgbClr val="1F1F59"/>
                      </a:solidFill>
                    </a:lnT>
                    <a:lnB>
                      <a:noFill/>
                    </a:lnB>
                    <a:solidFill>
                      <a:srgbClr val="21215A"/>
                    </a:solidFill>
                  </a:tcPr>
                </a:tc>
                <a:tc>
                  <a:txBody>
                    <a:bodyPr/>
                    <a:lstStyle/>
                    <a:p>
                      <a:pPr algn="ctr">
                        <a:lnSpc>
                          <a:spcPct val="100000"/>
                        </a:lnSpc>
                        <a:buNone/>
                      </a:pPr>
                      <a:r>
                        <a:rPr lang="fr-FR" sz="1400" b="1" strike="noStrike" spc="-1">
                          <a:solidFill>
                            <a:srgbClr val="FFFFFF"/>
                          </a:solidFill>
                          <a:latin typeface="Arial"/>
                          <a:ea typeface="DejaVu Sans"/>
                        </a:rPr>
                        <a:t>Scenario 2</a:t>
                      </a:r>
                      <a:endParaRPr lang="fr-FR" sz="1400" b="0" strike="noStrike" spc="-1">
                        <a:solidFill>
                          <a:srgbClr val="FFFFFF"/>
                        </a:solidFill>
                        <a:latin typeface="Calibri"/>
                      </a:endParaRPr>
                    </a:p>
                  </a:txBody>
                  <a:tcPr marL="68580" marR="68580" marT="34290" marB="34290">
                    <a:lnL>
                      <a:noFill/>
                    </a:lnL>
                    <a:lnR w="9360">
                      <a:solidFill>
                        <a:srgbClr val="1F1F59"/>
                      </a:solidFill>
                    </a:lnR>
                    <a:lnT w="9360">
                      <a:solidFill>
                        <a:srgbClr val="1F1F59"/>
                      </a:solidFill>
                    </a:lnT>
                    <a:lnB>
                      <a:noFill/>
                    </a:lnB>
                    <a:solidFill>
                      <a:srgbClr val="21215A"/>
                    </a:solidFill>
                  </a:tcPr>
                </a:tc>
                <a:extLst>
                  <a:ext uri="{0D108BD9-81ED-4DB2-BD59-A6C34878D82A}">
                    <a16:rowId xmlns:a16="http://schemas.microsoft.com/office/drawing/2014/main" val="10000"/>
                  </a:ext>
                </a:extLst>
              </a:tr>
              <a:tr h="525690">
                <a:tc>
                  <a:txBody>
                    <a:bodyPr/>
                    <a:lstStyle/>
                    <a:p>
                      <a:pPr algn="ctr">
                        <a:lnSpc>
                          <a:spcPct val="100000"/>
                        </a:lnSpc>
                        <a:buNone/>
                      </a:pPr>
                      <a:r>
                        <a:rPr lang="fr-FR" sz="1400" b="0" strike="noStrike" spc="-1" dirty="0">
                          <a:solidFill>
                            <a:srgbClr val="000000"/>
                          </a:solidFill>
                          <a:latin typeface="Arial"/>
                          <a:ea typeface="DejaVu Sans"/>
                        </a:rPr>
                        <a:t>Les premières séances après la rentrée de septembre !</a:t>
                      </a:r>
                      <a:endParaRPr lang="fr-FR" sz="1400" b="0" strike="noStrike" spc="-1" dirty="0">
                        <a:solidFill>
                          <a:srgbClr val="000000"/>
                        </a:solidFill>
                        <a:latin typeface="Calibri"/>
                      </a:endParaRPr>
                    </a:p>
                  </a:txBody>
                  <a:tcPr marL="68580" marR="68580" marT="34290" marB="34290">
                    <a:lnL w="9360">
                      <a:solidFill>
                        <a:srgbClr val="1F1F59"/>
                      </a:solidFill>
                    </a:lnL>
                    <a:lnR>
                      <a:noFill/>
                    </a:lnR>
                    <a:lnT w="9360">
                      <a:noFill/>
                    </a:lnT>
                    <a:lnB w="9360">
                      <a:solidFill>
                        <a:srgbClr val="1F1F59"/>
                      </a:solidFill>
                    </a:lnB>
                    <a:noFill/>
                  </a:tcPr>
                </a:tc>
                <a:tc>
                  <a:txBody>
                    <a:bodyPr/>
                    <a:lstStyle/>
                    <a:p>
                      <a:pPr algn="ctr">
                        <a:lnSpc>
                          <a:spcPct val="100000"/>
                        </a:lnSpc>
                        <a:buNone/>
                      </a:pPr>
                      <a:r>
                        <a:rPr lang="fr-FR" sz="1400" b="0" strike="noStrike" spc="-1" dirty="0">
                          <a:solidFill>
                            <a:srgbClr val="000000"/>
                          </a:solidFill>
                          <a:latin typeface="Arial"/>
                          <a:ea typeface="DejaVu Sans"/>
                        </a:rPr>
                        <a:t>Après le retour de stage en entreprise des TS2</a:t>
                      </a:r>
                      <a:endParaRPr lang="fr-FR" sz="1400" b="0" strike="noStrike" spc="-1" dirty="0">
                        <a:solidFill>
                          <a:srgbClr val="000000"/>
                        </a:solidFill>
                        <a:latin typeface="Calibri"/>
                      </a:endParaRPr>
                    </a:p>
                  </a:txBody>
                  <a:tcPr marL="68580" marR="68580" marT="34290" marB="34290">
                    <a:lnL>
                      <a:noFill/>
                    </a:lnL>
                    <a:lnR w="9360">
                      <a:solidFill>
                        <a:srgbClr val="1F1F59"/>
                      </a:solidFill>
                    </a:lnR>
                    <a:lnT w="9360">
                      <a:noFill/>
                    </a:lnT>
                    <a:lnB w="9360">
                      <a:solidFill>
                        <a:srgbClr val="1F1F59"/>
                      </a:solidFill>
                    </a:lnB>
                    <a:noFill/>
                  </a:tcPr>
                </a:tc>
                <a:extLst>
                  <a:ext uri="{0D108BD9-81ED-4DB2-BD59-A6C34878D82A}">
                    <a16:rowId xmlns:a16="http://schemas.microsoft.com/office/drawing/2014/main" val="10001"/>
                  </a:ext>
                </a:extLst>
              </a:tr>
              <a:tr h="1303020">
                <a:tc>
                  <a:txBody>
                    <a:bodyPr/>
                    <a:lstStyle/>
                    <a:p>
                      <a:pPr algn="ctr">
                        <a:lnSpc>
                          <a:spcPct val="100000"/>
                        </a:lnSpc>
                        <a:buNone/>
                      </a:pPr>
                      <a:r>
                        <a:rPr lang="fr-FR" sz="1400" b="0" strike="noStrike" spc="-1">
                          <a:solidFill>
                            <a:srgbClr val="000000"/>
                          </a:solidFill>
                          <a:latin typeface="Arial"/>
                          <a:ea typeface="DejaVu Sans"/>
                        </a:rPr>
                        <a:t>Présentation des TS2 aux TS1 de leur stage de première année, avec échange et questions / réponses</a:t>
                      </a:r>
                      <a:endParaRPr lang="fr-FR" sz="1400" b="0" strike="noStrike" spc="-1">
                        <a:solidFill>
                          <a:srgbClr val="000000"/>
                        </a:solidFill>
                        <a:latin typeface="Calibri"/>
                      </a:endParaRPr>
                    </a:p>
                    <a:p>
                      <a:pPr algn="ctr">
                        <a:lnSpc>
                          <a:spcPct val="100000"/>
                        </a:lnSpc>
                        <a:buNone/>
                      </a:pPr>
                      <a:endParaRPr lang="fr-FR" sz="1400" b="0" strike="noStrike" spc="-1">
                        <a:solidFill>
                          <a:srgbClr val="000000"/>
                        </a:solidFill>
                        <a:latin typeface="Calibri"/>
                      </a:endParaRPr>
                    </a:p>
                  </a:txBody>
                  <a:tcPr marL="68580" marR="68580" marT="34290" marB="34290">
                    <a:lnL w="9360">
                      <a:solidFill>
                        <a:srgbClr val="1F1F59"/>
                      </a:solidFill>
                    </a:lnL>
                    <a:lnR>
                      <a:noFill/>
                    </a:lnR>
                    <a:lnT w="9360" cap="flat" cmpd="sng" algn="ctr">
                      <a:solidFill>
                        <a:srgbClr val="1F1F59"/>
                      </a:solidFill>
                      <a:prstDash val="solid"/>
                      <a:round/>
                      <a:headEnd type="none" w="med" len="med"/>
                      <a:tailEnd type="none" w="med" len="med"/>
                    </a:lnT>
                    <a:lnB w="9360">
                      <a:solidFill>
                        <a:srgbClr val="1F1F59"/>
                      </a:solidFill>
                    </a:lnB>
                    <a:noFill/>
                  </a:tcPr>
                </a:tc>
                <a:tc>
                  <a:txBody>
                    <a:bodyPr/>
                    <a:lstStyle/>
                    <a:p>
                      <a:pPr algn="ctr">
                        <a:lnSpc>
                          <a:spcPct val="100000"/>
                        </a:lnSpc>
                        <a:buNone/>
                      </a:pPr>
                      <a:r>
                        <a:rPr lang="fr-FR" sz="1400" b="0" strike="noStrike" spc="-1" dirty="0">
                          <a:solidFill>
                            <a:srgbClr val="000000"/>
                          </a:solidFill>
                          <a:latin typeface="Arial"/>
                          <a:ea typeface="DejaVu Sans"/>
                        </a:rPr>
                        <a:t>Soutenance orale de stage des TS2 (sur la base du stage de seconde année) au TS1 membres de jury !</a:t>
                      </a:r>
                      <a:endParaRPr lang="fr-FR" sz="1400" b="0" strike="noStrike" spc="-1" dirty="0">
                        <a:solidFill>
                          <a:srgbClr val="000000"/>
                        </a:solidFill>
                        <a:latin typeface="Calibri"/>
                      </a:endParaRPr>
                    </a:p>
                    <a:p>
                      <a:pPr algn="ctr">
                        <a:lnSpc>
                          <a:spcPct val="100000"/>
                        </a:lnSpc>
                        <a:buNone/>
                      </a:pPr>
                      <a:endParaRPr lang="fr-FR" sz="1400" b="0" strike="noStrike" spc="-1" dirty="0">
                        <a:solidFill>
                          <a:srgbClr val="000000"/>
                        </a:solidFill>
                        <a:latin typeface="Calibri"/>
                      </a:endParaRPr>
                    </a:p>
                    <a:p>
                      <a:pPr algn="ctr">
                        <a:lnSpc>
                          <a:spcPct val="100000"/>
                        </a:lnSpc>
                        <a:buNone/>
                        <a:tabLst>
                          <a:tab pos="0" algn="l"/>
                        </a:tabLst>
                      </a:pPr>
                      <a:r>
                        <a:rPr lang="fr-FR" sz="1400" b="0" i="1" strike="noStrike" spc="-1" dirty="0">
                          <a:solidFill>
                            <a:srgbClr val="000000"/>
                          </a:solidFill>
                          <a:latin typeface="Wingdings"/>
                          <a:ea typeface="DejaVu Sans"/>
                        </a:rPr>
                        <a:t></a:t>
                      </a:r>
                      <a:r>
                        <a:rPr lang="fr-FR" sz="1400" b="0" i="1" strike="noStrike" spc="-1" dirty="0">
                          <a:solidFill>
                            <a:srgbClr val="000000"/>
                          </a:solidFill>
                          <a:latin typeface="Arial"/>
                          <a:ea typeface="DejaVu Sans"/>
                        </a:rPr>
                        <a:t> Sur plusieurs semaines…</a:t>
                      </a:r>
                      <a:endParaRPr lang="fr-FR" sz="1400" b="0" strike="noStrike" spc="-1" dirty="0">
                        <a:solidFill>
                          <a:srgbClr val="000000"/>
                        </a:solidFill>
                        <a:latin typeface="Calibri"/>
                      </a:endParaRPr>
                    </a:p>
                    <a:p>
                      <a:pPr algn="ctr">
                        <a:lnSpc>
                          <a:spcPct val="100000"/>
                        </a:lnSpc>
                        <a:buNone/>
                        <a:tabLst>
                          <a:tab pos="0" algn="l"/>
                        </a:tabLst>
                      </a:pPr>
                      <a:endParaRPr lang="fr-FR" sz="1400" b="0" strike="noStrike" spc="-1" dirty="0">
                        <a:solidFill>
                          <a:srgbClr val="000000"/>
                        </a:solidFill>
                        <a:latin typeface="Calibri"/>
                      </a:endParaRPr>
                    </a:p>
                  </a:txBody>
                  <a:tcPr marL="68580" marR="68580" marT="34290" marB="34290">
                    <a:lnL>
                      <a:noFill/>
                    </a:lnL>
                    <a:lnR w="9360">
                      <a:solidFill>
                        <a:srgbClr val="1F1F59"/>
                      </a:solidFill>
                    </a:lnR>
                    <a:lnT w="9360" cap="flat" cmpd="sng" algn="ctr">
                      <a:solidFill>
                        <a:srgbClr val="1F1F59"/>
                      </a:solidFill>
                      <a:prstDash val="solid"/>
                      <a:round/>
                      <a:headEnd type="none" w="med" len="med"/>
                      <a:tailEnd type="none" w="med" len="med"/>
                    </a:lnT>
                    <a:lnB w="9360">
                      <a:solidFill>
                        <a:srgbClr val="1F1F59"/>
                      </a:solidFill>
                    </a:lnB>
                    <a:noFill/>
                  </a:tcPr>
                </a:tc>
                <a:extLst>
                  <a:ext uri="{0D108BD9-81ED-4DB2-BD59-A6C34878D82A}">
                    <a16:rowId xmlns:a16="http://schemas.microsoft.com/office/drawing/2014/main" val="10002"/>
                  </a:ext>
                </a:extLst>
              </a:tr>
            </a:tbl>
          </a:graphicData>
        </a:graphic>
      </p:graphicFrame>
      <p:sp>
        <p:nvSpPr>
          <p:cNvPr id="5" name="PlaceHolder 4"/>
          <p:cNvSpPr>
            <a:spLocks noGrp="1"/>
          </p:cNvSpPr>
          <p:nvPr>
            <p:ph type="ftr" idx="7"/>
          </p:nvPr>
        </p:nvSpPr>
        <p:spPr/>
        <p:txBody>
          <a:bodyPr/>
          <a:lstStyle/>
          <a:p>
            <a:r>
              <a:t>Mise en place des nouveaux référentiels de BTS BioALC et BioRP</a:t>
            </a:r>
          </a:p>
        </p:txBody>
      </p:sp>
      <p:sp>
        <p:nvSpPr>
          <p:cNvPr id="6" name="PlaceHolder 5"/>
          <p:cNvSpPr>
            <a:spLocks noGrp="1"/>
          </p:cNvSpPr>
          <p:nvPr>
            <p:ph type="sldNum" idx="8"/>
          </p:nvPr>
        </p:nvSpPr>
        <p:spPr/>
        <p:txBody>
          <a:bodyPr/>
          <a:lstStyle/>
          <a:p>
            <a:fld id="{1355106F-30F0-4045-A6AB-C752F3F20E1B}" type="slidenum">
              <a:t>5</a:t>
            </a:fld>
            <a:endParaRPr/>
          </a:p>
        </p:txBody>
      </p:sp>
    </p:spTree>
    <p:extLst>
      <p:ext uri="{BB962C8B-B14F-4D97-AF65-F5344CB8AC3E}">
        <p14:creationId xmlns:p14="http://schemas.microsoft.com/office/powerpoint/2010/main" val="3454846676"/>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PlaceHolder 1"/>
          <p:cNvSpPr>
            <a:spLocks noGrp="1"/>
          </p:cNvSpPr>
          <p:nvPr>
            <p:ph type="title"/>
          </p:nvPr>
        </p:nvSpPr>
        <p:spPr>
          <a:xfrm>
            <a:off x="28216" y="426138"/>
            <a:ext cx="5571720" cy="415800"/>
          </a:xfrm>
          <a:prstGeom prst="rect">
            <a:avLst/>
          </a:prstGeom>
          <a:noFill/>
          <a:ln w="0">
            <a:noFill/>
          </a:ln>
        </p:spPr>
        <p:txBody>
          <a:bodyPr vert="horz" lIns="0" tIns="0" rIns="0" bIns="0" rtlCol="0" anchor="ctr" anchorCtr="0">
            <a:noAutofit/>
          </a:bodyPr>
          <a:lstStyle/>
          <a:p>
            <a:pPr algn="ctr">
              <a:lnSpc>
                <a:spcPct val="90000"/>
              </a:lnSpc>
              <a:buNone/>
            </a:pPr>
            <a:r>
              <a:rPr lang="fr-FR" sz="3200" b="0" spc="-1" dirty="0">
                <a:solidFill>
                  <a:srgbClr val="000000"/>
                </a:solidFill>
                <a:latin typeface="Arial"/>
                <a:ea typeface="DejaVu Sans"/>
              </a:rPr>
              <a:t>Objectifs de formation</a:t>
            </a:r>
            <a:endParaRPr lang="fr-FR" sz="3200" b="0" spc="-1" dirty="0">
              <a:solidFill>
                <a:srgbClr val="000000"/>
              </a:solidFill>
              <a:latin typeface="Arial"/>
            </a:endParaRPr>
          </a:p>
        </p:txBody>
      </p:sp>
      <p:sp>
        <p:nvSpPr>
          <p:cNvPr id="205" name="PlaceHolder 2"/>
          <p:cNvSpPr>
            <a:spLocks noGrp="1"/>
          </p:cNvSpPr>
          <p:nvPr>
            <p:ph type="dt" idx="4294967295"/>
          </p:nvPr>
        </p:nvSpPr>
        <p:spPr>
          <a:xfrm>
            <a:off x="5710230" y="4783320"/>
            <a:ext cx="875340" cy="357750"/>
          </a:xfrm>
          <a:prstGeom prst="rect">
            <a:avLst/>
          </a:prstGeom>
          <a:noFill/>
          <a:ln w="0">
            <a:noFill/>
          </a:ln>
        </p:spPr>
        <p:txBody>
          <a:bodyPr vert="horz" lIns="0" tIns="0" rIns="0" bIns="0" rtlCol="0" anchor="ctr" anchorCtr="0">
            <a:noAutofit/>
          </a:bodyPr>
          <a:lstStyle>
            <a:lvl1pPr>
              <a:lnSpc>
                <a:spcPct val="100000"/>
              </a:lnSpc>
              <a:buNone/>
              <a:defRPr lang="fr-FR" sz="600" b="0" strike="noStrike" spc="-1">
                <a:solidFill>
                  <a:srgbClr val="000000"/>
                </a:solidFill>
                <a:latin typeface="Arial"/>
                <a:ea typeface="DejaVu Sans"/>
              </a:defRPr>
            </a:lvl1pPr>
          </a:lstStyle>
          <a:p>
            <a:pPr>
              <a:lnSpc>
                <a:spcPct val="100000"/>
              </a:lnSpc>
              <a:buNone/>
            </a:pPr>
            <a:r>
              <a:rPr lang="fr-FR"/>
              <a:t>3 &amp; 4 avril 2024</a:t>
            </a:r>
            <a:endParaRPr lang="fr-FR">
              <a:latin typeface="Calibri"/>
            </a:endParaRPr>
          </a:p>
        </p:txBody>
      </p:sp>
      <p:sp>
        <p:nvSpPr>
          <p:cNvPr id="206" name="Sous-titre 2"/>
          <p:cNvSpPr/>
          <p:nvPr/>
        </p:nvSpPr>
        <p:spPr>
          <a:xfrm>
            <a:off x="2391930" y="86130"/>
            <a:ext cx="4465800" cy="4158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90000"/>
              </a:lnSpc>
              <a:buNone/>
            </a:pPr>
            <a:r>
              <a:rPr lang="fr-FR" sz="1050" b="1" spc="-1">
                <a:solidFill>
                  <a:srgbClr val="000000"/>
                </a:solidFill>
                <a:latin typeface="Arial"/>
                <a:ea typeface="DejaVu Sans"/>
              </a:rPr>
              <a:t>Exemple 1 :  Intervention orale autour des stages en entreprise</a:t>
            </a:r>
            <a:endParaRPr lang="fr-FR" sz="1050" spc="-1">
              <a:solidFill>
                <a:srgbClr val="000000"/>
              </a:solidFill>
              <a:latin typeface="Calibri"/>
            </a:endParaRPr>
          </a:p>
        </p:txBody>
      </p:sp>
      <p:graphicFrame>
        <p:nvGraphicFramePr>
          <p:cNvPr id="207" name="Tableau 11"/>
          <p:cNvGraphicFramePr/>
          <p:nvPr>
            <p:extLst>
              <p:ext uri="{D42A27DB-BD31-4B8C-83A1-F6EECF244321}">
                <p14:modId xmlns:p14="http://schemas.microsoft.com/office/powerpoint/2010/main" val="3839631496"/>
              </p:ext>
            </p:extLst>
          </p:nvPr>
        </p:nvGraphicFramePr>
        <p:xfrm>
          <a:off x="270000" y="948030"/>
          <a:ext cx="6431400" cy="3832860"/>
        </p:xfrm>
        <a:graphic>
          <a:graphicData uri="http://schemas.openxmlformats.org/drawingml/2006/table">
            <a:tbl>
              <a:tblPr/>
              <a:tblGrid>
                <a:gridCol w="1059750">
                  <a:extLst>
                    <a:ext uri="{9D8B030D-6E8A-4147-A177-3AD203B41FA5}">
                      <a16:colId xmlns:a16="http://schemas.microsoft.com/office/drawing/2014/main" val="20000"/>
                    </a:ext>
                  </a:extLst>
                </a:gridCol>
                <a:gridCol w="2545560">
                  <a:extLst>
                    <a:ext uri="{9D8B030D-6E8A-4147-A177-3AD203B41FA5}">
                      <a16:colId xmlns:a16="http://schemas.microsoft.com/office/drawing/2014/main" val="20001"/>
                    </a:ext>
                  </a:extLst>
                </a:gridCol>
                <a:gridCol w="2826090">
                  <a:extLst>
                    <a:ext uri="{9D8B030D-6E8A-4147-A177-3AD203B41FA5}">
                      <a16:colId xmlns:a16="http://schemas.microsoft.com/office/drawing/2014/main" val="20002"/>
                    </a:ext>
                  </a:extLst>
                </a:gridCol>
              </a:tblGrid>
              <a:tr h="459400">
                <a:tc>
                  <a:txBody>
                    <a:bodyPr/>
                    <a:lstStyle/>
                    <a:p>
                      <a:pPr algn="ctr">
                        <a:lnSpc>
                          <a:spcPct val="100000"/>
                        </a:lnSpc>
                        <a:buNone/>
                      </a:pPr>
                      <a:r>
                        <a:rPr lang="fr-FR" sz="1400" b="1" strike="noStrike" spc="-1">
                          <a:solidFill>
                            <a:srgbClr val="FFFFFF"/>
                          </a:solidFill>
                          <a:latin typeface="Arial"/>
                          <a:ea typeface="DejaVu Sans"/>
                        </a:rPr>
                        <a:t>Attendus et objectifs</a:t>
                      </a:r>
                      <a:endParaRPr lang="fr-FR" sz="1400" b="0" strike="noStrike" spc="-1">
                        <a:solidFill>
                          <a:srgbClr val="FFFFFF"/>
                        </a:solidFill>
                        <a:latin typeface="Calibri"/>
                      </a:endParaRPr>
                    </a:p>
                  </a:txBody>
                  <a:tcPr marL="68580" marR="68580" marT="34290" marB="34290">
                    <a:lnL w="9360">
                      <a:solidFill>
                        <a:srgbClr val="1F1F59"/>
                      </a:solidFill>
                    </a:lnL>
                    <a:lnR>
                      <a:noFill/>
                    </a:lnR>
                    <a:lnT w="9360">
                      <a:solidFill>
                        <a:srgbClr val="1F1F59"/>
                      </a:solidFill>
                    </a:lnT>
                    <a:lnB>
                      <a:noFill/>
                    </a:lnB>
                    <a:solidFill>
                      <a:srgbClr val="21215A"/>
                    </a:solidFill>
                  </a:tcPr>
                </a:tc>
                <a:tc>
                  <a:txBody>
                    <a:bodyPr/>
                    <a:lstStyle/>
                    <a:p>
                      <a:pPr algn="ctr">
                        <a:lnSpc>
                          <a:spcPct val="100000"/>
                        </a:lnSpc>
                        <a:buNone/>
                      </a:pPr>
                      <a:r>
                        <a:rPr lang="fr-FR" sz="1400" b="1" strike="noStrike" spc="-1">
                          <a:solidFill>
                            <a:srgbClr val="FFFFFF"/>
                          </a:solidFill>
                          <a:latin typeface="Arial"/>
                          <a:ea typeface="DejaVu Sans"/>
                        </a:rPr>
                        <a:t>Scenario 1 : Présentation du stage de première année des TS2 vers les TS1</a:t>
                      </a:r>
                      <a:endParaRPr lang="fr-FR" sz="1400" b="0" strike="noStrike" spc="-1">
                        <a:solidFill>
                          <a:srgbClr val="FFFFFF"/>
                        </a:solidFill>
                        <a:latin typeface="Calibri"/>
                      </a:endParaRPr>
                    </a:p>
                  </a:txBody>
                  <a:tcPr marL="68580" marR="68580" marT="34290" marB="34290">
                    <a:lnL>
                      <a:noFill/>
                    </a:lnL>
                    <a:lnR>
                      <a:noFill/>
                    </a:lnR>
                    <a:lnT w="9360">
                      <a:solidFill>
                        <a:srgbClr val="1F1F59"/>
                      </a:solidFill>
                    </a:lnT>
                    <a:lnB>
                      <a:noFill/>
                    </a:lnB>
                    <a:solidFill>
                      <a:srgbClr val="21215A"/>
                    </a:solidFill>
                  </a:tcPr>
                </a:tc>
                <a:tc>
                  <a:txBody>
                    <a:bodyPr/>
                    <a:lstStyle/>
                    <a:p>
                      <a:pPr algn="ctr">
                        <a:lnSpc>
                          <a:spcPct val="100000"/>
                        </a:lnSpc>
                        <a:buNone/>
                      </a:pPr>
                      <a:r>
                        <a:rPr lang="fr-FR" sz="1400" b="1" strike="noStrike" spc="-1" dirty="0">
                          <a:solidFill>
                            <a:srgbClr val="FFFFFF"/>
                          </a:solidFill>
                          <a:latin typeface="Arial"/>
                          <a:ea typeface="DejaVu Sans"/>
                        </a:rPr>
                        <a:t>Scenario 2 : Soutenance de stage par TS2 à un jury de TS1</a:t>
                      </a:r>
                      <a:endParaRPr lang="fr-FR" sz="1400" b="0" strike="noStrike" spc="-1" dirty="0">
                        <a:solidFill>
                          <a:srgbClr val="FFFFFF"/>
                        </a:solidFill>
                        <a:latin typeface="Calibri"/>
                      </a:endParaRPr>
                    </a:p>
                  </a:txBody>
                  <a:tcPr marL="68580" marR="68580" marT="34290" marB="34290">
                    <a:lnL>
                      <a:noFill/>
                    </a:lnL>
                    <a:lnR w="9360">
                      <a:solidFill>
                        <a:srgbClr val="1F1F59"/>
                      </a:solidFill>
                    </a:lnR>
                    <a:lnT w="9360">
                      <a:solidFill>
                        <a:srgbClr val="1F1F59"/>
                      </a:solidFill>
                    </a:lnT>
                    <a:lnB>
                      <a:noFill/>
                    </a:lnB>
                    <a:solidFill>
                      <a:srgbClr val="21215A"/>
                    </a:solidFill>
                  </a:tcPr>
                </a:tc>
                <a:extLst>
                  <a:ext uri="{0D108BD9-81ED-4DB2-BD59-A6C34878D82A}">
                    <a16:rowId xmlns:a16="http://schemas.microsoft.com/office/drawing/2014/main" val="10000"/>
                  </a:ext>
                </a:extLst>
              </a:tr>
              <a:tr h="844703">
                <a:tc>
                  <a:txBody>
                    <a:bodyPr/>
                    <a:lstStyle/>
                    <a:p>
                      <a:pPr algn="ctr">
                        <a:lnSpc>
                          <a:spcPct val="100000"/>
                        </a:lnSpc>
                        <a:buNone/>
                      </a:pPr>
                      <a:r>
                        <a:rPr lang="fr-FR" sz="1400" b="0" strike="noStrike" spc="-1" dirty="0">
                          <a:solidFill>
                            <a:srgbClr val="000000"/>
                          </a:solidFill>
                          <a:latin typeface="+mn-lt"/>
                          <a:ea typeface="DejaVu Sans"/>
                        </a:rPr>
                        <a:t>Pour les TS2</a:t>
                      </a:r>
                      <a:endParaRPr lang="fr-FR" sz="1400" b="0" strike="noStrike" spc="-1" dirty="0">
                        <a:solidFill>
                          <a:srgbClr val="000000"/>
                        </a:solidFill>
                        <a:latin typeface="+mn-lt"/>
                      </a:endParaRPr>
                    </a:p>
                  </a:txBody>
                  <a:tcPr marL="68580" marR="68580" marT="34290" marB="34290">
                    <a:lnL w="9360">
                      <a:solidFill>
                        <a:srgbClr val="1F1F59"/>
                      </a:solidFill>
                    </a:lnL>
                    <a:lnR>
                      <a:noFill/>
                    </a:lnR>
                    <a:lnT w="9360">
                      <a:noFill/>
                    </a:lnT>
                    <a:lnB w="9360">
                      <a:solidFill>
                        <a:srgbClr val="1F1F59"/>
                      </a:solidFill>
                    </a:lnB>
                    <a:noFill/>
                  </a:tcPr>
                </a:tc>
                <a:tc>
                  <a:txBody>
                    <a:bodyPr/>
                    <a:lstStyle/>
                    <a:p>
                      <a:pPr>
                        <a:lnSpc>
                          <a:spcPct val="100000"/>
                        </a:lnSpc>
                        <a:buNone/>
                      </a:pPr>
                      <a:r>
                        <a:rPr lang="fr-FR" sz="1400" b="0" strike="noStrike" spc="-1" dirty="0">
                          <a:solidFill>
                            <a:srgbClr val="000000"/>
                          </a:solidFill>
                          <a:latin typeface="+mn-lt"/>
                          <a:ea typeface="DejaVu Sans"/>
                        </a:rPr>
                        <a:t>-Communication orale</a:t>
                      </a:r>
                      <a:endParaRPr lang="fr-FR" sz="1400" b="0" strike="noStrike" spc="-1" dirty="0">
                        <a:solidFill>
                          <a:srgbClr val="000000"/>
                        </a:solidFill>
                        <a:latin typeface="+mn-lt"/>
                      </a:endParaRPr>
                    </a:p>
                    <a:p>
                      <a:pPr>
                        <a:lnSpc>
                          <a:spcPct val="100000"/>
                        </a:lnSpc>
                        <a:buNone/>
                      </a:pPr>
                      <a:endParaRPr lang="fr-FR" sz="1400" b="0" strike="noStrike" spc="-1" dirty="0">
                        <a:solidFill>
                          <a:srgbClr val="000000"/>
                        </a:solidFill>
                        <a:latin typeface="+mn-lt"/>
                      </a:endParaRPr>
                    </a:p>
                    <a:p>
                      <a:pPr>
                        <a:lnSpc>
                          <a:spcPct val="100000"/>
                        </a:lnSpc>
                        <a:buNone/>
                      </a:pPr>
                      <a:r>
                        <a:rPr lang="fr-FR" sz="1400" b="0" strike="noStrike" spc="-1" dirty="0">
                          <a:solidFill>
                            <a:srgbClr val="000000"/>
                          </a:solidFill>
                          <a:latin typeface="+mn-lt"/>
                          <a:ea typeface="DejaVu Sans"/>
                        </a:rPr>
                        <a:t>-Posture professionnelle </a:t>
                      </a:r>
                      <a:endParaRPr lang="fr-FR" sz="1400" b="0" strike="noStrike" spc="-1" dirty="0">
                        <a:solidFill>
                          <a:srgbClr val="000000"/>
                        </a:solidFill>
                        <a:latin typeface="+mn-lt"/>
                      </a:endParaRPr>
                    </a:p>
                    <a:p>
                      <a:pPr>
                        <a:lnSpc>
                          <a:spcPct val="100000"/>
                        </a:lnSpc>
                        <a:buNone/>
                      </a:pPr>
                      <a:endParaRPr lang="fr-FR" sz="1400" b="0" strike="noStrike" spc="-1" dirty="0">
                        <a:solidFill>
                          <a:srgbClr val="000000"/>
                        </a:solidFill>
                        <a:latin typeface="+mn-lt"/>
                      </a:endParaRPr>
                    </a:p>
                    <a:p>
                      <a:pPr>
                        <a:lnSpc>
                          <a:spcPct val="100000"/>
                        </a:lnSpc>
                        <a:buNone/>
                      </a:pPr>
                      <a:r>
                        <a:rPr lang="fr-FR" sz="1400" b="0" strike="noStrike" spc="-1" dirty="0">
                          <a:solidFill>
                            <a:srgbClr val="000000"/>
                          </a:solidFill>
                          <a:latin typeface="+mn-lt"/>
                          <a:ea typeface="DejaVu Sans"/>
                        </a:rPr>
                        <a:t>-Capacité de synthèse</a:t>
                      </a:r>
                      <a:endParaRPr lang="fr-FR" sz="1400" b="0" strike="noStrike" spc="-1" dirty="0">
                        <a:solidFill>
                          <a:srgbClr val="000000"/>
                        </a:solidFill>
                        <a:latin typeface="+mn-lt"/>
                      </a:endParaRPr>
                    </a:p>
                  </a:txBody>
                  <a:tcPr marL="68580" marR="68580" marT="34290" marB="34290">
                    <a:lnL>
                      <a:noFill/>
                    </a:lnL>
                    <a:lnR>
                      <a:noFill/>
                    </a:lnR>
                    <a:lnT w="9360">
                      <a:noFill/>
                    </a:lnT>
                    <a:lnB w="9360">
                      <a:solidFill>
                        <a:srgbClr val="1F1F59"/>
                      </a:solidFill>
                    </a:lnB>
                    <a:noFill/>
                  </a:tcPr>
                </a:tc>
                <a:tc>
                  <a:txBody>
                    <a:bodyPr/>
                    <a:lstStyle/>
                    <a:p>
                      <a:pPr>
                        <a:lnSpc>
                          <a:spcPct val="100000"/>
                        </a:lnSpc>
                        <a:buNone/>
                      </a:pPr>
                      <a:r>
                        <a:rPr lang="fr-FR" sz="1400" b="0" strike="noStrike" spc="-1" dirty="0">
                          <a:solidFill>
                            <a:srgbClr val="000000"/>
                          </a:solidFill>
                          <a:latin typeface="+mn-lt"/>
                          <a:ea typeface="DejaVu Sans"/>
                        </a:rPr>
                        <a:t>-Communication orale</a:t>
                      </a:r>
                      <a:endParaRPr lang="fr-FR" sz="1400" b="0" strike="noStrike" spc="-1" dirty="0">
                        <a:solidFill>
                          <a:srgbClr val="000000"/>
                        </a:solidFill>
                        <a:latin typeface="+mn-lt"/>
                      </a:endParaRPr>
                    </a:p>
                    <a:p>
                      <a:pPr>
                        <a:lnSpc>
                          <a:spcPct val="100000"/>
                        </a:lnSpc>
                        <a:buNone/>
                      </a:pPr>
                      <a:endParaRPr lang="fr-FR" sz="1400" b="0" strike="noStrike" spc="-1" dirty="0">
                        <a:solidFill>
                          <a:srgbClr val="000000"/>
                        </a:solidFill>
                        <a:latin typeface="+mn-lt"/>
                      </a:endParaRPr>
                    </a:p>
                    <a:p>
                      <a:pPr>
                        <a:lnSpc>
                          <a:spcPct val="100000"/>
                        </a:lnSpc>
                        <a:buNone/>
                      </a:pPr>
                      <a:r>
                        <a:rPr lang="fr-FR" sz="1400" b="0" strike="noStrike" spc="-1" dirty="0">
                          <a:solidFill>
                            <a:srgbClr val="000000"/>
                          </a:solidFill>
                          <a:latin typeface="+mn-lt"/>
                          <a:ea typeface="DejaVu Sans"/>
                        </a:rPr>
                        <a:t>-Posture professionnelle</a:t>
                      </a:r>
                      <a:endParaRPr lang="fr-FR" sz="1400" b="0" strike="noStrike" spc="-1" dirty="0">
                        <a:solidFill>
                          <a:srgbClr val="000000"/>
                        </a:solidFill>
                        <a:latin typeface="+mn-lt"/>
                      </a:endParaRPr>
                    </a:p>
                    <a:p>
                      <a:pPr>
                        <a:lnSpc>
                          <a:spcPct val="100000"/>
                        </a:lnSpc>
                        <a:buNone/>
                      </a:pPr>
                      <a:endParaRPr lang="fr-FR" sz="1400" b="0" strike="noStrike" spc="-1" dirty="0">
                        <a:solidFill>
                          <a:srgbClr val="000000"/>
                        </a:solidFill>
                        <a:latin typeface="+mn-lt"/>
                      </a:endParaRPr>
                    </a:p>
                    <a:p>
                      <a:pPr>
                        <a:lnSpc>
                          <a:spcPct val="100000"/>
                        </a:lnSpc>
                        <a:buNone/>
                      </a:pPr>
                      <a:r>
                        <a:rPr lang="fr-FR" sz="1400" b="0" strike="noStrike" spc="-1" dirty="0">
                          <a:solidFill>
                            <a:srgbClr val="000000"/>
                          </a:solidFill>
                          <a:latin typeface="+mn-lt"/>
                          <a:ea typeface="DejaVu Sans"/>
                        </a:rPr>
                        <a:t>-Exigences scientifiques et technologiques</a:t>
                      </a:r>
                      <a:endParaRPr lang="fr-FR" sz="1400" b="0" strike="noStrike" spc="-1" dirty="0">
                        <a:solidFill>
                          <a:srgbClr val="000000"/>
                        </a:solidFill>
                        <a:latin typeface="+mn-lt"/>
                      </a:endParaRPr>
                    </a:p>
                  </a:txBody>
                  <a:tcPr marL="68580" marR="68580" marT="34290" marB="34290">
                    <a:lnL>
                      <a:noFill/>
                    </a:lnL>
                    <a:lnR w="9360">
                      <a:solidFill>
                        <a:srgbClr val="1F1F59"/>
                      </a:solidFill>
                    </a:lnR>
                    <a:lnT w="9360">
                      <a:noFill/>
                    </a:lnT>
                    <a:lnB w="9360">
                      <a:solidFill>
                        <a:srgbClr val="1F1F59"/>
                      </a:solidFill>
                    </a:lnB>
                    <a:noFill/>
                  </a:tcPr>
                </a:tc>
                <a:extLst>
                  <a:ext uri="{0D108BD9-81ED-4DB2-BD59-A6C34878D82A}">
                    <a16:rowId xmlns:a16="http://schemas.microsoft.com/office/drawing/2014/main" val="10001"/>
                  </a:ext>
                </a:extLst>
              </a:tr>
              <a:tr h="1244826">
                <a:tc>
                  <a:txBody>
                    <a:bodyPr/>
                    <a:lstStyle/>
                    <a:p>
                      <a:pPr algn="ctr">
                        <a:lnSpc>
                          <a:spcPct val="100000"/>
                        </a:lnSpc>
                        <a:buNone/>
                      </a:pPr>
                      <a:r>
                        <a:rPr lang="fr-FR" sz="1400" b="0" strike="noStrike" spc="-1">
                          <a:solidFill>
                            <a:srgbClr val="000000"/>
                          </a:solidFill>
                          <a:latin typeface="+mn-lt"/>
                          <a:ea typeface="DejaVu Sans"/>
                        </a:rPr>
                        <a:t>Pour les TS1</a:t>
                      </a:r>
                      <a:endParaRPr lang="fr-FR" sz="1400" b="0" strike="noStrike" spc="-1">
                        <a:solidFill>
                          <a:srgbClr val="000000"/>
                        </a:solidFill>
                        <a:latin typeface="+mn-lt"/>
                      </a:endParaRPr>
                    </a:p>
                  </a:txBody>
                  <a:tcPr marL="68580" marR="68580" marT="34290" marB="34290">
                    <a:lnL w="9360">
                      <a:solidFill>
                        <a:srgbClr val="1F1F59"/>
                      </a:solidFill>
                    </a:lnL>
                    <a:lnR>
                      <a:noFill/>
                    </a:lnR>
                    <a:lnT w="9360" cap="flat" cmpd="sng" algn="ctr">
                      <a:solidFill>
                        <a:srgbClr val="1F1F59"/>
                      </a:solidFill>
                      <a:prstDash val="solid"/>
                      <a:round/>
                      <a:headEnd type="none" w="med" len="med"/>
                      <a:tailEnd type="none" w="med" len="med"/>
                    </a:lnT>
                    <a:lnB>
                      <a:noFill/>
                    </a:lnB>
                    <a:noFill/>
                  </a:tcPr>
                </a:tc>
                <a:tc>
                  <a:txBody>
                    <a:bodyPr/>
                    <a:lstStyle/>
                    <a:p>
                      <a:pPr>
                        <a:lnSpc>
                          <a:spcPct val="100000"/>
                        </a:lnSpc>
                        <a:buNone/>
                      </a:pPr>
                      <a:r>
                        <a:rPr lang="fr-FR" sz="1400" b="0" strike="noStrike" spc="-1" dirty="0">
                          <a:solidFill>
                            <a:srgbClr val="000000"/>
                          </a:solidFill>
                          <a:latin typeface="+mn-lt"/>
                          <a:ea typeface="DejaVu Sans"/>
                        </a:rPr>
                        <a:t>-Découverte de la diversité des environnements professionnels</a:t>
                      </a:r>
                      <a:endParaRPr lang="fr-FR" sz="1400" b="0" strike="noStrike" spc="-1" dirty="0">
                        <a:solidFill>
                          <a:srgbClr val="000000"/>
                        </a:solidFill>
                        <a:latin typeface="+mn-lt"/>
                      </a:endParaRPr>
                    </a:p>
                    <a:p>
                      <a:pPr>
                        <a:lnSpc>
                          <a:spcPct val="100000"/>
                        </a:lnSpc>
                        <a:buNone/>
                      </a:pPr>
                      <a:r>
                        <a:rPr lang="fr-FR" sz="1400" b="0" strike="noStrike" spc="-1" dirty="0" smtClean="0">
                          <a:solidFill>
                            <a:srgbClr val="000000"/>
                          </a:solidFill>
                          <a:latin typeface="+mn-lt"/>
                          <a:ea typeface="DejaVu Sans"/>
                        </a:rPr>
                        <a:t>-</a:t>
                      </a:r>
                      <a:r>
                        <a:rPr lang="fr-FR" sz="1400" b="0" strike="noStrike" spc="-1" dirty="0">
                          <a:solidFill>
                            <a:srgbClr val="000000"/>
                          </a:solidFill>
                          <a:latin typeface="+mn-lt"/>
                          <a:ea typeface="DejaVu Sans"/>
                        </a:rPr>
                        <a:t>Prise en compte des démarches nécessaires à l’obtention d’un lieu de stage</a:t>
                      </a:r>
                      <a:endParaRPr lang="fr-FR" sz="1400" b="0" strike="noStrike" spc="-1" dirty="0">
                        <a:solidFill>
                          <a:srgbClr val="000000"/>
                        </a:solidFill>
                        <a:latin typeface="+mn-lt"/>
                      </a:endParaRPr>
                    </a:p>
                    <a:p>
                      <a:pPr>
                        <a:lnSpc>
                          <a:spcPct val="100000"/>
                        </a:lnSpc>
                        <a:buNone/>
                      </a:pPr>
                      <a:r>
                        <a:rPr lang="fr-FR" sz="1400" b="0" strike="noStrike" spc="-1" dirty="0" smtClean="0">
                          <a:solidFill>
                            <a:srgbClr val="000000"/>
                          </a:solidFill>
                          <a:latin typeface="+mn-lt"/>
                          <a:ea typeface="DejaVu Sans"/>
                        </a:rPr>
                        <a:t>-</a:t>
                      </a:r>
                      <a:r>
                        <a:rPr lang="fr-FR" sz="1400" b="0" strike="noStrike" spc="-1" dirty="0">
                          <a:solidFill>
                            <a:srgbClr val="000000"/>
                          </a:solidFill>
                          <a:latin typeface="+mn-lt"/>
                          <a:ea typeface="DejaVu Sans"/>
                        </a:rPr>
                        <a:t>Découverte des CPS attendues</a:t>
                      </a:r>
                      <a:endParaRPr lang="fr-FR" sz="1400" b="0" strike="noStrike" spc="-1" dirty="0">
                        <a:solidFill>
                          <a:srgbClr val="000000"/>
                        </a:solidFill>
                        <a:latin typeface="+mn-lt"/>
                      </a:endParaRPr>
                    </a:p>
                  </a:txBody>
                  <a:tcPr marL="68580" marR="68580" marT="34290" marB="34290">
                    <a:lnL>
                      <a:noFill/>
                    </a:lnL>
                    <a:lnR>
                      <a:noFill/>
                    </a:lnR>
                    <a:lnT w="9360" cap="flat" cmpd="sng" algn="ctr">
                      <a:solidFill>
                        <a:srgbClr val="1F1F59"/>
                      </a:solidFill>
                      <a:prstDash val="solid"/>
                      <a:round/>
                      <a:headEnd type="none" w="med" len="med"/>
                      <a:tailEnd type="none" w="med" len="med"/>
                    </a:lnT>
                    <a:lnB>
                      <a:noFill/>
                    </a:lnB>
                    <a:noFill/>
                  </a:tcPr>
                </a:tc>
                <a:tc>
                  <a:txBody>
                    <a:bodyPr/>
                    <a:lstStyle/>
                    <a:p>
                      <a:pPr>
                        <a:lnSpc>
                          <a:spcPct val="100000"/>
                        </a:lnSpc>
                        <a:buNone/>
                      </a:pPr>
                      <a:r>
                        <a:rPr lang="fr-FR" sz="1400" b="0" strike="noStrike" spc="-1" dirty="0">
                          <a:solidFill>
                            <a:srgbClr val="000000"/>
                          </a:solidFill>
                          <a:latin typeface="+mn-lt"/>
                          <a:ea typeface="DejaVu Sans"/>
                        </a:rPr>
                        <a:t>-Découverte des attendus et des éléments exigés lors de </a:t>
                      </a:r>
                      <a:r>
                        <a:rPr lang="fr-FR" sz="1400" b="0" strike="noStrike" spc="-1" dirty="0" smtClean="0">
                          <a:solidFill>
                            <a:srgbClr val="000000"/>
                          </a:solidFill>
                          <a:latin typeface="+mn-lt"/>
                          <a:ea typeface="DejaVu Sans"/>
                        </a:rPr>
                        <a:t>l’évaluation</a:t>
                      </a:r>
                    </a:p>
                    <a:p>
                      <a:pPr>
                        <a:lnSpc>
                          <a:spcPct val="100000"/>
                        </a:lnSpc>
                        <a:buNone/>
                      </a:pPr>
                      <a:endParaRPr lang="fr-FR" sz="1400" b="0" strike="noStrike" spc="-1" dirty="0">
                        <a:solidFill>
                          <a:srgbClr val="000000"/>
                        </a:solidFill>
                        <a:latin typeface="+mn-lt"/>
                      </a:endParaRPr>
                    </a:p>
                    <a:p>
                      <a:pPr>
                        <a:lnSpc>
                          <a:spcPct val="100000"/>
                        </a:lnSpc>
                        <a:buNone/>
                      </a:pPr>
                      <a:r>
                        <a:rPr lang="fr-FR" sz="1400" b="0" i="1" strike="noStrike" spc="-1" dirty="0">
                          <a:solidFill>
                            <a:srgbClr val="000000"/>
                          </a:solidFill>
                          <a:latin typeface="+mn-lt"/>
                          <a:ea typeface="DejaVu Sans"/>
                        </a:rPr>
                        <a:t> Prise de conscience pour leurs futures soutenances</a:t>
                      </a:r>
                      <a:endParaRPr lang="fr-FR" sz="1400" b="0" strike="noStrike" spc="-1" dirty="0">
                        <a:solidFill>
                          <a:srgbClr val="000000"/>
                        </a:solidFill>
                        <a:latin typeface="+mn-lt"/>
                      </a:endParaRPr>
                    </a:p>
                    <a:p>
                      <a:pPr>
                        <a:lnSpc>
                          <a:spcPct val="100000"/>
                        </a:lnSpc>
                        <a:buNone/>
                      </a:pPr>
                      <a:endParaRPr lang="fr-FR" sz="1400" b="0" strike="noStrike" spc="-1" dirty="0">
                        <a:solidFill>
                          <a:srgbClr val="000000"/>
                        </a:solidFill>
                        <a:latin typeface="+mn-lt"/>
                      </a:endParaRPr>
                    </a:p>
                  </a:txBody>
                  <a:tcPr marL="68580" marR="68580" marT="34290" marB="34290">
                    <a:lnL>
                      <a:noFill/>
                    </a:lnL>
                    <a:lnR w="9360">
                      <a:solidFill>
                        <a:srgbClr val="1F1F59"/>
                      </a:solidFill>
                    </a:lnR>
                    <a:lnT w="9360" cap="flat" cmpd="sng" algn="ctr">
                      <a:solidFill>
                        <a:srgbClr val="1F1F59"/>
                      </a:solidFill>
                      <a:prstDash val="solid"/>
                      <a:round/>
                      <a:headEnd type="none" w="med" len="med"/>
                      <a:tailEnd type="none" w="med" len="med"/>
                    </a:lnT>
                    <a:lnB>
                      <a:noFill/>
                    </a:lnB>
                    <a:noFill/>
                  </a:tcPr>
                </a:tc>
                <a:extLst>
                  <a:ext uri="{0D108BD9-81ED-4DB2-BD59-A6C34878D82A}">
                    <a16:rowId xmlns:a16="http://schemas.microsoft.com/office/drawing/2014/main" val="10002"/>
                  </a:ext>
                </a:extLst>
              </a:tr>
            </a:tbl>
          </a:graphicData>
        </a:graphic>
      </p:graphicFrame>
      <p:sp>
        <p:nvSpPr>
          <p:cNvPr id="4" name="PlaceHolder 3"/>
          <p:cNvSpPr>
            <a:spLocks noGrp="1"/>
          </p:cNvSpPr>
          <p:nvPr>
            <p:ph type="ftr" idx="10"/>
          </p:nvPr>
        </p:nvSpPr>
        <p:spPr/>
        <p:txBody>
          <a:bodyPr/>
          <a:lstStyle/>
          <a:p>
            <a:r>
              <a:t>Mise en place des nouveaux référentiels de BTS BioALC et BioRP</a:t>
            </a:r>
          </a:p>
        </p:txBody>
      </p:sp>
      <p:sp>
        <p:nvSpPr>
          <p:cNvPr id="5" name="PlaceHolder 4"/>
          <p:cNvSpPr>
            <a:spLocks noGrp="1"/>
          </p:cNvSpPr>
          <p:nvPr>
            <p:ph type="sldNum" idx="11"/>
          </p:nvPr>
        </p:nvSpPr>
        <p:spPr/>
        <p:txBody>
          <a:bodyPr/>
          <a:lstStyle/>
          <a:p>
            <a:fld id="{A2355B34-3C6F-4EDD-9B2B-504640AB6CC4}" type="slidenum">
              <a:t>6</a:t>
            </a:fld>
            <a:endParaRPr/>
          </a:p>
        </p:txBody>
      </p:sp>
    </p:spTree>
    <p:extLst>
      <p:ext uri="{BB962C8B-B14F-4D97-AF65-F5344CB8AC3E}">
        <p14:creationId xmlns:p14="http://schemas.microsoft.com/office/powerpoint/2010/main" val="3896246366"/>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PlaceHolder 1"/>
          <p:cNvSpPr>
            <a:spLocks noGrp="1"/>
          </p:cNvSpPr>
          <p:nvPr>
            <p:ph type="title"/>
          </p:nvPr>
        </p:nvSpPr>
        <p:spPr>
          <a:xfrm>
            <a:off x="-243408" y="556866"/>
            <a:ext cx="6190830" cy="415800"/>
          </a:xfrm>
          <a:prstGeom prst="rect">
            <a:avLst/>
          </a:prstGeom>
          <a:noFill/>
          <a:ln w="0">
            <a:noFill/>
          </a:ln>
        </p:spPr>
        <p:txBody>
          <a:bodyPr vert="horz" lIns="0" tIns="0" rIns="0" bIns="0" rtlCol="0" anchor="ctr" anchorCtr="0">
            <a:noAutofit/>
          </a:bodyPr>
          <a:lstStyle/>
          <a:p>
            <a:pPr algn="ctr">
              <a:lnSpc>
                <a:spcPct val="90000"/>
              </a:lnSpc>
              <a:buNone/>
            </a:pPr>
            <a:r>
              <a:rPr lang="fr-FR" sz="2800" b="0" spc="-1" dirty="0">
                <a:solidFill>
                  <a:srgbClr val="000000"/>
                </a:solidFill>
                <a:latin typeface="Arial"/>
                <a:ea typeface="DejaVu Sans"/>
              </a:rPr>
              <a:t>Rôle et posture des 2 professeurs</a:t>
            </a:r>
            <a:endParaRPr lang="fr-FR" sz="2800" b="0" spc="-1" dirty="0">
              <a:solidFill>
                <a:srgbClr val="000000"/>
              </a:solidFill>
              <a:latin typeface="Arial"/>
            </a:endParaRPr>
          </a:p>
        </p:txBody>
      </p:sp>
      <p:sp>
        <p:nvSpPr>
          <p:cNvPr id="209" name="PlaceHolder 2"/>
          <p:cNvSpPr>
            <a:spLocks noGrp="1"/>
          </p:cNvSpPr>
          <p:nvPr>
            <p:ph type="dt" idx="4294967295"/>
          </p:nvPr>
        </p:nvSpPr>
        <p:spPr>
          <a:xfrm>
            <a:off x="5710230" y="4783320"/>
            <a:ext cx="875340" cy="357750"/>
          </a:xfrm>
          <a:prstGeom prst="rect">
            <a:avLst/>
          </a:prstGeom>
          <a:noFill/>
          <a:ln w="0">
            <a:noFill/>
          </a:ln>
        </p:spPr>
        <p:txBody>
          <a:bodyPr vert="horz" lIns="0" tIns="0" rIns="0" bIns="0" rtlCol="0" anchor="ctr" anchorCtr="0">
            <a:noAutofit/>
          </a:bodyPr>
          <a:lstStyle>
            <a:lvl1pPr>
              <a:lnSpc>
                <a:spcPct val="100000"/>
              </a:lnSpc>
              <a:buNone/>
              <a:defRPr lang="fr-FR" sz="600" b="0" strike="noStrike" spc="-1">
                <a:solidFill>
                  <a:srgbClr val="000000"/>
                </a:solidFill>
                <a:latin typeface="Arial"/>
                <a:ea typeface="DejaVu Sans"/>
              </a:defRPr>
            </a:lvl1pPr>
          </a:lstStyle>
          <a:p>
            <a:pPr>
              <a:lnSpc>
                <a:spcPct val="100000"/>
              </a:lnSpc>
              <a:buNone/>
            </a:pPr>
            <a:r>
              <a:rPr lang="fr-FR"/>
              <a:t>3 &amp; 4 avril 2024</a:t>
            </a:r>
            <a:endParaRPr lang="fr-FR">
              <a:latin typeface="Calibri"/>
            </a:endParaRPr>
          </a:p>
        </p:txBody>
      </p:sp>
      <p:sp>
        <p:nvSpPr>
          <p:cNvPr id="210" name="Sous-titre 2"/>
          <p:cNvSpPr/>
          <p:nvPr/>
        </p:nvSpPr>
        <p:spPr>
          <a:xfrm>
            <a:off x="2391930" y="86130"/>
            <a:ext cx="4465800" cy="4158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90000"/>
              </a:lnSpc>
              <a:buNone/>
            </a:pPr>
            <a:r>
              <a:rPr lang="fr-FR" sz="1050" b="1" spc="-1">
                <a:solidFill>
                  <a:srgbClr val="000000"/>
                </a:solidFill>
                <a:latin typeface="Arial"/>
                <a:ea typeface="DejaVu Sans"/>
              </a:rPr>
              <a:t>Exemple 1 :  Intervention orale autour des stages en entreprise</a:t>
            </a:r>
            <a:endParaRPr lang="fr-FR" sz="1050" spc="-1">
              <a:solidFill>
                <a:srgbClr val="000000"/>
              </a:solidFill>
              <a:latin typeface="Calibri"/>
            </a:endParaRPr>
          </a:p>
        </p:txBody>
      </p:sp>
      <p:graphicFrame>
        <p:nvGraphicFramePr>
          <p:cNvPr id="211" name="Tableau 11"/>
          <p:cNvGraphicFramePr/>
          <p:nvPr>
            <p:extLst>
              <p:ext uri="{D42A27DB-BD31-4B8C-83A1-F6EECF244321}">
                <p14:modId xmlns:p14="http://schemas.microsoft.com/office/powerpoint/2010/main" val="3279103726"/>
              </p:ext>
            </p:extLst>
          </p:nvPr>
        </p:nvGraphicFramePr>
        <p:xfrm>
          <a:off x="270270" y="1047870"/>
          <a:ext cx="6431400" cy="3540105"/>
        </p:xfrm>
        <a:graphic>
          <a:graphicData uri="http://schemas.openxmlformats.org/drawingml/2006/table">
            <a:tbl>
              <a:tblPr/>
              <a:tblGrid>
                <a:gridCol w="1059750">
                  <a:extLst>
                    <a:ext uri="{9D8B030D-6E8A-4147-A177-3AD203B41FA5}">
                      <a16:colId xmlns:a16="http://schemas.microsoft.com/office/drawing/2014/main" val="20000"/>
                    </a:ext>
                  </a:extLst>
                </a:gridCol>
                <a:gridCol w="2545560">
                  <a:extLst>
                    <a:ext uri="{9D8B030D-6E8A-4147-A177-3AD203B41FA5}">
                      <a16:colId xmlns:a16="http://schemas.microsoft.com/office/drawing/2014/main" val="20001"/>
                    </a:ext>
                  </a:extLst>
                </a:gridCol>
                <a:gridCol w="2826090">
                  <a:extLst>
                    <a:ext uri="{9D8B030D-6E8A-4147-A177-3AD203B41FA5}">
                      <a16:colId xmlns:a16="http://schemas.microsoft.com/office/drawing/2014/main" val="20002"/>
                    </a:ext>
                  </a:extLst>
                </a:gridCol>
              </a:tblGrid>
              <a:tr h="636322">
                <a:tc>
                  <a:txBody>
                    <a:bodyPr/>
                    <a:lstStyle/>
                    <a:p>
                      <a:pPr algn="ctr">
                        <a:lnSpc>
                          <a:spcPct val="100000"/>
                        </a:lnSpc>
                        <a:buNone/>
                      </a:pPr>
                      <a:r>
                        <a:rPr lang="fr-FR" sz="1200" b="1" strike="noStrike" spc="-1">
                          <a:solidFill>
                            <a:srgbClr val="FFFFFF"/>
                          </a:solidFill>
                          <a:latin typeface="Arial"/>
                          <a:ea typeface="DejaVu Sans"/>
                        </a:rPr>
                        <a:t>Attendus et objectifs</a:t>
                      </a:r>
                      <a:endParaRPr lang="fr-FR" sz="1200" b="0" strike="noStrike" spc="-1">
                        <a:solidFill>
                          <a:srgbClr val="FFFFFF"/>
                        </a:solidFill>
                        <a:latin typeface="Calibri"/>
                      </a:endParaRPr>
                    </a:p>
                  </a:txBody>
                  <a:tcPr marL="68580" marR="68580" marT="34290" marB="34290">
                    <a:lnL w="9360">
                      <a:solidFill>
                        <a:srgbClr val="1F1F59"/>
                      </a:solidFill>
                    </a:lnL>
                    <a:lnR>
                      <a:noFill/>
                    </a:lnR>
                    <a:lnT w="9360">
                      <a:solidFill>
                        <a:srgbClr val="1F1F59"/>
                      </a:solidFill>
                    </a:lnT>
                    <a:lnB>
                      <a:noFill/>
                    </a:lnB>
                    <a:solidFill>
                      <a:srgbClr val="21215A"/>
                    </a:solidFill>
                  </a:tcPr>
                </a:tc>
                <a:tc>
                  <a:txBody>
                    <a:bodyPr/>
                    <a:lstStyle/>
                    <a:p>
                      <a:pPr algn="ctr">
                        <a:lnSpc>
                          <a:spcPct val="100000"/>
                        </a:lnSpc>
                        <a:buNone/>
                      </a:pPr>
                      <a:r>
                        <a:rPr lang="fr-FR" sz="1200" b="1" strike="noStrike" spc="-1">
                          <a:solidFill>
                            <a:srgbClr val="FFFFFF"/>
                          </a:solidFill>
                          <a:latin typeface="Arial"/>
                          <a:ea typeface="DejaVu Sans"/>
                        </a:rPr>
                        <a:t>Scenario 1 : Présentation du stage de première année des TS2 vers les TS1</a:t>
                      </a:r>
                      <a:endParaRPr lang="fr-FR" sz="1200" b="0" strike="noStrike" spc="-1">
                        <a:solidFill>
                          <a:srgbClr val="FFFFFF"/>
                        </a:solidFill>
                        <a:latin typeface="Calibri"/>
                      </a:endParaRPr>
                    </a:p>
                  </a:txBody>
                  <a:tcPr marL="68580" marR="68580" marT="34290" marB="34290">
                    <a:lnL>
                      <a:noFill/>
                    </a:lnL>
                    <a:lnR>
                      <a:noFill/>
                    </a:lnR>
                    <a:lnT w="9360">
                      <a:solidFill>
                        <a:srgbClr val="1F1F59"/>
                      </a:solidFill>
                    </a:lnT>
                    <a:lnB>
                      <a:noFill/>
                    </a:lnB>
                    <a:solidFill>
                      <a:srgbClr val="21215A"/>
                    </a:solidFill>
                  </a:tcPr>
                </a:tc>
                <a:tc>
                  <a:txBody>
                    <a:bodyPr/>
                    <a:lstStyle/>
                    <a:p>
                      <a:pPr algn="ctr">
                        <a:lnSpc>
                          <a:spcPct val="100000"/>
                        </a:lnSpc>
                        <a:buNone/>
                      </a:pPr>
                      <a:r>
                        <a:rPr lang="fr-FR" sz="1200" b="1" strike="noStrike" spc="-1">
                          <a:solidFill>
                            <a:srgbClr val="FFFFFF"/>
                          </a:solidFill>
                          <a:latin typeface="Arial"/>
                          <a:ea typeface="DejaVu Sans"/>
                        </a:rPr>
                        <a:t>Scenario 2 : Soutenance de stage par TS2 à un jury de TS1</a:t>
                      </a:r>
                      <a:endParaRPr lang="fr-FR" sz="1200" b="0" strike="noStrike" spc="-1">
                        <a:solidFill>
                          <a:srgbClr val="FFFFFF"/>
                        </a:solidFill>
                        <a:latin typeface="Calibri"/>
                      </a:endParaRPr>
                    </a:p>
                  </a:txBody>
                  <a:tcPr marL="68580" marR="68580" marT="34290" marB="34290">
                    <a:lnL>
                      <a:noFill/>
                    </a:lnL>
                    <a:lnR w="9360">
                      <a:solidFill>
                        <a:srgbClr val="1F1F59"/>
                      </a:solidFill>
                    </a:lnR>
                    <a:lnT w="9360">
                      <a:solidFill>
                        <a:srgbClr val="1F1F59"/>
                      </a:solidFill>
                    </a:lnT>
                    <a:lnB>
                      <a:noFill/>
                    </a:lnB>
                    <a:solidFill>
                      <a:srgbClr val="21215A"/>
                    </a:solidFill>
                  </a:tcPr>
                </a:tc>
                <a:extLst>
                  <a:ext uri="{0D108BD9-81ED-4DB2-BD59-A6C34878D82A}">
                    <a16:rowId xmlns:a16="http://schemas.microsoft.com/office/drawing/2014/main" val="10000"/>
                  </a:ext>
                </a:extLst>
              </a:tr>
              <a:tr h="1209012">
                <a:tc>
                  <a:txBody>
                    <a:bodyPr/>
                    <a:lstStyle/>
                    <a:p>
                      <a:pPr algn="ctr">
                        <a:lnSpc>
                          <a:spcPct val="100000"/>
                        </a:lnSpc>
                        <a:buNone/>
                      </a:pPr>
                      <a:r>
                        <a:rPr lang="fr-FR" sz="1200" b="0" strike="noStrike" spc="-1" dirty="0">
                          <a:solidFill>
                            <a:srgbClr val="000000"/>
                          </a:solidFill>
                          <a:latin typeface="Arial"/>
                          <a:ea typeface="DejaVu Sans"/>
                        </a:rPr>
                        <a:t>En amont de la séance</a:t>
                      </a:r>
                      <a:endParaRPr lang="fr-FR" sz="1200" b="0" strike="noStrike" spc="-1" dirty="0">
                        <a:solidFill>
                          <a:srgbClr val="000000"/>
                        </a:solidFill>
                        <a:latin typeface="Calibri"/>
                      </a:endParaRPr>
                    </a:p>
                  </a:txBody>
                  <a:tcPr marL="68580" marR="68580" marT="34290" marB="34290">
                    <a:lnL w="9360">
                      <a:solidFill>
                        <a:srgbClr val="1F1F59"/>
                      </a:solidFill>
                    </a:lnL>
                    <a:lnR>
                      <a:noFill/>
                    </a:lnR>
                    <a:lnT w="9360">
                      <a:noFill/>
                    </a:lnT>
                    <a:lnB w="9360">
                      <a:solidFill>
                        <a:srgbClr val="1F1F59"/>
                      </a:solidFill>
                    </a:lnB>
                    <a:noFill/>
                  </a:tcPr>
                </a:tc>
                <a:tc>
                  <a:txBody>
                    <a:bodyPr/>
                    <a:lstStyle/>
                    <a:p>
                      <a:pPr>
                        <a:lnSpc>
                          <a:spcPct val="100000"/>
                        </a:lnSpc>
                        <a:buNone/>
                      </a:pPr>
                      <a:r>
                        <a:rPr lang="fr-FR" sz="1200" b="0" strike="noStrike" spc="-1" dirty="0">
                          <a:solidFill>
                            <a:srgbClr val="000000"/>
                          </a:solidFill>
                          <a:latin typeface="Arial"/>
                          <a:ea typeface="DejaVu Sans"/>
                        </a:rPr>
                        <a:t>Faire préparer une intervention orale synthétique sans support</a:t>
                      </a:r>
                      <a:endParaRPr lang="fr-FR" sz="1200" b="0" strike="noStrike" spc="-1" dirty="0">
                        <a:solidFill>
                          <a:srgbClr val="000000"/>
                        </a:solidFill>
                        <a:latin typeface="Calibri"/>
                      </a:endParaRPr>
                    </a:p>
                    <a:p>
                      <a:pPr>
                        <a:lnSpc>
                          <a:spcPct val="100000"/>
                        </a:lnSpc>
                        <a:buNone/>
                      </a:pPr>
                      <a:r>
                        <a:rPr lang="fr-FR" sz="1200" b="0" i="1" strike="noStrike" spc="-1" dirty="0">
                          <a:solidFill>
                            <a:srgbClr val="000000"/>
                          </a:solidFill>
                          <a:latin typeface="Wingdings"/>
                          <a:ea typeface="DejaVu Sans"/>
                        </a:rPr>
                        <a:t></a:t>
                      </a:r>
                      <a:r>
                        <a:rPr lang="fr-FR" sz="1200" b="0" i="1" strike="noStrike" spc="-1" dirty="0">
                          <a:solidFill>
                            <a:srgbClr val="000000"/>
                          </a:solidFill>
                          <a:latin typeface="Arial"/>
                          <a:ea typeface="DejaVu Sans"/>
                        </a:rPr>
                        <a:t> Objectiver sur la découverte du monde professionnel, les démarches pour obtenir ce stage, les ressentis, les CPS…</a:t>
                      </a:r>
                      <a:endParaRPr lang="fr-FR" sz="1200" b="0" strike="noStrike" spc="-1" dirty="0">
                        <a:solidFill>
                          <a:srgbClr val="000000"/>
                        </a:solidFill>
                        <a:latin typeface="Calibri"/>
                      </a:endParaRPr>
                    </a:p>
                  </a:txBody>
                  <a:tcPr marL="68580" marR="68580" marT="34290" marB="34290">
                    <a:lnL>
                      <a:noFill/>
                    </a:lnL>
                    <a:lnR>
                      <a:noFill/>
                    </a:lnR>
                    <a:lnT w="9360">
                      <a:noFill/>
                    </a:lnT>
                    <a:lnB w="9360">
                      <a:solidFill>
                        <a:srgbClr val="1F1F59"/>
                      </a:solidFill>
                    </a:lnB>
                    <a:noFill/>
                  </a:tcPr>
                </a:tc>
                <a:tc>
                  <a:txBody>
                    <a:bodyPr/>
                    <a:lstStyle/>
                    <a:p>
                      <a:pPr>
                        <a:lnSpc>
                          <a:spcPct val="100000"/>
                        </a:lnSpc>
                        <a:buNone/>
                      </a:pPr>
                      <a:r>
                        <a:rPr lang="fr-FR" sz="1200" b="0" strike="noStrike" spc="-1">
                          <a:solidFill>
                            <a:srgbClr val="000000"/>
                          </a:solidFill>
                          <a:latin typeface="Arial"/>
                          <a:ea typeface="DejaVu Sans"/>
                        </a:rPr>
                        <a:t>-Préparation des TS2 à la soutenance</a:t>
                      </a:r>
                      <a:endParaRPr lang="fr-FR" sz="1200" b="0" strike="noStrike" spc="-1">
                        <a:solidFill>
                          <a:srgbClr val="000000"/>
                        </a:solidFill>
                        <a:latin typeface="Calibri"/>
                      </a:endParaRPr>
                    </a:p>
                    <a:p>
                      <a:pPr>
                        <a:lnSpc>
                          <a:spcPct val="100000"/>
                        </a:lnSpc>
                        <a:buNone/>
                      </a:pPr>
                      <a:endParaRPr lang="fr-FR" sz="1200" b="0" strike="noStrike" spc="-1">
                        <a:solidFill>
                          <a:srgbClr val="000000"/>
                        </a:solidFill>
                        <a:latin typeface="Calibri"/>
                      </a:endParaRPr>
                    </a:p>
                    <a:p>
                      <a:pPr>
                        <a:lnSpc>
                          <a:spcPct val="100000"/>
                        </a:lnSpc>
                        <a:buNone/>
                      </a:pPr>
                      <a:r>
                        <a:rPr lang="fr-FR" sz="1200" b="0" strike="noStrike" spc="-1">
                          <a:solidFill>
                            <a:srgbClr val="000000"/>
                          </a:solidFill>
                          <a:latin typeface="Arial"/>
                          <a:ea typeface="DejaVu Sans"/>
                        </a:rPr>
                        <a:t>-Faire préparer aux TS1 une grille d’évaluation objectives à partir d’extraits du référentiel</a:t>
                      </a:r>
                      <a:endParaRPr lang="fr-FR" sz="1200" b="0" strike="noStrike" spc="-1">
                        <a:solidFill>
                          <a:srgbClr val="000000"/>
                        </a:solidFill>
                        <a:latin typeface="Calibri"/>
                      </a:endParaRPr>
                    </a:p>
                  </a:txBody>
                  <a:tcPr marL="68580" marR="68580" marT="34290" marB="34290">
                    <a:lnL>
                      <a:noFill/>
                    </a:lnL>
                    <a:lnR w="9360">
                      <a:solidFill>
                        <a:srgbClr val="1F1F59"/>
                      </a:solidFill>
                    </a:lnR>
                    <a:lnT w="9360">
                      <a:noFill/>
                    </a:lnT>
                    <a:lnB w="9360">
                      <a:solidFill>
                        <a:srgbClr val="1F1F59"/>
                      </a:solidFill>
                    </a:lnB>
                    <a:noFill/>
                  </a:tcPr>
                </a:tc>
                <a:extLst>
                  <a:ext uri="{0D108BD9-81ED-4DB2-BD59-A6C34878D82A}">
                    <a16:rowId xmlns:a16="http://schemas.microsoft.com/office/drawing/2014/main" val="10001"/>
                  </a:ext>
                </a:extLst>
              </a:tr>
              <a:tr h="1694771">
                <a:tc>
                  <a:txBody>
                    <a:bodyPr/>
                    <a:lstStyle/>
                    <a:p>
                      <a:pPr algn="ctr">
                        <a:lnSpc>
                          <a:spcPct val="100000"/>
                        </a:lnSpc>
                        <a:buNone/>
                      </a:pPr>
                      <a:r>
                        <a:rPr lang="fr-FR" sz="1200" b="0" strike="noStrike" spc="-1">
                          <a:solidFill>
                            <a:srgbClr val="000000"/>
                          </a:solidFill>
                          <a:latin typeface="Arial"/>
                          <a:ea typeface="DejaVu Sans"/>
                        </a:rPr>
                        <a:t>Pendant la séance</a:t>
                      </a:r>
                      <a:endParaRPr lang="fr-FR" sz="1200" b="0" strike="noStrike" spc="-1">
                        <a:solidFill>
                          <a:srgbClr val="000000"/>
                        </a:solidFill>
                        <a:latin typeface="Calibri"/>
                      </a:endParaRPr>
                    </a:p>
                  </a:txBody>
                  <a:tcPr marL="68580" marR="68580" marT="34290" marB="34290">
                    <a:lnL w="9360">
                      <a:solidFill>
                        <a:srgbClr val="1F1F59"/>
                      </a:solidFill>
                    </a:lnL>
                    <a:lnR>
                      <a:noFill/>
                    </a:lnR>
                    <a:lnT w="9360" cap="flat" cmpd="sng" algn="ctr">
                      <a:solidFill>
                        <a:srgbClr val="1F1F59"/>
                      </a:solidFill>
                      <a:prstDash val="solid"/>
                      <a:round/>
                      <a:headEnd type="none" w="med" len="med"/>
                      <a:tailEnd type="none" w="med" len="med"/>
                    </a:lnT>
                    <a:lnB>
                      <a:noFill/>
                    </a:lnB>
                    <a:noFill/>
                  </a:tcPr>
                </a:tc>
                <a:tc>
                  <a:txBody>
                    <a:bodyPr/>
                    <a:lstStyle/>
                    <a:p>
                      <a:pPr>
                        <a:lnSpc>
                          <a:spcPct val="100000"/>
                        </a:lnSpc>
                        <a:buNone/>
                      </a:pPr>
                      <a:r>
                        <a:rPr lang="fr-FR" sz="1200" b="0" strike="noStrike" spc="-1">
                          <a:solidFill>
                            <a:srgbClr val="000000"/>
                          </a:solidFill>
                          <a:latin typeface="Arial"/>
                          <a:ea typeface="DejaVu Sans"/>
                        </a:rPr>
                        <a:t>-Modération</a:t>
                      </a:r>
                      <a:endParaRPr lang="fr-FR" sz="1200" b="0" strike="noStrike" spc="-1">
                        <a:solidFill>
                          <a:srgbClr val="000000"/>
                        </a:solidFill>
                        <a:latin typeface="Calibri"/>
                      </a:endParaRPr>
                    </a:p>
                    <a:p>
                      <a:pPr>
                        <a:lnSpc>
                          <a:spcPct val="100000"/>
                        </a:lnSpc>
                        <a:buNone/>
                      </a:pPr>
                      <a:endParaRPr lang="fr-FR" sz="1200" b="0" strike="noStrike" spc="-1">
                        <a:solidFill>
                          <a:srgbClr val="000000"/>
                        </a:solidFill>
                        <a:latin typeface="Calibri"/>
                      </a:endParaRPr>
                    </a:p>
                    <a:p>
                      <a:pPr>
                        <a:lnSpc>
                          <a:spcPct val="100000"/>
                        </a:lnSpc>
                        <a:buNone/>
                      </a:pPr>
                      <a:r>
                        <a:rPr lang="fr-FR" sz="1200" b="0" strike="noStrike" spc="-1">
                          <a:solidFill>
                            <a:srgbClr val="000000"/>
                          </a:solidFill>
                          <a:latin typeface="Arial"/>
                          <a:ea typeface="DejaVu Sans"/>
                        </a:rPr>
                        <a:t>-Participation aux échanges et questions</a:t>
                      </a:r>
                      <a:endParaRPr lang="fr-FR" sz="1200" b="0" strike="noStrike" spc="-1">
                        <a:solidFill>
                          <a:srgbClr val="000000"/>
                        </a:solidFill>
                        <a:latin typeface="Calibri"/>
                      </a:endParaRPr>
                    </a:p>
                    <a:p>
                      <a:pPr>
                        <a:lnSpc>
                          <a:spcPct val="100000"/>
                        </a:lnSpc>
                        <a:buNone/>
                      </a:pPr>
                      <a:endParaRPr lang="fr-FR" sz="1200" b="0" strike="noStrike" spc="-1">
                        <a:solidFill>
                          <a:srgbClr val="000000"/>
                        </a:solidFill>
                        <a:latin typeface="Calibri"/>
                      </a:endParaRPr>
                    </a:p>
                    <a:p>
                      <a:pPr>
                        <a:lnSpc>
                          <a:spcPct val="100000"/>
                        </a:lnSpc>
                        <a:buNone/>
                      </a:pPr>
                      <a:r>
                        <a:rPr lang="fr-FR" sz="1200" b="0" strike="noStrike" spc="-1">
                          <a:solidFill>
                            <a:srgbClr val="000000"/>
                          </a:solidFill>
                          <a:latin typeface="Arial"/>
                          <a:ea typeface="DejaVu Sans"/>
                        </a:rPr>
                        <a:t>-Réseau professionnel : mise en relation pour les coordonnées d’entreprise</a:t>
                      </a:r>
                      <a:endParaRPr lang="fr-FR" sz="1200" b="0" strike="noStrike" spc="-1">
                        <a:solidFill>
                          <a:srgbClr val="000000"/>
                        </a:solidFill>
                        <a:latin typeface="Calibri"/>
                      </a:endParaRPr>
                    </a:p>
                  </a:txBody>
                  <a:tcPr marL="68580" marR="68580" marT="34290" marB="34290">
                    <a:lnL>
                      <a:noFill/>
                    </a:lnL>
                    <a:lnR>
                      <a:noFill/>
                    </a:lnR>
                    <a:lnT w="9360" cap="flat" cmpd="sng" algn="ctr">
                      <a:solidFill>
                        <a:srgbClr val="1F1F59"/>
                      </a:solidFill>
                      <a:prstDash val="solid"/>
                      <a:round/>
                      <a:headEnd type="none" w="med" len="med"/>
                      <a:tailEnd type="none" w="med" len="med"/>
                    </a:lnT>
                    <a:lnB>
                      <a:noFill/>
                    </a:lnB>
                    <a:noFill/>
                  </a:tcPr>
                </a:tc>
                <a:tc>
                  <a:txBody>
                    <a:bodyPr/>
                    <a:lstStyle/>
                    <a:p>
                      <a:pPr>
                        <a:lnSpc>
                          <a:spcPct val="100000"/>
                        </a:lnSpc>
                        <a:buNone/>
                      </a:pPr>
                      <a:r>
                        <a:rPr lang="fr-FR" sz="1200" b="0" strike="noStrike" spc="-1" dirty="0">
                          <a:solidFill>
                            <a:srgbClr val="000000"/>
                          </a:solidFill>
                          <a:latin typeface="Arial"/>
                          <a:ea typeface="DejaVu Sans"/>
                        </a:rPr>
                        <a:t>-Modération</a:t>
                      </a:r>
                      <a:endParaRPr lang="fr-FR" sz="1200" b="0" strike="noStrike" spc="-1" dirty="0">
                        <a:solidFill>
                          <a:srgbClr val="000000"/>
                        </a:solidFill>
                        <a:latin typeface="Calibri"/>
                      </a:endParaRPr>
                    </a:p>
                    <a:p>
                      <a:pPr>
                        <a:lnSpc>
                          <a:spcPct val="100000"/>
                        </a:lnSpc>
                        <a:buNone/>
                      </a:pPr>
                      <a:endParaRPr lang="fr-FR" sz="1200" b="0" strike="noStrike" spc="-1" dirty="0">
                        <a:solidFill>
                          <a:srgbClr val="000000"/>
                        </a:solidFill>
                        <a:latin typeface="Calibri"/>
                      </a:endParaRPr>
                    </a:p>
                    <a:p>
                      <a:pPr>
                        <a:lnSpc>
                          <a:spcPct val="100000"/>
                        </a:lnSpc>
                        <a:buNone/>
                      </a:pPr>
                      <a:r>
                        <a:rPr lang="fr-FR" sz="1200" b="0" strike="noStrike" spc="-1" dirty="0">
                          <a:solidFill>
                            <a:srgbClr val="000000"/>
                          </a:solidFill>
                          <a:latin typeface="Arial"/>
                          <a:ea typeface="DejaVu Sans"/>
                        </a:rPr>
                        <a:t>-Evaluation formative des TS2</a:t>
                      </a:r>
                      <a:endParaRPr lang="fr-FR" sz="1200" b="0" strike="noStrike" spc="-1" dirty="0">
                        <a:solidFill>
                          <a:srgbClr val="000000"/>
                        </a:solidFill>
                        <a:latin typeface="Calibri"/>
                      </a:endParaRPr>
                    </a:p>
                    <a:p>
                      <a:pPr>
                        <a:lnSpc>
                          <a:spcPct val="100000"/>
                        </a:lnSpc>
                        <a:buNone/>
                      </a:pPr>
                      <a:endParaRPr lang="fr-FR" sz="1200" b="0" strike="noStrike" spc="-1" dirty="0">
                        <a:solidFill>
                          <a:srgbClr val="000000"/>
                        </a:solidFill>
                        <a:latin typeface="Calibri"/>
                      </a:endParaRPr>
                    </a:p>
                    <a:p>
                      <a:pPr>
                        <a:lnSpc>
                          <a:spcPct val="100000"/>
                        </a:lnSpc>
                        <a:buNone/>
                      </a:pPr>
                      <a:r>
                        <a:rPr lang="fr-FR" sz="1200" b="0" strike="noStrike" spc="-1" dirty="0">
                          <a:solidFill>
                            <a:srgbClr val="000000"/>
                          </a:solidFill>
                          <a:latin typeface="Arial"/>
                          <a:ea typeface="DejaVu Sans"/>
                        </a:rPr>
                        <a:t>-Evaluation et amélioration collaborative de la grille proposée par les TS1</a:t>
                      </a:r>
                      <a:endParaRPr lang="fr-FR" sz="1200" b="0" strike="noStrike" spc="-1" dirty="0">
                        <a:solidFill>
                          <a:srgbClr val="000000"/>
                        </a:solidFill>
                        <a:latin typeface="Calibri"/>
                      </a:endParaRPr>
                    </a:p>
                    <a:p>
                      <a:pPr>
                        <a:lnSpc>
                          <a:spcPct val="100000"/>
                        </a:lnSpc>
                        <a:buNone/>
                      </a:pPr>
                      <a:endParaRPr lang="fr-FR" sz="1200" b="0" strike="noStrike" spc="-1" dirty="0">
                        <a:solidFill>
                          <a:srgbClr val="000000"/>
                        </a:solidFill>
                        <a:latin typeface="Calibri"/>
                      </a:endParaRPr>
                    </a:p>
                  </a:txBody>
                  <a:tcPr marL="68580" marR="68580" marT="34290" marB="34290">
                    <a:lnL>
                      <a:noFill/>
                    </a:lnL>
                    <a:lnR w="9360">
                      <a:solidFill>
                        <a:srgbClr val="1F1F59"/>
                      </a:solidFill>
                    </a:lnR>
                    <a:lnT w="9360" cap="flat" cmpd="sng" algn="ctr">
                      <a:solidFill>
                        <a:srgbClr val="1F1F59"/>
                      </a:solidFill>
                      <a:prstDash val="solid"/>
                      <a:round/>
                      <a:headEnd type="none" w="med" len="med"/>
                      <a:tailEnd type="none" w="med" len="med"/>
                    </a:lnT>
                    <a:lnB>
                      <a:noFill/>
                    </a:lnB>
                    <a:noFill/>
                  </a:tcPr>
                </a:tc>
                <a:extLst>
                  <a:ext uri="{0D108BD9-81ED-4DB2-BD59-A6C34878D82A}">
                    <a16:rowId xmlns:a16="http://schemas.microsoft.com/office/drawing/2014/main" val="10002"/>
                  </a:ext>
                </a:extLst>
              </a:tr>
            </a:tbl>
          </a:graphicData>
        </a:graphic>
      </p:graphicFrame>
      <p:sp>
        <p:nvSpPr>
          <p:cNvPr id="4" name="PlaceHolder 3"/>
          <p:cNvSpPr>
            <a:spLocks noGrp="1"/>
          </p:cNvSpPr>
          <p:nvPr>
            <p:ph type="ftr" idx="10"/>
          </p:nvPr>
        </p:nvSpPr>
        <p:spPr/>
        <p:txBody>
          <a:bodyPr/>
          <a:lstStyle/>
          <a:p>
            <a:r>
              <a:t>Mise en place des nouveaux référentiels de BTS BioALC et BioRP</a:t>
            </a:r>
          </a:p>
        </p:txBody>
      </p:sp>
      <p:sp>
        <p:nvSpPr>
          <p:cNvPr id="5" name="PlaceHolder 4"/>
          <p:cNvSpPr>
            <a:spLocks noGrp="1"/>
          </p:cNvSpPr>
          <p:nvPr>
            <p:ph type="sldNum" idx="11"/>
          </p:nvPr>
        </p:nvSpPr>
        <p:spPr/>
        <p:txBody>
          <a:bodyPr/>
          <a:lstStyle/>
          <a:p>
            <a:fld id="{32B3BD5D-FB6F-422B-A13A-1FCA94C53017}" type="slidenum">
              <a:t>7</a:t>
            </a:fld>
            <a:endParaRPr/>
          </a:p>
        </p:txBody>
      </p:sp>
    </p:spTree>
    <p:extLst>
      <p:ext uri="{BB962C8B-B14F-4D97-AF65-F5344CB8AC3E}">
        <p14:creationId xmlns:p14="http://schemas.microsoft.com/office/powerpoint/2010/main" val="2865554408"/>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smtClean="0"/>
              <a:t>Atelier : </a:t>
            </a:r>
            <a:br>
              <a:rPr lang="fr-FR" dirty="0" smtClean="0"/>
            </a:br>
            <a:r>
              <a:rPr lang="fr-FR" dirty="0"/>
              <a:t/>
            </a:r>
            <a:br>
              <a:rPr lang="fr-FR" dirty="0"/>
            </a:br>
            <a:r>
              <a:rPr lang="fr-FR" sz="2000" dirty="0"/>
              <a:t>Objectif : construire la première séquence de l’année (jusqu’aux premières vacances)</a:t>
            </a:r>
            <a:br>
              <a:rPr lang="fr-FR" sz="2000" dirty="0"/>
            </a:br>
            <a:endParaRPr lang="fr-FR" dirty="0"/>
          </a:p>
        </p:txBody>
      </p:sp>
      <p:sp>
        <p:nvSpPr>
          <p:cNvPr id="10" name="Espace réservé du contenu 9"/>
          <p:cNvSpPr>
            <a:spLocks noGrp="1"/>
          </p:cNvSpPr>
          <p:nvPr>
            <p:ph sz="quarter" idx="14"/>
          </p:nvPr>
        </p:nvSpPr>
        <p:spPr>
          <a:xfrm>
            <a:off x="269999" y="2571750"/>
            <a:ext cx="6318000" cy="1838250"/>
          </a:xfrm>
        </p:spPr>
        <p:txBody>
          <a:bodyPr/>
          <a:lstStyle/>
          <a:p>
            <a:pPr lvl="0"/>
            <a:r>
              <a:rPr lang="fr-FR" sz="1400" dirty="0"/>
              <a:t>Travail en équipe lycée </a:t>
            </a:r>
            <a:endParaRPr lang="fr-FR" sz="1400" dirty="0" smtClean="0"/>
          </a:p>
          <a:p>
            <a:pPr lvl="0"/>
            <a:endParaRPr lang="fr-FR" sz="1400" dirty="0"/>
          </a:p>
          <a:p>
            <a:endParaRPr lang="fr-FR" sz="1400" dirty="0"/>
          </a:p>
        </p:txBody>
      </p:sp>
      <p:sp>
        <p:nvSpPr>
          <p:cNvPr id="9" name="Espace réservé du texte 8"/>
          <p:cNvSpPr>
            <a:spLocks noGrp="1"/>
          </p:cNvSpPr>
          <p:nvPr>
            <p:ph type="body" sz="quarter" idx="13"/>
          </p:nvPr>
        </p:nvSpPr>
        <p:spPr/>
        <p:txBody>
          <a:bodyPr/>
          <a:lstStyle/>
          <a:p>
            <a:endParaRPr lang="fr-FR"/>
          </a:p>
        </p:txBody>
      </p:sp>
      <p:sp>
        <p:nvSpPr>
          <p:cNvPr id="5" name="Espace réservé du pied de page 4"/>
          <p:cNvSpPr>
            <a:spLocks noGrp="1"/>
          </p:cNvSpPr>
          <p:nvPr>
            <p:ph type="ftr" idx="4294967295"/>
          </p:nvPr>
        </p:nvSpPr>
        <p:spPr>
          <a:xfrm>
            <a:off x="0" y="4783138"/>
            <a:ext cx="4427538" cy="360362"/>
          </a:xfrm>
        </p:spPr>
        <p:txBody>
          <a:bodyPr/>
          <a:lstStyle/>
          <a:p>
            <a:r>
              <a:rPr lang="fr-FR" smtClean="0"/>
              <a:t>Footer</a:t>
            </a:r>
            <a:endParaRPr lang="fr-FR"/>
          </a:p>
        </p:txBody>
      </p:sp>
      <p:sp>
        <p:nvSpPr>
          <p:cNvPr id="6" name="Espace réservé du numéro de diapositive 5"/>
          <p:cNvSpPr>
            <a:spLocks noGrp="1"/>
          </p:cNvSpPr>
          <p:nvPr>
            <p:ph type="sldNum" idx="4294967295"/>
          </p:nvPr>
        </p:nvSpPr>
        <p:spPr>
          <a:xfrm>
            <a:off x="5845175" y="4783138"/>
            <a:ext cx="1012825" cy="360362"/>
          </a:xfrm>
        </p:spPr>
        <p:txBody>
          <a:bodyPr/>
          <a:lstStyle/>
          <a:p>
            <a:fld id="{0D3AECD1-82FA-4900-A6A1-DC8710E7321B}" type="slidenum">
              <a:rPr lang="fr-FR" smtClean="0"/>
              <a:t>8</a:t>
            </a:fld>
            <a:endParaRPr lang="fr-FR"/>
          </a:p>
        </p:txBody>
      </p:sp>
    </p:spTree>
    <p:extLst>
      <p:ext uri="{BB962C8B-B14F-4D97-AF65-F5344CB8AC3E}">
        <p14:creationId xmlns:p14="http://schemas.microsoft.com/office/powerpoint/2010/main" val="4107972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PlaceHolder 1"/>
          <p:cNvSpPr>
            <a:spLocks noGrp="1"/>
          </p:cNvSpPr>
          <p:nvPr>
            <p:ph type="subTitle"/>
          </p:nvPr>
        </p:nvSpPr>
        <p:spPr>
          <a:xfrm>
            <a:off x="342900" y="1203390"/>
            <a:ext cx="6171660" cy="2982690"/>
          </a:xfrm>
          <a:prstGeom prst="rect">
            <a:avLst/>
          </a:prstGeom>
          <a:noFill/>
          <a:ln w="0">
            <a:noFill/>
          </a:ln>
        </p:spPr>
        <p:txBody>
          <a:bodyPr vert="horz" lIns="0" tIns="0" rIns="0" bIns="0" rtlCol="0" anchor="ctr" anchorCtr="0">
            <a:noAutofit/>
          </a:bodyPr>
          <a:lstStyle/>
          <a:p>
            <a:pPr marL="171450" indent="-171450">
              <a:spcBef>
                <a:spcPts val="751"/>
              </a:spcBef>
              <a:buClr>
                <a:srgbClr val="000000"/>
              </a:buClr>
              <a:buFont typeface="Arial"/>
              <a:buChar char="•"/>
            </a:pPr>
            <a:r>
              <a:rPr lang="fr-FR" sz="2100" b="0" spc="-1">
                <a:solidFill>
                  <a:srgbClr val="000000"/>
                </a:solidFill>
                <a:latin typeface="Arial"/>
                <a:ea typeface="DejaVu Sans"/>
              </a:rPr>
              <a:t>Thèmes diverses et transversaux</a:t>
            </a:r>
            <a:endParaRPr lang="fr-FR" sz="2100" b="0" spc="-1">
              <a:solidFill>
                <a:srgbClr val="000000"/>
              </a:solidFill>
              <a:latin typeface="Calibri"/>
            </a:endParaRPr>
          </a:p>
          <a:p>
            <a:pPr>
              <a:spcBef>
                <a:spcPts val="751"/>
              </a:spcBef>
            </a:pPr>
            <a:endParaRPr lang="fr-FR" sz="2100" b="0" spc="-1">
              <a:solidFill>
                <a:srgbClr val="000000"/>
              </a:solidFill>
              <a:latin typeface="Calibri"/>
            </a:endParaRPr>
          </a:p>
          <a:p>
            <a:pPr marL="171450" indent="-171450">
              <a:spcBef>
                <a:spcPts val="751"/>
              </a:spcBef>
              <a:buClr>
                <a:srgbClr val="000000"/>
              </a:buClr>
              <a:buFont typeface="Arial"/>
              <a:buChar char="•"/>
            </a:pPr>
            <a:r>
              <a:rPr lang="fr-FR" sz="2100" b="0" spc="-1">
                <a:solidFill>
                  <a:srgbClr val="000000"/>
                </a:solidFill>
                <a:latin typeface="Arial"/>
                <a:ea typeface="DejaVu Sans"/>
              </a:rPr>
              <a:t>Anticipation et construction des séances/séquences</a:t>
            </a:r>
            <a:endParaRPr lang="fr-FR" sz="2100" b="0" spc="-1">
              <a:solidFill>
                <a:srgbClr val="000000"/>
              </a:solidFill>
              <a:latin typeface="Calibri"/>
            </a:endParaRPr>
          </a:p>
          <a:p>
            <a:pPr>
              <a:spcBef>
                <a:spcPts val="751"/>
              </a:spcBef>
            </a:pPr>
            <a:endParaRPr lang="fr-FR" sz="2100" b="0" spc="-1">
              <a:solidFill>
                <a:srgbClr val="000000"/>
              </a:solidFill>
              <a:latin typeface="Calibri"/>
            </a:endParaRPr>
          </a:p>
          <a:p>
            <a:pPr marL="171450" indent="-171450">
              <a:spcBef>
                <a:spcPts val="751"/>
              </a:spcBef>
              <a:buClr>
                <a:srgbClr val="000000"/>
              </a:buClr>
              <a:buFont typeface="Arial"/>
              <a:buChar char="•"/>
            </a:pPr>
            <a:r>
              <a:rPr lang="fr-FR" sz="2100" b="0" spc="-1">
                <a:solidFill>
                  <a:srgbClr val="000000"/>
                </a:solidFill>
                <a:latin typeface="Arial"/>
                <a:ea typeface="DejaVu Sans"/>
              </a:rPr>
              <a:t>Identifier collectivement les besoins</a:t>
            </a:r>
            <a:endParaRPr lang="fr-FR" sz="2100" b="0" spc="-1">
              <a:solidFill>
                <a:srgbClr val="000000"/>
              </a:solidFill>
              <a:latin typeface="Calibri"/>
            </a:endParaRPr>
          </a:p>
        </p:txBody>
      </p:sp>
      <p:sp>
        <p:nvSpPr>
          <p:cNvPr id="239" name="PlaceHolder 2"/>
          <p:cNvSpPr>
            <a:spLocks noGrp="1"/>
          </p:cNvSpPr>
          <p:nvPr>
            <p:ph type="title"/>
          </p:nvPr>
        </p:nvSpPr>
        <p:spPr>
          <a:xfrm>
            <a:off x="942840" y="205200"/>
            <a:ext cx="5571720" cy="858330"/>
          </a:xfrm>
          <a:prstGeom prst="rect">
            <a:avLst/>
          </a:prstGeom>
          <a:noFill/>
          <a:ln w="0">
            <a:noFill/>
          </a:ln>
        </p:spPr>
        <p:txBody>
          <a:bodyPr vert="horz" lIns="0" tIns="0" rIns="0" bIns="0" rtlCol="0" anchor="ctr" anchorCtr="0">
            <a:noAutofit/>
          </a:bodyPr>
          <a:lstStyle/>
          <a:p>
            <a:pPr>
              <a:lnSpc>
                <a:spcPct val="90000"/>
              </a:lnSpc>
              <a:buNone/>
            </a:pPr>
            <a:r>
              <a:rPr lang="fr-FR" sz="3300" b="0" spc="-1">
                <a:solidFill>
                  <a:srgbClr val="000000"/>
                </a:solidFill>
                <a:latin typeface="Arial"/>
                <a:ea typeface="DejaVu Sans"/>
              </a:rPr>
              <a:t>En conclusion</a:t>
            </a:r>
            <a:endParaRPr lang="fr-FR" sz="3300" b="0" spc="-1">
              <a:solidFill>
                <a:srgbClr val="000000"/>
              </a:solidFill>
              <a:latin typeface="Arial"/>
            </a:endParaRPr>
          </a:p>
        </p:txBody>
      </p:sp>
      <p:sp>
        <p:nvSpPr>
          <p:cNvPr id="240" name="PlaceHolder 3"/>
          <p:cNvSpPr>
            <a:spLocks noGrp="1"/>
          </p:cNvSpPr>
          <p:nvPr>
            <p:ph type="dt" idx="4294967295"/>
          </p:nvPr>
        </p:nvSpPr>
        <p:spPr>
          <a:xfrm>
            <a:off x="5710230" y="4783320"/>
            <a:ext cx="875340" cy="357750"/>
          </a:xfrm>
          <a:prstGeom prst="rect">
            <a:avLst/>
          </a:prstGeom>
          <a:noFill/>
          <a:ln w="0">
            <a:noFill/>
          </a:ln>
        </p:spPr>
        <p:txBody>
          <a:bodyPr vert="horz" lIns="0" tIns="0" rIns="0" bIns="0" rtlCol="0" anchor="ctr" anchorCtr="0">
            <a:noAutofit/>
          </a:bodyPr>
          <a:lstStyle>
            <a:lvl1pPr>
              <a:lnSpc>
                <a:spcPct val="100000"/>
              </a:lnSpc>
              <a:buNone/>
              <a:defRPr lang="fr-FR" sz="600" b="0" strike="noStrike" spc="-1">
                <a:solidFill>
                  <a:srgbClr val="000000"/>
                </a:solidFill>
                <a:latin typeface="Arial"/>
                <a:ea typeface="DejaVu Sans"/>
              </a:defRPr>
            </a:lvl1pPr>
          </a:lstStyle>
          <a:p>
            <a:pPr>
              <a:lnSpc>
                <a:spcPct val="100000"/>
              </a:lnSpc>
              <a:buNone/>
            </a:pPr>
            <a:r>
              <a:rPr lang="fr-FR"/>
              <a:t>3 &amp; 4 avril 2024</a:t>
            </a:r>
            <a:endParaRPr lang="fr-FR">
              <a:latin typeface="Calibri"/>
            </a:endParaRPr>
          </a:p>
        </p:txBody>
      </p:sp>
      <p:sp>
        <p:nvSpPr>
          <p:cNvPr id="5" name="PlaceHolder 4"/>
          <p:cNvSpPr>
            <a:spLocks noGrp="1"/>
          </p:cNvSpPr>
          <p:nvPr>
            <p:ph type="ftr" idx="7"/>
          </p:nvPr>
        </p:nvSpPr>
        <p:spPr/>
        <p:txBody>
          <a:bodyPr/>
          <a:lstStyle/>
          <a:p>
            <a:r>
              <a:t>Mise en place des nouveaux référentiels de BTS BioALC et BioRP</a:t>
            </a:r>
          </a:p>
        </p:txBody>
      </p:sp>
      <p:sp>
        <p:nvSpPr>
          <p:cNvPr id="6" name="PlaceHolder 5"/>
          <p:cNvSpPr>
            <a:spLocks noGrp="1"/>
          </p:cNvSpPr>
          <p:nvPr>
            <p:ph type="sldNum" idx="8"/>
          </p:nvPr>
        </p:nvSpPr>
        <p:spPr/>
        <p:txBody>
          <a:bodyPr/>
          <a:lstStyle/>
          <a:p>
            <a:fld id="{65D76252-8F78-4E5E-AC63-BFE222A05822}" type="slidenum">
              <a:t>9</a:t>
            </a:fld>
            <a:endParaRPr/>
          </a:p>
        </p:txBody>
      </p:sp>
    </p:spTree>
    <p:extLst>
      <p:ext uri="{BB962C8B-B14F-4D97-AF65-F5344CB8AC3E}">
        <p14:creationId xmlns:p14="http://schemas.microsoft.com/office/powerpoint/2010/main" val="3514058392"/>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ministeriel_marianne" id="{5F0B8B09-9A99-4083-B883-79F2388C6E1D}" vid="{F8005780-5DEF-4BE0-805B-EA49FB1EABC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711CBDF24E87429AD9C0273156F54A" ma:contentTypeVersion="1" ma:contentTypeDescription="Crée un document." ma:contentTypeScope="" ma:versionID="2e7c5aa9ef5d81659d4bf2e92a6f29ee">
  <xsd:schema xmlns:xsd="http://www.w3.org/2001/XMLSchema" xmlns:xs="http://www.w3.org/2001/XMLSchema" xmlns:p="http://schemas.microsoft.com/office/2006/metadata/properties" xmlns:ns1="http://schemas.microsoft.com/sharepoint/v3" targetNamespace="http://schemas.microsoft.com/office/2006/metadata/properties" ma:root="true" ma:fieldsID="e407a0f58931eb9b8f607584e4edce49"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e de début de planification" ma:description="" ma:hidden="true" ma:internalName="PublishingStartDate">
      <xsd:simpleType>
        <xsd:restriction base="dms:Unknown"/>
      </xsd:simpleType>
    </xsd:element>
    <xsd:element name="PublishingExpirationDate" ma:index="9" nillable="true" ma:displayName="Date de fin de planification"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D5A41BC-8BF4-4C98-B546-0CA0C6D7D4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D416C5A-7AEB-4464-B116-D5E8F5627C91}">
  <ds:schemaRefs>
    <ds:schemaRef ds:uri="http://schemas.microsoft.com/sharepoint/v3/contenttype/forms"/>
  </ds:schemaRefs>
</ds:datastoreItem>
</file>

<file path=customXml/itemProps3.xml><?xml version="1.0" encoding="utf-8"?>
<ds:datastoreItem xmlns:ds="http://schemas.openxmlformats.org/officeDocument/2006/customXml" ds:itemID="{24B279A5-87A2-445D-95C3-916EB9C5F0E3}">
  <ds:schemaRefs>
    <ds:schemaRef ds:uri="http://schemas.microsoft.com/sharepoint/v3"/>
    <ds:schemaRef ds:uri="http://schemas.microsoft.com/office/2006/documentManagement/types"/>
    <ds:schemaRef ds:uri="http://purl.org/dc/elements/1.1/"/>
    <ds:schemaRef ds:uri="http://purl.org/dc/dcmitype/"/>
    <ds:schemaRef ds:uri="http://schemas.microsoft.com/office/infopath/2007/PartnerControls"/>
    <ds:schemaRef ds:uri="http://schemas.microsoft.com/office/2006/metadata/propertie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MINISTÈRIEL</Template>
  <TotalTime>2097</TotalTime>
  <Words>937</Words>
  <Application>Microsoft Office PowerPoint</Application>
  <PresentationFormat>Personnalisé</PresentationFormat>
  <Paragraphs>142</Paragraphs>
  <Slides>9</Slides>
  <Notes>6</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Microsoft YaHei</vt:lpstr>
      <vt:lpstr>Arial</vt:lpstr>
      <vt:lpstr>Calibri</vt:lpstr>
      <vt:lpstr>DejaVu Sans</vt:lpstr>
      <vt:lpstr>Wingdings</vt:lpstr>
      <vt:lpstr>MINISTÈRIEL</vt:lpstr>
      <vt:lpstr>Présentation PowerPoint</vt:lpstr>
      <vt:lpstr>Pour répondre aux besoins</vt:lpstr>
      <vt:lpstr>Acteurs</vt:lpstr>
      <vt:lpstr>Objets pédagogiques</vt:lpstr>
      <vt:lpstr>Exemple</vt:lpstr>
      <vt:lpstr>Objectifs de formation</vt:lpstr>
      <vt:lpstr>Rôle et posture des 2 professeurs</vt:lpstr>
      <vt:lpstr>Atelier :   Objectif : construire la première séquence de l’année (jusqu’aux premières vacances) </vt:lpstr>
      <vt:lpstr>En conclusion</vt:lpstr>
    </vt:vector>
  </TitlesOfParts>
  <Manager>Client</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Microsoft Office User</dc:creator>
  <cp:lastModifiedBy>vbochard</cp:lastModifiedBy>
  <cp:revision>71</cp:revision>
  <dcterms:created xsi:type="dcterms:W3CDTF">2020-03-05T15:21:24Z</dcterms:created>
  <dcterms:modified xsi:type="dcterms:W3CDTF">2024-05-30T16:09:26Z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0x010100AA711CBDF24E87429AD9C0273156F54A</vt:lpwstr>
  </property>
</Properties>
</file>