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1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35063-25C2-4F8D-BD6E-5735536B80EE}" type="datetimeFigureOut">
              <a:rPr lang="fr-FR" smtClean="0"/>
              <a:pPr/>
              <a:t>22/10/2015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87DDC-2AC8-4B04-A070-3EEEA5034B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endParaRPr lang="fr-FR" dirty="0"/>
          </a:p>
        </p:txBody>
      </p:sp>
      <p:pic>
        <p:nvPicPr>
          <p:cNvPr id="4" name="Image 3" descr="http://files2.structurae.de/files/photos/1/20091023/dsc0880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24744"/>
            <a:ext cx="604867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conjectures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Fonction paire: axe des ordonnées comme axe de symétrie;</a:t>
            </a:r>
          </a:p>
          <a:p>
            <a:r>
              <a:rPr lang="fr-FR" dirty="0" smtClean="0"/>
              <a:t>F(0)=a;</a:t>
            </a:r>
          </a:p>
          <a:p>
            <a:r>
              <a:rPr lang="fr-FR" dirty="0" smtClean="0"/>
              <a:t>Fonction décroissante sur ]-</a:t>
            </a:r>
            <a:r>
              <a:rPr lang="fr-FR" dirty="0" err="1" smtClean="0"/>
              <a:t>inf</a:t>
            </a:r>
            <a:r>
              <a:rPr lang="fr-FR" dirty="0" smtClean="0"/>
              <a:t>; 0] et croissante ensuite;</a:t>
            </a:r>
          </a:p>
          <a:p>
            <a:r>
              <a:rPr lang="fr-FR" dirty="0" smtClean="0"/>
              <a:t>Minimum atteint en 0;</a:t>
            </a:r>
          </a:p>
          <a:p>
            <a:r>
              <a:rPr lang="fr-FR" dirty="0" smtClean="0"/>
              <a:t>Plus a augmente, plus la courbe se rapproche </a:t>
            </a:r>
            <a:r>
              <a:rPr lang="fr-FR" smtClean="0"/>
              <a:t>de l’horizontale.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5878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http://i.istockimg.com/file_thumbview_approve/3669177/2/stock-photo-3669177-power-lines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276872"/>
            <a:ext cx="5616624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ollier argent rhodié maille serpentine et chaînette pampilles ovales et striées longueur 42cm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132856"/>
            <a:ext cx="489654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 smtClean="0"/>
              <a:t>	Quel point commun entre le golden </a:t>
            </a:r>
            <a:r>
              <a:rPr lang="fr-FR" dirty="0" err="1" smtClean="0"/>
              <a:t>gate</a:t>
            </a:r>
            <a:r>
              <a:rPr lang="fr-FR" dirty="0" smtClean="0"/>
              <a:t> bridge, une ligne à haute tension, un collier et les mathématiques?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problème de la forme prise par un fil pesant flexible ou un câble a intéressé très tôt les mathématiciens.</a:t>
            </a:r>
          </a:p>
          <a:p>
            <a:r>
              <a:rPr lang="fr-FR" dirty="0" smtClean="0"/>
              <a:t>Au XVIIe siècle, Galilée pensait que cette forme devait être un arc de parabole.</a:t>
            </a:r>
          </a:p>
          <a:p>
            <a:r>
              <a:rPr lang="fr-FR" dirty="0" smtClean="0"/>
              <a:t>La preuve du contraire fut apportée en 1691: Leibniz, Bernoulli, Huygens démontrent que la forme exacte est une chaînette.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	Une chainette est le nom donné à la courbe de la fonction définie sur R par :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où a est un réel strictement positif.</a:t>
            </a:r>
            <a:endParaRPr lang="fr-F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996952"/>
            <a:ext cx="4191000" cy="676275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l’aide de </a:t>
            </a:r>
            <a:r>
              <a:rPr lang="fr-FR" dirty="0" err="1" smtClean="0"/>
              <a:t>geogebra</a:t>
            </a:r>
            <a:r>
              <a:rPr lang="fr-FR" dirty="0" smtClean="0"/>
              <a:t>, créer un curseur a et tracer la courbe représentative de      .</a:t>
            </a:r>
          </a:p>
          <a:p>
            <a:endParaRPr lang="fr-FR" dirty="0"/>
          </a:p>
          <a:p>
            <a:r>
              <a:rPr lang="fr-FR" dirty="0" smtClean="0"/>
              <a:t>Conjecturer une propriété géométrique de la courbe, le sens de variations ainsi qu’un éventuel extremum.</a:t>
            </a:r>
          </a:p>
          <a:p>
            <a:endParaRPr lang="fr-FR" dirty="0"/>
          </a:p>
          <a:p>
            <a:r>
              <a:rPr lang="fr-FR" dirty="0" smtClean="0"/>
              <a:t>Démontrer ces conjectures.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2132856"/>
            <a:ext cx="266700" cy="40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fonction     définie par: </a:t>
            </a:r>
          </a:p>
          <a:p>
            <a:endParaRPr lang="fr-FR" dirty="0"/>
          </a:p>
          <a:p>
            <a:endParaRPr lang="fr-FR" dirty="0" smtClean="0"/>
          </a:p>
          <a:p>
            <a:pPr>
              <a:buNone/>
            </a:pPr>
            <a:r>
              <a:rPr lang="fr-FR" dirty="0"/>
              <a:t>e</a:t>
            </a:r>
            <a:r>
              <a:rPr lang="fr-FR" dirty="0" smtClean="0"/>
              <a:t>st appelée cosinus hyperbolique </a:t>
            </a:r>
            <a:r>
              <a:rPr lang="fr-FR" smtClean="0"/>
              <a:t>et notée </a:t>
            </a:r>
            <a:r>
              <a:rPr lang="fr-FR" dirty="0" smtClean="0"/>
              <a:t>ch.</a:t>
            </a:r>
            <a:endParaRPr lang="fr-FR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2420888"/>
            <a:ext cx="3914775" cy="74295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1700808"/>
            <a:ext cx="257175" cy="40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409700"/>
            <a:ext cx="75723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094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155</Words>
  <Application>Microsoft Office PowerPoint</Application>
  <PresentationFormat>Affichage à l'écran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conjectures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</dc:creator>
  <cp:lastModifiedBy>Fabrice Foucher</cp:lastModifiedBy>
  <cp:revision>12</cp:revision>
  <dcterms:created xsi:type="dcterms:W3CDTF">2013-09-22T22:50:28Z</dcterms:created>
  <dcterms:modified xsi:type="dcterms:W3CDTF">2015-10-22T09:28:27Z</dcterms:modified>
</cp:coreProperties>
</file>