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9"/>
  </p:notesMasterIdLst>
  <p:sldIdLst>
    <p:sldId id="331" r:id="rId3"/>
    <p:sldId id="360" r:id="rId4"/>
    <p:sldId id="351" r:id="rId5"/>
    <p:sldId id="350" r:id="rId6"/>
    <p:sldId id="352" r:id="rId7"/>
    <p:sldId id="260" r:id="rId8"/>
    <p:sldId id="361" r:id="rId9"/>
    <p:sldId id="354" r:id="rId10"/>
    <p:sldId id="334" r:id="rId11"/>
    <p:sldId id="335" r:id="rId12"/>
    <p:sldId id="357" r:id="rId13"/>
    <p:sldId id="356" r:id="rId14"/>
    <p:sldId id="358" r:id="rId15"/>
    <p:sldId id="359" r:id="rId16"/>
    <p:sldId id="289" r:id="rId17"/>
    <p:sldId id="288" r:id="rId18"/>
  </p:sldIdLst>
  <p:sldSz cx="9144000" cy="6858000" type="screen4x3"/>
  <p:notesSz cx="9144000" cy="6858000"/>
  <p:defaultTextStyle>
    <a:defPPr>
      <a:defRPr lang="fr-FR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66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5D3E9-D2E0-4CCD-BE6C-3A50B0BDC5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DB1B599-1349-43AC-B4DA-73E358EE9BD0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fr-FR" sz="1600" cap="small" baseline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Valoriser la formation des métiers de la gestion administrative auprès des professionnels, des élèves, des apprentis, des parents, des équipes enseignantes et du public,</a:t>
          </a:r>
          <a:endParaRPr lang="fr-FR" sz="1600" cap="small" baseline="0" dirty="0">
            <a:solidFill>
              <a:srgbClr val="002060"/>
            </a:solidFill>
            <a:latin typeface="+mj-lt"/>
          </a:endParaRPr>
        </a:p>
      </dgm:t>
    </dgm:pt>
    <dgm:pt modelId="{AE42BD70-3C08-4BAE-83E5-155F8296F164}" type="parTrans" cxnId="{A1DD2B70-4C49-4FA7-9E73-90CA273F0470}">
      <dgm:prSet/>
      <dgm:spPr/>
      <dgm:t>
        <a:bodyPr/>
        <a:lstStyle/>
        <a:p>
          <a:endParaRPr lang="fr-FR"/>
        </a:p>
      </dgm:t>
    </dgm:pt>
    <dgm:pt modelId="{9BEEC049-2810-4D4B-90F5-EAEBDA8352D6}" type="sibTrans" cxnId="{A1DD2B70-4C49-4FA7-9E73-90CA273F0470}">
      <dgm:prSet/>
      <dgm:spPr/>
      <dgm:t>
        <a:bodyPr/>
        <a:lstStyle/>
        <a:p>
          <a:endParaRPr lang="fr-FR"/>
        </a:p>
      </dgm:t>
    </dgm:pt>
    <dgm:pt modelId="{4D5CFEFA-9CBE-4129-B9C2-8FCF0E12637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kern="1200" cap="small" baseline="0" dirty="0">
              <a:solidFill>
                <a:srgbClr val="002060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Renforcer des partenariats avec des professionnels qui participeront aux ateliers de l’épreuve finale,</a:t>
          </a:r>
        </a:p>
      </dgm:t>
    </dgm:pt>
    <dgm:pt modelId="{482532AC-8659-44AA-887A-A53DC5285FE2}" type="parTrans" cxnId="{173BBDAC-5E05-4289-B7FB-21E7C273F31F}">
      <dgm:prSet/>
      <dgm:spPr/>
      <dgm:t>
        <a:bodyPr/>
        <a:lstStyle/>
        <a:p>
          <a:endParaRPr lang="fr-FR"/>
        </a:p>
      </dgm:t>
    </dgm:pt>
    <dgm:pt modelId="{EE560ADF-3FBC-4ADE-B816-F6844CC315A5}" type="sibTrans" cxnId="{173BBDAC-5E05-4289-B7FB-21E7C273F31F}">
      <dgm:prSet/>
      <dgm:spPr/>
      <dgm:t>
        <a:bodyPr/>
        <a:lstStyle/>
        <a:p>
          <a:endParaRPr lang="fr-FR"/>
        </a:p>
      </dgm:t>
    </dgm:pt>
    <dgm:pt modelId="{29056DA6-CE15-4E1E-96F2-78EAB49F47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S’adapter aux attentes du monde professionnel, </a:t>
          </a:r>
          <a:b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mettre en avant les compétences liées aux activités professionnelles de la spécialité AGOrA</a:t>
          </a:r>
        </a:p>
      </dgm:t>
    </dgm:pt>
    <dgm:pt modelId="{9830F04D-FE74-405F-92C7-16C5F0B946AE}" type="parTrans" cxnId="{134BA399-1B91-4DF2-B3B0-62CD3F38CB4D}">
      <dgm:prSet/>
      <dgm:spPr/>
      <dgm:t>
        <a:bodyPr/>
        <a:lstStyle/>
        <a:p>
          <a:endParaRPr lang="fr-FR"/>
        </a:p>
      </dgm:t>
    </dgm:pt>
    <dgm:pt modelId="{2093BEBA-2BBE-4541-867F-456482A82163}" type="sibTrans" cxnId="{134BA399-1B91-4DF2-B3B0-62CD3F38CB4D}">
      <dgm:prSet/>
      <dgm:spPr/>
      <dgm:t>
        <a:bodyPr/>
        <a:lstStyle/>
        <a:p>
          <a:endParaRPr lang="fr-FR"/>
        </a:p>
      </dgm:t>
    </dgm:pt>
    <dgm:pt modelId="{55E47B8E-0D0D-40E6-9B12-09F2A22FFE9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Enrichir le parcours des participants au concours et contribuer à la construction de leur projet professionnel,</a:t>
          </a:r>
        </a:p>
      </dgm:t>
    </dgm:pt>
    <dgm:pt modelId="{8B07E7E2-F724-4B6E-93E9-F6D97697121E}" type="parTrans" cxnId="{B115FE68-6F87-4193-883C-3A2DEF45E25E}">
      <dgm:prSet/>
      <dgm:spPr/>
      <dgm:t>
        <a:bodyPr/>
        <a:lstStyle/>
        <a:p>
          <a:endParaRPr lang="fr-FR"/>
        </a:p>
      </dgm:t>
    </dgm:pt>
    <dgm:pt modelId="{23CBEA5E-D0E9-41B7-88F2-0E8C6772AC19}" type="sibTrans" cxnId="{B115FE68-6F87-4193-883C-3A2DEF45E25E}">
      <dgm:prSet/>
      <dgm:spPr/>
      <dgm:t>
        <a:bodyPr/>
        <a:lstStyle/>
        <a:p>
          <a:endParaRPr lang="fr-FR"/>
        </a:p>
      </dgm:t>
    </dgm:pt>
    <dgm:pt modelId="{EA245014-F1FE-4641-850E-7761329424BB}" type="pres">
      <dgm:prSet presAssocID="{1555D3E9-D2E0-4CCD-BE6C-3A50B0BDC54E}" presName="linear" presStyleCnt="0">
        <dgm:presLayoutVars>
          <dgm:animLvl val="lvl"/>
          <dgm:resizeHandles val="exact"/>
        </dgm:presLayoutVars>
      </dgm:prSet>
      <dgm:spPr/>
    </dgm:pt>
    <dgm:pt modelId="{0E82A5BE-0A9F-499A-8281-D608BE0BE7C7}" type="pres">
      <dgm:prSet presAssocID="{4DB1B599-1349-43AC-B4DA-73E358EE9B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E2612F-0F04-4536-A942-104F0B4AAD6E}" type="pres">
      <dgm:prSet presAssocID="{9BEEC049-2810-4D4B-90F5-EAEBDA8352D6}" presName="spacer" presStyleCnt="0"/>
      <dgm:spPr/>
    </dgm:pt>
    <dgm:pt modelId="{721CAA29-10CD-47A7-98E1-68029C5E3E7B}" type="pres">
      <dgm:prSet presAssocID="{4D5CFEFA-9CBE-4129-B9C2-8FCF0E1263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0C0B35-3937-459A-9A96-A3D30B62C28C}" type="pres">
      <dgm:prSet presAssocID="{EE560ADF-3FBC-4ADE-B816-F6844CC315A5}" presName="spacer" presStyleCnt="0"/>
      <dgm:spPr/>
    </dgm:pt>
    <dgm:pt modelId="{4E2BBC7C-1358-4048-B59C-1FC026A02297}" type="pres">
      <dgm:prSet presAssocID="{29056DA6-CE15-4E1E-96F2-78EAB49F47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A9076B-51E0-4C3B-A0D7-5A2D1ACB6098}" type="pres">
      <dgm:prSet presAssocID="{2093BEBA-2BBE-4541-867F-456482A82163}" presName="spacer" presStyleCnt="0"/>
      <dgm:spPr/>
    </dgm:pt>
    <dgm:pt modelId="{DD583ED1-7C3C-4851-B97A-97F8AB2E17E9}" type="pres">
      <dgm:prSet presAssocID="{55E47B8E-0D0D-40E6-9B12-09F2A22FFE95}" presName="parentText" presStyleLbl="node1" presStyleIdx="3" presStyleCnt="4" custLinFactNeighborX="204" custLinFactNeighborY="15907">
        <dgm:presLayoutVars>
          <dgm:chMax val="0"/>
          <dgm:bulletEnabled val="1"/>
        </dgm:presLayoutVars>
      </dgm:prSet>
      <dgm:spPr/>
    </dgm:pt>
  </dgm:ptLst>
  <dgm:cxnLst>
    <dgm:cxn modelId="{4665235C-27F0-44B5-85C0-683998430041}" type="presOf" srcId="{55E47B8E-0D0D-40E6-9B12-09F2A22FFE95}" destId="{DD583ED1-7C3C-4851-B97A-97F8AB2E17E9}" srcOrd="0" destOrd="0" presId="urn:microsoft.com/office/officeart/2005/8/layout/vList2"/>
    <dgm:cxn modelId="{729B5F61-C668-4FE8-8318-D7D5B2DB4600}" type="presOf" srcId="{1555D3E9-D2E0-4CCD-BE6C-3A50B0BDC54E}" destId="{EA245014-F1FE-4641-850E-7761329424BB}" srcOrd="0" destOrd="0" presId="urn:microsoft.com/office/officeart/2005/8/layout/vList2"/>
    <dgm:cxn modelId="{B115FE68-6F87-4193-883C-3A2DEF45E25E}" srcId="{1555D3E9-D2E0-4CCD-BE6C-3A50B0BDC54E}" destId="{55E47B8E-0D0D-40E6-9B12-09F2A22FFE95}" srcOrd="3" destOrd="0" parTransId="{8B07E7E2-F724-4B6E-93E9-F6D97697121E}" sibTransId="{23CBEA5E-D0E9-41B7-88F2-0E8C6772AC19}"/>
    <dgm:cxn modelId="{A1DD2B70-4C49-4FA7-9E73-90CA273F0470}" srcId="{1555D3E9-D2E0-4CCD-BE6C-3A50B0BDC54E}" destId="{4DB1B599-1349-43AC-B4DA-73E358EE9BD0}" srcOrd="0" destOrd="0" parTransId="{AE42BD70-3C08-4BAE-83E5-155F8296F164}" sibTransId="{9BEEC049-2810-4D4B-90F5-EAEBDA8352D6}"/>
    <dgm:cxn modelId="{E35A0F92-8B0B-4676-8A59-4EAEAAE66488}" type="presOf" srcId="{4D5CFEFA-9CBE-4129-B9C2-8FCF0E12637E}" destId="{721CAA29-10CD-47A7-98E1-68029C5E3E7B}" srcOrd="0" destOrd="0" presId="urn:microsoft.com/office/officeart/2005/8/layout/vList2"/>
    <dgm:cxn modelId="{134BA399-1B91-4DF2-B3B0-62CD3F38CB4D}" srcId="{1555D3E9-D2E0-4CCD-BE6C-3A50B0BDC54E}" destId="{29056DA6-CE15-4E1E-96F2-78EAB49F47E2}" srcOrd="2" destOrd="0" parTransId="{9830F04D-FE74-405F-92C7-16C5F0B946AE}" sibTransId="{2093BEBA-2BBE-4541-867F-456482A82163}"/>
    <dgm:cxn modelId="{173BBDAC-5E05-4289-B7FB-21E7C273F31F}" srcId="{1555D3E9-D2E0-4CCD-BE6C-3A50B0BDC54E}" destId="{4D5CFEFA-9CBE-4129-B9C2-8FCF0E12637E}" srcOrd="1" destOrd="0" parTransId="{482532AC-8659-44AA-887A-A53DC5285FE2}" sibTransId="{EE560ADF-3FBC-4ADE-B816-F6844CC315A5}"/>
    <dgm:cxn modelId="{BC83FFBD-D36D-4BB2-BABF-5BBABB8140EF}" type="presOf" srcId="{4DB1B599-1349-43AC-B4DA-73E358EE9BD0}" destId="{0E82A5BE-0A9F-499A-8281-D608BE0BE7C7}" srcOrd="0" destOrd="0" presId="urn:microsoft.com/office/officeart/2005/8/layout/vList2"/>
    <dgm:cxn modelId="{87F0A4EE-BAA0-4B00-AD0B-0995715453FE}" type="presOf" srcId="{29056DA6-CE15-4E1E-96F2-78EAB49F47E2}" destId="{4E2BBC7C-1358-4048-B59C-1FC026A02297}" srcOrd="0" destOrd="0" presId="urn:microsoft.com/office/officeart/2005/8/layout/vList2"/>
    <dgm:cxn modelId="{6DCFAE52-95FA-4575-A72E-C6A94B2EACD7}" type="presParOf" srcId="{EA245014-F1FE-4641-850E-7761329424BB}" destId="{0E82A5BE-0A9F-499A-8281-D608BE0BE7C7}" srcOrd="0" destOrd="0" presId="urn:microsoft.com/office/officeart/2005/8/layout/vList2"/>
    <dgm:cxn modelId="{88973FE2-F017-4412-AD68-4B77C7C2EF3B}" type="presParOf" srcId="{EA245014-F1FE-4641-850E-7761329424BB}" destId="{AAE2612F-0F04-4536-A942-104F0B4AAD6E}" srcOrd="1" destOrd="0" presId="urn:microsoft.com/office/officeart/2005/8/layout/vList2"/>
    <dgm:cxn modelId="{AA6BB227-7A59-4C1A-96B4-207065A1633C}" type="presParOf" srcId="{EA245014-F1FE-4641-850E-7761329424BB}" destId="{721CAA29-10CD-47A7-98E1-68029C5E3E7B}" srcOrd="2" destOrd="0" presId="urn:microsoft.com/office/officeart/2005/8/layout/vList2"/>
    <dgm:cxn modelId="{911FB0CF-554F-4D2C-A615-A46810F7DB88}" type="presParOf" srcId="{EA245014-F1FE-4641-850E-7761329424BB}" destId="{CD0C0B35-3937-459A-9A96-A3D30B62C28C}" srcOrd="3" destOrd="0" presId="urn:microsoft.com/office/officeart/2005/8/layout/vList2"/>
    <dgm:cxn modelId="{58B35EF2-4249-4250-A1CC-3BB18CE4BB92}" type="presParOf" srcId="{EA245014-F1FE-4641-850E-7761329424BB}" destId="{4E2BBC7C-1358-4048-B59C-1FC026A02297}" srcOrd="4" destOrd="0" presId="urn:microsoft.com/office/officeart/2005/8/layout/vList2"/>
    <dgm:cxn modelId="{BBB25B2D-277F-4E12-81EC-2A28F796EE9E}" type="presParOf" srcId="{EA245014-F1FE-4641-850E-7761329424BB}" destId="{5EA9076B-51E0-4C3B-A0D7-5A2D1ACB6098}" srcOrd="5" destOrd="0" presId="urn:microsoft.com/office/officeart/2005/8/layout/vList2"/>
    <dgm:cxn modelId="{A111660D-EAB0-4C14-BAA0-CFAD89313735}" type="presParOf" srcId="{EA245014-F1FE-4641-850E-7761329424BB}" destId="{DD583ED1-7C3C-4851-B97A-97F8AB2E17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2A5BE-0A9F-499A-8281-D608BE0BE7C7}">
      <dsp:nvSpPr>
        <dsp:cNvPr id="0" name=""/>
        <dsp:cNvSpPr/>
      </dsp:nvSpPr>
      <dsp:spPr>
        <a:xfrm>
          <a:off x="0" y="16776"/>
          <a:ext cx="6141333" cy="8985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cap="small" baseline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Valoriser la formation des métiers de la gestion administrative auprès des professionnels, des élèves, des apprentis, des parents, des équipes enseignantes et du public,</a:t>
          </a:r>
          <a:endParaRPr lang="fr-FR" sz="1600" kern="1200" cap="small" baseline="0" dirty="0">
            <a:solidFill>
              <a:srgbClr val="002060"/>
            </a:solidFill>
            <a:latin typeface="+mj-lt"/>
          </a:endParaRPr>
        </a:p>
      </dsp:txBody>
      <dsp:txXfrm>
        <a:off x="43864" y="60640"/>
        <a:ext cx="6053605" cy="810832"/>
      </dsp:txXfrm>
    </dsp:sp>
    <dsp:sp modelId="{721CAA29-10CD-47A7-98E1-68029C5E3E7B}">
      <dsp:nvSpPr>
        <dsp:cNvPr id="0" name=""/>
        <dsp:cNvSpPr/>
      </dsp:nvSpPr>
      <dsp:spPr>
        <a:xfrm>
          <a:off x="0" y="1053576"/>
          <a:ext cx="6141333" cy="8985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cap="small" baseline="0" dirty="0">
              <a:solidFill>
                <a:srgbClr val="002060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Renforcer des partenariats avec des professionnels qui participeront aux ateliers de l’épreuve finale,</a:t>
          </a:r>
        </a:p>
      </dsp:txBody>
      <dsp:txXfrm>
        <a:off x="43864" y="1097440"/>
        <a:ext cx="6053605" cy="810832"/>
      </dsp:txXfrm>
    </dsp:sp>
    <dsp:sp modelId="{4E2BBC7C-1358-4048-B59C-1FC026A02297}">
      <dsp:nvSpPr>
        <dsp:cNvPr id="0" name=""/>
        <dsp:cNvSpPr/>
      </dsp:nvSpPr>
      <dsp:spPr>
        <a:xfrm>
          <a:off x="0" y="2090377"/>
          <a:ext cx="6141333" cy="8985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S’adapter aux attentes du monde professionnel, </a:t>
          </a:r>
          <a:b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mettre en avant les compétences liées aux activités professionnelles de la spécialité AGOrA</a:t>
          </a:r>
        </a:p>
      </dsp:txBody>
      <dsp:txXfrm>
        <a:off x="43864" y="2134241"/>
        <a:ext cx="6053605" cy="810832"/>
      </dsp:txXfrm>
    </dsp:sp>
    <dsp:sp modelId="{DD583ED1-7C3C-4851-B97A-97F8AB2E17E9}">
      <dsp:nvSpPr>
        <dsp:cNvPr id="0" name=""/>
        <dsp:cNvSpPr/>
      </dsp:nvSpPr>
      <dsp:spPr>
        <a:xfrm>
          <a:off x="0" y="3143954"/>
          <a:ext cx="6141333" cy="898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cap="small" baseline="0" dirty="0">
              <a:solidFill>
                <a:schemeClr val="bg1"/>
              </a:solidFill>
              <a:latin typeface="Marianne"/>
              <a:ea typeface="Calibri" panose="020F0502020204030204" pitchFamily="34" charset="0"/>
              <a:cs typeface="Calibri" panose="020F0502020204030204" pitchFamily="34" charset="0"/>
            </a:rPr>
            <a:t>Enrichir le parcours des participants au concours et contribuer à la construction de leur projet professionnel,</a:t>
          </a:r>
        </a:p>
      </dsp:txBody>
      <dsp:txXfrm>
        <a:off x="43864" y="3187818"/>
        <a:ext cx="6053605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FFDA-4E32-45A0-BA7E-9483F1D6193E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0A10-02C4-435C-AF3A-B33F4C31F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0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rgbClr val="898989"/>
                </a:solidFill>
              </a:rPr>
              <a:t>Nadège SEVESTRE </a:t>
            </a:r>
            <a:r>
              <a:rPr lang="fr-FR" sz="1200" dirty="0">
                <a:solidFill>
                  <a:srgbClr val="898989"/>
                </a:solidFill>
              </a:rPr>
              <a:t>– IEN ET Économie et Gestion : PILOTE du dossier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0A10-02C4-435C-AF3A-B33F4C31F7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0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&lt;a </a:t>
            </a:r>
            <a:r>
              <a:rPr lang="fr-FR" dirty="0" err="1"/>
              <a:t>href</a:t>
            </a:r>
            <a:r>
              <a:rPr lang="fr-FR" dirty="0"/>
              <a:t>="https://fr.freepik.com/vecteurs-libre/illustration-du-concept-resilience_37455933.htm#query=</a:t>
            </a:r>
            <a:r>
              <a:rPr lang="fr-FR" dirty="0" err="1"/>
              <a:t>CRISE&amp;position</a:t>
            </a:r>
            <a:r>
              <a:rPr lang="fr-FR" dirty="0"/>
              <a:t>=3&amp;from_view=</a:t>
            </a:r>
            <a:r>
              <a:rPr lang="fr-FR" dirty="0" err="1"/>
              <a:t>search&amp;track</a:t>
            </a:r>
            <a:r>
              <a:rPr lang="fr-FR" dirty="0"/>
              <a:t>=</a:t>
            </a:r>
            <a:r>
              <a:rPr lang="fr-FR" dirty="0" err="1"/>
              <a:t>sph&amp;uuid</a:t>
            </a:r>
            <a:r>
              <a:rPr lang="fr-FR" dirty="0"/>
              <a:t>=419f7e8d-3ad8-4dd3-acc3-1640d79572f6"&gt;Image de </a:t>
            </a:r>
            <a:r>
              <a:rPr lang="fr-FR" dirty="0" err="1"/>
              <a:t>storyset</a:t>
            </a:r>
            <a:r>
              <a:rPr lang="fr-FR" dirty="0"/>
              <a:t>&lt;/a&gt; sur </a:t>
            </a:r>
            <a:r>
              <a:rPr lang="fr-FR" dirty="0" err="1"/>
              <a:t>Freepik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9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Lien vidéo  : Concours Agora en action – Académie de Rennes - https://www.youtube.com/watch?v=RNTizevmibc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0A10-02C4-435C-AF3A-B33F4C31F71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2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 bwMode="auto"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defRPr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72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 bwMode="auto"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defRPr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2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C9FB3CBC-BABD-4212-8189-67B89F702DEB}" type="datetime1">
              <a:rPr lang="fr-FR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050"/>
            </a:lvl1pPr>
          </a:lstStyle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gray">
          <a:xfrm>
            <a:off x="498461" y="360000"/>
            <a:ext cx="2489430" cy="27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844083">
              <a:defRPr/>
            </a:pPr>
            <a:fld id="{160429C6-9EA1-4199-96A2-073B1F3291EF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99692" indent="-99692" algn="r">
              <a:spcAft>
                <a:spcPts val="0"/>
              </a:spcAft>
              <a:buFont typeface="+mj-lt"/>
              <a:buAutoNum type="arabicPeriod"/>
              <a:defRPr sz="700" b="1"/>
            </a:lvl1pPr>
            <a:lvl2pPr marL="99692" indent="-996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844083">
              <a:defRPr/>
            </a:pPr>
            <a:fld id="{43B97BEF-54A3-4EE7-98B4-D68041A28501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99692" indent="-99692" algn="r">
              <a:spcAft>
                <a:spcPts val="0"/>
              </a:spcAft>
              <a:buFont typeface="+mj-lt"/>
              <a:buAutoNum type="arabicPeriod"/>
              <a:defRPr sz="700" b="1"/>
            </a:lvl1pPr>
            <a:lvl2pPr marL="99692" indent="-996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avec texte et graph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05401" y="1476298"/>
            <a:ext cx="7881400" cy="4525963"/>
          </a:xfrm>
        </p:spPr>
        <p:txBody>
          <a:bodyPr/>
          <a:lstStyle>
            <a:lvl1pPr marL="177798" marR="0" indent="-177798" algn="l" defTabSz="4571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defRPr>
                <a:solidFill>
                  <a:srgbClr val="3D7CC9"/>
                </a:solidFill>
              </a:defRPr>
            </a:lvl1pPr>
            <a:lvl2pPr marL="627059" marR="0" indent="-169862" algn="l" defTabSz="4571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defRPr/>
            </a:lvl2pPr>
            <a:lvl3pPr marL="627059" marR="0" indent="0" algn="l" defTabSz="4571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3pPr>
            <a:lvl4pPr marL="627059" marR="0" indent="177798" algn="l" defTabSz="4571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defRPr/>
            </a:lvl4pPr>
            <a:lvl5pPr marL="806445" marR="0" indent="0" algn="l" defTabSz="4571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fr-FR"/>
              <a:t> 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3319732-D992-41BD-823A-02292B89C620}" type="datetime1">
              <a:rPr lang="fr-FR"/>
              <a:t>04/05/2025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1" cap="all"/>
            </a:lvl1pPr>
            <a:lvl2pPr marL="0" indent="0">
              <a:spcBef>
                <a:spcPts val="462"/>
              </a:spcBef>
              <a:spcAft>
                <a:spcPts val="0"/>
              </a:spcAft>
              <a:buNone/>
              <a:defRPr sz="17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73FEBFE-5250-4D1A-BF16-A38E0C95ACA3}" type="datetime1">
              <a:rPr lang="fr-FR"/>
              <a:t>04/05/2025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144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65538" indent="-365538">
              <a:buFont typeface="+mj-lt"/>
              <a:buAutoNum type="arabicPeriod"/>
              <a:defRPr sz="300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7319B731-B1DA-49A1-843F-D8D5DA7E0220}" type="datetime1">
              <a:rPr lang="fr-FR"/>
              <a:t>04/05/2025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B9FD5551-FAE6-40B7-B594-71AA4EEB2A89}" type="datetime1">
              <a:rPr lang="fr-FR"/>
              <a:t>04/05/2025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99692" indent="-99692" algn="r">
              <a:spcAft>
                <a:spcPts val="0"/>
              </a:spcAft>
              <a:buFont typeface="+mj-lt"/>
              <a:buAutoNum type="arabicPeriod"/>
              <a:defRPr sz="700" b="1"/>
            </a:lvl1pPr>
            <a:lvl2pPr marL="99692" indent="-996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844083">
              <a:defRPr/>
            </a:pPr>
            <a:fld id="{D1F572EC-E933-48BC-BBDE-5B996F97B6C7}" type="datetime1">
              <a:rPr lang="fr-FR">
                <a:solidFill>
                  <a:srgbClr val="000000">
                    <a:alpha val="0"/>
                  </a:srgbClr>
                </a:solidFill>
              </a:rPr>
              <a:t>04/05/2025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050"/>
            </a:lvl1pPr>
          </a:lstStyle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844083">
              <a:defRPr/>
            </a:pPr>
            <a:fld id="{10C140CD-8AED-46FF-A9A2-77308F3F39AE}" type="slidenum">
              <a:rPr lang="fr-FR">
                <a:solidFill>
                  <a:srgbClr val="000000">
                    <a:alpha val="0"/>
                  </a:srgbClr>
                </a:solidFill>
              </a:rPr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gray">
          <a:xfrm>
            <a:off x="498461" y="360000"/>
            <a:ext cx="2489430" cy="27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844083">
              <a:defRPr/>
            </a:pPr>
            <a:fld id="{77C6E58E-4B7C-4A55-B978-C16CC5F78BF8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1" cap="all"/>
            </a:lvl1pPr>
            <a:lvl2pPr marL="0" indent="0">
              <a:spcBef>
                <a:spcPts val="462"/>
              </a:spcBef>
              <a:spcAft>
                <a:spcPts val="0"/>
              </a:spcAft>
              <a:buNone/>
              <a:defRPr sz="1700"/>
            </a:lvl2pPr>
          </a:lstStyle>
          <a:p>
            <a:pPr lvl="0">
              <a:defRPr/>
            </a:pPr>
            <a:r>
              <a:rPr lang="fr-FR"/>
              <a:t>TitMise 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844083">
              <a:defRPr/>
            </a:pPr>
            <a:fld id="{0765049C-2CA3-422C-B2DD-A00E8D32A534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32923" indent="-132923">
              <a:spcBef>
                <a:spcPts val="369"/>
              </a:spcBef>
              <a:spcAft>
                <a:spcPts val="738"/>
              </a:spcAft>
              <a:buFont typeface="+mj-lt"/>
              <a:buAutoNum type="arabicPeriod"/>
              <a:defRPr b="1"/>
            </a:lvl1pPr>
            <a:lvl2pPr marL="299076" indent="-132923">
              <a:spcBef>
                <a:spcPts val="554"/>
              </a:spcBef>
              <a:spcAft>
                <a:spcPts val="738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144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65538" indent="-365538">
              <a:buFont typeface="+mj-lt"/>
              <a:buAutoNum type="arabicPeriod"/>
              <a:defRPr sz="300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844083">
              <a:defRPr/>
            </a:pPr>
            <a:fld id="{19D5601A-191D-443A-8E25-E43DF03979ED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EE3DEE-2160-47A5-9132-A870EFC4104D}" type="datetime1">
              <a:rPr lang="fr-FR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Formation AGOrA - Décembre 2022. N SEVESTRE IEN Économie et Gestion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84C413-8274-4209-89F3-C47B9550426D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AC_NANTES_diaporama.wmf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9076" y="144000"/>
            <a:ext cx="414906" cy="45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algn="l" defTabSz="844062">
        <a:lnSpc>
          <a:spcPct val="90000"/>
        </a:lnSpc>
        <a:spcBef>
          <a:spcPts val="0"/>
        </a:spcBef>
        <a:buNone/>
        <a:defRPr sz="23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62">
        <a:lnSpc>
          <a:spcPct val="100000"/>
        </a:lnSpc>
        <a:spcBef>
          <a:spcPts val="0"/>
        </a:spcBef>
        <a:spcAft>
          <a:spcPts val="462"/>
        </a:spcAft>
        <a:buFont typeface="Arial"/>
        <a:buNone/>
        <a:defRPr sz="950" b="0">
          <a:solidFill>
            <a:schemeClr val="tx1"/>
          </a:solidFill>
          <a:latin typeface="+mn-lt"/>
          <a:ea typeface="+mn-ea"/>
          <a:cs typeface="+mn-cs"/>
        </a:defRPr>
      </a:lvl1pPr>
      <a:lvl2pPr marL="232616" indent="-66462" algn="l" defTabSz="844062">
        <a:lnSpc>
          <a:spcPct val="100000"/>
        </a:lnSpc>
        <a:spcBef>
          <a:spcPts val="554"/>
        </a:spcBef>
        <a:spcAft>
          <a:spcPts val="554"/>
        </a:spcAft>
        <a:buFont typeface="Arial"/>
        <a:buChar char="•"/>
        <a:defRPr sz="900">
          <a:solidFill>
            <a:schemeClr val="tx1"/>
          </a:solidFill>
          <a:latin typeface="+mn-lt"/>
          <a:ea typeface="+mn-ea"/>
          <a:cs typeface="+mn-cs"/>
        </a:defRPr>
      </a:lvl2pPr>
      <a:lvl3pPr marL="398770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564923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4pPr>
      <a:lvl5pPr marL="764307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65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8122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pPr algn="r" defTabSz="844083">
              <a:defRPr/>
            </a:pPr>
            <a:fld id="{49BB44C5-7ABF-4B41-BF39-3AE21A194584}" type="datetime1">
              <a:rPr lang="fr-FR" cap="all">
                <a:solidFill>
                  <a:srgbClr val="000000"/>
                </a:solidFill>
              </a:rPr>
              <a:t>04/05/2025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pPr defTabSz="844083">
              <a:defRPr/>
            </a:pPr>
            <a:r>
              <a:rPr lang="fr-FR">
                <a:solidFill>
                  <a:srgbClr val="000000"/>
                </a:solidFill>
              </a:rPr>
              <a:t>Formation AGOrA - Décembre 2022. N SEVESTRE IEN Économie et Gestion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844083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</a:r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AC_NANTES_diaporama.wmf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99076" y="144000"/>
            <a:ext cx="414906" cy="45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dt="0"/>
  <p:txStyles>
    <p:titleStyle>
      <a:lvl1pPr algn="l" defTabSz="844062">
        <a:lnSpc>
          <a:spcPct val="90000"/>
        </a:lnSpc>
        <a:spcBef>
          <a:spcPts val="0"/>
        </a:spcBef>
        <a:buNone/>
        <a:defRPr sz="23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62">
        <a:lnSpc>
          <a:spcPct val="100000"/>
        </a:lnSpc>
        <a:spcBef>
          <a:spcPts val="0"/>
        </a:spcBef>
        <a:spcAft>
          <a:spcPts val="462"/>
        </a:spcAft>
        <a:buFont typeface="Arial"/>
        <a:buNone/>
        <a:defRPr sz="950" b="0">
          <a:solidFill>
            <a:schemeClr val="tx1"/>
          </a:solidFill>
          <a:latin typeface="+mn-lt"/>
          <a:ea typeface="+mn-ea"/>
          <a:cs typeface="+mn-cs"/>
        </a:defRPr>
      </a:lvl1pPr>
      <a:lvl2pPr marL="232616" indent="-66462" algn="l" defTabSz="844062">
        <a:lnSpc>
          <a:spcPct val="100000"/>
        </a:lnSpc>
        <a:spcBef>
          <a:spcPts val="554"/>
        </a:spcBef>
        <a:spcAft>
          <a:spcPts val="554"/>
        </a:spcAft>
        <a:buFont typeface="Arial"/>
        <a:buChar char="•"/>
        <a:defRPr sz="900">
          <a:solidFill>
            <a:schemeClr val="tx1"/>
          </a:solidFill>
          <a:latin typeface="+mn-lt"/>
          <a:ea typeface="+mn-ea"/>
          <a:cs typeface="+mn-cs"/>
        </a:defRPr>
      </a:lvl2pPr>
      <a:lvl3pPr marL="398770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564923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4pPr>
      <a:lvl5pPr marL="764307" indent="-66462" algn="l" defTabSz="844062">
        <a:lnSpc>
          <a:spcPct val="100000"/>
        </a:lnSpc>
        <a:spcBef>
          <a:spcPts val="92"/>
        </a:spcBef>
        <a:spcAft>
          <a:spcPts val="92"/>
        </a:spcAft>
        <a:buSzPct val="100000"/>
        <a:buFont typeface="Arial"/>
        <a:buChar char="•"/>
        <a:defRPr sz="65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2">
        <a:spcBef>
          <a:spcPts val="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8122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2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RNTizevmibc?si=DZHUif1ilgexlLa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421375" y="6369979"/>
            <a:ext cx="1350000" cy="480000"/>
          </a:xfrm>
        </p:spPr>
        <p:txBody>
          <a:bodyPr/>
          <a:lstStyle/>
          <a:p>
            <a:fld id="{733122C9-A0B9-462F-8757-0847AD287B63}" type="slidenum">
              <a:rPr lang="fr-FR" sz="1200" b="0" smtClean="0">
                <a:latin typeface="+mn-lt"/>
              </a:rPr>
              <a:pPr/>
              <a:t>1</a:t>
            </a:fld>
            <a:endParaRPr lang="fr-FR" sz="1200" b="0" dirty="0">
              <a:latin typeface="+mn-lt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body" sz="quarter" idx="13"/>
          </p:nvPr>
        </p:nvSpPr>
        <p:spPr>
          <a:xfrm>
            <a:off x="1619672" y="329611"/>
            <a:ext cx="7707198" cy="3157274"/>
          </a:xfrm>
        </p:spPr>
        <p:txBody>
          <a:bodyPr/>
          <a:lstStyle/>
          <a:p>
            <a:pPr algn="ctr"/>
            <a:endParaRPr lang="fr-FR" altLang="fr-FR" dirty="0"/>
          </a:p>
          <a:p>
            <a:r>
              <a:rPr lang="fr-FR" sz="2800" dirty="0">
                <a:solidFill>
                  <a:srgbClr val="00206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Concours </a:t>
            </a:r>
            <a:r>
              <a:rPr lang="fr-FR" sz="2800" dirty="0" err="1">
                <a:solidFill>
                  <a:srgbClr val="00206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AGOrA</a:t>
            </a:r>
            <a:r>
              <a:rPr lang="fr-FR" sz="2800" dirty="0">
                <a:solidFill>
                  <a:srgbClr val="00206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en Action</a:t>
            </a:r>
          </a:p>
          <a:p>
            <a:r>
              <a:rPr lang="fr-FR" sz="2800" dirty="0">
                <a:solidFill>
                  <a:srgbClr val="00206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Édition 2025</a:t>
            </a:r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462009" y="4024148"/>
            <a:ext cx="7151992" cy="2127006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1994" indent="-71999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62" b="1" dirty="0">
                <a:solidFill>
                  <a:srgbClr val="898989"/>
                </a:solidFill>
              </a:rPr>
              <a:t>14 novembre 2024  – Visio de présentation </a:t>
            </a:r>
          </a:p>
          <a:p>
            <a:endParaRPr lang="fr-FR" sz="1662" dirty="0">
              <a:solidFill>
                <a:srgbClr val="898989"/>
              </a:solidFill>
            </a:endParaRPr>
          </a:p>
          <a:p>
            <a:r>
              <a:rPr lang="fr-FR" sz="1662" dirty="0">
                <a:solidFill>
                  <a:srgbClr val="898989"/>
                </a:solidFill>
              </a:rPr>
              <a:t>Philippe CARLUS– IEN ET Économie et Gestion</a:t>
            </a:r>
          </a:p>
          <a:p>
            <a:r>
              <a:rPr lang="fr-FR" sz="1662" u="sng" dirty="0">
                <a:solidFill>
                  <a:srgbClr val="898989"/>
                </a:solidFill>
              </a:rPr>
              <a:t>Nadège SEVESTRE </a:t>
            </a:r>
            <a:r>
              <a:rPr lang="fr-FR" sz="1662" dirty="0">
                <a:solidFill>
                  <a:srgbClr val="898989"/>
                </a:solidFill>
              </a:rPr>
              <a:t>– IEN ET Économie et Gestion</a:t>
            </a:r>
          </a:p>
          <a:p>
            <a:r>
              <a:rPr lang="fr-FR" sz="1662" dirty="0">
                <a:solidFill>
                  <a:srgbClr val="898989"/>
                </a:solidFill>
              </a:rPr>
              <a:t> + Groupe ressource </a:t>
            </a:r>
            <a:r>
              <a:rPr lang="fr-FR" sz="1662" dirty="0" err="1">
                <a:solidFill>
                  <a:srgbClr val="898989"/>
                </a:solidFill>
              </a:rPr>
              <a:t>AGOrA</a:t>
            </a:r>
            <a:endParaRPr lang="fr-FR" sz="1662" dirty="0">
              <a:solidFill>
                <a:srgbClr val="898989"/>
              </a:solidFill>
            </a:endParaRPr>
          </a:p>
          <a:p>
            <a:r>
              <a:rPr lang="fr-FR" sz="1662" dirty="0">
                <a:solidFill>
                  <a:srgbClr val="898989"/>
                </a:solidFill>
              </a:rPr>
              <a:t> + </a:t>
            </a:r>
            <a:r>
              <a:rPr lang="fr-FR" sz="1662" dirty="0" err="1">
                <a:solidFill>
                  <a:srgbClr val="898989"/>
                </a:solidFill>
              </a:rPr>
              <a:t>Eléna</a:t>
            </a:r>
            <a:r>
              <a:rPr lang="fr-FR" sz="1662" dirty="0">
                <a:solidFill>
                  <a:srgbClr val="898989"/>
                </a:solidFill>
              </a:rPr>
              <a:t> LERAY –IEN EG LLV anglais</a:t>
            </a:r>
          </a:p>
          <a:p>
            <a:endParaRPr lang="fr-FR" sz="2215" dirty="0">
              <a:solidFill>
                <a:srgbClr val="898989"/>
              </a:solidFill>
            </a:endParaRPr>
          </a:p>
          <a:p>
            <a:endParaRPr lang="fr-FR" sz="2215" dirty="0">
              <a:solidFill>
                <a:srgbClr val="89898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0447E1-0794-4930-B8B7-A4B4F132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8104" y="1480013"/>
            <a:ext cx="3322485" cy="471537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31482"/>
            <a:ext cx="117367" cy="443076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115616" y="122979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L’épreuve de qualification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EFD5F-B79A-423D-AF80-362847ABC2CB}"/>
              </a:ext>
            </a:extLst>
          </p:cNvPr>
          <p:cNvSpPr/>
          <p:nvPr/>
        </p:nvSpPr>
        <p:spPr>
          <a:xfrm>
            <a:off x="116458" y="2390376"/>
            <a:ext cx="8428061" cy="151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Partie 1</a:t>
            </a:r>
            <a:r>
              <a:rPr lang="fr-FR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b="1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Réalisation d’activités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scénario «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clé en main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propose des activités professionnelles à réaliser dans un contexte d’organisation défini. </a:t>
            </a:r>
          </a:p>
          <a:p>
            <a:pPr algn="just"/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Toutes les activités proviennent du référentiel du diplôme.</a:t>
            </a:r>
          </a:p>
          <a:p>
            <a:pPr algn="just"/>
            <a:r>
              <a:rPr lang="fr-FR" sz="1700" dirty="0">
                <a:solidFill>
                  <a:srgbClr val="2F5496"/>
                </a:solidFill>
                <a:highlight>
                  <a:srgbClr val="00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 partie de l’épreuve en Langue Etrangère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D233164-64F7-41EA-BF7E-143A8D57F1B1}"/>
              </a:ext>
            </a:extLst>
          </p:cNvPr>
          <p:cNvGrpSpPr/>
          <p:nvPr/>
        </p:nvGrpSpPr>
        <p:grpSpPr>
          <a:xfrm>
            <a:off x="292239" y="1196752"/>
            <a:ext cx="8446018" cy="806971"/>
            <a:chOff x="292239" y="1272641"/>
            <a:chExt cx="8446018" cy="80697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116832D-24AB-4F22-B22C-407761F2E8F4}"/>
                </a:ext>
              </a:extLst>
            </p:cNvPr>
            <p:cNvGrpSpPr/>
            <p:nvPr/>
          </p:nvGrpSpPr>
          <p:grpSpPr>
            <a:xfrm>
              <a:off x="292239" y="1272641"/>
              <a:ext cx="3563248" cy="722866"/>
              <a:chOff x="290125" y="1274572"/>
              <a:chExt cx="3563248" cy="722866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1CBA4513-45A2-4FB3-BAE2-A0CF9239260D}"/>
                  </a:ext>
                </a:extLst>
              </p:cNvPr>
              <p:cNvSpPr/>
              <p:nvPr/>
            </p:nvSpPr>
            <p:spPr>
              <a:xfrm>
                <a:off x="290125" y="1274572"/>
                <a:ext cx="3563248" cy="72286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10000"/>
                  <a:lumOff val="90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 : coins arrondis 4">
                <a:extLst>
                  <a:ext uri="{FF2B5EF4-FFF2-40B4-BE49-F238E27FC236}">
                    <a16:creationId xmlns:a16="http://schemas.microsoft.com/office/drawing/2014/main" id="{EA8E810F-67DA-474E-B768-789A0E7815D5}"/>
                  </a:ext>
                </a:extLst>
              </p:cNvPr>
              <p:cNvSpPr txBox="1"/>
              <p:nvPr/>
            </p:nvSpPr>
            <p:spPr>
              <a:xfrm>
                <a:off x="373332" y="1357692"/>
                <a:ext cx="3303486" cy="4951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marL="0" lvl="0" indent="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3600" kern="1200" dirty="0"/>
                  <a:t>4 mars 2025</a:t>
                </a:r>
              </a:p>
              <a:p>
                <a:pPr marL="298450" lvl="1" indent="-2857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endParaRPr lang="fr-FR" sz="1800" kern="1200" dirty="0">
                  <a:solidFill>
                    <a:srgbClr val="002060"/>
                  </a:solidFill>
                  <a:cs typeface="Calibri"/>
                </a:endParaRPr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8D125CB-DE63-4B8E-80AF-86F4A5A83491}"/>
                </a:ext>
              </a:extLst>
            </p:cNvPr>
            <p:cNvGrpSpPr/>
            <p:nvPr/>
          </p:nvGrpSpPr>
          <p:grpSpPr>
            <a:xfrm>
              <a:off x="4109037" y="1272641"/>
              <a:ext cx="4629220" cy="806971"/>
              <a:chOff x="4106923" y="1274572"/>
              <a:chExt cx="4629220" cy="806971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3F356496-18B8-4231-A448-242E52735A71}"/>
                  </a:ext>
                </a:extLst>
              </p:cNvPr>
              <p:cNvSpPr/>
              <p:nvPr/>
            </p:nvSpPr>
            <p:spPr>
              <a:xfrm>
                <a:off x="4106923" y="1274572"/>
                <a:ext cx="4629220" cy="7542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 : coins arrondis 4">
                <a:extLst>
                  <a:ext uri="{FF2B5EF4-FFF2-40B4-BE49-F238E27FC236}">
                    <a16:creationId xmlns:a16="http://schemas.microsoft.com/office/drawing/2014/main" id="{4FCE1D61-6B7F-4335-84E5-055F81DA7D61}"/>
                  </a:ext>
                </a:extLst>
              </p:cNvPr>
              <p:cNvSpPr txBox="1"/>
              <p:nvPr/>
            </p:nvSpPr>
            <p:spPr>
              <a:xfrm>
                <a:off x="4205260" y="1467939"/>
                <a:ext cx="3181163" cy="6136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marL="0" lvl="0" indent="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400" kern="1200" dirty="0"/>
                  <a:t>9 heures – 12 heures</a:t>
                </a: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4DBB894B-FF06-4323-B241-7F37BF10DBD4}"/>
                  </a:ext>
                </a:extLst>
              </p:cNvPr>
              <p:cNvGrpSpPr/>
              <p:nvPr/>
            </p:nvGrpSpPr>
            <p:grpSpPr>
              <a:xfrm>
                <a:off x="7908754" y="1296995"/>
                <a:ext cx="786599" cy="731821"/>
                <a:chOff x="7371001" y="1269033"/>
                <a:chExt cx="870755" cy="802460"/>
              </a:xfrm>
            </p:grpSpPr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491D18E2-EC73-4353-A911-A6903075B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71001" y="1269033"/>
                  <a:ext cx="870755" cy="802460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35365FE-3CFF-4AA1-8745-363B285F4009}"/>
                    </a:ext>
                  </a:extLst>
                </p:cNvPr>
                <p:cNvSpPr/>
                <p:nvPr/>
              </p:nvSpPr>
              <p:spPr bwMode="auto">
                <a:xfrm>
                  <a:off x="7551326" y="1528502"/>
                  <a:ext cx="504056" cy="290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100" b="1" dirty="0">
                      <a:solidFill>
                        <a:srgbClr val="002060"/>
                      </a:solidFill>
                      <a:latin typeface="Marianne"/>
                    </a:rPr>
                    <a:t>3 h </a:t>
                  </a:r>
                  <a:endParaRPr lang="fr-FR" sz="1050" b="1" dirty="0">
                    <a:solidFill>
                      <a:srgbClr val="002060"/>
                    </a:solidFill>
                    <a:latin typeface="Marianne"/>
                  </a:endParaRPr>
                </a:p>
              </p:txBody>
            </p:sp>
          </p:grpSp>
        </p:grpSp>
      </p:grpSp>
      <p:sp>
        <p:nvSpPr>
          <p:cNvPr id="18" name="Espace réservé du numéro de diapositive 8">
            <a:extLst>
              <a:ext uri="{FF2B5EF4-FFF2-40B4-BE49-F238E27FC236}">
                <a16:creationId xmlns:a16="http://schemas.microsoft.com/office/drawing/2014/main" id="{3C538BDF-A6E4-4FB4-A79E-D0AD4D1ABB88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10</a:t>
            </a:fld>
            <a:endParaRPr lang="fr-FR" sz="1200" dirty="0">
              <a:latin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CFB265-9317-4072-9B17-BB765EDC5006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F354FC-F06E-4820-B3E2-A518F9B6AD19}"/>
              </a:ext>
            </a:extLst>
          </p:cNvPr>
          <p:cNvSpPr txBox="1"/>
          <p:nvPr/>
        </p:nvSpPr>
        <p:spPr>
          <a:xfrm>
            <a:off x="118856" y="4046673"/>
            <a:ext cx="6304791" cy="171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Partie 2</a:t>
            </a:r>
            <a:r>
              <a:rPr lang="fr-FR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b="1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Explicitation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700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d’élèves/apprentis choisit l’explicitation d’une activité effectuée durant la formation, qu’elle décide d’approfondir et de présenter pour l’épreuve intermédiaire. La forme de cette présentation est libre.</a:t>
            </a: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8540-CCB3-4BEA-84C8-1F8A951063D0}"/>
              </a:ext>
            </a:extLst>
          </p:cNvPr>
          <p:cNvSpPr/>
          <p:nvPr/>
        </p:nvSpPr>
        <p:spPr>
          <a:xfrm>
            <a:off x="6871152" y="3354746"/>
            <a:ext cx="2156390" cy="2954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E09CAE-E86B-4B3A-8A6A-A892D65D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30" y="3854312"/>
            <a:ext cx="1819599" cy="17664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8317DDA-87C5-4704-953B-D76A2042097C}"/>
              </a:ext>
            </a:extLst>
          </p:cNvPr>
          <p:cNvSpPr txBox="1"/>
          <p:nvPr/>
        </p:nvSpPr>
        <p:spPr bwMode="auto">
          <a:xfrm>
            <a:off x="6732240" y="3446892"/>
            <a:ext cx="2156389" cy="374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E23F3F-143B-4DED-93C7-517FAA27994A}"/>
              </a:ext>
            </a:extLst>
          </p:cNvPr>
          <p:cNvSpPr txBox="1"/>
          <p:nvPr/>
        </p:nvSpPr>
        <p:spPr>
          <a:xfrm>
            <a:off x="6871152" y="5615872"/>
            <a:ext cx="2156389" cy="6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2F5496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Groupe ressources AGOrA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2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31482"/>
            <a:ext cx="117367" cy="443076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232074" y="126167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Épreuve finale – 9 équipes finalistes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50E570E-0CB4-47CA-90EB-F57B8C813371}"/>
              </a:ext>
            </a:extLst>
          </p:cNvPr>
          <p:cNvGrpSpPr/>
          <p:nvPr/>
        </p:nvGrpSpPr>
        <p:grpSpPr>
          <a:xfrm>
            <a:off x="292239" y="1204531"/>
            <a:ext cx="3563248" cy="1025958"/>
            <a:chOff x="4990219" y="337349"/>
            <a:chExt cx="3563248" cy="243859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8204C98D-C59C-48C2-A9DC-CDFB86B687DA}"/>
                </a:ext>
              </a:extLst>
            </p:cNvPr>
            <p:cNvSpPr/>
            <p:nvPr/>
          </p:nvSpPr>
          <p:spPr>
            <a:xfrm>
              <a:off x="4990219" y="337349"/>
              <a:ext cx="3563248" cy="24385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68B74D6C-F8A8-4169-B2E6-09FAA83420F8}"/>
                </a:ext>
              </a:extLst>
            </p:cNvPr>
            <p:cNvSpPr txBox="1"/>
            <p:nvPr/>
          </p:nvSpPr>
          <p:spPr>
            <a:xfrm>
              <a:off x="5061643" y="408773"/>
              <a:ext cx="3420400" cy="15916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4 déc. 2025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9 heures – 16 heures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8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535AED-AFF1-4150-BE91-F1BE195FD383}"/>
              </a:ext>
            </a:extLst>
          </p:cNvPr>
          <p:cNvSpPr/>
          <p:nvPr/>
        </p:nvSpPr>
        <p:spPr>
          <a:xfrm>
            <a:off x="336950" y="3011404"/>
            <a:ext cx="85213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b="1" u="sng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ateliers professionnels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Animation par un enseignant du groupe Ressource AGOrA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Participation d’un intervenant professionnel </a:t>
            </a:r>
          </a:p>
          <a:p>
            <a:pPr lvl="1" algn="just"/>
            <a:endParaRPr lang="fr-FR" sz="1700" dirty="0">
              <a:solidFill>
                <a:srgbClr val="2F549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700" b="1" u="sng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 activité professionnelle </a:t>
            </a: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à réaliser,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Temps de préparation pour réfléchir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2F549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Temps de présentation et échanges  avec le jury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015589-0D3B-4463-9114-A96C12A5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92" y="4597484"/>
            <a:ext cx="1391476" cy="12635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E79EFC-DCAD-4747-BF0D-358088C7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04" y="1241779"/>
            <a:ext cx="3961835" cy="1709155"/>
          </a:xfrm>
          <a:prstGeom prst="rect">
            <a:avLst/>
          </a:prstGeom>
        </p:spPr>
      </p:pic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AB119C35-6945-4509-AABF-A0DFD1D3E30F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11</a:t>
            </a:fld>
            <a:endParaRPr lang="fr-FR" sz="12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93E7B5-3A3F-45F4-87A5-4859DA92F8A1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E16E3D-3208-463D-BB74-7D22563025D9}"/>
              </a:ext>
            </a:extLst>
          </p:cNvPr>
          <p:cNvGrpSpPr/>
          <p:nvPr/>
        </p:nvGrpSpPr>
        <p:grpSpPr>
          <a:xfrm>
            <a:off x="1285450" y="5229245"/>
            <a:ext cx="5052742" cy="825163"/>
            <a:chOff x="409176" y="5653468"/>
            <a:chExt cx="5052742" cy="825163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38AEED8-8EF8-4F09-A8F4-78AFA137C099}"/>
                </a:ext>
              </a:extLst>
            </p:cNvPr>
            <p:cNvSpPr/>
            <p:nvPr/>
          </p:nvSpPr>
          <p:spPr>
            <a:xfrm>
              <a:off x="409176" y="5653468"/>
              <a:ext cx="5052742" cy="825163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F17FB824-D181-48C0-AD7C-8AE581FE54B3}"/>
                </a:ext>
              </a:extLst>
            </p:cNvPr>
            <p:cNvSpPr txBox="1"/>
            <p:nvPr/>
          </p:nvSpPr>
          <p:spPr>
            <a:xfrm>
              <a:off x="518280" y="5799454"/>
              <a:ext cx="4462919" cy="53858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just"/>
              <a:r>
                <a:rPr lang="fr-FR" sz="1400" dirty="0">
                  <a:solidFill>
                    <a:srgbClr val="2F5496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Pour un atelier, un travail en amont est prévu – </a:t>
              </a:r>
            </a:p>
            <a:p>
              <a:pPr algn="just"/>
              <a:r>
                <a:rPr lang="fr-FR" sz="1400" dirty="0">
                  <a:solidFill>
                    <a:srgbClr val="2F5496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Sujet de cet atelier adressé mi septembre 2</a:t>
              </a:r>
              <a:r>
                <a:rPr lang="fr-FR" sz="1400" b="1" dirty="0">
                  <a:solidFill>
                    <a:srgbClr val="2F5496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025</a:t>
              </a:r>
              <a:r>
                <a:rPr lang="fr-FR" sz="1400" dirty="0">
                  <a:solidFill>
                    <a:srgbClr val="2F5496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70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86319" y="1484782"/>
            <a:ext cx="4125641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fr-FR" sz="400" b="1" u="sng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900" b="1" dirty="0">
                <a:solidFill>
                  <a:schemeClr val="tx1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 </a:t>
            </a:r>
            <a:r>
              <a:rPr lang="fr-FR" sz="1900" b="1" dirty="0" err="1">
                <a:solidFill>
                  <a:schemeClr val="tx1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AGOrA</a:t>
            </a:r>
            <a:r>
              <a:rPr lang="fr-FR" sz="1900" b="1" dirty="0">
                <a:solidFill>
                  <a:schemeClr val="tx1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en Action</a:t>
            </a:r>
          </a:p>
          <a:p>
            <a:endParaRPr lang="fr-FR" sz="400" b="1" u="sng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061" y="2531728"/>
            <a:ext cx="3939094" cy="5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spcAft>
                <a:spcPts val="400"/>
              </a:spcAft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IEN - DDFPT – Enseignants - Partenaires  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fr-FR" sz="14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88037" y="1492963"/>
            <a:ext cx="331236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fr-FR" sz="400" b="1" u="sng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900" b="1" dirty="0">
                <a:solidFill>
                  <a:schemeClr val="tx1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Pour les enseignants</a:t>
            </a:r>
          </a:p>
          <a:p>
            <a:pPr algn="ctr"/>
            <a:endParaRPr lang="fr-FR" sz="400" b="1" u="sng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4716016" y="2341208"/>
            <a:ext cx="0" cy="30586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4737653" y="2675355"/>
            <a:ext cx="4433181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Choix de participation</a:t>
            </a: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des équipes </a:t>
            </a: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 l’inscription des équipes - Gratuit</a:t>
            </a: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endParaRPr lang="fr-FR" sz="14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 de l’épreuve de qualification </a:t>
            </a: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endParaRPr lang="fr-FR" sz="14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96850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d’ 1 ou 2 de ses équipes à la finale</a:t>
            </a:r>
          </a:p>
          <a:p>
            <a:pPr marL="285750" indent="-196850" algn="just">
              <a:spcAft>
                <a:spcPts val="4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Déplacement à la charge de l’établissement</a:t>
            </a:r>
            <a:endParaRPr lang="fr-FR" sz="12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6476" y="3870555"/>
            <a:ext cx="3939094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règlement du concours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des sujets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des épreuves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partenaires (lieu finale, lots…)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</a:p>
          <a:p>
            <a:pPr marL="285750" lvl="2" indent="-1968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fr-FR" sz="12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Accolade fermante 29"/>
          <p:cNvSpPr/>
          <p:nvPr/>
        </p:nvSpPr>
        <p:spPr bwMode="auto">
          <a:xfrm rot="5400000">
            <a:off x="1914490" y="1905042"/>
            <a:ext cx="418474" cy="28803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1DE66FC-4C8E-435B-A4D0-A4E50464E3D7}"/>
              </a:ext>
            </a:extLst>
          </p:cNvPr>
          <p:cNvSpPr/>
          <p:nvPr/>
        </p:nvSpPr>
        <p:spPr bwMode="auto">
          <a:xfrm>
            <a:off x="1232074" y="162915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Organisation du concours « en bref »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18" name="Espace réservé du numéro de diapositive 8">
            <a:extLst>
              <a:ext uri="{FF2B5EF4-FFF2-40B4-BE49-F238E27FC236}">
                <a16:creationId xmlns:a16="http://schemas.microsoft.com/office/drawing/2014/main" id="{1797444D-790B-4136-834F-5A2E22D96FF9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12</a:t>
            </a:fld>
            <a:endParaRPr lang="fr-FR" sz="1200" dirty="0">
              <a:latin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CB3CED-1340-4F7C-98B1-35D458FF65B1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44125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1DE66FC-4C8E-435B-A4D0-A4E50464E3D7}"/>
              </a:ext>
            </a:extLst>
          </p:cNvPr>
          <p:cNvSpPr/>
          <p:nvPr/>
        </p:nvSpPr>
        <p:spPr bwMode="auto">
          <a:xfrm>
            <a:off x="1232074" y="162915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Inscription du 04 novembre au 20 décembre 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2FBBA4-BB49-481E-A943-4D289DFC75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0" y="1844824"/>
            <a:ext cx="2528922" cy="23762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CD8BDC4-94F5-4471-BD60-7E58DBD9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87" y="1053698"/>
            <a:ext cx="3145094" cy="24417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159710-E5BC-4D7A-9C28-82DCE309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5" y="3510739"/>
            <a:ext cx="5021492" cy="269342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7B2DE3E-D56E-4D71-97F2-3EF0A528157C}"/>
              </a:ext>
            </a:extLst>
          </p:cNvPr>
          <p:cNvSpPr/>
          <p:nvPr/>
        </p:nvSpPr>
        <p:spPr bwMode="auto">
          <a:xfrm>
            <a:off x="5970953" y="4464307"/>
            <a:ext cx="2688359" cy="1431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Formulaire d’inscription</a:t>
            </a:r>
          </a:p>
          <a:p>
            <a:pPr marL="298450" indent="-285750">
              <a:spcAft>
                <a:spcPts val="300"/>
              </a:spcAft>
              <a:defRPr/>
            </a:pPr>
            <a:endParaRPr lang="fr-FR" dirty="0">
              <a:solidFill>
                <a:srgbClr val="002060"/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72728169-650B-4EBA-95A3-7825BDDA18FB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13</a:t>
            </a:fld>
            <a:endParaRPr lang="fr-FR" sz="1200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D680FD-B464-4A31-A6F3-EE0D7147D1C6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260411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1DE66FC-4C8E-435B-A4D0-A4E50464E3D7}"/>
              </a:ext>
            </a:extLst>
          </p:cNvPr>
          <p:cNvSpPr/>
          <p:nvPr/>
        </p:nvSpPr>
        <p:spPr bwMode="auto">
          <a:xfrm>
            <a:off x="1232074" y="145330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</a:rPr>
              <a:t>Magistère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E1E83A-F17B-4B19-8A25-7A8BD02D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2" y="1496787"/>
            <a:ext cx="3044425" cy="4262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635D77-642E-40F3-ABE7-205F1176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490109"/>
            <a:ext cx="3109027" cy="42688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BF6F1E9-E1F1-4885-A6CE-751EF4677A27}"/>
              </a:ext>
            </a:extLst>
          </p:cNvPr>
          <p:cNvSpPr/>
          <p:nvPr/>
        </p:nvSpPr>
        <p:spPr bwMode="auto">
          <a:xfrm>
            <a:off x="6668566" y="3423882"/>
            <a:ext cx="2274178" cy="14312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1113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Rendez  vous le :</a:t>
            </a:r>
          </a:p>
          <a:p>
            <a:pPr marL="87312" algn="ctr">
              <a:spcAft>
                <a:spcPts val="300"/>
              </a:spcAft>
              <a:defRPr/>
            </a:pPr>
            <a:r>
              <a:rPr lang="fr-FR" sz="1300" b="1" dirty="0">
                <a:solidFill>
                  <a:srgbClr val="002060"/>
                </a:solidFill>
                <a:cs typeface="Calibri"/>
              </a:rPr>
              <a:t>14 janvier 2025</a:t>
            </a:r>
          </a:p>
          <a:p>
            <a:pPr marL="87312">
              <a:spcAft>
                <a:spcPts val="300"/>
              </a:spcAft>
              <a:defRPr/>
            </a:pPr>
            <a:endParaRPr lang="fr-FR" sz="1300" dirty="0">
              <a:solidFill>
                <a:srgbClr val="002060"/>
              </a:solidFill>
              <a:cs typeface="Calibri"/>
            </a:endParaRPr>
          </a:p>
          <a:p>
            <a:pPr marL="298450" indent="-21113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Pour les enseignants disponibles </a:t>
            </a:r>
          </a:p>
          <a:p>
            <a:pPr marL="298450" indent="-285750">
              <a:spcAft>
                <a:spcPts val="300"/>
              </a:spcAft>
              <a:defRPr/>
            </a:pPr>
            <a:endParaRPr lang="fr-FR" dirty="0">
              <a:solidFill>
                <a:srgbClr val="002060"/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38F288-5FDB-4E91-B5B1-5C24609CA8A3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14</a:t>
            </a:fld>
            <a:endParaRPr lang="fr-FR" sz="12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F06AAD-A492-49C0-93B5-15ECF417CB75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D27129-EB84-4075-9F78-496C1406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17724" y="5041721"/>
            <a:ext cx="1534370" cy="1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8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ZoneTexte 6"/>
          <p:cNvSpPr txBox="1"/>
          <p:nvPr/>
        </p:nvSpPr>
        <p:spPr bwMode="auto">
          <a:xfrm>
            <a:off x="5465136" y="2749845"/>
            <a:ext cx="6060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FCE3C0-18A9-44F3-A1E3-41C7CC3C18F3}"/>
              </a:ext>
            </a:extLst>
          </p:cNvPr>
          <p:cNvSpPr txBox="1"/>
          <p:nvPr/>
        </p:nvSpPr>
        <p:spPr bwMode="auto">
          <a:xfrm>
            <a:off x="531976" y="5531889"/>
            <a:ext cx="3175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cs typeface="Calibri" panose="020F0502020204030204" pitchFamily="34" charset="0"/>
              </a:rPr>
              <a:t>Illustrations : </a:t>
            </a:r>
            <a:r>
              <a:rPr lang="fr-FR" sz="1050" i="1" u="sng" dirty="0">
                <a:cs typeface="Calibri" panose="020F0502020204030204" pitchFamily="34" charset="0"/>
                <a:hlinkClick r:id="rId2"/>
              </a:rPr>
              <a:t>www.freepik.com</a:t>
            </a:r>
            <a:r>
              <a:rPr lang="fr-FR" sz="1050" i="1" dirty="0">
                <a:cs typeface="Calibri" panose="020F0502020204030204" pitchFamily="34" charset="0"/>
              </a:rPr>
              <a:t> - </a:t>
            </a:r>
            <a:r>
              <a:rPr lang="fr-FR" sz="1050" i="1" u="sng" dirty="0">
                <a:cs typeface="Calibri" panose="020F0502020204030204" pitchFamily="34" charset="0"/>
                <a:hlinkClick r:id="rId3"/>
              </a:rPr>
              <a:t>www.flaticon.com</a:t>
            </a:r>
            <a:r>
              <a:rPr lang="fr-FR" sz="1050" i="1" u="sng" dirty="0">
                <a:cs typeface="Calibri" panose="020F0502020204030204" pitchFamily="34" charset="0"/>
              </a:rPr>
              <a:t> https://stock.adobe.com/fr/</a:t>
            </a:r>
          </a:p>
          <a:p>
            <a:endParaRPr lang="fr-FR" i="1" dirty="0"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FE976C-9503-4C91-B180-CA7DBB879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44" y="974787"/>
            <a:ext cx="3349592" cy="4439954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81D7C7E3-42D7-4A02-8AC1-F9BCB89326A7}"/>
              </a:ext>
            </a:extLst>
          </p:cNvPr>
          <p:cNvGrpSpPr/>
          <p:nvPr/>
        </p:nvGrpSpPr>
        <p:grpSpPr>
          <a:xfrm>
            <a:off x="4440719" y="1875060"/>
            <a:ext cx="4288080" cy="3107880"/>
            <a:chOff x="4990219" y="337349"/>
            <a:chExt cx="3563248" cy="2438598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D220CE60-24ED-4F8C-AF15-EE78523A73EC}"/>
                </a:ext>
              </a:extLst>
            </p:cNvPr>
            <p:cNvSpPr/>
            <p:nvPr/>
          </p:nvSpPr>
          <p:spPr>
            <a:xfrm>
              <a:off x="4990219" y="337349"/>
              <a:ext cx="3563248" cy="2438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11A2CB29-9611-438E-915B-E98889106FB9}"/>
                </a:ext>
              </a:extLst>
            </p:cNvPr>
            <p:cNvSpPr txBox="1"/>
            <p:nvPr/>
          </p:nvSpPr>
          <p:spPr>
            <a:xfrm>
              <a:off x="5061643" y="408773"/>
              <a:ext cx="3420400" cy="159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Merci pour votre attention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400" kern="1200" dirty="0"/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Prochaine visio pour les enseignants disponibles : 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14 janvier 2025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800" kern="1200" dirty="0"/>
            </a:p>
          </p:txBody>
        </p:sp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65338D88-F7AC-4912-8B50-58786216AF02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15</a:t>
            </a:fld>
            <a:endParaRPr lang="fr-FR" sz="12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6EEAAA-6273-4DDD-BFAC-0C5C9D1AC1D0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291298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53" y="1851024"/>
            <a:ext cx="5112567" cy="28726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2208" y="1888326"/>
            <a:ext cx="1527728" cy="2657339"/>
          </a:xfrm>
          <a:prstGeom prst="rect">
            <a:avLst/>
          </a:prstGeom>
        </p:spPr>
      </p:pic>
      <p:pic>
        <p:nvPicPr>
          <p:cNvPr id="17" name="Espace réservé du contenu 7"/>
          <p:cNvPicPr>
            <a:picLocks noChangeAspect="1"/>
          </p:cNvPicPr>
          <p:nvPr/>
        </p:nvPicPr>
        <p:blipFill rotWithShape="1">
          <a:blip r:embed="rId5"/>
          <a:srcRect t="19869" b="24475"/>
          <a:stretch/>
        </p:blipFill>
        <p:spPr bwMode="auto">
          <a:xfrm>
            <a:off x="6704003" y="5349275"/>
            <a:ext cx="2238741" cy="83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AEF01DA1-38B4-4C3C-80EF-84161F8A858E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16</a:t>
            </a:fld>
            <a:endParaRPr lang="fr-FR" sz="1200" dirty="0"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54946D-85F6-44BE-A557-567F60368709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6F8B424-E2FB-472D-AD41-802F5ECE5033}"/>
              </a:ext>
            </a:extLst>
          </p:cNvPr>
          <p:cNvSpPr/>
          <p:nvPr/>
        </p:nvSpPr>
        <p:spPr bwMode="auto">
          <a:xfrm>
            <a:off x="1232074" y="145330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</a:rPr>
              <a:t>Echanges</a:t>
            </a:r>
          </a:p>
        </p:txBody>
      </p:sp>
    </p:spTree>
    <p:extLst>
      <p:ext uri="{BB962C8B-B14F-4D97-AF65-F5344CB8AC3E}">
        <p14:creationId xmlns:p14="http://schemas.microsoft.com/office/powerpoint/2010/main" val="131400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79608"/>
            <a:ext cx="117367" cy="443076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t>2</a:t>
            </a:fld>
            <a:endParaRPr lang="fr-FR" sz="1200" dirty="0">
              <a:latin typeface="+mn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232074" y="78041"/>
            <a:ext cx="7911926" cy="7070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Sommaire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10D655B-5E19-4268-AD18-8CB90A9B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669" y="1340769"/>
            <a:ext cx="3367203" cy="47788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A43E4FE-8484-442D-B8CF-597195FD7D8A}"/>
              </a:ext>
            </a:extLst>
          </p:cNvPr>
          <p:cNvSpPr txBox="1"/>
          <p:nvPr/>
        </p:nvSpPr>
        <p:spPr bwMode="auto">
          <a:xfrm>
            <a:off x="3419872" y="1859337"/>
            <a:ext cx="61465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fr-FR" b="1" kern="0" dirty="0">
                <a:solidFill>
                  <a:srgbClr val="002060"/>
                </a:solidFill>
                <a:cs typeface="Arial"/>
              </a:rPr>
              <a:t>Genèse du concours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2060"/>
                </a:solidFill>
                <a:cs typeface="Arial"/>
              </a:rPr>
              <a:t>La genèse du concours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2060"/>
                </a:solidFill>
                <a:cs typeface="Arial"/>
              </a:rPr>
              <a:t>L’historique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2060"/>
                </a:solidFill>
                <a:cs typeface="Arial"/>
              </a:rPr>
              <a:t>L’expérience « AGOrA En Action - Bretagne </a:t>
            </a:r>
            <a:r>
              <a:rPr lang="fr-FR" sz="1600" dirty="0">
                <a:solidFill>
                  <a:srgbClr val="002060"/>
                </a:solidFill>
                <a:cs typeface="Arial"/>
              </a:rPr>
              <a:t>2024 »</a:t>
            </a:r>
            <a:r>
              <a:rPr lang="fr-FR" sz="1600" kern="0" dirty="0">
                <a:solidFill>
                  <a:srgbClr val="002060"/>
                </a:solidFill>
                <a:cs typeface="Arial"/>
              </a:rPr>
              <a:t> </a:t>
            </a:r>
            <a:endParaRPr lang="fr-FR" sz="1600" b="1" kern="0" dirty="0">
              <a:solidFill>
                <a:srgbClr val="002060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fr-FR" b="1" kern="0" dirty="0">
              <a:solidFill>
                <a:srgbClr val="002060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fr-FR" b="1" kern="0" dirty="0">
                <a:solidFill>
                  <a:srgbClr val="002060"/>
                </a:solidFill>
                <a:cs typeface="Arial"/>
              </a:rPr>
              <a:t>Concours « PDL2025 »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C</a:t>
            </a:r>
            <a:r>
              <a:rPr lang="fr-FR" sz="1600" kern="0" dirty="0">
                <a:solidFill>
                  <a:srgbClr val="002060"/>
                </a:solidFill>
                <a:cs typeface="Arial"/>
              </a:rPr>
              <a:t>oncept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Intérêt </a:t>
            </a:r>
            <a:endParaRPr lang="fr-FR" sz="1600" kern="0" dirty="0">
              <a:solidFill>
                <a:srgbClr val="002060"/>
              </a:solidFill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2060"/>
                </a:solidFill>
                <a:cs typeface="Arial"/>
              </a:rPr>
              <a:t>Modalités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2060"/>
                </a:solidFill>
                <a:cs typeface="Arial"/>
              </a:rPr>
              <a:t>Inscription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fr-FR" b="1" kern="0" dirty="0">
              <a:solidFill>
                <a:srgbClr val="002060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fr-FR" b="1" kern="0" dirty="0">
                <a:solidFill>
                  <a:srgbClr val="002060"/>
                </a:solidFill>
                <a:cs typeface="Arial"/>
              </a:rPr>
              <a:t>Échanges - Questions / Réponses </a:t>
            </a:r>
          </a:p>
          <a:p>
            <a:pPr>
              <a:buFont typeface="Arial"/>
              <a:buNone/>
              <a:defRPr/>
            </a:pPr>
            <a:endParaRPr lang="fr-FR" sz="1000" b="1" kern="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2597F5-BA05-4C2C-BF5B-35CB4B5C2A53}"/>
              </a:ext>
            </a:extLst>
          </p:cNvPr>
          <p:cNvSpPr txBox="1"/>
          <p:nvPr/>
        </p:nvSpPr>
        <p:spPr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118452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90216" y="1578497"/>
            <a:ext cx="4563313" cy="3504719"/>
            <a:chOff x="323528" y="1186719"/>
            <a:chExt cx="3816424" cy="3504719"/>
          </a:xfrm>
        </p:grpSpPr>
        <p:grpSp>
          <p:nvGrpSpPr>
            <p:cNvPr id="5" name="Groupe 4"/>
            <p:cNvGrpSpPr/>
            <p:nvPr/>
          </p:nvGrpSpPr>
          <p:grpSpPr>
            <a:xfrm>
              <a:off x="323528" y="1186719"/>
              <a:ext cx="3816424" cy="1078526"/>
              <a:chOff x="-1061273" y="1274904"/>
              <a:chExt cx="2975170" cy="110699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1061273" y="1274904"/>
                <a:ext cx="1122706" cy="37908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  <a:latin typeface="Marianne" panose="020000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2017 - 2019 </a:t>
                </a:r>
                <a:endParaRPr lang="fr-FR" dirty="0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-1061273" y="1582681"/>
                <a:ext cx="2975170" cy="799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300"/>
                  </a:spcAft>
                </a:pPr>
                <a:endParaRPr lang="fr-FR" u="sng" dirty="0">
                  <a:solidFill>
                    <a:schemeClr val="tx1"/>
                  </a:solidFill>
                </a:endParaRPr>
              </a:p>
              <a:p>
                <a:pPr marL="285750" marR="0" lvl="0" indent="-1968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206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Souhait de valoriser la Formation GA</a:t>
                </a:r>
              </a:p>
              <a:p>
                <a:pPr marL="285750" indent="-196850">
                  <a:spcAft>
                    <a:spcPts val="300"/>
                  </a:spcAft>
                  <a:buClr>
                    <a:srgbClr val="002060"/>
                  </a:buClr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/>
                    </a:solidFill>
                    <a:latin typeface="Marianne" panose="020000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Réflexion académie de Strasbourg</a:t>
                </a:r>
              </a:p>
              <a:p>
                <a:pPr marL="285750" indent="-196850">
                  <a:buClr>
                    <a:srgbClr val="002060"/>
                  </a:buClr>
                  <a:buFont typeface="Wingdings" panose="05000000000000000000" pitchFamily="2" charset="2"/>
                  <a:buChar char="§"/>
                </a:pPr>
                <a:endParaRPr lang="fr-FR" sz="12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>
              <a:off x="331396" y="2571750"/>
              <a:ext cx="3808556" cy="21196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300"/>
                </a:spcAft>
                <a:buClr>
                  <a:srgbClr val="002060"/>
                </a:buClr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Besoin en visibilité </a:t>
              </a:r>
            </a:p>
            <a:p>
              <a:pPr marL="285750" indent="-196850">
                <a:spcAft>
                  <a:spcPts val="300"/>
                </a:spcAft>
                <a:buClr>
                  <a:srgbClr val="002060"/>
                </a:buClr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Valoriser les compétences des élèves </a:t>
              </a:r>
            </a:p>
            <a:p>
              <a:pPr marL="285750" indent="-196850">
                <a:spcAft>
                  <a:spcPts val="300"/>
                </a:spcAft>
                <a:buClr>
                  <a:srgbClr val="002060"/>
                </a:buClr>
                <a:buFont typeface="Wingdings" panose="05000000000000000000" pitchFamily="2" charset="2"/>
                <a:buChar char="§"/>
              </a:pPr>
              <a:r>
                <a:rPr lang="fr-FR" sz="1600" b="1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Cible</a:t>
              </a: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</a:p>
            <a:p>
              <a:pPr marL="831850" lvl="1" indent="-285750">
                <a:spcAft>
                  <a:spcPts val="30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Professionnels, </a:t>
              </a:r>
            </a:p>
            <a:p>
              <a:pPr marL="831850" lvl="1" indent="-285750">
                <a:spcAft>
                  <a:spcPts val="30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familles, </a:t>
              </a:r>
            </a:p>
            <a:p>
              <a:pPr marL="831850" lvl="1" indent="-285750">
                <a:spcAft>
                  <a:spcPts val="30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presse, </a:t>
              </a:r>
            </a:p>
            <a:p>
              <a:pPr marL="831850" lvl="1" indent="-285750">
                <a:spcAft>
                  <a:spcPts val="30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chefs d’établissements, élèves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1156469" y="2347900"/>
              <a:ext cx="2150542" cy="144016"/>
              <a:chOff x="6389247" y="1901578"/>
              <a:chExt cx="2150542" cy="144016"/>
            </a:xfrm>
          </p:grpSpPr>
          <p:sp>
            <p:nvSpPr>
              <p:cNvPr id="24" name="Chevron 23"/>
              <p:cNvSpPr/>
              <p:nvPr/>
            </p:nvSpPr>
            <p:spPr bwMode="auto">
              <a:xfrm rot="5400000">
                <a:off x="6439817" y="1851008"/>
                <a:ext cx="144016" cy="245156"/>
              </a:xfrm>
              <a:prstGeom prst="chevron">
                <a:avLst/>
              </a:prstGeom>
              <a:solidFill>
                <a:srgbClr val="E94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 bwMode="auto">
              <a:xfrm rot="5400000">
                <a:off x="7391478" y="1851008"/>
                <a:ext cx="144016" cy="245156"/>
              </a:xfrm>
              <a:prstGeom prst="chevron">
                <a:avLst/>
              </a:prstGeom>
              <a:solidFill>
                <a:srgbClr val="E94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 bwMode="auto">
              <a:xfrm rot="5400000">
                <a:off x="8345203" y="1851008"/>
                <a:ext cx="144016" cy="245156"/>
              </a:xfrm>
              <a:prstGeom prst="chevron">
                <a:avLst/>
              </a:prstGeom>
              <a:solidFill>
                <a:srgbClr val="E94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e 11"/>
          <p:cNvGrpSpPr/>
          <p:nvPr/>
        </p:nvGrpSpPr>
        <p:grpSpPr>
          <a:xfrm>
            <a:off x="5011292" y="1644142"/>
            <a:ext cx="1491412" cy="3439074"/>
            <a:chOff x="4888451" y="1252118"/>
            <a:chExt cx="1491412" cy="343907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4688" y="2971655"/>
              <a:ext cx="1032953" cy="984438"/>
            </a:xfrm>
            <a:prstGeom prst="rect">
              <a:avLst/>
            </a:prstGeom>
          </p:spPr>
        </p:pic>
        <p:sp>
          <p:nvSpPr>
            <p:cNvPr id="21" name="Accolade fermante 20"/>
            <p:cNvSpPr/>
            <p:nvPr/>
          </p:nvSpPr>
          <p:spPr bwMode="auto">
            <a:xfrm>
              <a:off x="5944584" y="1252118"/>
              <a:ext cx="435279" cy="343907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451" y="1494495"/>
              <a:ext cx="1233995" cy="795853"/>
            </a:xfrm>
            <a:prstGeom prst="rect">
              <a:avLst/>
            </a:prstGeom>
          </p:spPr>
        </p:pic>
      </p:grpSp>
      <p:sp>
        <p:nvSpPr>
          <p:cNvPr id="32" name="Espace réservé du contenu 2"/>
          <p:cNvSpPr txBox="1"/>
          <p:nvPr/>
        </p:nvSpPr>
        <p:spPr bwMode="auto">
          <a:xfrm>
            <a:off x="6660232" y="1373338"/>
            <a:ext cx="2357124" cy="356783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Aft>
                <a:spcPts val="300"/>
              </a:spcAft>
              <a:buNone/>
              <a:defRPr/>
            </a:pPr>
            <a:endParaRPr lang="fr-FR" sz="400" u="sng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r>
              <a:rPr lang="fr-FR" sz="1600" b="1" u="sng" dirty="0">
                <a:solidFill>
                  <a:srgbClr val="002060"/>
                </a:solidFill>
                <a:latin typeface="Marianne"/>
                <a:cs typeface="Calibri"/>
              </a:rPr>
              <a:t>Idée</a:t>
            </a:r>
            <a:r>
              <a:rPr lang="fr-FR" sz="1600" b="1" dirty="0">
                <a:solidFill>
                  <a:srgbClr val="002060"/>
                </a:solidFill>
                <a:latin typeface="Marianne"/>
                <a:cs typeface="Calibri"/>
              </a:rPr>
              <a:t> :</a:t>
            </a: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Organisation </a:t>
            </a:r>
            <a:b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</a:b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d’un concours</a:t>
            </a:r>
          </a:p>
          <a:p>
            <a:pPr marL="12700" indent="0" algn="ctr">
              <a:spcAft>
                <a:spcPts val="300"/>
              </a:spcAft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Intégré à la formation</a:t>
            </a: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Visibilité </a:t>
            </a:r>
            <a:b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</a:b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des compétences </a:t>
            </a:r>
            <a:b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</a:br>
            <a:r>
              <a:rPr lang="fr-FR" sz="1600" dirty="0">
                <a:solidFill>
                  <a:srgbClr val="002060"/>
                </a:solidFill>
                <a:latin typeface="Marianne"/>
                <a:cs typeface="Calibri"/>
              </a:rPr>
              <a:t>des meilleurs élèves</a:t>
            </a: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6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800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endParaRPr lang="fr-FR" sz="1400" dirty="0">
              <a:solidFill>
                <a:srgbClr val="002060"/>
              </a:solidFill>
              <a:latin typeface="Marianne"/>
              <a:cs typeface="Calibri"/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7603355" y="3246493"/>
            <a:ext cx="470878" cy="365014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 bwMode="auto">
          <a:xfrm>
            <a:off x="7621154" y="5124762"/>
            <a:ext cx="435279" cy="340490"/>
          </a:xfrm>
          <a:prstGeom prst="downArrow">
            <a:avLst/>
          </a:prstGeom>
          <a:solidFill>
            <a:srgbClr val="00206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contenu 2"/>
          <p:cNvSpPr txBox="1"/>
          <p:nvPr/>
        </p:nvSpPr>
        <p:spPr bwMode="auto">
          <a:xfrm>
            <a:off x="3430627" y="5608998"/>
            <a:ext cx="5586729" cy="67842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Aft>
                <a:spcPts val="300"/>
              </a:spcAft>
              <a:buNone/>
              <a:defRPr/>
            </a:pPr>
            <a:endParaRPr lang="fr-FR" sz="400" u="sng" dirty="0">
              <a:solidFill>
                <a:srgbClr val="002060"/>
              </a:solidFill>
              <a:latin typeface="Marianne"/>
              <a:cs typeface="Calibri"/>
            </a:endParaRPr>
          </a:p>
          <a:p>
            <a:pPr marL="12700" indent="0" algn="ctr">
              <a:spcAft>
                <a:spcPts val="300"/>
              </a:spcAft>
              <a:buNone/>
              <a:defRPr/>
            </a:pPr>
            <a:r>
              <a:rPr lang="fr-FR" sz="1600" i="1" dirty="0">
                <a:solidFill>
                  <a:srgbClr val="002060"/>
                </a:solidFill>
                <a:latin typeface="Marianne"/>
                <a:cs typeface="Calibri"/>
              </a:rPr>
              <a:t>« Faire vivre des activités emblématiques du référentiel </a:t>
            </a:r>
            <a:br>
              <a:rPr lang="fr-FR" sz="1600" i="1" dirty="0">
                <a:solidFill>
                  <a:srgbClr val="002060"/>
                </a:solidFill>
                <a:latin typeface="Marianne"/>
                <a:cs typeface="Calibri"/>
              </a:rPr>
            </a:br>
            <a:r>
              <a:rPr lang="fr-FR" sz="1600" i="1" dirty="0">
                <a:solidFill>
                  <a:srgbClr val="002060"/>
                </a:solidFill>
                <a:latin typeface="Marianne"/>
                <a:cs typeface="Calibri"/>
              </a:rPr>
              <a:t>aux meilleurs élèves, devant un jury de professionnels »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553BAEE-6665-4975-B6C1-CD8304B66022}"/>
              </a:ext>
            </a:extLst>
          </p:cNvPr>
          <p:cNvSpPr/>
          <p:nvPr/>
        </p:nvSpPr>
        <p:spPr bwMode="auto">
          <a:xfrm>
            <a:off x="1232074" y="126167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La genèse du concours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28" name="Espace réservé du numéro de diapositive 8">
            <a:extLst>
              <a:ext uri="{FF2B5EF4-FFF2-40B4-BE49-F238E27FC236}">
                <a16:creationId xmlns:a16="http://schemas.microsoft.com/office/drawing/2014/main" id="{A34764CE-71E3-4C13-99D5-BE46FC0C04CE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3</a:t>
            </a:fld>
            <a:endParaRPr lang="fr-FR" sz="1200" dirty="0">
              <a:latin typeface="+mn-l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292C9AC-3DF8-439C-8839-C4201667A327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320200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74922">
            <a:off x="1694528" y="1381565"/>
            <a:ext cx="2616229" cy="4233731"/>
          </a:xfrm>
          <a:prstGeom prst="rect">
            <a:avLst/>
          </a:prstGeom>
        </p:spPr>
      </p:pic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AE2EC2E-7B7F-4BBC-8E7D-0CFED0348395}"/>
              </a:ext>
            </a:extLst>
          </p:cNvPr>
          <p:cNvGrpSpPr/>
          <p:nvPr/>
        </p:nvGrpSpPr>
        <p:grpSpPr>
          <a:xfrm>
            <a:off x="512381" y="1028364"/>
            <a:ext cx="2070570" cy="1277365"/>
            <a:chOff x="224639" y="1833607"/>
            <a:chExt cx="2070570" cy="1277365"/>
          </a:xfrm>
        </p:grpSpPr>
        <p:sp>
          <p:nvSpPr>
            <p:cNvPr id="33" name="Espace réservé du contenu 2"/>
            <p:cNvSpPr txBox="1"/>
            <p:nvPr/>
          </p:nvSpPr>
          <p:spPr bwMode="auto">
            <a:xfrm>
              <a:off x="1096321" y="1992186"/>
              <a:ext cx="1198888" cy="5728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indent="0">
                <a:spcAft>
                  <a:spcPts val="300"/>
                </a:spcAft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  <a:t>Mai 2019</a:t>
              </a:r>
            </a:p>
            <a:p>
              <a:pPr marL="12700" indent="0">
                <a:spcAft>
                  <a:spcPts val="300"/>
                </a:spcAft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  <a:t>1</a:t>
              </a:r>
              <a:r>
                <a:rPr lang="fr-FR" sz="1200" b="1" baseline="30000" dirty="0">
                  <a:solidFill>
                    <a:srgbClr val="002060"/>
                  </a:solidFill>
                  <a:latin typeface="Marianne"/>
                  <a:cs typeface="Calibri"/>
                </a:rPr>
                <a:t>er</a:t>
              </a:r>
              <a: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  <a:t> concours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9" y="1833607"/>
              <a:ext cx="980736" cy="61969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091" y="2491847"/>
              <a:ext cx="1223963" cy="619125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6300192" y="927244"/>
            <a:ext cx="2732715" cy="1794937"/>
            <a:chOff x="2799070" y="4839101"/>
            <a:chExt cx="2850939" cy="1557692"/>
          </a:xfrm>
        </p:grpSpPr>
        <p:grpSp>
          <p:nvGrpSpPr>
            <p:cNvPr id="45" name="Groupe 44"/>
            <p:cNvGrpSpPr/>
            <p:nvPr/>
          </p:nvGrpSpPr>
          <p:grpSpPr>
            <a:xfrm>
              <a:off x="3359644" y="4981797"/>
              <a:ext cx="1704542" cy="1414996"/>
              <a:chOff x="4227488" y="1122239"/>
              <a:chExt cx="5771503" cy="5108548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4227488" y="1122239"/>
                <a:ext cx="5771503" cy="5108548"/>
                <a:chOff x="4232920" y="1122239"/>
                <a:chExt cx="5771503" cy="5108548"/>
              </a:xfrm>
            </p:grpSpPr>
            <p:grpSp>
              <p:nvGrpSpPr>
                <p:cNvPr id="92" name="Groupe 91"/>
                <p:cNvGrpSpPr/>
                <p:nvPr/>
              </p:nvGrpSpPr>
              <p:grpSpPr>
                <a:xfrm>
                  <a:off x="4232920" y="1122239"/>
                  <a:ext cx="5771503" cy="5108548"/>
                  <a:chOff x="4304928" y="1075048"/>
                  <a:chExt cx="5771503" cy="5108548"/>
                </a:xfrm>
              </p:grpSpPr>
              <p:grpSp>
                <p:nvGrpSpPr>
                  <p:cNvPr id="95" name="Groupe 94"/>
                  <p:cNvGrpSpPr/>
                  <p:nvPr/>
                </p:nvGrpSpPr>
                <p:grpSpPr>
                  <a:xfrm>
                    <a:off x="4304928" y="1075048"/>
                    <a:ext cx="5771503" cy="5108548"/>
                    <a:chOff x="4304928" y="1075048"/>
                    <a:chExt cx="5771503" cy="5108548"/>
                  </a:xfrm>
                </p:grpSpPr>
                <p:grpSp>
                  <p:nvGrpSpPr>
                    <p:cNvPr id="98" name="Groupe 97"/>
                    <p:cNvGrpSpPr/>
                    <p:nvPr/>
                  </p:nvGrpSpPr>
                  <p:grpSpPr>
                    <a:xfrm>
                      <a:off x="4304928" y="1075048"/>
                      <a:ext cx="5681431" cy="4752527"/>
                      <a:chOff x="4458623" y="1028916"/>
                      <a:chExt cx="5681431" cy="4752527"/>
                    </a:xfrm>
                  </p:grpSpPr>
                  <p:pic>
                    <p:nvPicPr>
                      <p:cNvPr id="100" name="Image 9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8623" y="1028916"/>
                        <a:ext cx="5681431" cy="475252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5097016" y="2650282"/>
                        <a:ext cx="1068268" cy="1066749"/>
                      </a:xfrm>
                      <a:prstGeom prst="rect">
                        <a:avLst/>
                      </a:prstGeom>
                      <a:solidFill>
                        <a:srgbClr val="88B8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102" name="Rectangle 101"/>
                      <p:cNvSpPr/>
                      <p:nvPr/>
                    </p:nvSpPr>
                    <p:spPr>
                      <a:xfrm>
                        <a:off x="6604290" y="2650282"/>
                        <a:ext cx="1445054" cy="1066749"/>
                      </a:xfrm>
                      <a:prstGeom prst="rect">
                        <a:avLst/>
                      </a:prstGeom>
                      <a:solidFill>
                        <a:srgbClr val="88B8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7905328" y="2855441"/>
                        <a:ext cx="1656184" cy="931093"/>
                      </a:xfrm>
                      <a:prstGeom prst="rect">
                        <a:avLst/>
                      </a:prstGeom>
                      <a:solidFill>
                        <a:srgbClr val="88B8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9540547" y="4455404"/>
                      <a:ext cx="535884" cy="17281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96" name="Rectangle 95"/>
                  <p:cNvSpPr/>
                  <p:nvPr/>
                </p:nvSpPr>
                <p:spPr>
                  <a:xfrm>
                    <a:off x="9275117" y="3000384"/>
                    <a:ext cx="225932" cy="404796"/>
                  </a:xfrm>
                  <a:prstGeom prst="rect">
                    <a:avLst/>
                  </a:prstGeom>
                  <a:solidFill>
                    <a:srgbClr val="88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9231341" y="3173477"/>
                    <a:ext cx="245632" cy="404796"/>
                  </a:xfrm>
                  <a:prstGeom prst="rect">
                    <a:avLst/>
                  </a:prstGeom>
                  <a:solidFill>
                    <a:srgbClr val="88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93" name="Forme libre 92"/>
                <p:cNvSpPr/>
                <p:nvPr/>
              </p:nvSpPr>
              <p:spPr>
                <a:xfrm>
                  <a:off x="8491017" y="2948764"/>
                  <a:ext cx="593219" cy="370934"/>
                </a:xfrm>
                <a:custGeom>
                  <a:avLst/>
                  <a:gdLst>
                    <a:gd name="connsiteX0" fmla="*/ 1039390 w 1039390"/>
                    <a:gd name="connsiteY0" fmla="*/ 62495 h 631528"/>
                    <a:gd name="connsiteX1" fmla="*/ 1036101 w 1039390"/>
                    <a:gd name="connsiteY1" fmla="*/ 78941 h 631528"/>
                    <a:gd name="connsiteX2" fmla="*/ 1029523 w 1039390"/>
                    <a:gd name="connsiteY2" fmla="*/ 98676 h 631528"/>
                    <a:gd name="connsiteX3" fmla="*/ 1013077 w 1039390"/>
                    <a:gd name="connsiteY3" fmla="*/ 148014 h 631528"/>
                    <a:gd name="connsiteX4" fmla="*/ 1006498 w 1039390"/>
                    <a:gd name="connsiteY4" fmla="*/ 167749 h 631528"/>
                    <a:gd name="connsiteX5" fmla="*/ 1003209 w 1039390"/>
                    <a:gd name="connsiteY5" fmla="*/ 177617 h 631528"/>
                    <a:gd name="connsiteX6" fmla="*/ 996631 w 1039390"/>
                    <a:gd name="connsiteY6" fmla="*/ 187485 h 631528"/>
                    <a:gd name="connsiteX7" fmla="*/ 990052 w 1039390"/>
                    <a:gd name="connsiteY7" fmla="*/ 207220 h 631528"/>
                    <a:gd name="connsiteX8" fmla="*/ 983474 w 1039390"/>
                    <a:gd name="connsiteY8" fmla="*/ 226955 h 631528"/>
                    <a:gd name="connsiteX9" fmla="*/ 980185 w 1039390"/>
                    <a:gd name="connsiteY9" fmla="*/ 236823 h 631528"/>
                    <a:gd name="connsiteX10" fmla="*/ 973606 w 1039390"/>
                    <a:gd name="connsiteY10" fmla="*/ 243401 h 631528"/>
                    <a:gd name="connsiteX11" fmla="*/ 970317 w 1039390"/>
                    <a:gd name="connsiteY11" fmla="*/ 253269 h 631528"/>
                    <a:gd name="connsiteX12" fmla="*/ 957160 w 1039390"/>
                    <a:gd name="connsiteY12" fmla="*/ 269715 h 631528"/>
                    <a:gd name="connsiteX13" fmla="*/ 953871 w 1039390"/>
                    <a:gd name="connsiteY13" fmla="*/ 279582 h 631528"/>
                    <a:gd name="connsiteX14" fmla="*/ 934136 w 1039390"/>
                    <a:gd name="connsiteY14" fmla="*/ 286161 h 631528"/>
                    <a:gd name="connsiteX15" fmla="*/ 855195 w 1039390"/>
                    <a:gd name="connsiteY15" fmla="*/ 292739 h 631528"/>
                    <a:gd name="connsiteX16" fmla="*/ 772965 w 1039390"/>
                    <a:gd name="connsiteY16" fmla="*/ 289450 h 631528"/>
                    <a:gd name="connsiteX17" fmla="*/ 670999 w 1039390"/>
                    <a:gd name="connsiteY17" fmla="*/ 286161 h 631528"/>
                    <a:gd name="connsiteX18" fmla="*/ 654553 w 1039390"/>
                    <a:gd name="connsiteY18" fmla="*/ 282872 h 631528"/>
                    <a:gd name="connsiteX19" fmla="*/ 532852 w 1039390"/>
                    <a:gd name="connsiteY19" fmla="*/ 279582 h 631528"/>
                    <a:gd name="connsiteX20" fmla="*/ 509828 w 1039390"/>
                    <a:gd name="connsiteY20" fmla="*/ 269715 h 631528"/>
                    <a:gd name="connsiteX21" fmla="*/ 493382 w 1039390"/>
                    <a:gd name="connsiteY21" fmla="*/ 256558 h 631528"/>
                    <a:gd name="connsiteX22" fmla="*/ 467068 w 1039390"/>
                    <a:gd name="connsiteY22" fmla="*/ 243401 h 631528"/>
                    <a:gd name="connsiteX23" fmla="*/ 440754 w 1039390"/>
                    <a:gd name="connsiteY23" fmla="*/ 233534 h 631528"/>
                    <a:gd name="connsiteX24" fmla="*/ 421019 w 1039390"/>
                    <a:gd name="connsiteY24" fmla="*/ 226955 h 631528"/>
                    <a:gd name="connsiteX25" fmla="*/ 411152 w 1039390"/>
                    <a:gd name="connsiteY25" fmla="*/ 223666 h 631528"/>
                    <a:gd name="connsiteX26" fmla="*/ 394706 w 1039390"/>
                    <a:gd name="connsiteY26" fmla="*/ 210509 h 631528"/>
                    <a:gd name="connsiteX27" fmla="*/ 381549 w 1039390"/>
                    <a:gd name="connsiteY27" fmla="*/ 197352 h 631528"/>
                    <a:gd name="connsiteX28" fmla="*/ 361813 w 1039390"/>
                    <a:gd name="connsiteY28" fmla="*/ 190774 h 631528"/>
                    <a:gd name="connsiteX29" fmla="*/ 345367 w 1039390"/>
                    <a:gd name="connsiteY29" fmla="*/ 180906 h 631528"/>
                    <a:gd name="connsiteX30" fmla="*/ 328921 w 1039390"/>
                    <a:gd name="connsiteY30" fmla="*/ 167749 h 631528"/>
                    <a:gd name="connsiteX31" fmla="*/ 315765 w 1039390"/>
                    <a:gd name="connsiteY31" fmla="*/ 154593 h 631528"/>
                    <a:gd name="connsiteX32" fmla="*/ 309186 w 1039390"/>
                    <a:gd name="connsiteY32" fmla="*/ 148014 h 631528"/>
                    <a:gd name="connsiteX33" fmla="*/ 289451 w 1039390"/>
                    <a:gd name="connsiteY33" fmla="*/ 141436 h 631528"/>
                    <a:gd name="connsiteX34" fmla="*/ 263137 w 1039390"/>
                    <a:gd name="connsiteY34" fmla="*/ 128279 h 631528"/>
                    <a:gd name="connsiteX35" fmla="*/ 253270 w 1039390"/>
                    <a:gd name="connsiteY35" fmla="*/ 124990 h 631528"/>
                    <a:gd name="connsiteX36" fmla="*/ 236824 w 1039390"/>
                    <a:gd name="connsiteY36" fmla="*/ 115122 h 631528"/>
                    <a:gd name="connsiteX37" fmla="*/ 213799 w 1039390"/>
                    <a:gd name="connsiteY37" fmla="*/ 105254 h 631528"/>
                    <a:gd name="connsiteX38" fmla="*/ 207221 w 1039390"/>
                    <a:gd name="connsiteY38" fmla="*/ 95387 h 631528"/>
                    <a:gd name="connsiteX39" fmla="*/ 200642 w 1039390"/>
                    <a:gd name="connsiteY39" fmla="*/ 75651 h 631528"/>
                    <a:gd name="connsiteX40" fmla="*/ 197353 w 1039390"/>
                    <a:gd name="connsiteY40" fmla="*/ 65784 h 631528"/>
                    <a:gd name="connsiteX41" fmla="*/ 190775 w 1039390"/>
                    <a:gd name="connsiteY41" fmla="*/ 36181 h 631528"/>
                    <a:gd name="connsiteX42" fmla="*/ 184196 w 1039390"/>
                    <a:gd name="connsiteY42" fmla="*/ 0 h 631528"/>
                    <a:gd name="connsiteX43" fmla="*/ 177618 w 1039390"/>
                    <a:gd name="connsiteY43" fmla="*/ 9867 h 631528"/>
                    <a:gd name="connsiteX44" fmla="*/ 174329 w 1039390"/>
                    <a:gd name="connsiteY44" fmla="*/ 19735 h 631528"/>
                    <a:gd name="connsiteX45" fmla="*/ 167750 w 1039390"/>
                    <a:gd name="connsiteY45" fmla="*/ 26313 h 631528"/>
                    <a:gd name="connsiteX46" fmla="*/ 161172 w 1039390"/>
                    <a:gd name="connsiteY46" fmla="*/ 49338 h 631528"/>
                    <a:gd name="connsiteX47" fmla="*/ 154593 w 1039390"/>
                    <a:gd name="connsiteY47" fmla="*/ 69073 h 631528"/>
                    <a:gd name="connsiteX48" fmla="*/ 138147 w 1039390"/>
                    <a:gd name="connsiteY48" fmla="*/ 118411 h 631528"/>
                    <a:gd name="connsiteX49" fmla="*/ 131569 w 1039390"/>
                    <a:gd name="connsiteY49" fmla="*/ 138146 h 631528"/>
                    <a:gd name="connsiteX50" fmla="*/ 128280 w 1039390"/>
                    <a:gd name="connsiteY50" fmla="*/ 148014 h 631528"/>
                    <a:gd name="connsiteX51" fmla="*/ 121701 w 1039390"/>
                    <a:gd name="connsiteY51" fmla="*/ 154593 h 631528"/>
                    <a:gd name="connsiteX52" fmla="*/ 111834 w 1039390"/>
                    <a:gd name="connsiteY52" fmla="*/ 187485 h 631528"/>
                    <a:gd name="connsiteX53" fmla="*/ 105255 w 1039390"/>
                    <a:gd name="connsiteY53" fmla="*/ 194063 h 631528"/>
                    <a:gd name="connsiteX54" fmla="*/ 98677 w 1039390"/>
                    <a:gd name="connsiteY54" fmla="*/ 213798 h 631528"/>
                    <a:gd name="connsiteX55" fmla="*/ 95388 w 1039390"/>
                    <a:gd name="connsiteY55" fmla="*/ 223666 h 631528"/>
                    <a:gd name="connsiteX56" fmla="*/ 88809 w 1039390"/>
                    <a:gd name="connsiteY56" fmla="*/ 230244 h 631528"/>
                    <a:gd name="connsiteX57" fmla="*/ 82231 w 1039390"/>
                    <a:gd name="connsiteY57" fmla="*/ 249980 h 631528"/>
                    <a:gd name="connsiteX58" fmla="*/ 78942 w 1039390"/>
                    <a:gd name="connsiteY58" fmla="*/ 259847 h 631528"/>
                    <a:gd name="connsiteX59" fmla="*/ 72363 w 1039390"/>
                    <a:gd name="connsiteY59" fmla="*/ 269715 h 631528"/>
                    <a:gd name="connsiteX60" fmla="*/ 62495 w 1039390"/>
                    <a:gd name="connsiteY60" fmla="*/ 299318 h 631528"/>
                    <a:gd name="connsiteX61" fmla="*/ 59206 w 1039390"/>
                    <a:gd name="connsiteY61" fmla="*/ 309185 h 631528"/>
                    <a:gd name="connsiteX62" fmla="*/ 52628 w 1039390"/>
                    <a:gd name="connsiteY62" fmla="*/ 319053 h 631528"/>
                    <a:gd name="connsiteX63" fmla="*/ 39471 w 1039390"/>
                    <a:gd name="connsiteY63" fmla="*/ 345367 h 631528"/>
                    <a:gd name="connsiteX64" fmla="*/ 32893 w 1039390"/>
                    <a:gd name="connsiteY64" fmla="*/ 365102 h 631528"/>
                    <a:gd name="connsiteX65" fmla="*/ 29603 w 1039390"/>
                    <a:gd name="connsiteY65" fmla="*/ 374969 h 631528"/>
                    <a:gd name="connsiteX66" fmla="*/ 23025 w 1039390"/>
                    <a:gd name="connsiteY66" fmla="*/ 384837 h 631528"/>
                    <a:gd name="connsiteX67" fmla="*/ 9868 w 1039390"/>
                    <a:gd name="connsiteY67" fmla="*/ 411151 h 631528"/>
                    <a:gd name="connsiteX68" fmla="*/ 3290 w 1039390"/>
                    <a:gd name="connsiteY68" fmla="*/ 430886 h 631528"/>
                    <a:gd name="connsiteX69" fmla="*/ 0 w 1039390"/>
                    <a:gd name="connsiteY69" fmla="*/ 440754 h 631528"/>
                    <a:gd name="connsiteX70" fmla="*/ 9868 w 1039390"/>
                    <a:gd name="connsiteY70" fmla="*/ 444043 h 631528"/>
                    <a:gd name="connsiteX71" fmla="*/ 23025 w 1039390"/>
                    <a:gd name="connsiteY71" fmla="*/ 457200 h 631528"/>
                    <a:gd name="connsiteX72" fmla="*/ 46049 w 1039390"/>
                    <a:gd name="connsiteY72" fmla="*/ 463778 h 631528"/>
                    <a:gd name="connsiteX73" fmla="*/ 65785 w 1039390"/>
                    <a:gd name="connsiteY73" fmla="*/ 470357 h 631528"/>
                    <a:gd name="connsiteX74" fmla="*/ 75652 w 1039390"/>
                    <a:gd name="connsiteY74" fmla="*/ 473646 h 631528"/>
                    <a:gd name="connsiteX75" fmla="*/ 101966 w 1039390"/>
                    <a:gd name="connsiteY75" fmla="*/ 486803 h 631528"/>
                    <a:gd name="connsiteX76" fmla="*/ 121701 w 1039390"/>
                    <a:gd name="connsiteY76" fmla="*/ 499959 h 631528"/>
                    <a:gd name="connsiteX77" fmla="*/ 131569 w 1039390"/>
                    <a:gd name="connsiteY77" fmla="*/ 503249 h 631528"/>
                    <a:gd name="connsiteX78" fmla="*/ 151304 w 1039390"/>
                    <a:gd name="connsiteY78" fmla="*/ 516405 h 631528"/>
                    <a:gd name="connsiteX79" fmla="*/ 157883 w 1039390"/>
                    <a:gd name="connsiteY79" fmla="*/ 522984 h 631528"/>
                    <a:gd name="connsiteX80" fmla="*/ 177618 w 1039390"/>
                    <a:gd name="connsiteY80" fmla="*/ 529562 h 631528"/>
                    <a:gd name="connsiteX81" fmla="*/ 187485 w 1039390"/>
                    <a:gd name="connsiteY81" fmla="*/ 532851 h 631528"/>
                    <a:gd name="connsiteX82" fmla="*/ 197353 w 1039390"/>
                    <a:gd name="connsiteY82" fmla="*/ 536141 h 631528"/>
                    <a:gd name="connsiteX83" fmla="*/ 207221 w 1039390"/>
                    <a:gd name="connsiteY83" fmla="*/ 539430 h 631528"/>
                    <a:gd name="connsiteX84" fmla="*/ 200642 w 1039390"/>
                    <a:gd name="connsiteY84" fmla="*/ 559165 h 631528"/>
                    <a:gd name="connsiteX85" fmla="*/ 190775 w 1039390"/>
                    <a:gd name="connsiteY85" fmla="*/ 578900 h 631528"/>
                    <a:gd name="connsiteX86" fmla="*/ 180907 w 1039390"/>
                    <a:gd name="connsiteY86" fmla="*/ 582190 h 631528"/>
                    <a:gd name="connsiteX87" fmla="*/ 174329 w 1039390"/>
                    <a:gd name="connsiteY87" fmla="*/ 592057 h 631528"/>
                    <a:gd name="connsiteX88" fmla="*/ 171039 w 1039390"/>
                    <a:gd name="connsiteY88" fmla="*/ 601925 h 631528"/>
                    <a:gd name="connsiteX89" fmla="*/ 161172 w 1039390"/>
                    <a:gd name="connsiteY89" fmla="*/ 605214 h 631528"/>
                    <a:gd name="connsiteX90" fmla="*/ 148015 w 1039390"/>
                    <a:gd name="connsiteY90" fmla="*/ 621660 h 631528"/>
                    <a:gd name="connsiteX91" fmla="*/ 144726 w 1039390"/>
                    <a:gd name="connsiteY91" fmla="*/ 631528 h 6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039390" h="631528">
                      <a:moveTo>
                        <a:pt x="1039390" y="62495"/>
                      </a:moveTo>
                      <a:cubicBezTo>
                        <a:pt x="1038294" y="67977"/>
                        <a:pt x="1037572" y="73547"/>
                        <a:pt x="1036101" y="78941"/>
                      </a:cubicBezTo>
                      <a:cubicBezTo>
                        <a:pt x="1034277" y="85631"/>
                        <a:pt x="1031716" y="92098"/>
                        <a:pt x="1029523" y="98676"/>
                      </a:cubicBezTo>
                      <a:lnTo>
                        <a:pt x="1013077" y="148014"/>
                      </a:lnTo>
                      <a:lnTo>
                        <a:pt x="1006498" y="167749"/>
                      </a:lnTo>
                      <a:cubicBezTo>
                        <a:pt x="1005401" y="171038"/>
                        <a:pt x="1005132" y="174732"/>
                        <a:pt x="1003209" y="177617"/>
                      </a:cubicBezTo>
                      <a:cubicBezTo>
                        <a:pt x="1001016" y="180906"/>
                        <a:pt x="998237" y="183873"/>
                        <a:pt x="996631" y="187485"/>
                      </a:cubicBezTo>
                      <a:cubicBezTo>
                        <a:pt x="993815" y="193822"/>
                        <a:pt x="992245" y="200642"/>
                        <a:pt x="990052" y="207220"/>
                      </a:cubicBezTo>
                      <a:lnTo>
                        <a:pt x="983474" y="226955"/>
                      </a:lnTo>
                      <a:cubicBezTo>
                        <a:pt x="982378" y="230244"/>
                        <a:pt x="982637" y="234371"/>
                        <a:pt x="980185" y="236823"/>
                      </a:cubicBezTo>
                      <a:lnTo>
                        <a:pt x="973606" y="243401"/>
                      </a:lnTo>
                      <a:cubicBezTo>
                        <a:pt x="972510" y="246690"/>
                        <a:pt x="971868" y="250168"/>
                        <a:pt x="970317" y="253269"/>
                      </a:cubicBezTo>
                      <a:cubicBezTo>
                        <a:pt x="966168" y="261567"/>
                        <a:pt x="963278" y="263597"/>
                        <a:pt x="957160" y="269715"/>
                      </a:cubicBezTo>
                      <a:cubicBezTo>
                        <a:pt x="956064" y="273004"/>
                        <a:pt x="956692" y="277567"/>
                        <a:pt x="953871" y="279582"/>
                      </a:cubicBezTo>
                      <a:cubicBezTo>
                        <a:pt x="948228" y="283612"/>
                        <a:pt x="940714" y="283968"/>
                        <a:pt x="934136" y="286161"/>
                      </a:cubicBezTo>
                      <a:cubicBezTo>
                        <a:pt x="902405" y="296738"/>
                        <a:pt x="927698" y="289287"/>
                        <a:pt x="855195" y="292739"/>
                      </a:cubicBezTo>
                      <a:lnTo>
                        <a:pt x="772965" y="289450"/>
                      </a:lnTo>
                      <a:cubicBezTo>
                        <a:pt x="738980" y="288236"/>
                        <a:pt x="704953" y="288047"/>
                        <a:pt x="670999" y="286161"/>
                      </a:cubicBezTo>
                      <a:cubicBezTo>
                        <a:pt x="665417" y="285851"/>
                        <a:pt x="660137" y="283138"/>
                        <a:pt x="654553" y="282872"/>
                      </a:cubicBezTo>
                      <a:cubicBezTo>
                        <a:pt x="614017" y="280942"/>
                        <a:pt x="573419" y="280679"/>
                        <a:pt x="532852" y="279582"/>
                      </a:cubicBezTo>
                      <a:cubicBezTo>
                        <a:pt x="522787" y="277066"/>
                        <a:pt x="517399" y="277286"/>
                        <a:pt x="509828" y="269715"/>
                      </a:cubicBezTo>
                      <a:cubicBezTo>
                        <a:pt x="494950" y="254837"/>
                        <a:pt x="512591" y="262961"/>
                        <a:pt x="493382" y="256558"/>
                      </a:cubicBezTo>
                      <a:cubicBezTo>
                        <a:pt x="471758" y="234938"/>
                        <a:pt x="512421" y="273633"/>
                        <a:pt x="467068" y="243401"/>
                      </a:cubicBezTo>
                      <a:cubicBezTo>
                        <a:pt x="449894" y="231953"/>
                        <a:pt x="464830" y="240101"/>
                        <a:pt x="440754" y="233534"/>
                      </a:cubicBezTo>
                      <a:cubicBezTo>
                        <a:pt x="434064" y="231709"/>
                        <a:pt x="427597" y="229148"/>
                        <a:pt x="421019" y="226955"/>
                      </a:cubicBezTo>
                      <a:lnTo>
                        <a:pt x="411152" y="223666"/>
                      </a:lnTo>
                      <a:cubicBezTo>
                        <a:pt x="388755" y="201269"/>
                        <a:pt x="423751" y="235405"/>
                        <a:pt x="394706" y="210509"/>
                      </a:cubicBezTo>
                      <a:cubicBezTo>
                        <a:pt x="389997" y="206473"/>
                        <a:pt x="387433" y="199313"/>
                        <a:pt x="381549" y="197352"/>
                      </a:cubicBezTo>
                      <a:lnTo>
                        <a:pt x="361813" y="190774"/>
                      </a:lnTo>
                      <a:cubicBezTo>
                        <a:pt x="348965" y="177925"/>
                        <a:pt x="362446" y="189445"/>
                        <a:pt x="345367" y="180906"/>
                      </a:cubicBezTo>
                      <a:cubicBezTo>
                        <a:pt x="337069" y="176757"/>
                        <a:pt x="335039" y="173867"/>
                        <a:pt x="328921" y="167749"/>
                      </a:cubicBezTo>
                      <a:cubicBezTo>
                        <a:pt x="323074" y="150207"/>
                        <a:pt x="330383" y="163364"/>
                        <a:pt x="315765" y="154593"/>
                      </a:cubicBezTo>
                      <a:cubicBezTo>
                        <a:pt x="313106" y="152997"/>
                        <a:pt x="311960" y="149401"/>
                        <a:pt x="309186" y="148014"/>
                      </a:cubicBezTo>
                      <a:cubicBezTo>
                        <a:pt x="302984" y="144913"/>
                        <a:pt x="289451" y="141436"/>
                        <a:pt x="289451" y="141436"/>
                      </a:cubicBezTo>
                      <a:cubicBezTo>
                        <a:pt x="277969" y="129954"/>
                        <a:pt x="285814" y="135838"/>
                        <a:pt x="263137" y="128279"/>
                      </a:cubicBezTo>
                      <a:lnTo>
                        <a:pt x="253270" y="124990"/>
                      </a:lnTo>
                      <a:cubicBezTo>
                        <a:pt x="236602" y="108322"/>
                        <a:pt x="258171" y="127929"/>
                        <a:pt x="236824" y="115122"/>
                      </a:cubicBezTo>
                      <a:cubicBezTo>
                        <a:pt x="215760" y="102484"/>
                        <a:pt x="252272" y="112950"/>
                        <a:pt x="213799" y="105254"/>
                      </a:cubicBezTo>
                      <a:cubicBezTo>
                        <a:pt x="211606" y="101965"/>
                        <a:pt x="208826" y="98999"/>
                        <a:pt x="207221" y="95387"/>
                      </a:cubicBezTo>
                      <a:cubicBezTo>
                        <a:pt x="204405" y="89050"/>
                        <a:pt x="202835" y="82230"/>
                        <a:pt x="200642" y="75651"/>
                      </a:cubicBezTo>
                      <a:cubicBezTo>
                        <a:pt x="199546" y="72362"/>
                        <a:pt x="198194" y="69147"/>
                        <a:pt x="197353" y="65784"/>
                      </a:cubicBezTo>
                      <a:cubicBezTo>
                        <a:pt x="194734" y="55306"/>
                        <a:pt x="192446" y="47040"/>
                        <a:pt x="190775" y="36181"/>
                      </a:cubicBezTo>
                      <a:cubicBezTo>
                        <a:pt x="185462" y="1647"/>
                        <a:pt x="190905" y="20128"/>
                        <a:pt x="184196" y="0"/>
                      </a:cubicBezTo>
                      <a:cubicBezTo>
                        <a:pt x="182003" y="3289"/>
                        <a:pt x="179386" y="6331"/>
                        <a:pt x="177618" y="9867"/>
                      </a:cubicBezTo>
                      <a:cubicBezTo>
                        <a:pt x="176067" y="12968"/>
                        <a:pt x="176113" y="16762"/>
                        <a:pt x="174329" y="19735"/>
                      </a:cubicBezTo>
                      <a:cubicBezTo>
                        <a:pt x="172733" y="22394"/>
                        <a:pt x="169943" y="24120"/>
                        <a:pt x="167750" y="26313"/>
                      </a:cubicBezTo>
                      <a:cubicBezTo>
                        <a:pt x="156684" y="59514"/>
                        <a:pt x="173578" y="7987"/>
                        <a:pt x="161172" y="49338"/>
                      </a:cubicBezTo>
                      <a:cubicBezTo>
                        <a:pt x="159179" y="55980"/>
                        <a:pt x="156786" y="62495"/>
                        <a:pt x="154593" y="69073"/>
                      </a:cubicBezTo>
                      <a:lnTo>
                        <a:pt x="138147" y="118411"/>
                      </a:lnTo>
                      <a:lnTo>
                        <a:pt x="131569" y="138146"/>
                      </a:lnTo>
                      <a:cubicBezTo>
                        <a:pt x="130473" y="141435"/>
                        <a:pt x="130732" y="145562"/>
                        <a:pt x="128280" y="148014"/>
                      </a:cubicBezTo>
                      <a:lnTo>
                        <a:pt x="121701" y="154593"/>
                      </a:lnTo>
                      <a:cubicBezTo>
                        <a:pt x="120211" y="160555"/>
                        <a:pt x="114502" y="184817"/>
                        <a:pt x="111834" y="187485"/>
                      </a:cubicBezTo>
                      <a:lnTo>
                        <a:pt x="105255" y="194063"/>
                      </a:lnTo>
                      <a:lnTo>
                        <a:pt x="98677" y="213798"/>
                      </a:lnTo>
                      <a:cubicBezTo>
                        <a:pt x="97581" y="217087"/>
                        <a:pt x="97840" y="221214"/>
                        <a:pt x="95388" y="223666"/>
                      </a:cubicBezTo>
                      <a:lnTo>
                        <a:pt x="88809" y="230244"/>
                      </a:lnTo>
                      <a:lnTo>
                        <a:pt x="82231" y="249980"/>
                      </a:lnTo>
                      <a:cubicBezTo>
                        <a:pt x="81135" y="253269"/>
                        <a:pt x="80865" y="256962"/>
                        <a:pt x="78942" y="259847"/>
                      </a:cubicBezTo>
                      <a:lnTo>
                        <a:pt x="72363" y="269715"/>
                      </a:lnTo>
                      <a:lnTo>
                        <a:pt x="62495" y="299318"/>
                      </a:lnTo>
                      <a:cubicBezTo>
                        <a:pt x="61399" y="302607"/>
                        <a:pt x="61129" y="306300"/>
                        <a:pt x="59206" y="309185"/>
                      </a:cubicBezTo>
                      <a:cubicBezTo>
                        <a:pt x="57013" y="312474"/>
                        <a:pt x="54234" y="315441"/>
                        <a:pt x="52628" y="319053"/>
                      </a:cubicBezTo>
                      <a:cubicBezTo>
                        <a:pt x="40533" y="346265"/>
                        <a:pt x="52980" y="331856"/>
                        <a:pt x="39471" y="345367"/>
                      </a:cubicBezTo>
                      <a:lnTo>
                        <a:pt x="32893" y="365102"/>
                      </a:lnTo>
                      <a:cubicBezTo>
                        <a:pt x="31797" y="368391"/>
                        <a:pt x="31526" y="372084"/>
                        <a:pt x="29603" y="374969"/>
                      </a:cubicBezTo>
                      <a:cubicBezTo>
                        <a:pt x="27410" y="378258"/>
                        <a:pt x="24630" y="381225"/>
                        <a:pt x="23025" y="384837"/>
                      </a:cubicBezTo>
                      <a:cubicBezTo>
                        <a:pt x="10932" y="412049"/>
                        <a:pt x="23378" y="397641"/>
                        <a:pt x="9868" y="411151"/>
                      </a:cubicBezTo>
                      <a:lnTo>
                        <a:pt x="3290" y="430886"/>
                      </a:lnTo>
                      <a:lnTo>
                        <a:pt x="0" y="440754"/>
                      </a:lnTo>
                      <a:cubicBezTo>
                        <a:pt x="3289" y="441850"/>
                        <a:pt x="7047" y="442028"/>
                        <a:pt x="9868" y="444043"/>
                      </a:cubicBezTo>
                      <a:cubicBezTo>
                        <a:pt x="14915" y="447648"/>
                        <a:pt x="17141" y="455239"/>
                        <a:pt x="23025" y="457200"/>
                      </a:cubicBezTo>
                      <a:cubicBezTo>
                        <a:pt x="56219" y="468264"/>
                        <a:pt x="4710" y="451376"/>
                        <a:pt x="46049" y="463778"/>
                      </a:cubicBezTo>
                      <a:cubicBezTo>
                        <a:pt x="52691" y="465771"/>
                        <a:pt x="59206" y="468164"/>
                        <a:pt x="65785" y="470357"/>
                      </a:cubicBezTo>
                      <a:lnTo>
                        <a:pt x="75652" y="473646"/>
                      </a:lnTo>
                      <a:cubicBezTo>
                        <a:pt x="97278" y="495268"/>
                        <a:pt x="56609" y="456566"/>
                        <a:pt x="101966" y="486803"/>
                      </a:cubicBezTo>
                      <a:cubicBezTo>
                        <a:pt x="108544" y="491188"/>
                        <a:pt x="114201" y="497458"/>
                        <a:pt x="121701" y="499959"/>
                      </a:cubicBezTo>
                      <a:cubicBezTo>
                        <a:pt x="124990" y="501056"/>
                        <a:pt x="128538" y="501565"/>
                        <a:pt x="131569" y="503249"/>
                      </a:cubicBezTo>
                      <a:cubicBezTo>
                        <a:pt x="138480" y="507088"/>
                        <a:pt x="145714" y="510815"/>
                        <a:pt x="151304" y="516405"/>
                      </a:cubicBezTo>
                      <a:cubicBezTo>
                        <a:pt x="153497" y="518598"/>
                        <a:pt x="155109" y="521597"/>
                        <a:pt x="157883" y="522984"/>
                      </a:cubicBezTo>
                      <a:cubicBezTo>
                        <a:pt x="164085" y="526085"/>
                        <a:pt x="171040" y="527369"/>
                        <a:pt x="177618" y="529562"/>
                      </a:cubicBezTo>
                      <a:lnTo>
                        <a:pt x="187485" y="532851"/>
                      </a:lnTo>
                      <a:lnTo>
                        <a:pt x="197353" y="536141"/>
                      </a:lnTo>
                      <a:lnTo>
                        <a:pt x="207221" y="539430"/>
                      </a:lnTo>
                      <a:lnTo>
                        <a:pt x="200642" y="559165"/>
                      </a:lnTo>
                      <a:cubicBezTo>
                        <a:pt x="198475" y="565666"/>
                        <a:pt x="196572" y="574262"/>
                        <a:pt x="190775" y="578900"/>
                      </a:cubicBezTo>
                      <a:cubicBezTo>
                        <a:pt x="188067" y="581066"/>
                        <a:pt x="184196" y="581093"/>
                        <a:pt x="180907" y="582190"/>
                      </a:cubicBezTo>
                      <a:cubicBezTo>
                        <a:pt x="178714" y="585479"/>
                        <a:pt x="176097" y="588521"/>
                        <a:pt x="174329" y="592057"/>
                      </a:cubicBezTo>
                      <a:cubicBezTo>
                        <a:pt x="172778" y="595158"/>
                        <a:pt x="173491" y="599473"/>
                        <a:pt x="171039" y="601925"/>
                      </a:cubicBezTo>
                      <a:cubicBezTo>
                        <a:pt x="168588" y="604376"/>
                        <a:pt x="164461" y="604118"/>
                        <a:pt x="161172" y="605214"/>
                      </a:cubicBezTo>
                      <a:cubicBezTo>
                        <a:pt x="155054" y="611332"/>
                        <a:pt x="152164" y="613362"/>
                        <a:pt x="148015" y="621660"/>
                      </a:cubicBezTo>
                      <a:cubicBezTo>
                        <a:pt x="146464" y="624761"/>
                        <a:pt x="144726" y="631528"/>
                        <a:pt x="144726" y="63152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orme libre 93"/>
                <p:cNvSpPr/>
                <p:nvPr/>
              </p:nvSpPr>
              <p:spPr>
                <a:xfrm>
                  <a:off x="8529059" y="3330054"/>
                  <a:ext cx="260099" cy="573206"/>
                </a:xfrm>
                <a:custGeom>
                  <a:avLst/>
                  <a:gdLst>
                    <a:gd name="connsiteX0" fmla="*/ 55383 w 260099"/>
                    <a:gd name="connsiteY0" fmla="*/ 0 h 573206"/>
                    <a:gd name="connsiteX1" fmla="*/ 96326 w 260099"/>
                    <a:gd name="connsiteY1" fmla="*/ 68239 h 573206"/>
                    <a:gd name="connsiteX2" fmla="*/ 137269 w 260099"/>
                    <a:gd name="connsiteY2" fmla="*/ 81886 h 573206"/>
                    <a:gd name="connsiteX3" fmla="*/ 178213 w 260099"/>
                    <a:gd name="connsiteY3" fmla="*/ 109182 h 573206"/>
                    <a:gd name="connsiteX4" fmla="*/ 191860 w 260099"/>
                    <a:gd name="connsiteY4" fmla="*/ 150125 h 573206"/>
                    <a:gd name="connsiteX5" fmla="*/ 232804 w 260099"/>
                    <a:gd name="connsiteY5" fmla="*/ 177421 h 573206"/>
                    <a:gd name="connsiteX6" fmla="*/ 260099 w 260099"/>
                    <a:gd name="connsiteY6" fmla="*/ 218364 h 573206"/>
                    <a:gd name="connsiteX7" fmla="*/ 246451 w 260099"/>
                    <a:gd name="connsiteY7" fmla="*/ 313898 h 573206"/>
                    <a:gd name="connsiteX8" fmla="*/ 191860 w 260099"/>
                    <a:gd name="connsiteY8" fmla="*/ 327546 h 573206"/>
                    <a:gd name="connsiteX9" fmla="*/ 123622 w 260099"/>
                    <a:gd name="connsiteY9" fmla="*/ 341194 h 573206"/>
                    <a:gd name="connsiteX10" fmla="*/ 109974 w 260099"/>
                    <a:gd name="connsiteY10" fmla="*/ 382137 h 573206"/>
                    <a:gd name="connsiteX11" fmla="*/ 69031 w 260099"/>
                    <a:gd name="connsiteY11" fmla="*/ 423080 h 573206"/>
                    <a:gd name="connsiteX12" fmla="*/ 792 w 260099"/>
                    <a:gd name="connsiteY12" fmla="*/ 545910 h 573206"/>
                    <a:gd name="connsiteX13" fmla="*/ 792 w 260099"/>
                    <a:gd name="connsiteY13" fmla="*/ 573206 h 57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099" h="573206">
                      <a:moveTo>
                        <a:pt x="55383" y="0"/>
                      </a:moveTo>
                      <a:cubicBezTo>
                        <a:pt x="69031" y="22746"/>
                        <a:pt x="77569" y="49482"/>
                        <a:pt x="96326" y="68239"/>
                      </a:cubicBezTo>
                      <a:cubicBezTo>
                        <a:pt x="106498" y="78411"/>
                        <a:pt x="124402" y="75453"/>
                        <a:pt x="137269" y="81886"/>
                      </a:cubicBezTo>
                      <a:cubicBezTo>
                        <a:pt x="151940" y="89222"/>
                        <a:pt x="164565" y="100083"/>
                        <a:pt x="178213" y="109182"/>
                      </a:cubicBezTo>
                      <a:cubicBezTo>
                        <a:pt x="182762" y="122830"/>
                        <a:pt x="182873" y="138892"/>
                        <a:pt x="191860" y="150125"/>
                      </a:cubicBezTo>
                      <a:cubicBezTo>
                        <a:pt x="202107" y="162933"/>
                        <a:pt x="221205" y="165822"/>
                        <a:pt x="232804" y="177421"/>
                      </a:cubicBezTo>
                      <a:cubicBezTo>
                        <a:pt x="244402" y="189019"/>
                        <a:pt x="251001" y="204716"/>
                        <a:pt x="260099" y="218364"/>
                      </a:cubicBezTo>
                      <a:cubicBezTo>
                        <a:pt x="255550" y="250209"/>
                        <a:pt x="263500" y="286620"/>
                        <a:pt x="246451" y="313898"/>
                      </a:cubicBezTo>
                      <a:cubicBezTo>
                        <a:pt x="236510" y="329804"/>
                        <a:pt x="210170" y="323477"/>
                        <a:pt x="191860" y="327546"/>
                      </a:cubicBezTo>
                      <a:cubicBezTo>
                        <a:pt x="169216" y="332578"/>
                        <a:pt x="146368" y="336645"/>
                        <a:pt x="123622" y="341194"/>
                      </a:cubicBezTo>
                      <a:cubicBezTo>
                        <a:pt x="119073" y="354842"/>
                        <a:pt x="117954" y="370167"/>
                        <a:pt x="109974" y="382137"/>
                      </a:cubicBezTo>
                      <a:cubicBezTo>
                        <a:pt x="99268" y="398196"/>
                        <a:pt x="80880" y="407845"/>
                        <a:pt x="69031" y="423080"/>
                      </a:cubicBezTo>
                      <a:cubicBezTo>
                        <a:pt x="39567" y="460962"/>
                        <a:pt x="10296" y="498392"/>
                        <a:pt x="792" y="545910"/>
                      </a:cubicBezTo>
                      <a:cubicBezTo>
                        <a:pt x="-992" y="554832"/>
                        <a:pt x="792" y="564107"/>
                        <a:pt x="792" y="5732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0" name="Ellipse 49"/>
              <p:cNvSpPr/>
              <p:nvPr/>
            </p:nvSpPr>
            <p:spPr>
              <a:xfrm>
                <a:off x="6465168" y="2439443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6897216" y="227687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329264" y="400610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7473280" y="371807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7761312" y="386209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7329264" y="371807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7041232" y="234992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6969224" y="379008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6617568" y="307000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8913440" y="292598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905328" y="270996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7977336" y="357406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7329264" y="263795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6617568" y="2591843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8265368" y="278197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7473280" y="285398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7617296" y="285398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8265368" y="292494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8121352" y="292598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8553400" y="350205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7473280" y="242088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7617296" y="242193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7689304" y="443711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7545288" y="443815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8481392" y="422213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9273480" y="371703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6769968" y="2744243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8841432" y="544626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025008" y="270892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8913440" y="515719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097016" y="436614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6105128" y="386209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745088" y="3646068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739656" y="177281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8913440" y="378904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8769424" y="515823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6393160" y="472514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9273480" y="3212976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5163592" y="270892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5955680" y="1988840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8841432" y="4510164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5457056" y="3142012"/>
                <a:ext cx="72008" cy="709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46" name="Image 45" descr="upright=Article à illustrer Organisation"/>
            <p:cNvPicPr/>
            <p:nvPr/>
          </p:nvPicPr>
          <p:blipFill rotWithShape="1">
            <a:blip r:embed="rId6"/>
            <a:srcRect t="9602" b="41582"/>
            <a:stretch/>
          </p:blipFill>
          <p:spPr>
            <a:xfrm>
              <a:off x="2799070" y="5876056"/>
              <a:ext cx="721020" cy="340808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47" name="Image 46" descr="upright=Article à illustrer Organisation"/>
            <p:cNvPicPr/>
            <p:nvPr/>
          </p:nvPicPr>
          <p:blipFill rotWithShape="1">
            <a:blip r:embed="rId7"/>
            <a:srcRect t="8860" b="41297"/>
            <a:stretch/>
          </p:blipFill>
          <p:spPr>
            <a:xfrm>
              <a:off x="4897555" y="5907296"/>
              <a:ext cx="752454" cy="402242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48" name="Image 47" descr="Logo de l'organisation"/>
            <p:cNvPicPr/>
            <p:nvPr/>
          </p:nvPicPr>
          <p:blipFill rotWithShape="1">
            <a:blip r:embed="rId8"/>
            <a:srcRect t="8166" b="39928"/>
            <a:stretch/>
          </p:blipFill>
          <p:spPr>
            <a:xfrm>
              <a:off x="4366502" y="4839101"/>
              <a:ext cx="735304" cy="417485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37" name="Rectangle 36"/>
          <p:cNvSpPr/>
          <p:nvPr/>
        </p:nvSpPr>
        <p:spPr>
          <a:xfrm>
            <a:off x="6368215" y="2815043"/>
            <a:ext cx="29190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académies </a:t>
            </a:r>
          </a:p>
          <a:p>
            <a:pPr marL="342900" indent="-165100" algn="just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45 établissements / 95 équipes </a:t>
            </a:r>
          </a:p>
          <a:p>
            <a:pPr marL="342900" indent="-165100" algn="just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350 élèves participants</a:t>
            </a:r>
            <a:endParaRPr lang="fr-F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53561" y="3817065"/>
            <a:ext cx="1928102" cy="1239170"/>
            <a:chOff x="4459879" y="4287663"/>
            <a:chExt cx="1873967" cy="1239573"/>
          </a:xfrm>
        </p:grpSpPr>
        <p:pic>
          <p:nvPicPr>
            <p:cNvPr id="109" name="Image 108"/>
            <p:cNvPicPr>
              <a:picLocks noChangeAspect="1"/>
            </p:cNvPicPr>
            <p:nvPr/>
          </p:nvPicPr>
          <p:blipFill rotWithShape="1">
            <a:blip r:embed="rId9"/>
            <a:srcRect b="36486"/>
            <a:stretch/>
          </p:blipFill>
          <p:spPr>
            <a:xfrm>
              <a:off x="4522236" y="4934813"/>
              <a:ext cx="1811610" cy="592423"/>
            </a:xfrm>
            <a:prstGeom prst="rect">
              <a:avLst/>
            </a:prstGeom>
          </p:spPr>
        </p:pic>
        <p:sp>
          <p:nvSpPr>
            <p:cNvPr id="110" name="Espace réservé du contenu 2"/>
            <p:cNvSpPr txBox="1"/>
            <p:nvPr/>
          </p:nvSpPr>
          <p:spPr bwMode="auto">
            <a:xfrm>
              <a:off x="4459879" y="4287663"/>
              <a:ext cx="1701513" cy="272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indent="0">
                <a:spcAft>
                  <a:spcPts val="300"/>
                </a:spcAft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  <a:t>Mai 2024 – Concours</a:t>
              </a:r>
              <a:b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</a:br>
              <a:r>
                <a:rPr lang="fr-FR" sz="1200" b="1" dirty="0">
                  <a:solidFill>
                    <a:srgbClr val="002060"/>
                  </a:solidFill>
                  <a:latin typeface="Marianne"/>
                  <a:cs typeface="Calibri"/>
                </a:rPr>
                <a:t>AGOrA en Action - Bretagne</a:t>
              </a:r>
            </a:p>
          </p:txBody>
        </p:sp>
      </p:grpSp>
      <p:sp>
        <p:nvSpPr>
          <p:cNvPr id="111" name="Espace réservé du contenu 2">
            <a:extLst>
              <a:ext uri="{FF2B5EF4-FFF2-40B4-BE49-F238E27FC236}">
                <a16:creationId xmlns:a16="http://schemas.microsoft.com/office/drawing/2014/main" id="{19591185-2324-4706-A1D1-CFF6A4543574}"/>
              </a:ext>
            </a:extLst>
          </p:cNvPr>
          <p:cNvSpPr txBox="1"/>
          <p:nvPr/>
        </p:nvSpPr>
        <p:spPr bwMode="auto">
          <a:xfrm>
            <a:off x="4195029" y="5156969"/>
            <a:ext cx="2105163" cy="49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Aft>
                <a:spcPts val="300"/>
              </a:spcAft>
              <a:buNone/>
              <a:defRPr/>
            </a:pPr>
            <a:r>
              <a:rPr lang="fr-FR" sz="1100" b="1" dirty="0">
                <a:solidFill>
                  <a:srgbClr val="002060"/>
                </a:solidFill>
                <a:latin typeface="Marianne"/>
                <a:cs typeface="Calibri"/>
              </a:rPr>
              <a:t>Décembre 2025 - Concours AGOrA en Action - PDL</a:t>
            </a:r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5301593F-176A-419E-8A4F-4BA8F40DB35A}"/>
              </a:ext>
            </a:extLst>
          </p:cNvPr>
          <p:cNvSpPr/>
          <p:nvPr/>
        </p:nvSpPr>
        <p:spPr bwMode="auto">
          <a:xfrm>
            <a:off x="1232074" y="126167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L’historique du concours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105" name="Espace réservé du numéro de diapositive 8">
            <a:extLst>
              <a:ext uri="{FF2B5EF4-FFF2-40B4-BE49-F238E27FC236}">
                <a16:creationId xmlns:a16="http://schemas.microsoft.com/office/drawing/2014/main" id="{2DBE419E-CBCD-4F73-904F-2B01B8590B64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4</a:t>
            </a:fld>
            <a:endParaRPr lang="fr-FR" sz="1200" dirty="0">
              <a:latin typeface="+mn-lt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5FADB64A-994E-43FA-BBB1-9AD823E5ED5E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9FF572C-8CD3-46A3-991C-D65E6879CAF7}"/>
              </a:ext>
            </a:extLst>
          </p:cNvPr>
          <p:cNvGrpSpPr/>
          <p:nvPr/>
        </p:nvGrpSpPr>
        <p:grpSpPr>
          <a:xfrm>
            <a:off x="3721418" y="2247828"/>
            <a:ext cx="2110107" cy="1337649"/>
            <a:chOff x="3625152" y="1673092"/>
            <a:chExt cx="2110107" cy="133764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D46D8C0-80A1-4D25-AD37-B6D2EAB0ED25}"/>
                </a:ext>
              </a:extLst>
            </p:cNvPr>
            <p:cNvGrpSpPr/>
            <p:nvPr/>
          </p:nvGrpSpPr>
          <p:grpSpPr>
            <a:xfrm>
              <a:off x="3625152" y="1673092"/>
              <a:ext cx="2110107" cy="962436"/>
              <a:chOff x="3540502" y="2266605"/>
              <a:chExt cx="2110107" cy="962436"/>
            </a:xfrm>
          </p:grpSpPr>
          <p:sp>
            <p:nvSpPr>
              <p:cNvPr id="42" name="Espace réservé du contenu 2"/>
              <p:cNvSpPr txBox="1"/>
              <p:nvPr/>
            </p:nvSpPr>
            <p:spPr bwMode="auto">
              <a:xfrm>
                <a:off x="3608377" y="2797677"/>
                <a:ext cx="2042232" cy="4313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>
                  <a:spcBef>
                    <a:spcPts val="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>
                  <a:spcBef>
                    <a:spcPts val="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>
                  <a:spcBef>
                    <a:spcPts val="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>
                  <a:spcBef>
                    <a:spcPts val="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>
                  <a:spcAft>
                    <a:spcPts val="300"/>
                  </a:spcAft>
                  <a:buNone/>
                  <a:defRPr/>
                </a:pPr>
                <a:r>
                  <a:rPr lang="fr-FR" sz="1200" b="1" dirty="0">
                    <a:solidFill>
                      <a:srgbClr val="002060"/>
                    </a:solidFill>
                    <a:latin typeface="Marianne"/>
                    <a:cs typeface="Calibri"/>
                  </a:rPr>
                  <a:t>Mai 2022 - 1</a:t>
                </a:r>
                <a:r>
                  <a:rPr lang="fr-FR" sz="1200" b="1" baseline="30000" dirty="0">
                    <a:solidFill>
                      <a:srgbClr val="002060"/>
                    </a:solidFill>
                    <a:latin typeface="Marianne"/>
                    <a:cs typeface="Calibri"/>
                  </a:rPr>
                  <a:t>er</a:t>
                </a:r>
                <a:r>
                  <a:rPr lang="fr-FR" sz="1200" b="1" dirty="0">
                    <a:solidFill>
                      <a:srgbClr val="002060"/>
                    </a:solidFill>
                    <a:latin typeface="Marianne"/>
                    <a:cs typeface="Calibri"/>
                  </a:rPr>
                  <a:t> concours</a:t>
                </a:r>
              </a:p>
            </p:txBody>
          </p:sp>
          <p:pic>
            <p:nvPicPr>
              <p:cNvPr id="41" name="Image 40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3" t="6912" r="4894" b="40434"/>
              <a:stretch/>
            </p:blipFill>
            <p:spPr>
              <a:xfrm>
                <a:off x="3540502" y="2266605"/>
                <a:ext cx="1757803" cy="474353"/>
              </a:xfrm>
              <a:prstGeom prst="rect">
                <a:avLst/>
              </a:prstGeom>
            </p:spPr>
          </p:pic>
        </p:grpSp>
        <p:pic>
          <p:nvPicPr>
            <p:cNvPr id="112" name="Image 111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B8A5DB62-D723-4D3B-99DF-F88CB340BA53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5417" y="2546266"/>
              <a:ext cx="1117687" cy="464475"/>
            </a:xfrm>
            <a:prstGeom prst="rect">
              <a:avLst/>
            </a:prstGeom>
          </p:spPr>
        </p:pic>
      </p:grpSp>
      <p:pic>
        <p:nvPicPr>
          <p:cNvPr id="113" name="Image 112">
            <a:extLst>
              <a:ext uri="{FF2B5EF4-FFF2-40B4-BE49-F238E27FC236}">
                <a16:creationId xmlns:a16="http://schemas.microsoft.com/office/drawing/2014/main" id="{A5E93D90-654E-4CCF-B8CF-29D48D959A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5945" y="5647098"/>
            <a:ext cx="1783546" cy="602890"/>
          </a:xfrm>
          <a:prstGeom prst="rect">
            <a:avLst/>
          </a:prstGeom>
        </p:spPr>
      </p:pic>
      <p:cxnSp>
        <p:nvCxnSpPr>
          <p:cNvPr id="104" name="Connecteur droit 103"/>
          <p:cNvCxnSpPr>
            <a:cxnSpLocks/>
          </p:cNvCxnSpPr>
          <p:nvPr/>
        </p:nvCxnSpPr>
        <p:spPr>
          <a:xfrm>
            <a:off x="6300192" y="1459004"/>
            <a:ext cx="0" cy="452453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76EE95A1-9C89-49DA-AAD6-7427C25F2EF7}"/>
              </a:ext>
            </a:extLst>
          </p:cNvPr>
          <p:cNvGrpSpPr/>
          <p:nvPr/>
        </p:nvGrpSpPr>
        <p:grpSpPr>
          <a:xfrm>
            <a:off x="6301219" y="3780833"/>
            <a:ext cx="3012229" cy="2206473"/>
            <a:chOff x="6996665" y="3278446"/>
            <a:chExt cx="3012229" cy="2206473"/>
          </a:xfrm>
        </p:grpSpPr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F66F979B-27A2-4BDE-A49F-22AA8C23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2689" y="3278446"/>
              <a:ext cx="1456131" cy="1456131"/>
            </a:xfrm>
            <a:prstGeom prst="rect">
              <a:avLst/>
            </a:prstGeom>
          </p:spPr>
        </p:pic>
        <p:pic>
          <p:nvPicPr>
            <p:cNvPr id="121" name="Google Shape;121;p2" descr="Macintosh HD:Users:poste2:Desktop:Charte AcadRennes20:Bloc marques AC Rennes:27_logoAC_RENNES.pdf">
              <a:extLst>
                <a:ext uri="{FF2B5EF4-FFF2-40B4-BE49-F238E27FC236}">
                  <a16:creationId xmlns:a16="http://schemas.microsoft.com/office/drawing/2014/main" id="{28BF270B-451E-4467-8983-29F58C70DAA2}"/>
                </a:ext>
              </a:extLst>
            </p:cNvPr>
            <p:cNvPicPr/>
            <p:nvPr/>
          </p:nvPicPr>
          <p:blipFill rotWithShape="1">
            <a:blip r:embed="rId14">
              <a:alphaModFix/>
            </a:blip>
            <a:srcRect l="-1" r="-328" b="40052"/>
            <a:stretch/>
          </p:blipFill>
          <p:spPr bwMode="auto">
            <a:xfrm>
              <a:off x="8893884" y="3572946"/>
              <a:ext cx="749891" cy="4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95352D-5588-45E5-8910-1707DF81D652}"/>
                </a:ext>
              </a:extLst>
            </p:cNvPr>
            <p:cNvSpPr/>
            <p:nvPr/>
          </p:nvSpPr>
          <p:spPr bwMode="auto">
            <a:xfrm>
              <a:off x="6996665" y="4761644"/>
              <a:ext cx="3012229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165100" algn="just" defTabSz="914400" rtl="0">
                <a:spcAft>
                  <a:spcPts val="300"/>
                </a:spcAft>
                <a:buFont typeface="Wingdings" panose="05000000000000000000" pitchFamily="2" charset="2"/>
                <a:buChar char=""/>
              </a:pPr>
              <a:r>
                <a:rPr lang="fr-FR" sz="1200" kern="1200" dirty="0">
                  <a:solidFill>
                    <a:srgbClr val="000000"/>
                  </a:solidFill>
                  <a:latin typeface="Marianne"/>
                  <a:ea typeface="Calibri" panose="020F0502020204030204" pitchFamily="34" charset="0"/>
                  <a:cs typeface="Times New Roman" panose="02020603050405020304" pitchFamily="18" charset="0"/>
                </a:rPr>
                <a:t>1 académie</a:t>
              </a:r>
            </a:p>
            <a:p>
              <a:pPr marL="342900" indent="-165100" algn="just" defTabSz="914400" rtl="0">
                <a:spcAft>
                  <a:spcPts val="300"/>
                </a:spcAft>
                <a:buFont typeface="Wingdings" panose="05000000000000000000" pitchFamily="2" charset="2"/>
                <a:buChar char=""/>
              </a:pPr>
              <a:r>
                <a:rPr lang="fr-FR" sz="1200" kern="1200" dirty="0">
                  <a:solidFill>
                    <a:srgbClr val="000000"/>
                  </a:solidFill>
                  <a:latin typeface="Marianne"/>
                  <a:ea typeface="Calibri" panose="020F0502020204030204" pitchFamily="34" charset="0"/>
                  <a:cs typeface="Times New Roman" panose="02020603050405020304" pitchFamily="18" charset="0"/>
                </a:rPr>
                <a:t>26 établissements / 144 équipes </a:t>
              </a:r>
            </a:p>
            <a:p>
              <a:pPr marL="342900" indent="-165100" algn="just" defTabSz="914400" rtl="0">
                <a:spcAft>
                  <a:spcPts val="300"/>
                </a:spcAft>
                <a:buFont typeface="Wingdings" panose="05000000000000000000" pitchFamily="2" charset="2"/>
                <a:buChar char=""/>
              </a:pPr>
              <a:r>
                <a:rPr lang="fr-FR" sz="1200" kern="1200" dirty="0">
                  <a:solidFill>
                    <a:srgbClr val="000000"/>
                  </a:solidFill>
                  <a:latin typeface="Marianne"/>
                  <a:ea typeface="Calibri" panose="020F0502020204030204" pitchFamily="34" charset="0"/>
                  <a:cs typeface="Times New Roman" panose="02020603050405020304" pitchFamily="18" charset="0"/>
                </a:rPr>
                <a:t>552 élèves participants</a:t>
              </a:r>
              <a:endParaRPr lang="fr-FR" sz="2000" kern="1200" dirty="0">
                <a:solidFill>
                  <a:srgbClr val="000000"/>
                </a:solidFill>
                <a:latin typeface="Marianne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84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31482"/>
            <a:ext cx="117367" cy="443076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232074" y="126167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L’expérience de Bretagne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99DDDE-ABC9-47CD-9D34-FC174B30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277377"/>
            <a:ext cx="6611273" cy="47060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3CAC45-DFB1-4CA4-908D-F11F5699194C}"/>
              </a:ext>
            </a:extLst>
          </p:cNvPr>
          <p:cNvSpPr/>
          <p:nvPr/>
        </p:nvSpPr>
        <p:spPr>
          <a:xfrm>
            <a:off x="6300192" y="3674496"/>
            <a:ext cx="19307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AGOrA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Action - Édition 2024 - Académie de Rennes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9A376D9E-AB35-4EEA-8A18-FF88B00A8D36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5</a:t>
            </a:fld>
            <a:endParaRPr lang="fr-FR" sz="1200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19B79D-30FF-48E8-8859-D89FF7F5A7B1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404761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31482"/>
            <a:ext cx="117367" cy="443076"/>
          </a:xfrm>
        </p:spPr>
        <p:txBody>
          <a:bodyPr/>
          <a:lstStyle/>
          <a:p>
            <a:pPr>
              <a:defRPr/>
            </a:pPr>
            <a:endParaRPr lang="fr-FR" sz="1200" dirty="0">
              <a:latin typeface="+mn-lt"/>
            </a:endParaRPr>
          </a:p>
          <a:p>
            <a:pPr>
              <a:defRPr/>
            </a:pPr>
            <a:endParaRPr lang="fr-FR" sz="1200" dirty="0">
              <a:latin typeface="+mn-lt"/>
            </a:endParaRPr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t>6</a:t>
            </a:fld>
            <a:endParaRPr lang="fr-FR" sz="1200" dirty="0">
              <a:latin typeface="+mn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232074" y="126167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Le concept du concours AGOrA En Action - PDL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ED65142-F39E-4164-AD1D-FDABD9FBC04B}"/>
              </a:ext>
            </a:extLst>
          </p:cNvPr>
          <p:cNvSpPr/>
          <p:nvPr/>
        </p:nvSpPr>
        <p:spPr>
          <a:xfrm>
            <a:off x="2987824" y="1056967"/>
            <a:ext cx="5400600" cy="11812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Inscription libre des établissements (classe)</a:t>
            </a: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1</a:t>
            </a:r>
            <a:r>
              <a:rPr lang="fr-FR" sz="1300" baseline="30000" dirty="0">
                <a:solidFill>
                  <a:srgbClr val="002060"/>
                </a:solidFill>
                <a:cs typeface="Calibri"/>
              </a:rPr>
              <a:t>ère</a:t>
            </a:r>
            <a:r>
              <a:rPr lang="fr-FR" sz="1300" dirty="0">
                <a:solidFill>
                  <a:srgbClr val="002060"/>
                </a:solidFill>
                <a:cs typeface="Calibri"/>
              </a:rPr>
              <a:t> </a:t>
            </a:r>
            <a:r>
              <a:rPr lang="fr-FR" sz="1300" dirty="0" err="1">
                <a:solidFill>
                  <a:srgbClr val="002060"/>
                </a:solidFill>
                <a:cs typeface="Calibri"/>
              </a:rPr>
              <a:t>BPRo</a:t>
            </a:r>
            <a:r>
              <a:rPr lang="fr-FR" sz="1300" dirty="0">
                <a:solidFill>
                  <a:srgbClr val="002060"/>
                </a:solidFill>
                <a:cs typeface="Calibri"/>
              </a:rPr>
              <a:t> </a:t>
            </a:r>
            <a:r>
              <a:rPr lang="fr-FR" sz="1300" dirty="0" err="1">
                <a:solidFill>
                  <a:srgbClr val="002060"/>
                </a:solidFill>
                <a:cs typeface="Calibri"/>
              </a:rPr>
              <a:t>AGOrA</a:t>
            </a:r>
            <a:r>
              <a:rPr lang="fr-FR" sz="1300" dirty="0">
                <a:solidFill>
                  <a:srgbClr val="002060"/>
                </a:solidFill>
                <a:cs typeface="Calibri"/>
              </a:rPr>
              <a:t> - élèves et apprentis </a:t>
            </a: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Équipes de 3 à 4 élèves </a:t>
            </a: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Jury mixte Éducation Nationale et Professionnels</a:t>
            </a: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6EA0D6B-068A-49FD-B65D-418CFAAC391B}"/>
              </a:ext>
            </a:extLst>
          </p:cNvPr>
          <p:cNvSpPr/>
          <p:nvPr/>
        </p:nvSpPr>
        <p:spPr bwMode="auto">
          <a:xfrm>
            <a:off x="2987824" y="4138747"/>
            <a:ext cx="3048033" cy="2168536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Temps 1 - Épreuves intermédiaires de qualification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8438" marR="0" lvl="0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En lycée  -  Durée 3 h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Surveillées par les enseignants de la classe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Scénario 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Corrections par le GR AGOrA</a:t>
            </a:r>
          </a:p>
          <a:p>
            <a:pPr marL="298450" indent="-285750">
              <a:spcAft>
                <a:spcPts val="300"/>
              </a:spcAft>
              <a:defRPr/>
            </a:pPr>
            <a:endParaRPr lang="fr-FR" dirty="0">
              <a:solidFill>
                <a:srgbClr val="002060"/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2EA6065-25EA-4F4A-8F69-14E9EAFB530F}"/>
              </a:ext>
            </a:extLst>
          </p:cNvPr>
          <p:cNvSpPr/>
          <p:nvPr/>
        </p:nvSpPr>
        <p:spPr bwMode="auto">
          <a:xfrm>
            <a:off x="3672857" y="2408981"/>
            <a:ext cx="5291632" cy="11458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fr-FR" sz="1300" dirty="0">
                <a:solidFill>
                  <a:srgbClr val="002060"/>
                </a:solidFill>
                <a:cs typeface="Calibri"/>
              </a:rPr>
              <a:t>Immerger les élèves dans des </a:t>
            </a:r>
            <a:r>
              <a:rPr lang="fr-FR" sz="1300" b="1" dirty="0">
                <a:solidFill>
                  <a:srgbClr val="002060"/>
                </a:solidFill>
                <a:cs typeface="Calibri"/>
              </a:rPr>
              <a:t>situations professionnelles emblématiques</a:t>
            </a:r>
            <a:r>
              <a:rPr lang="fr-FR" sz="1300" dirty="0">
                <a:solidFill>
                  <a:srgbClr val="002060"/>
                </a:solidFill>
                <a:cs typeface="Calibri"/>
              </a:rPr>
              <a:t> du baccalauréat professionnel AGOrA </a:t>
            </a:r>
          </a:p>
          <a:p>
            <a:pPr marL="298450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fr-FR" sz="500" dirty="0">
              <a:solidFill>
                <a:srgbClr val="002060"/>
              </a:solidFill>
              <a:cs typeface="Calibri"/>
            </a:endParaRPr>
          </a:p>
          <a:p>
            <a:pPr marL="298450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fr-FR" sz="1300" b="1" dirty="0">
                <a:solidFill>
                  <a:srgbClr val="002060"/>
                </a:solidFill>
                <a:cs typeface="Calibri"/>
              </a:rPr>
              <a:t>Réaliser et expliciter </a:t>
            </a:r>
            <a:r>
              <a:rPr lang="fr-FR" sz="1300" dirty="0">
                <a:solidFill>
                  <a:srgbClr val="002060"/>
                </a:solidFill>
                <a:cs typeface="Calibri"/>
              </a:rPr>
              <a:t>des activités de gestion administratives accessibles aux élèves de première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90B268E0-D1C0-481C-A668-F37A0BE4830F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endParaRPr lang="fr-FR" sz="12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7708C5-AFEB-4835-9477-F115C7D26224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7A412A-BEC8-4D13-AE27-0A3BD3BF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610798"/>
            <a:ext cx="2448077" cy="34743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Flèche vers le bas 14">
            <a:extLst>
              <a:ext uri="{FF2B5EF4-FFF2-40B4-BE49-F238E27FC236}">
                <a16:creationId xmlns:a16="http://schemas.microsoft.com/office/drawing/2014/main" id="{110CD86D-B9D7-46E1-8411-40221DA16D69}"/>
              </a:ext>
            </a:extLst>
          </p:cNvPr>
          <p:cNvSpPr/>
          <p:nvPr/>
        </p:nvSpPr>
        <p:spPr bwMode="auto">
          <a:xfrm>
            <a:off x="7740352" y="2110323"/>
            <a:ext cx="470878" cy="365014"/>
          </a:xfrm>
          <a:prstGeom prst="downArrow">
            <a:avLst/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E91DE5C-17EE-4FF9-B7C1-DD987C5F97C8}"/>
              </a:ext>
            </a:extLst>
          </p:cNvPr>
          <p:cNvSpPr/>
          <p:nvPr/>
        </p:nvSpPr>
        <p:spPr bwMode="auto">
          <a:xfrm>
            <a:off x="6150016" y="4162934"/>
            <a:ext cx="2892082" cy="21685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Temps 2 - Épreuves finales </a:t>
            </a:r>
          </a:p>
          <a:p>
            <a:pPr marL="0" marR="0" lvl="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tabLst/>
              <a:defRPr/>
            </a:pPr>
            <a:endParaRPr kumimoji="0" lang="fr-FR" sz="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Dans un lycée de l’académie 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Meilleures équipes T1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6 ateliers professionnels</a:t>
            </a:r>
          </a:p>
          <a:p>
            <a:pPr marL="198438" marR="0" lvl="2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Lots et trophées</a:t>
            </a: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solidFill>
                <a:srgbClr val="002060"/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21" name="Flèche vers le bas 14">
            <a:extLst>
              <a:ext uri="{FF2B5EF4-FFF2-40B4-BE49-F238E27FC236}">
                <a16:creationId xmlns:a16="http://schemas.microsoft.com/office/drawing/2014/main" id="{D6D38FBB-6235-47C3-8EA5-569F1EB7FA3F}"/>
              </a:ext>
            </a:extLst>
          </p:cNvPr>
          <p:cNvSpPr/>
          <p:nvPr/>
        </p:nvSpPr>
        <p:spPr bwMode="auto">
          <a:xfrm>
            <a:off x="4371217" y="3676548"/>
            <a:ext cx="470878" cy="365014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14">
            <a:extLst>
              <a:ext uri="{FF2B5EF4-FFF2-40B4-BE49-F238E27FC236}">
                <a16:creationId xmlns:a16="http://schemas.microsoft.com/office/drawing/2014/main" id="{3C2D7288-81E1-45D4-BE4E-847C4A2F400A}"/>
              </a:ext>
            </a:extLst>
          </p:cNvPr>
          <p:cNvSpPr/>
          <p:nvPr/>
        </p:nvSpPr>
        <p:spPr bwMode="auto">
          <a:xfrm>
            <a:off x="7264641" y="3676376"/>
            <a:ext cx="470878" cy="365014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7" name="Espace réservé du contenu 7"/>
          <p:cNvPicPr>
            <a:picLocks noChangeAspect="1"/>
          </p:cNvPicPr>
          <p:nvPr/>
        </p:nvPicPr>
        <p:blipFill rotWithShape="1">
          <a:blip r:embed="rId3"/>
          <a:srcRect t="19869" b="24475"/>
          <a:stretch/>
        </p:blipFill>
        <p:spPr bwMode="auto">
          <a:xfrm>
            <a:off x="6704003" y="5349275"/>
            <a:ext cx="2238741" cy="83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AEF01DA1-38B4-4C3C-80EF-84161F8A858E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7</a:t>
            </a:fld>
            <a:endParaRPr lang="fr-FR" sz="1200" dirty="0"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54946D-85F6-44BE-A557-567F60368709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6F8B424-E2FB-472D-AD41-802F5ECE5033}"/>
              </a:ext>
            </a:extLst>
          </p:cNvPr>
          <p:cNvSpPr/>
          <p:nvPr/>
        </p:nvSpPr>
        <p:spPr bwMode="auto">
          <a:xfrm>
            <a:off x="1232074" y="145330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</a:rPr>
              <a:t>Intérêts du concours AGOrA en Action - PDL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94894DE-694F-4D37-87AF-A232E9ACC529}"/>
              </a:ext>
            </a:extLst>
          </p:cNvPr>
          <p:cNvGrpSpPr/>
          <p:nvPr/>
        </p:nvGrpSpPr>
        <p:grpSpPr>
          <a:xfrm>
            <a:off x="2916834" y="1598472"/>
            <a:ext cx="5183558" cy="3479677"/>
            <a:chOff x="1829794" y="1635646"/>
            <a:chExt cx="4542406" cy="3044695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381C1A43-410E-42A9-9D99-FA876D4EB71D}"/>
                </a:ext>
              </a:extLst>
            </p:cNvPr>
            <p:cNvGrpSpPr/>
            <p:nvPr/>
          </p:nvGrpSpPr>
          <p:grpSpPr>
            <a:xfrm>
              <a:off x="1829794" y="1635646"/>
              <a:ext cx="4542406" cy="3044695"/>
              <a:chOff x="1895522" y="1074505"/>
              <a:chExt cx="8128001" cy="5418670"/>
            </a:xfrm>
          </p:grpSpPr>
          <p:sp>
            <p:nvSpPr>
              <p:cNvPr id="31" name="Forme libre 32">
                <a:extLst>
                  <a:ext uri="{FF2B5EF4-FFF2-40B4-BE49-F238E27FC236}">
                    <a16:creationId xmlns:a16="http://schemas.microsoft.com/office/drawing/2014/main" id="{BB64301E-B9B8-4BEA-A7E6-8D58ECB29656}"/>
                  </a:ext>
                </a:extLst>
              </p:cNvPr>
              <p:cNvSpPr/>
              <p:nvPr/>
            </p:nvSpPr>
            <p:spPr>
              <a:xfrm>
                <a:off x="1895522" y="1074505"/>
                <a:ext cx="4064000" cy="2709335"/>
              </a:xfrm>
              <a:custGeom>
                <a:avLst/>
                <a:gdLst>
                  <a:gd name="connsiteX0" fmla="*/ 0 w 2709333"/>
                  <a:gd name="connsiteY0" fmla="*/ 0 h 4064000"/>
                  <a:gd name="connsiteX1" fmla="*/ 2257768 w 2709333"/>
                  <a:gd name="connsiteY1" fmla="*/ 0 h 4064000"/>
                  <a:gd name="connsiteX2" fmla="*/ 2709333 w 2709333"/>
                  <a:gd name="connsiteY2" fmla="*/ 451565 h 4064000"/>
                  <a:gd name="connsiteX3" fmla="*/ 2709333 w 2709333"/>
                  <a:gd name="connsiteY3" fmla="*/ 4064000 h 4064000"/>
                  <a:gd name="connsiteX4" fmla="*/ 0 w 2709333"/>
                  <a:gd name="connsiteY4" fmla="*/ 4064000 h 4064000"/>
                  <a:gd name="connsiteX5" fmla="*/ 0 w 2709333"/>
                  <a:gd name="connsiteY5" fmla="*/ 0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33" h="4064000">
                    <a:moveTo>
                      <a:pt x="0" y="4063999"/>
                    </a:moveTo>
                    <a:lnTo>
                      <a:pt x="0" y="677348"/>
                    </a:lnTo>
                    <a:cubicBezTo>
                      <a:pt x="0" y="303260"/>
                      <a:pt x="134782" y="1"/>
                      <a:pt x="301044" y="1"/>
                    </a:cubicBezTo>
                    <a:lnTo>
                      <a:pt x="2709333" y="1"/>
                    </a:lnTo>
                    <a:lnTo>
                      <a:pt x="2709333" y="4063999"/>
                    </a:lnTo>
                    <a:lnTo>
                      <a:pt x="0" y="4063999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241808" tIns="241808" rIns="241809" bIns="919142" numCol="1" spcCol="1270" anchor="ctr" anchorCtr="0">
                <a:noAutofit/>
              </a:bodyPr>
              <a:lstStyle/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Valoriser vos établissements</a:t>
                </a:r>
              </a:p>
            </p:txBody>
          </p:sp>
          <p:sp>
            <p:nvSpPr>
              <p:cNvPr id="32" name="Forme libre 33">
                <a:extLst>
                  <a:ext uri="{FF2B5EF4-FFF2-40B4-BE49-F238E27FC236}">
                    <a16:creationId xmlns:a16="http://schemas.microsoft.com/office/drawing/2014/main" id="{EEF1AD7E-FA41-48FF-AAE9-3EA8BCBE2763}"/>
                  </a:ext>
                </a:extLst>
              </p:cNvPr>
              <p:cNvSpPr/>
              <p:nvPr/>
            </p:nvSpPr>
            <p:spPr>
              <a:xfrm>
                <a:off x="5959523" y="1074508"/>
                <a:ext cx="4064000" cy="2709333"/>
              </a:xfrm>
              <a:custGeom>
                <a:avLst/>
                <a:gdLst>
                  <a:gd name="connsiteX0" fmla="*/ 0 w 4064000"/>
                  <a:gd name="connsiteY0" fmla="*/ 0 h 2709333"/>
                  <a:gd name="connsiteX1" fmla="*/ 3612435 w 4064000"/>
                  <a:gd name="connsiteY1" fmla="*/ 0 h 2709333"/>
                  <a:gd name="connsiteX2" fmla="*/ 4064000 w 4064000"/>
                  <a:gd name="connsiteY2" fmla="*/ 451565 h 2709333"/>
                  <a:gd name="connsiteX3" fmla="*/ 4064000 w 4064000"/>
                  <a:gd name="connsiteY3" fmla="*/ 2709333 h 2709333"/>
                  <a:gd name="connsiteX4" fmla="*/ 0 w 4064000"/>
                  <a:gd name="connsiteY4" fmla="*/ 2709333 h 2709333"/>
                  <a:gd name="connsiteX5" fmla="*/ 0 w 4064000"/>
                  <a:gd name="connsiteY5" fmla="*/ 0 h 270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0" h="2709333">
                    <a:moveTo>
                      <a:pt x="0" y="0"/>
                    </a:moveTo>
                    <a:lnTo>
                      <a:pt x="3612435" y="0"/>
                    </a:lnTo>
                    <a:cubicBezTo>
                      <a:pt x="3861827" y="0"/>
                      <a:pt x="4064000" y="202173"/>
                      <a:pt x="4064000" y="451565"/>
                    </a:cubicBezTo>
                    <a:lnTo>
                      <a:pt x="4064000" y="2709333"/>
                    </a:lnTo>
                    <a:lnTo>
                      <a:pt x="0" y="270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hueOff val="903533"/>
                  <a:satOff val="33333"/>
                  <a:lumOff val="-4902"/>
                  <a:alphaOff val="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41808" tIns="241808" rIns="241808" bIns="919141" numCol="1" spcCol="1270" anchor="ctr" anchorCtr="0">
                <a:noAutofit/>
              </a:bodyPr>
              <a:lstStyle/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Mettre en avant 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les élèves 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du BCP AGOrA</a:t>
                </a:r>
              </a:p>
            </p:txBody>
          </p:sp>
          <p:sp>
            <p:nvSpPr>
              <p:cNvPr id="33" name="Forme libre 34">
                <a:extLst>
                  <a:ext uri="{FF2B5EF4-FFF2-40B4-BE49-F238E27FC236}">
                    <a16:creationId xmlns:a16="http://schemas.microsoft.com/office/drawing/2014/main" id="{697E22D6-8DA6-4AF8-A9E8-3B7598B8F979}"/>
                  </a:ext>
                </a:extLst>
              </p:cNvPr>
              <p:cNvSpPr/>
              <p:nvPr/>
            </p:nvSpPr>
            <p:spPr>
              <a:xfrm>
                <a:off x="1895522" y="3783841"/>
                <a:ext cx="4064000" cy="2709334"/>
              </a:xfrm>
              <a:custGeom>
                <a:avLst/>
                <a:gdLst>
                  <a:gd name="connsiteX0" fmla="*/ 0 w 4064000"/>
                  <a:gd name="connsiteY0" fmla="*/ 0 h 2709333"/>
                  <a:gd name="connsiteX1" fmla="*/ 3612435 w 4064000"/>
                  <a:gd name="connsiteY1" fmla="*/ 0 h 2709333"/>
                  <a:gd name="connsiteX2" fmla="*/ 4064000 w 4064000"/>
                  <a:gd name="connsiteY2" fmla="*/ 451565 h 2709333"/>
                  <a:gd name="connsiteX3" fmla="*/ 4064000 w 4064000"/>
                  <a:gd name="connsiteY3" fmla="*/ 2709333 h 2709333"/>
                  <a:gd name="connsiteX4" fmla="*/ 0 w 4064000"/>
                  <a:gd name="connsiteY4" fmla="*/ 2709333 h 2709333"/>
                  <a:gd name="connsiteX5" fmla="*/ 0 w 4064000"/>
                  <a:gd name="connsiteY5" fmla="*/ 0 h 270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0" h="2709333">
                    <a:moveTo>
                      <a:pt x="4064000" y="2709333"/>
                    </a:moveTo>
                    <a:lnTo>
                      <a:pt x="451565" y="2709333"/>
                    </a:lnTo>
                    <a:cubicBezTo>
                      <a:pt x="202173" y="2709333"/>
                      <a:pt x="0" y="2507160"/>
                      <a:pt x="0" y="2257768"/>
                    </a:cubicBezTo>
                    <a:lnTo>
                      <a:pt x="0" y="0"/>
                    </a:lnTo>
                    <a:lnTo>
                      <a:pt x="4064000" y="0"/>
                    </a:lnTo>
                    <a:lnTo>
                      <a:pt x="4064000" y="2709333"/>
                    </a:lnTo>
                    <a:close/>
                  </a:path>
                </a:pathLst>
              </a:cu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41807" tIns="919142" rIns="241808" bIns="241808" numCol="1" spcCol="1270" anchor="ctr" anchorCtr="0">
                <a:noAutofit/>
              </a:bodyPr>
              <a:lstStyle/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Développer 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les compétences des élèves,</a:t>
                </a:r>
              </a:p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+ en LVE</a:t>
                </a:r>
              </a:p>
            </p:txBody>
          </p:sp>
          <p:sp>
            <p:nvSpPr>
              <p:cNvPr id="34" name="Forme libre 35">
                <a:extLst>
                  <a:ext uri="{FF2B5EF4-FFF2-40B4-BE49-F238E27FC236}">
                    <a16:creationId xmlns:a16="http://schemas.microsoft.com/office/drawing/2014/main" id="{6696E604-B274-4A77-8AC0-3A9A54A54E02}"/>
                  </a:ext>
                </a:extLst>
              </p:cNvPr>
              <p:cNvSpPr/>
              <p:nvPr/>
            </p:nvSpPr>
            <p:spPr>
              <a:xfrm>
                <a:off x="5959522" y="3783841"/>
                <a:ext cx="4064001" cy="2709334"/>
              </a:xfrm>
              <a:custGeom>
                <a:avLst/>
                <a:gdLst>
                  <a:gd name="connsiteX0" fmla="*/ 0 w 2709333"/>
                  <a:gd name="connsiteY0" fmla="*/ 0 h 4064000"/>
                  <a:gd name="connsiteX1" fmla="*/ 2257768 w 2709333"/>
                  <a:gd name="connsiteY1" fmla="*/ 0 h 4064000"/>
                  <a:gd name="connsiteX2" fmla="*/ 2709333 w 2709333"/>
                  <a:gd name="connsiteY2" fmla="*/ 451565 h 4064000"/>
                  <a:gd name="connsiteX3" fmla="*/ 2709333 w 2709333"/>
                  <a:gd name="connsiteY3" fmla="*/ 4064000 h 4064000"/>
                  <a:gd name="connsiteX4" fmla="*/ 0 w 2709333"/>
                  <a:gd name="connsiteY4" fmla="*/ 4064000 h 4064000"/>
                  <a:gd name="connsiteX5" fmla="*/ 0 w 2709333"/>
                  <a:gd name="connsiteY5" fmla="*/ 0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33" h="4064000">
                    <a:moveTo>
                      <a:pt x="2709333" y="1"/>
                    </a:moveTo>
                    <a:lnTo>
                      <a:pt x="2709333" y="3386652"/>
                    </a:lnTo>
                    <a:cubicBezTo>
                      <a:pt x="2709333" y="3760740"/>
                      <a:pt x="2574551" y="4063999"/>
                      <a:pt x="2408289" y="4063999"/>
                    </a:cubicBezTo>
                    <a:lnTo>
                      <a:pt x="0" y="4063999"/>
                    </a:lnTo>
                    <a:lnTo>
                      <a:pt x="0" y="1"/>
                    </a:lnTo>
                    <a:lnTo>
                      <a:pt x="2709333" y="1"/>
                    </a:lnTo>
                    <a:close/>
                  </a:path>
                </a:pathLst>
              </a:custGeom>
              <a:solidFill>
                <a:srgbClr val="E94784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41808" tIns="919141" rIns="241809" bIns="241809" numCol="1" spcCol="1270" anchor="ctr" anchorCtr="0">
                <a:noAutofit/>
              </a:bodyPr>
              <a:lstStyle/>
              <a:p>
                <a:pPr marL="0" marR="0" lvl="0" indent="0" algn="ctr" defTabSz="1511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Favoriser 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un esprit d’équipe</a:t>
                </a:r>
              </a:p>
            </p:txBody>
          </p:sp>
        </p:grpSp>
        <p:sp>
          <p:nvSpPr>
            <p:cNvPr id="30" name="Forme libre 36">
              <a:extLst>
                <a:ext uri="{FF2B5EF4-FFF2-40B4-BE49-F238E27FC236}">
                  <a16:creationId xmlns:a16="http://schemas.microsoft.com/office/drawing/2014/main" id="{FD4804C3-2775-456B-B343-E3619FDBA08A}"/>
                </a:ext>
              </a:extLst>
            </p:cNvPr>
            <p:cNvSpPr/>
            <p:nvPr/>
          </p:nvSpPr>
          <p:spPr>
            <a:xfrm>
              <a:off x="3339699" y="2735472"/>
              <a:ext cx="1522596" cy="845044"/>
            </a:xfrm>
            <a:custGeom>
              <a:avLst/>
              <a:gdLst>
                <a:gd name="connsiteX0" fmla="*/ 0 w 2438400"/>
                <a:gd name="connsiteY0" fmla="*/ 225782 h 1354666"/>
                <a:gd name="connsiteX1" fmla="*/ 225782 w 2438400"/>
                <a:gd name="connsiteY1" fmla="*/ 0 h 1354666"/>
                <a:gd name="connsiteX2" fmla="*/ 2212618 w 2438400"/>
                <a:gd name="connsiteY2" fmla="*/ 0 h 1354666"/>
                <a:gd name="connsiteX3" fmla="*/ 2438400 w 2438400"/>
                <a:gd name="connsiteY3" fmla="*/ 225782 h 1354666"/>
                <a:gd name="connsiteX4" fmla="*/ 2438400 w 2438400"/>
                <a:gd name="connsiteY4" fmla="*/ 1128884 h 1354666"/>
                <a:gd name="connsiteX5" fmla="*/ 2212618 w 2438400"/>
                <a:gd name="connsiteY5" fmla="*/ 1354666 h 1354666"/>
                <a:gd name="connsiteX6" fmla="*/ 225782 w 2438400"/>
                <a:gd name="connsiteY6" fmla="*/ 1354666 h 1354666"/>
                <a:gd name="connsiteX7" fmla="*/ 0 w 2438400"/>
                <a:gd name="connsiteY7" fmla="*/ 1128884 h 1354666"/>
                <a:gd name="connsiteX8" fmla="*/ 0 w 2438400"/>
                <a:gd name="connsiteY8" fmla="*/ 225782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354666">
                  <a:moveTo>
                    <a:pt x="0" y="225782"/>
                  </a:moveTo>
                  <a:cubicBezTo>
                    <a:pt x="0" y="101086"/>
                    <a:pt x="101086" y="0"/>
                    <a:pt x="225782" y="0"/>
                  </a:cubicBezTo>
                  <a:lnTo>
                    <a:pt x="2212618" y="0"/>
                  </a:lnTo>
                  <a:cubicBezTo>
                    <a:pt x="2337314" y="0"/>
                    <a:pt x="2438400" y="101086"/>
                    <a:pt x="2438400" y="225782"/>
                  </a:cubicBezTo>
                  <a:lnTo>
                    <a:pt x="2438400" y="1128884"/>
                  </a:lnTo>
                  <a:cubicBezTo>
                    <a:pt x="2438400" y="1253580"/>
                    <a:pt x="2337314" y="1354666"/>
                    <a:pt x="2212618" y="1354666"/>
                  </a:cubicBezTo>
                  <a:lnTo>
                    <a:pt x="225782" y="1354666"/>
                  </a:lnTo>
                  <a:cubicBezTo>
                    <a:pt x="101086" y="1354666"/>
                    <a:pt x="0" y="1253580"/>
                    <a:pt x="0" y="1128884"/>
                  </a:cubicBezTo>
                  <a:lnTo>
                    <a:pt x="0" y="225782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95669" tIns="195669" rIns="195669" bIns="195669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AGOrA </a:t>
              </a:r>
              <a:b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en action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0CDD7BB-72EB-42E2-B046-4CA2AB3C7348}"/>
              </a:ext>
            </a:extLst>
          </p:cNvPr>
          <p:cNvGrpSpPr/>
          <p:nvPr/>
        </p:nvGrpSpPr>
        <p:grpSpPr>
          <a:xfrm>
            <a:off x="588098" y="2118789"/>
            <a:ext cx="1720688" cy="2504100"/>
            <a:chOff x="4771567" y="1389640"/>
            <a:chExt cx="1507857" cy="2191071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ED86248-E8CF-4156-918F-954E386A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651" y="2596273"/>
              <a:ext cx="1032953" cy="984438"/>
            </a:xfrm>
            <a:prstGeom prst="rect">
              <a:avLst/>
            </a:prstGeom>
          </p:spPr>
        </p:pic>
        <p:sp>
          <p:nvSpPr>
            <p:cNvPr id="37" name="Accolade fermante 36">
              <a:extLst>
                <a:ext uri="{FF2B5EF4-FFF2-40B4-BE49-F238E27FC236}">
                  <a16:creationId xmlns:a16="http://schemas.microsoft.com/office/drawing/2014/main" id="{CF6F3438-6A14-4BE7-9952-EC56126177C9}"/>
                </a:ext>
              </a:extLst>
            </p:cNvPr>
            <p:cNvSpPr/>
            <p:nvPr/>
          </p:nvSpPr>
          <p:spPr bwMode="auto">
            <a:xfrm>
              <a:off x="5860950" y="1389640"/>
              <a:ext cx="418474" cy="2191071"/>
            </a:xfrm>
            <a:prstGeom prst="rightBrac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F1CF0063-76A7-4A2C-9BE7-3FB8C425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1567" y="1494495"/>
              <a:ext cx="1233995" cy="7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02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 rot="10800000">
            <a:off x="8417213" y="1053698"/>
            <a:ext cx="525531" cy="171686"/>
            <a:chOff x="5391302" y="1426464"/>
            <a:chExt cx="604578" cy="197510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 bwMode="auto"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07504" y="2060848"/>
            <a:ext cx="1919482" cy="2846791"/>
            <a:chOff x="4771567" y="1389640"/>
            <a:chExt cx="1507857" cy="2191071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9651" y="2596273"/>
              <a:ext cx="1032953" cy="984438"/>
            </a:xfrm>
            <a:prstGeom prst="rect">
              <a:avLst/>
            </a:prstGeom>
          </p:spPr>
        </p:pic>
        <p:sp>
          <p:nvSpPr>
            <p:cNvPr id="40" name="Accolade fermante 39"/>
            <p:cNvSpPr/>
            <p:nvPr/>
          </p:nvSpPr>
          <p:spPr bwMode="auto">
            <a:xfrm>
              <a:off x="5860950" y="1389640"/>
              <a:ext cx="418474" cy="2191071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1567" y="1494495"/>
              <a:ext cx="1233995" cy="795853"/>
            </a:xfrm>
            <a:prstGeom prst="rect">
              <a:avLst/>
            </a:prstGeom>
          </p:spPr>
        </p:pic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EDC71EC-55C8-4EE3-BDD2-2DFFFE1332D4}"/>
              </a:ext>
            </a:extLst>
          </p:cNvPr>
          <p:cNvSpPr/>
          <p:nvPr/>
        </p:nvSpPr>
        <p:spPr bwMode="auto">
          <a:xfrm>
            <a:off x="1034278" y="159010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Les intérêts du concours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02E2470A-C023-49BB-AC69-AB9BC7054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947998"/>
              </p:ext>
            </p:extLst>
          </p:nvPr>
        </p:nvGraphicFramePr>
        <p:xfrm>
          <a:off x="2195736" y="1607332"/>
          <a:ext cx="6141334" cy="404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A0D876F0-B5FD-4943-91D4-98119A846067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8</a:t>
            </a:fld>
            <a:endParaRPr lang="fr-FR" sz="1200" dirty="0"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834EEC-016D-4242-B829-03C5F0ED5AAF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B7763C-3C41-413F-B9AE-CCE400481C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" t="17798" r="50000" b="18512"/>
          <a:stretch/>
        </p:blipFill>
        <p:spPr>
          <a:xfrm>
            <a:off x="8437289" y="1675458"/>
            <a:ext cx="681154" cy="6286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29E437-4984-4D09-8813-C7301D7180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" t="17798" r="50000" b="18512"/>
          <a:stretch/>
        </p:blipFill>
        <p:spPr bwMode="auto">
          <a:xfrm>
            <a:off x="8451640" y="2761026"/>
            <a:ext cx="681154" cy="6286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A52D20-F437-45EC-BCAC-DE2D91C9C6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" t="17798" r="50000" b="18512"/>
          <a:stretch/>
        </p:blipFill>
        <p:spPr bwMode="auto">
          <a:xfrm>
            <a:off x="8437289" y="3869670"/>
            <a:ext cx="681154" cy="6286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6CA4869-2ABE-4740-83B3-A6C2FE133A7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" t="17798" r="50000" b="18512"/>
          <a:stretch/>
        </p:blipFill>
        <p:spPr bwMode="auto">
          <a:xfrm>
            <a:off x="8437289" y="5016589"/>
            <a:ext cx="681154" cy="6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/>
          <p:nvPr/>
        </p:nvSpPr>
        <p:spPr bwMode="auto">
          <a:xfrm>
            <a:off x="0" y="5760797"/>
            <a:ext cx="3682084" cy="312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50" i="1">
                <a:solidFill>
                  <a:schemeClr val="bg1"/>
                </a:solidFill>
                <a:latin typeface="Arial"/>
                <a:cs typeface="Arial"/>
              </a:rPr>
              <a:t>TVP – Parcours de formation hybride </a:t>
            </a:r>
            <a:endParaRPr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689292" y="6131482"/>
            <a:ext cx="117367" cy="443076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380A21-C3AF-4613-B5EF-4F8E73766D9C}"/>
              </a:ext>
            </a:extLst>
          </p:cNvPr>
          <p:cNvSpPr/>
          <p:nvPr/>
        </p:nvSpPr>
        <p:spPr>
          <a:xfrm>
            <a:off x="1221358" y="111992"/>
            <a:ext cx="7911926" cy="72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cap="small" dirty="0">
                <a:solidFill>
                  <a:schemeClr val="bg1"/>
                </a:solidFill>
                <a:cs typeface="Arial" panose="020B0604020202020204" pitchFamily="34" charset="0"/>
              </a:rPr>
              <a:t>Les épreuves du concours AGOrA en Action - PDL 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598A80-33D9-467A-91AF-1820977178BC}"/>
              </a:ext>
            </a:extLst>
          </p:cNvPr>
          <p:cNvGrpSpPr/>
          <p:nvPr/>
        </p:nvGrpSpPr>
        <p:grpSpPr>
          <a:xfrm>
            <a:off x="-1" y="2132856"/>
            <a:ext cx="9332684" cy="3214947"/>
            <a:chOff x="-1" y="2132856"/>
            <a:chExt cx="9332684" cy="3214947"/>
          </a:xfrm>
        </p:grpSpPr>
        <p:sp>
          <p:nvSpPr>
            <p:cNvPr id="3" name="Flèche : droite à entaille 2">
              <a:extLst>
                <a:ext uri="{FF2B5EF4-FFF2-40B4-BE49-F238E27FC236}">
                  <a16:creationId xmlns:a16="http://schemas.microsoft.com/office/drawing/2014/main" id="{E6ABD653-3CF8-4290-AD56-1443F0CB0546}"/>
                </a:ext>
              </a:extLst>
            </p:cNvPr>
            <p:cNvSpPr/>
            <p:nvPr/>
          </p:nvSpPr>
          <p:spPr>
            <a:xfrm>
              <a:off x="294430" y="3066845"/>
              <a:ext cx="8555139" cy="1245318"/>
            </a:xfrm>
            <a:prstGeom prst="notched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6683D04-AFA7-44DB-B488-09952D04CB36}"/>
                </a:ext>
              </a:extLst>
            </p:cNvPr>
            <p:cNvSpPr/>
            <p:nvPr/>
          </p:nvSpPr>
          <p:spPr>
            <a:xfrm>
              <a:off x="-1" y="2132856"/>
              <a:ext cx="5436097" cy="1245318"/>
            </a:xfrm>
            <a:custGeom>
              <a:avLst/>
              <a:gdLst>
                <a:gd name="connsiteX0" fmla="*/ 0 w 2373314"/>
                <a:gd name="connsiteY0" fmla="*/ 0 h 1245318"/>
                <a:gd name="connsiteX1" fmla="*/ 2373314 w 2373314"/>
                <a:gd name="connsiteY1" fmla="*/ 0 h 1245318"/>
                <a:gd name="connsiteX2" fmla="*/ 2373314 w 2373314"/>
                <a:gd name="connsiteY2" fmla="*/ 1245318 h 1245318"/>
                <a:gd name="connsiteX3" fmla="*/ 0 w 2373314"/>
                <a:gd name="connsiteY3" fmla="*/ 1245318 h 1245318"/>
                <a:gd name="connsiteX4" fmla="*/ 0 w 2373314"/>
                <a:gd name="connsiteY4" fmla="*/ 0 h 12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314" h="1245318">
                  <a:moveTo>
                    <a:pt x="0" y="0"/>
                  </a:moveTo>
                  <a:lnTo>
                    <a:pt x="2373314" y="0"/>
                  </a:lnTo>
                  <a:lnTo>
                    <a:pt x="2373314" y="1245318"/>
                  </a:lnTo>
                  <a:lnTo>
                    <a:pt x="0" y="1245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227584" numCol="1" spcCol="1270" anchor="b" anchorCtr="1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u="sng" kern="1200" dirty="0">
                  <a:solidFill>
                    <a:schemeClr val="tx2"/>
                  </a:solidFill>
                </a:rPr>
                <a:t>4 mars 2025</a:t>
              </a:r>
            </a:p>
            <a:p>
              <a:pPr marL="2984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/>
              </a:pPr>
              <a:r>
                <a:rPr lang="fr-FR" sz="2000" b="1" kern="1200" dirty="0">
                  <a:solidFill>
                    <a:schemeClr val="tx2"/>
                  </a:solidFill>
                  <a:cs typeface="Calibri"/>
                </a:rPr>
                <a:t>Épreuve de qualification intermédiaire</a:t>
              </a:r>
              <a:endParaRPr lang="fr-FR" sz="2000" b="1" kern="1200" dirty="0">
                <a:solidFill>
                  <a:schemeClr val="tx2"/>
                </a:solidFill>
              </a:endParaRPr>
            </a:p>
            <a:p>
              <a:pPr marL="298450" lvl="1" indent="-285750" algn="l" defTabSz="3556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endParaRPr lang="fr-FR" sz="800" kern="1200" dirty="0">
                <a:solidFill>
                  <a:schemeClr val="tx2"/>
                </a:solidFill>
                <a:cs typeface="Calibri"/>
              </a:endParaRPr>
            </a:p>
            <a:p>
              <a:pPr marL="298450" lvl="1" indent="-285750" algn="l" defTabSz="3556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800" kern="1200" dirty="0">
                  <a:solidFill>
                    <a:schemeClr val="tx2"/>
                  </a:solidFill>
                  <a:cs typeface="Calibri"/>
                </a:rPr>
                <a:t> Au sein du lycée</a:t>
              </a:r>
            </a:p>
            <a:p>
              <a:pPr marL="298450" lvl="1" indent="-285750" algn="l" defTabSz="3556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800" kern="1200" dirty="0">
                  <a:solidFill>
                    <a:schemeClr val="tx2"/>
                  </a:solidFill>
                  <a:cs typeface="Calibri"/>
                </a:rPr>
                <a:t> Un sujet «  clé en mains » </a:t>
              </a:r>
              <a:endParaRPr lang="fr-FR" kern="1200" dirty="0">
                <a:solidFill>
                  <a:schemeClr val="tx2"/>
                </a:solidFill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A5A0ACB-EA90-45B8-9AC2-53CA6C78456F}"/>
                </a:ext>
              </a:extLst>
            </p:cNvPr>
            <p:cNvSpPr/>
            <p:nvPr/>
          </p:nvSpPr>
          <p:spPr>
            <a:xfrm>
              <a:off x="1763688" y="3593400"/>
              <a:ext cx="192208" cy="1922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30B2183-E758-4D5A-ACBC-20D5E0A9F7B8}"/>
                </a:ext>
              </a:extLst>
            </p:cNvPr>
            <p:cNvSpPr/>
            <p:nvPr/>
          </p:nvSpPr>
          <p:spPr>
            <a:xfrm>
              <a:off x="4571999" y="4102485"/>
              <a:ext cx="4760684" cy="1245318"/>
            </a:xfrm>
            <a:custGeom>
              <a:avLst/>
              <a:gdLst>
                <a:gd name="connsiteX0" fmla="*/ 0 w 2373314"/>
                <a:gd name="connsiteY0" fmla="*/ 0 h 1245318"/>
                <a:gd name="connsiteX1" fmla="*/ 2373314 w 2373314"/>
                <a:gd name="connsiteY1" fmla="*/ 0 h 1245318"/>
                <a:gd name="connsiteX2" fmla="*/ 2373314 w 2373314"/>
                <a:gd name="connsiteY2" fmla="*/ 1245318 h 1245318"/>
                <a:gd name="connsiteX3" fmla="*/ 0 w 2373314"/>
                <a:gd name="connsiteY3" fmla="*/ 1245318 h 1245318"/>
                <a:gd name="connsiteX4" fmla="*/ 0 w 2373314"/>
                <a:gd name="connsiteY4" fmla="*/ 0 h 12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314" h="1245318">
                  <a:moveTo>
                    <a:pt x="0" y="0"/>
                  </a:moveTo>
                  <a:lnTo>
                    <a:pt x="2373314" y="0"/>
                  </a:lnTo>
                  <a:lnTo>
                    <a:pt x="2373314" y="1245318"/>
                  </a:lnTo>
                  <a:lnTo>
                    <a:pt x="0" y="1245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227584" numCol="1" spcCol="1270" anchor="t" anchorCtr="1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u="sng" kern="1200" dirty="0">
                  <a:solidFill>
                    <a:schemeClr val="tx2"/>
                  </a:solidFill>
                </a:rPr>
                <a:t>4 déc. 2025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>
                  <a:solidFill>
                    <a:schemeClr val="tx2"/>
                  </a:solidFill>
                  <a:cs typeface="Calibri"/>
                </a:rPr>
                <a:t>Épreuve finale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800" kern="1200" dirty="0">
                <a:solidFill>
                  <a:schemeClr val="tx2"/>
                </a:solidFill>
                <a:cs typeface="Calibri"/>
              </a:endParaRP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800" kern="1200" dirty="0">
                  <a:solidFill>
                    <a:schemeClr val="tx2"/>
                  </a:solidFill>
                  <a:cs typeface="Calibri"/>
                </a:rPr>
                <a:t>9 équipes finalistes</a:t>
              </a:r>
              <a:endParaRPr lang="fr-FR" kern="1200" dirty="0">
                <a:solidFill>
                  <a:schemeClr val="tx2"/>
                </a:solidFill>
              </a:endParaRP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800" kern="1200" dirty="0">
                  <a:solidFill>
                    <a:schemeClr val="tx2"/>
                  </a:solidFill>
                  <a:latin typeface="Marianne"/>
                  <a:ea typeface="Arial"/>
                  <a:cs typeface="Calibri"/>
                </a:rPr>
                <a:t>Au lycée R </a:t>
              </a:r>
              <a:r>
                <a:rPr lang="fr-FR" sz="1800" kern="1200" dirty="0" err="1">
                  <a:solidFill>
                    <a:schemeClr val="tx2"/>
                  </a:solidFill>
                  <a:latin typeface="Marianne"/>
                  <a:ea typeface="Arial"/>
                  <a:cs typeface="Calibri"/>
                </a:rPr>
                <a:t>Élizé</a:t>
              </a:r>
              <a:r>
                <a:rPr lang="fr-FR" sz="1800" kern="1200" dirty="0">
                  <a:solidFill>
                    <a:schemeClr val="tx2"/>
                  </a:solidFill>
                  <a:latin typeface="Marianne"/>
                  <a:ea typeface="Arial"/>
                  <a:cs typeface="Calibri"/>
                </a:rPr>
                <a:t> Sablé S Sarthe</a:t>
              </a:r>
              <a:endParaRPr lang="fr-FR" kern="1200" dirty="0">
                <a:solidFill>
                  <a:schemeClr val="tx2"/>
                </a:solidFill>
              </a:endParaRP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800" kern="1200" dirty="0">
                  <a:solidFill>
                    <a:schemeClr val="tx2"/>
                  </a:solidFill>
                  <a:latin typeface="Marianne"/>
                  <a:ea typeface="Arial"/>
                  <a:cs typeface="Calibri"/>
                </a:rPr>
                <a:t>6 Ateliers professionnels</a:t>
              </a:r>
              <a:endParaRPr lang="fr-FR" kern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BA79E14-F8F2-4D14-99C6-9376C3AC0DF6}"/>
                </a:ext>
              </a:extLst>
            </p:cNvPr>
            <p:cNvSpPr/>
            <p:nvPr/>
          </p:nvSpPr>
          <p:spPr>
            <a:xfrm>
              <a:off x="5747944" y="3593400"/>
              <a:ext cx="192208" cy="1922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56531822-E9E7-4A10-8A20-3EE534CF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78" y="1139613"/>
            <a:ext cx="3264154" cy="160481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4C1D58C-C133-4713-AC03-20349C76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1" y="4725144"/>
            <a:ext cx="3474886" cy="1493816"/>
          </a:xfrm>
          <a:prstGeom prst="rect">
            <a:avLst/>
          </a:prstGeom>
        </p:spPr>
      </p:pic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2DA9571-1E39-434A-8DF0-EA7262822D68}"/>
              </a:ext>
            </a:extLst>
          </p:cNvPr>
          <p:cNvSpPr txBox="1">
            <a:spLocks/>
          </p:cNvSpPr>
          <p:nvPr/>
        </p:nvSpPr>
        <p:spPr bwMode="auto">
          <a:xfrm>
            <a:off x="8689292" y="6179608"/>
            <a:ext cx="117367" cy="443076"/>
          </a:xfrm>
        </p:spPr>
        <p:txBody>
          <a:bodyPr/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fld id="{733122C9-A0B9-462F-8757-0847AD287B63}" type="slidenum">
              <a:rPr lang="fr-FR" sz="1200" smtClean="0">
                <a:latin typeface="+mn-lt"/>
              </a:rPr>
              <a:pPr>
                <a:defRPr/>
              </a:pPr>
              <a:t>9</a:t>
            </a:fld>
            <a:endParaRPr lang="fr-FR" sz="12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A48E0C-10B8-45B7-A9F2-920037B491DD}"/>
              </a:ext>
            </a:extLst>
          </p:cNvPr>
          <p:cNvSpPr txBox="1"/>
          <p:nvPr/>
        </p:nvSpPr>
        <p:spPr bwMode="auto">
          <a:xfrm>
            <a:off x="-320421" y="6526043"/>
            <a:ext cx="478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90570">
              <a:buClr>
                <a:srgbClr val="000000"/>
              </a:buClr>
            </a:pP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Concours </a:t>
            </a:r>
            <a:r>
              <a:rPr lang="fr-FR" sz="1050" i="1" kern="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« AGOrA En Action - PDL » </a:t>
            </a:r>
            <a:r>
              <a:rPr lang="fr-FR" sz="1050" i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session 2025</a:t>
            </a:r>
          </a:p>
        </p:txBody>
      </p:sp>
    </p:spTree>
    <p:extLst>
      <p:ext uri="{BB962C8B-B14F-4D97-AF65-F5344CB8AC3E}">
        <p14:creationId xmlns:p14="http://schemas.microsoft.com/office/powerpoint/2010/main" val="3287061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2021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Thème2021</Template>
  <TotalTime>4958</TotalTime>
  <Words>1142</Words>
  <Application>Microsoft Office PowerPoint</Application>
  <DocSecurity>0</DocSecurity>
  <PresentationFormat>Affichage à l'écran (4:3)</PresentationFormat>
  <Paragraphs>234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Italic</vt:lpstr>
      <vt:lpstr>Calibri</vt:lpstr>
      <vt:lpstr>Marianne</vt:lpstr>
      <vt:lpstr>Times New Roman</vt:lpstr>
      <vt:lpstr>Wingdings</vt:lpstr>
      <vt:lpstr>Thème2021</vt:lpstr>
      <vt:lpstr>1_MINISTÈRIEL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Rectorat NS</dc:creator>
  <cp:keywords/>
  <dc:description/>
  <cp:lastModifiedBy>Leray Elena</cp:lastModifiedBy>
  <cp:revision>152</cp:revision>
  <dcterms:created xsi:type="dcterms:W3CDTF">2021-12-11T16:25:04Z</dcterms:created>
  <dcterms:modified xsi:type="dcterms:W3CDTF">2025-05-04T12:12:12Z</dcterms:modified>
  <cp:category/>
  <dc:identifier/>
  <cp:contentStatus/>
  <dc:language/>
  <cp:version/>
</cp:coreProperties>
</file>