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58" r:id="rId12"/>
    <p:sldId id="270" r:id="rId13"/>
    <p:sldId id="271" r:id="rId14"/>
    <p:sldId id="267" r:id="rId15"/>
    <p:sldId id="268" r:id="rId16"/>
  </p:sldIdLst>
  <p:sldSz cx="9144000" cy="6858000" type="screen4x3"/>
  <p:notesSz cx="6797675" cy="9926638"/>
  <p:defaultTextStyle>
    <a:defPPr>
      <a:defRPr lang="fr-FR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15FF"/>
    <a:srgbClr val="73BA64"/>
    <a:srgbClr val="23A6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4843" autoAdjust="0"/>
    <p:restoredTop sz="94660" autoAdjust="0"/>
  </p:normalViewPr>
  <p:slideViewPr>
    <p:cSldViewPr snapToGrid="0" snapToObjects="1">
      <p:cViewPr varScale="1">
        <p:scale>
          <a:sx n="124" d="100"/>
          <a:sy n="124" d="100"/>
        </p:scale>
        <p:origin x="208" y="3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fr-FR"/>
              <a:t>fff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DA45C89-02C9-49FF-B5CB-19DDB30FF1AC}" type="datetimeFigureOut">
              <a:rPr lang="fr-FR"/>
              <a:pPr/>
              <a:t>28/01/2020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E8217DC-DAE5-4C48-B562-F5BB4BB667E3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fr-FR"/>
              <a:t>fff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9EC26A3-E98F-480D-936C-A9ADA7B21007}" type="datetimeFigureOut">
              <a:rPr lang="fr-FR"/>
              <a:pPr/>
              <a:t>28/01/2020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B83F039-1C25-4A68-B8C3-B81E8E3DF9E1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16387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2B80DEE-B955-40CC-8175-BBC56756BD15}" type="slidenum">
              <a:rPr lang="fr-FR" altLang="fr-FR"/>
              <a:pPr/>
              <a:t>1</a:t>
            </a:fld>
            <a:endParaRPr lang="fr-FR" altLang="fr-FR"/>
          </a:p>
        </p:txBody>
      </p:sp>
      <p:sp>
        <p:nvSpPr>
          <p:cNvPr id="5" name="Espace réservé de l'en-tête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fr-FR"/>
              <a:t>fff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31CBD1F-D72B-A04A-94F7-EE6D0E8A1A13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15C8AA8F-9E3D-BE42-B306-B7D15F6A6273}" type="slidenum">
              <a:t>3</a:t>
            </a:fld>
            <a:endParaRPr lang="fr-FR"/>
          </a:p>
        </p:txBody>
      </p:sp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6DEBE2E0-0B0F-5C4C-BAEB-B75BFB36B991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63579680-D06E-4643-A16A-0F245356AF6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888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C8CD83F-416C-C248-83F0-BE988D8EE4F0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24C43C27-888A-CB41-B524-8E9C58789E81}" type="slidenum">
              <a:t>4</a:t>
            </a:fld>
            <a:endParaRPr lang="fr-FR"/>
          </a:p>
        </p:txBody>
      </p:sp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1B7DF5C1-AE67-554F-8704-DE7757A7D6DC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E116D5AB-50A7-2649-A826-0D3B551EB93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04774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2B91674-D56C-C447-B5B2-400DF1CC0CC4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505F876B-9E55-7D4E-8A0F-529522E5646D}" type="slidenum">
              <a:t>5</a:t>
            </a:fld>
            <a:endParaRPr lang="fr-FR"/>
          </a:p>
        </p:txBody>
      </p:sp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77957102-A509-724E-AD5A-5AFA3051E92B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44659BA7-DBAF-7A42-BF9F-F2D4400BA7DC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83775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BBEF19C-97A9-8B42-85FB-B5D8A04F45BD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692C066E-71BD-4141-B758-5F06905BC942}" type="slidenum">
              <a:t>6</a:t>
            </a:fld>
            <a:endParaRPr lang="fr-FR"/>
          </a:p>
        </p:txBody>
      </p:sp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93770489-ACB5-B646-B5FC-5D4B3A8771E8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1A8E3C9F-0390-DC44-B071-03AA61D42A4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10266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3E19B7A-ED3F-0142-8216-A62829F81F05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702C4D47-E0AC-1A45-9CD4-732175694AC2}" type="slidenum">
              <a:t>7</a:t>
            </a:fld>
            <a:endParaRPr lang="fr-FR"/>
          </a:p>
        </p:txBody>
      </p:sp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2EA6E5AE-2F3F-464D-9BEB-F96BB79DFBFB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33DCAF47-658C-0C49-9ECB-FB722D67EF3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9763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A232436-8352-7745-8AA3-C5968694CB65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8753AB85-DE39-DA4A-BD1D-2A93299070AD}" type="slidenum">
              <a:t>8</a:t>
            </a:fld>
            <a:endParaRPr lang="fr-FR"/>
          </a:p>
        </p:txBody>
      </p:sp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655F45CA-720C-B244-96CC-57F3A16D4535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5C39890A-E053-3044-B4E7-1FB96A78E0A3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16528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98D38EB-C4A7-644E-BCF5-42F384137FB5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01C72469-76E5-E34A-94F9-8D95C9136600}" type="slidenum">
              <a:t>9</a:t>
            </a:fld>
            <a:endParaRPr lang="fr-FR"/>
          </a:p>
        </p:txBody>
      </p:sp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AC8C0303-3422-FD47-9B20-1ADDCA3BED42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3F1271E0-E79E-7A42-8BEE-7DEDD1BF067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9829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7563C73-6124-C743-A2FC-277B38AAC16F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D7F02A40-F431-B249-A990-CB16C6482B2E}" type="slidenum">
              <a:t>10</a:t>
            </a:fld>
            <a:endParaRPr lang="fr-FR"/>
          </a:p>
        </p:txBody>
      </p:sp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4105C615-D7A5-944D-ABE8-A435B52FC07D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10477ED0-F02E-3D4D-B573-780CA540F6B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8494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3766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ignalisation droite 7"/>
          <p:cNvSpPr>
            <a:spLocks noChangeArrowheads="1"/>
          </p:cNvSpPr>
          <p:nvPr/>
        </p:nvSpPr>
        <p:spPr bwMode="auto">
          <a:xfrm>
            <a:off x="0" y="2943225"/>
            <a:ext cx="566738" cy="211138"/>
          </a:xfrm>
          <a:prstGeom prst="homePlate">
            <a:avLst>
              <a:gd name="adj" fmla="val 50006"/>
            </a:avLst>
          </a:prstGeom>
          <a:gradFill rotWithShape="1">
            <a:gsLst>
              <a:gs pos="0">
                <a:srgbClr val="73BA64"/>
              </a:gs>
              <a:gs pos="100000">
                <a:srgbClr val="73BA64"/>
              </a:gs>
            </a:gsLst>
            <a:lin ang="16200000" scaled="1"/>
          </a:gradFill>
          <a:ln w="9525">
            <a:solidFill>
              <a:srgbClr val="77933C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eaLnBrk="1" hangingPunct="1"/>
            <a:r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t>  </a:t>
            </a:r>
            <a:fld id="{8EE7B4B6-5BEF-4329-8565-2E4545F2CC56}" type="slidenum"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pPr eaLnBrk="1" hangingPunct="1"/>
              <a:t>‹N°›</a:t>
            </a:fld>
            <a:endParaRPr lang="fr-FR" altLang="fr-FR" sz="10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-82550" y="2444750"/>
            <a:ext cx="5683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fld id="{2D1A049A-1CD1-407C-B778-D43350086FF6}" type="slidenum">
              <a:rPr lang="fr-FR" altLang="fr-FR">
                <a:solidFill>
                  <a:srgbClr val="FFFFFF"/>
                </a:solidFill>
                <a:latin typeface="Calibri" pitchFamily="34" charset="0"/>
              </a:rPr>
              <a:pPr/>
              <a:t>‹N°›</a:t>
            </a:fld>
            <a:endParaRPr lang="fr-FR" altLang="fr-FR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1306286"/>
            <a:ext cx="7451154" cy="1207008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/>
              <a:t>Cliquez pour modifier le style du titre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4531070" y="3901316"/>
            <a:ext cx="4370832" cy="1752600"/>
          </a:xfrm>
        </p:spPr>
        <p:txBody>
          <a:bodyPr/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  <a:endParaRPr lang="fr-FR" dirty="0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B35F68E-A93B-4616-B209-0F440996147E}" type="datetimeFigureOut">
              <a:rPr lang="fr-FR"/>
              <a:pPr/>
              <a:t>28/01/2020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pic>
        <p:nvPicPr>
          <p:cNvPr id="9" name="Image 9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1757" y="34925"/>
            <a:ext cx="849962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1757" y="34925"/>
            <a:ext cx="849962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ignalisation droite 7"/>
          <p:cNvSpPr>
            <a:spLocks noChangeArrowheads="1"/>
          </p:cNvSpPr>
          <p:nvPr/>
        </p:nvSpPr>
        <p:spPr bwMode="auto">
          <a:xfrm>
            <a:off x="0" y="2943225"/>
            <a:ext cx="566738" cy="211138"/>
          </a:xfrm>
          <a:prstGeom prst="homePlate">
            <a:avLst>
              <a:gd name="adj" fmla="val 50006"/>
            </a:avLst>
          </a:prstGeom>
          <a:gradFill rotWithShape="1">
            <a:gsLst>
              <a:gs pos="0">
                <a:srgbClr val="73BA64"/>
              </a:gs>
              <a:gs pos="100000">
                <a:srgbClr val="73BA64"/>
              </a:gs>
            </a:gsLst>
            <a:lin ang="16200000" scaled="1"/>
          </a:gradFill>
          <a:ln w="9525">
            <a:solidFill>
              <a:srgbClr val="77933C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eaLnBrk="1" hangingPunct="1"/>
            <a:r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t>  </a:t>
            </a:r>
            <a:fld id="{F0F82739-4692-48EF-ACDF-181ECD794A08}" type="slidenum"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pPr eaLnBrk="1" hangingPunct="1"/>
              <a:t>‹N°›</a:t>
            </a:fld>
            <a:endParaRPr lang="fr-FR" altLang="fr-FR" sz="10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-82550" y="2444750"/>
            <a:ext cx="5683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fld id="{E155EF05-A704-49D2-86E9-3CF9B82820D8}" type="slidenum">
              <a:rPr lang="fr-FR" altLang="fr-FR">
                <a:solidFill>
                  <a:srgbClr val="FFFFFF"/>
                </a:solidFill>
                <a:latin typeface="Calibri" pitchFamily="34" charset="0"/>
              </a:rPr>
              <a:pPr/>
              <a:t>‹N°›</a:t>
            </a:fld>
            <a:endParaRPr lang="fr-FR" altLang="fr-FR"/>
          </a:p>
        </p:txBody>
      </p:sp>
      <p:pic>
        <p:nvPicPr>
          <p:cNvPr id="7" name="Image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900" y="6045200"/>
            <a:ext cx="1412875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8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D7FD96-7689-470B-A868-09773FCE2A60}" type="datetimeFigureOut">
              <a:rPr lang="fr-FR"/>
              <a:pPr/>
              <a:t>28/01/2020</a:t>
            </a:fld>
            <a:endParaRPr lang="fr-FR"/>
          </a:p>
        </p:txBody>
      </p:sp>
      <p:sp>
        <p:nvSpPr>
          <p:cNvPr id="9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10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 eaLnBrk="1" hangingPunct="1"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ignalisation droite 7"/>
          <p:cNvSpPr>
            <a:spLocks noChangeArrowheads="1"/>
          </p:cNvSpPr>
          <p:nvPr/>
        </p:nvSpPr>
        <p:spPr bwMode="auto">
          <a:xfrm>
            <a:off x="0" y="2943225"/>
            <a:ext cx="566738" cy="211138"/>
          </a:xfrm>
          <a:prstGeom prst="homePlate">
            <a:avLst>
              <a:gd name="adj" fmla="val 50006"/>
            </a:avLst>
          </a:prstGeom>
          <a:gradFill rotWithShape="1">
            <a:gsLst>
              <a:gs pos="0">
                <a:srgbClr val="73BA64"/>
              </a:gs>
              <a:gs pos="100000">
                <a:srgbClr val="73BA64"/>
              </a:gs>
            </a:gsLst>
            <a:lin ang="16200000" scaled="1"/>
          </a:gradFill>
          <a:ln w="9525">
            <a:solidFill>
              <a:srgbClr val="77933C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eaLnBrk="1" hangingPunct="1"/>
            <a:r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t>  </a:t>
            </a:r>
            <a:fld id="{4D04F6F1-D6E8-46D8-987C-84D98B3F8BCB}" type="slidenum"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pPr eaLnBrk="1" hangingPunct="1"/>
              <a:t>‹N°›</a:t>
            </a:fld>
            <a:endParaRPr lang="fr-FR" altLang="fr-FR" sz="10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-82550" y="2444750"/>
            <a:ext cx="5683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fld id="{4EE33598-87A8-4351-B6B2-4082E98315ED}" type="slidenum">
              <a:rPr lang="fr-FR" altLang="fr-FR">
                <a:solidFill>
                  <a:srgbClr val="FFFFFF"/>
                </a:solidFill>
                <a:latin typeface="Calibri" pitchFamily="34" charset="0"/>
              </a:rPr>
              <a:pPr/>
              <a:t>‹N°›</a:t>
            </a:fld>
            <a:endParaRPr lang="fr-FR" altLang="fr-FR"/>
          </a:p>
        </p:txBody>
      </p:sp>
      <p:pic>
        <p:nvPicPr>
          <p:cNvPr id="6" name="Image 1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1757" y="34925"/>
            <a:ext cx="849962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900" y="6045200"/>
            <a:ext cx="1412875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8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/>
            </a:lvl1pPr>
          </a:lstStyle>
          <a:p>
            <a:fld id="{9C5FAB57-985C-41B7-907C-7B242FE65301}" type="datetimeFigureOut">
              <a:rPr lang="fr-FR"/>
              <a:pPr/>
              <a:t>28/01/2020</a:t>
            </a:fld>
            <a:endParaRPr lang="fr-FR"/>
          </a:p>
        </p:txBody>
      </p:sp>
      <p:sp>
        <p:nvSpPr>
          <p:cNvPr id="9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1757" y="34925"/>
            <a:ext cx="849962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ignalisation droite 7"/>
          <p:cNvSpPr>
            <a:spLocks noChangeArrowheads="1"/>
          </p:cNvSpPr>
          <p:nvPr/>
        </p:nvSpPr>
        <p:spPr bwMode="auto">
          <a:xfrm>
            <a:off x="0" y="2943225"/>
            <a:ext cx="566738" cy="211138"/>
          </a:xfrm>
          <a:prstGeom prst="homePlate">
            <a:avLst>
              <a:gd name="adj" fmla="val 50006"/>
            </a:avLst>
          </a:prstGeom>
          <a:gradFill rotWithShape="1">
            <a:gsLst>
              <a:gs pos="0">
                <a:srgbClr val="73BA64"/>
              </a:gs>
              <a:gs pos="100000">
                <a:srgbClr val="73BA64"/>
              </a:gs>
            </a:gsLst>
            <a:lin ang="16200000" scaled="1"/>
          </a:gradFill>
          <a:ln w="9525">
            <a:solidFill>
              <a:srgbClr val="77933C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eaLnBrk="1" hangingPunct="1"/>
            <a:r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t>  </a:t>
            </a:r>
            <a:fld id="{A9FC87F1-3FD6-4CBB-8C47-687093313F1D}" type="slidenum"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pPr eaLnBrk="1" hangingPunct="1"/>
              <a:t>‹N°›</a:t>
            </a:fld>
            <a:endParaRPr lang="fr-FR" altLang="fr-FR" sz="10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-82550" y="2444750"/>
            <a:ext cx="5683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fld id="{86A0A211-6DAE-4773-B237-89D86A299F51}" type="slidenum">
              <a:rPr lang="fr-FR" altLang="fr-FR">
                <a:solidFill>
                  <a:srgbClr val="FFFFFF"/>
                </a:solidFill>
                <a:latin typeface="Calibri" pitchFamily="34" charset="0"/>
              </a:rPr>
              <a:pPr/>
              <a:t>‹N°›</a:t>
            </a:fld>
            <a:endParaRPr lang="fr-FR" altLang="fr-FR"/>
          </a:p>
        </p:txBody>
      </p:sp>
      <p:pic>
        <p:nvPicPr>
          <p:cNvPr id="8" name="Image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900" y="6045200"/>
            <a:ext cx="1412875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9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/>
            </a:lvl1pPr>
          </a:lstStyle>
          <a:p>
            <a:fld id="{009EAF64-3ECE-4F1C-9276-C35334215A30}" type="datetimeFigureOut">
              <a:rPr lang="fr-FR"/>
              <a:pPr/>
              <a:t>28/01/2020</a:t>
            </a:fld>
            <a:endParaRPr lang="fr-FR"/>
          </a:p>
        </p:txBody>
      </p:sp>
      <p:sp>
        <p:nvSpPr>
          <p:cNvPr id="10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1757" y="34925"/>
            <a:ext cx="849962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ignalisation droite 11"/>
          <p:cNvSpPr>
            <a:spLocks noChangeArrowheads="1"/>
          </p:cNvSpPr>
          <p:nvPr/>
        </p:nvSpPr>
        <p:spPr bwMode="auto">
          <a:xfrm>
            <a:off x="0" y="2943225"/>
            <a:ext cx="566738" cy="211138"/>
          </a:xfrm>
          <a:prstGeom prst="homePlate">
            <a:avLst>
              <a:gd name="adj" fmla="val 50006"/>
            </a:avLst>
          </a:prstGeom>
          <a:gradFill rotWithShape="1">
            <a:gsLst>
              <a:gs pos="0">
                <a:srgbClr val="73BA64"/>
              </a:gs>
              <a:gs pos="100000">
                <a:srgbClr val="73BA64"/>
              </a:gs>
            </a:gsLst>
            <a:lin ang="16200000" scaled="1"/>
          </a:gradFill>
          <a:ln w="9525">
            <a:solidFill>
              <a:srgbClr val="77933C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eaLnBrk="1" hangingPunct="1"/>
            <a:r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t>  </a:t>
            </a:r>
            <a:fld id="{814F1711-38B6-4432-BAC2-364557E2BA9B}" type="slidenum"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pPr eaLnBrk="1" hangingPunct="1"/>
              <a:t>‹N°›</a:t>
            </a:fld>
            <a:endParaRPr lang="fr-FR" altLang="fr-FR" sz="10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-82550" y="2444750"/>
            <a:ext cx="5683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fld id="{23D99678-92BA-4DDF-8F0D-86E9A309B7CE}" type="slidenum">
              <a:rPr lang="fr-FR" altLang="fr-FR">
                <a:solidFill>
                  <a:srgbClr val="FFFFFF"/>
                </a:solidFill>
                <a:latin typeface="Calibri" pitchFamily="34" charset="0"/>
              </a:rPr>
              <a:pPr/>
              <a:t>‹N°›</a:t>
            </a:fld>
            <a:endParaRPr lang="fr-FR" altLang="fr-FR"/>
          </a:p>
        </p:txBody>
      </p:sp>
      <p:pic>
        <p:nvPicPr>
          <p:cNvPr id="10" name="Image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900" y="6045200"/>
            <a:ext cx="1412875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11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/>
            </a:lvl1pPr>
          </a:lstStyle>
          <a:p>
            <a:fld id="{BCA9DC01-B852-4533-91D0-79AF037F37BB}" type="datetimeFigureOut">
              <a:rPr lang="fr-FR"/>
              <a:pPr/>
              <a:t>28/01/2020</a:t>
            </a:fld>
            <a:endParaRPr lang="fr-FR"/>
          </a:p>
        </p:txBody>
      </p:sp>
      <p:sp>
        <p:nvSpPr>
          <p:cNvPr id="12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1757" y="34925"/>
            <a:ext cx="849962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ignalisation droite 7"/>
          <p:cNvSpPr>
            <a:spLocks noChangeArrowheads="1"/>
          </p:cNvSpPr>
          <p:nvPr/>
        </p:nvSpPr>
        <p:spPr bwMode="auto">
          <a:xfrm>
            <a:off x="0" y="2943225"/>
            <a:ext cx="566738" cy="211138"/>
          </a:xfrm>
          <a:prstGeom prst="homePlate">
            <a:avLst>
              <a:gd name="adj" fmla="val 50006"/>
            </a:avLst>
          </a:prstGeom>
          <a:gradFill rotWithShape="1">
            <a:gsLst>
              <a:gs pos="0">
                <a:srgbClr val="73BA64"/>
              </a:gs>
              <a:gs pos="100000">
                <a:srgbClr val="73BA64"/>
              </a:gs>
            </a:gsLst>
            <a:lin ang="16200000" scaled="1"/>
          </a:gradFill>
          <a:ln w="9525">
            <a:solidFill>
              <a:srgbClr val="77933C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eaLnBrk="1" hangingPunct="1"/>
            <a:r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t>  </a:t>
            </a:r>
            <a:fld id="{1C1E3B43-D8D8-4AE9-B016-4F95720ACBF9}" type="slidenum"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pPr eaLnBrk="1" hangingPunct="1"/>
              <a:t>‹N°›</a:t>
            </a:fld>
            <a:endParaRPr lang="fr-FR" altLang="fr-FR" sz="10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-82550" y="2444750"/>
            <a:ext cx="5683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fld id="{4D86523B-74BE-42AE-A94A-4A9ED6B01A94}" type="slidenum">
              <a:rPr lang="fr-FR" altLang="fr-FR">
                <a:solidFill>
                  <a:srgbClr val="FFFFFF"/>
                </a:solidFill>
                <a:latin typeface="Calibri" pitchFamily="34" charset="0"/>
              </a:rPr>
              <a:pPr/>
              <a:t>‹N°›</a:t>
            </a:fld>
            <a:endParaRPr lang="fr-FR" altLang="fr-FR"/>
          </a:p>
        </p:txBody>
      </p:sp>
      <p:pic>
        <p:nvPicPr>
          <p:cNvPr id="6" name="Image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900" y="6045200"/>
            <a:ext cx="1412875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/>
            </a:lvl1pPr>
          </a:lstStyle>
          <a:p>
            <a:fld id="{47413494-7E49-42D7-ABA7-C0A16156B58D}" type="datetimeFigureOut">
              <a:rPr lang="fr-FR"/>
              <a:pPr/>
              <a:t>28/01/2020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1757" y="34925"/>
            <a:ext cx="849962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ignalisation droite 7"/>
          <p:cNvSpPr>
            <a:spLocks noChangeArrowheads="1"/>
          </p:cNvSpPr>
          <p:nvPr/>
        </p:nvSpPr>
        <p:spPr bwMode="auto">
          <a:xfrm>
            <a:off x="0" y="2943225"/>
            <a:ext cx="566738" cy="211138"/>
          </a:xfrm>
          <a:prstGeom prst="homePlate">
            <a:avLst>
              <a:gd name="adj" fmla="val 50006"/>
            </a:avLst>
          </a:prstGeom>
          <a:gradFill rotWithShape="1">
            <a:gsLst>
              <a:gs pos="0">
                <a:srgbClr val="73BA64"/>
              </a:gs>
              <a:gs pos="100000">
                <a:srgbClr val="73BA64"/>
              </a:gs>
            </a:gsLst>
            <a:lin ang="16200000" scaled="1"/>
          </a:gradFill>
          <a:ln w="9525">
            <a:solidFill>
              <a:srgbClr val="77933C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eaLnBrk="1" hangingPunct="1"/>
            <a:r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t>  </a:t>
            </a:r>
            <a:fld id="{B2AB91AF-8E8A-45C0-B97E-3C003E9BC9CF}" type="slidenum"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pPr eaLnBrk="1" hangingPunct="1"/>
              <a:t>‹N°›</a:t>
            </a:fld>
            <a:endParaRPr lang="fr-FR" altLang="fr-FR" sz="10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-82550" y="2444750"/>
            <a:ext cx="5683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fld id="{68E59CE4-4A1C-4996-9CB6-E97CDF62668A}" type="slidenum">
              <a:rPr lang="fr-FR" altLang="fr-FR">
                <a:solidFill>
                  <a:srgbClr val="FFFFFF"/>
                </a:solidFill>
                <a:latin typeface="Calibri" pitchFamily="34" charset="0"/>
              </a:rPr>
              <a:pPr/>
              <a:t>‹N°›</a:t>
            </a:fld>
            <a:endParaRPr lang="fr-FR" altLang="fr-FR"/>
          </a:p>
        </p:txBody>
      </p:sp>
      <p:pic>
        <p:nvPicPr>
          <p:cNvPr id="5" name="Image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900" y="6045200"/>
            <a:ext cx="1412875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/>
            </a:lvl1pPr>
          </a:lstStyle>
          <a:p>
            <a:fld id="{821D0447-F03D-47E1-941D-A7F602E787E1}" type="datetimeFigureOut">
              <a:rPr lang="fr-FR"/>
              <a:pPr/>
              <a:t>28/01/2020</a:t>
            </a:fld>
            <a:endParaRPr lang="fr-FR"/>
          </a:p>
        </p:txBody>
      </p:sp>
      <p:sp>
        <p:nvSpPr>
          <p:cNvPr id="7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1757" y="34925"/>
            <a:ext cx="849962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ignalisation droite 7"/>
          <p:cNvSpPr>
            <a:spLocks noChangeArrowheads="1"/>
          </p:cNvSpPr>
          <p:nvPr/>
        </p:nvSpPr>
        <p:spPr bwMode="auto">
          <a:xfrm>
            <a:off x="0" y="2943225"/>
            <a:ext cx="566738" cy="211138"/>
          </a:xfrm>
          <a:prstGeom prst="homePlate">
            <a:avLst>
              <a:gd name="adj" fmla="val 50006"/>
            </a:avLst>
          </a:prstGeom>
          <a:gradFill rotWithShape="1">
            <a:gsLst>
              <a:gs pos="0">
                <a:srgbClr val="73BA64"/>
              </a:gs>
              <a:gs pos="100000">
                <a:srgbClr val="73BA64"/>
              </a:gs>
            </a:gsLst>
            <a:lin ang="16200000" scaled="1"/>
          </a:gradFill>
          <a:ln w="9525">
            <a:solidFill>
              <a:srgbClr val="77933C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eaLnBrk="1" hangingPunct="1"/>
            <a:r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t>  </a:t>
            </a:r>
            <a:fld id="{24FE67DE-1B3F-4753-AB5F-D8C902865DCA}" type="slidenum"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pPr eaLnBrk="1" hangingPunct="1"/>
              <a:t>‹N°›</a:t>
            </a:fld>
            <a:endParaRPr lang="fr-FR" altLang="fr-FR" sz="10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-82550" y="2444750"/>
            <a:ext cx="5683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fld id="{F7023A80-9E1E-4E0C-B181-EE06469A9CBA}" type="slidenum">
              <a:rPr lang="fr-FR" altLang="fr-FR">
                <a:solidFill>
                  <a:srgbClr val="FFFFFF"/>
                </a:solidFill>
                <a:latin typeface="Calibri" pitchFamily="34" charset="0"/>
              </a:rPr>
              <a:pPr/>
              <a:t>‹N°›</a:t>
            </a:fld>
            <a:endParaRPr lang="fr-FR" altLang="fr-FR"/>
          </a:p>
        </p:txBody>
      </p:sp>
      <p:pic>
        <p:nvPicPr>
          <p:cNvPr id="8" name="Image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900" y="6045200"/>
            <a:ext cx="1412875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/>
            </a:lvl1pPr>
          </a:lstStyle>
          <a:p>
            <a:fld id="{B5C361C6-BCCA-441C-BFC9-49630FC8B953}" type="datetimeFigureOut">
              <a:rPr lang="fr-FR"/>
              <a:pPr/>
              <a:t>28/01/2020</a:t>
            </a:fld>
            <a:endParaRPr lang="fr-FR"/>
          </a:p>
        </p:txBody>
      </p:sp>
      <p:sp>
        <p:nvSpPr>
          <p:cNvPr id="10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1757" y="34925"/>
            <a:ext cx="849962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ignalisation droite 7"/>
          <p:cNvSpPr>
            <a:spLocks noChangeArrowheads="1"/>
          </p:cNvSpPr>
          <p:nvPr/>
        </p:nvSpPr>
        <p:spPr bwMode="auto">
          <a:xfrm>
            <a:off x="0" y="2943225"/>
            <a:ext cx="566738" cy="211138"/>
          </a:xfrm>
          <a:prstGeom prst="homePlate">
            <a:avLst>
              <a:gd name="adj" fmla="val 50006"/>
            </a:avLst>
          </a:prstGeom>
          <a:gradFill rotWithShape="1">
            <a:gsLst>
              <a:gs pos="0">
                <a:srgbClr val="73BA64"/>
              </a:gs>
              <a:gs pos="100000">
                <a:srgbClr val="73BA64"/>
              </a:gs>
            </a:gsLst>
            <a:lin ang="16200000" scaled="1"/>
          </a:gradFill>
          <a:ln w="9525">
            <a:solidFill>
              <a:srgbClr val="77933C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eaLnBrk="1" hangingPunct="1"/>
            <a:r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t>  </a:t>
            </a:r>
            <a:fld id="{97FE7971-89FB-43DB-A8E0-866ADA2586CB}" type="slidenum"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pPr eaLnBrk="1" hangingPunct="1"/>
              <a:t>‹N°›</a:t>
            </a:fld>
            <a:endParaRPr lang="fr-FR" altLang="fr-FR" sz="10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-82550" y="2444750"/>
            <a:ext cx="5683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fld id="{CF368C38-2C14-4F05-964B-E544B1AA92F6}" type="slidenum">
              <a:rPr lang="fr-FR" altLang="fr-FR">
                <a:solidFill>
                  <a:srgbClr val="FFFFFF"/>
                </a:solidFill>
                <a:latin typeface="Calibri" pitchFamily="34" charset="0"/>
              </a:rPr>
              <a:pPr/>
              <a:t>‹N°›</a:t>
            </a:fld>
            <a:endParaRPr lang="fr-FR" altLang="fr-FR"/>
          </a:p>
        </p:txBody>
      </p:sp>
      <p:pic>
        <p:nvPicPr>
          <p:cNvPr id="8" name="Image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900" y="6045200"/>
            <a:ext cx="1412875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/>
            </a:lvl1pPr>
          </a:lstStyle>
          <a:p>
            <a:fld id="{CBF478C6-7F8F-4EA5-BF27-A4987E29101B}" type="datetimeFigureOut">
              <a:rPr lang="fr-FR"/>
              <a:pPr/>
              <a:t>28/01/2020</a:t>
            </a:fld>
            <a:endParaRPr lang="fr-FR"/>
          </a:p>
        </p:txBody>
      </p:sp>
      <p:sp>
        <p:nvSpPr>
          <p:cNvPr id="10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0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1757" y="34925"/>
            <a:ext cx="849962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ignalisation droite 7"/>
          <p:cNvSpPr>
            <a:spLocks noChangeArrowheads="1"/>
          </p:cNvSpPr>
          <p:nvPr/>
        </p:nvSpPr>
        <p:spPr bwMode="auto">
          <a:xfrm>
            <a:off x="0" y="2943225"/>
            <a:ext cx="566738" cy="211138"/>
          </a:xfrm>
          <a:prstGeom prst="homePlate">
            <a:avLst>
              <a:gd name="adj" fmla="val 50006"/>
            </a:avLst>
          </a:prstGeom>
          <a:gradFill rotWithShape="1">
            <a:gsLst>
              <a:gs pos="0">
                <a:srgbClr val="73BA64"/>
              </a:gs>
              <a:gs pos="100000">
                <a:srgbClr val="73BA64"/>
              </a:gs>
            </a:gsLst>
            <a:lin ang="16200000" scaled="1"/>
          </a:gradFill>
          <a:ln w="9525">
            <a:solidFill>
              <a:srgbClr val="77933C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eaLnBrk="1" hangingPunct="1"/>
            <a:r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t>  </a:t>
            </a:r>
            <a:fld id="{6CA919FD-E5C8-48DC-944B-E634DEF15421}" type="slidenum"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pPr eaLnBrk="1" hangingPunct="1"/>
              <a:t>‹N°›</a:t>
            </a:fld>
            <a:endParaRPr lang="fr-FR" altLang="fr-FR" sz="10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-82550" y="2444750"/>
            <a:ext cx="5683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fld id="{08C07A78-2482-4EF2-AEBE-D3079C06CF41}" type="slidenum">
              <a:rPr lang="fr-FR" altLang="fr-FR">
                <a:solidFill>
                  <a:srgbClr val="FFFFFF"/>
                </a:solidFill>
                <a:latin typeface="Calibri" pitchFamily="34" charset="0"/>
              </a:rPr>
              <a:pPr/>
              <a:t>‹N°›</a:t>
            </a:fld>
            <a:endParaRPr lang="fr-FR" altLang="fr-FR"/>
          </a:p>
        </p:txBody>
      </p:sp>
      <p:pic>
        <p:nvPicPr>
          <p:cNvPr id="7" name="Image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900" y="6045200"/>
            <a:ext cx="1412875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8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/>
            </a:lvl1pPr>
          </a:lstStyle>
          <a:p>
            <a:fld id="{2D4D09FF-CB53-45FB-AB1B-3FA328FA6254}" type="datetimeFigureOut">
              <a:rPr lang="fr-FR"/>
              <a:pPr/>
              <a:t>28/01/2020</a:t>
            </a:fld>
            <a:endParaRPr lang="fr-FR"/>
          </a:p>
        </p:txBody>
      </p:sp>
      <p:sp>
        <p:nvSpPr>
          <p:cNvPr id="9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0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1757" y="34925"/>
            <a:ext cx="849962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ignalisation droite 7"/>
          <p:cNvSpPr>
            <a:spLocks noChangeArrowheads="1"/>
          </p:cNvSpPr>
          <p:nvPr/>
        </p:nvSpPr>
        <p:spPr bwMode="auto">
          <a:xfrm>
            <a:off x="0" y="2943225"/>
            <a:ext cx="566738" cy="211138"/>
          </a:xfrm>
          <a:prstGeom prst="homePlate">
            <a:avLst>
              <a:gd name="adj" fmla="val 50006"/>
            </a:avLst>
          </a:prstGeom>
          <a:gradFill rotWithShape="1">
            <a:gsLst>
              <a:gs pos="0">
                <a:srgbClr val="73BA64"/>
              </a:gs>
              <a:gs pos="100000">
                <a:srgbClr val="73BA64"/>
              </a:gs>
            </a:gsLst>
            <a:lin ang="16200000" scaled="1"/>
          </a:gradFill>
          <a:ln w="9525">
            <a:solidFill>
              <a:srgbClr val="77933C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eaLnBrk="1" hangingPunct="1"/>
            <a:r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t>  </a:t>
            </a:r>
            <a:fld id="{301C8A5C-587E-46E1-8C36-7B723ECA994E}" type="slidenum"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pPr eaLnBrk="1" hangingPunct="1"/>
              <a:t>‹N°›</a:t>
            </a:fld>
            <a:endParaRPr lang="fr-FR" altLang="fr-FR" sz="100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-82550" y="2444750"/>
            <a:ext cx="5683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fld id="{49ED6F2E-0353-4811-B392-3A833273B292}" type="slidenum">
              <a:rPr lang="fr-FR" altLang="fr-FR">
                <a:solidFill>
                  <a:srgbClr val="FFFFFF"/>
                </a:solidFill>
                <a:latin typeface="Calibri" pitchFamily="34" charset="0"/>
              </a:rPr>
              <a:pPr/>
              <a:t>‹N°›</a:t>
            </a:fld>
            <a:endParaRPr lang="fr-FR" altLang="fr-FR"/>
          </a:p>
        </p:txBody>
      </p:sp>
      <p:pic>
        <p:nvPicPr>
          <p:cNvPr id="7" name="Image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900" y="6045200"/>
            <a:ext cx="1412875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8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/>
            </a:lvl1pPr>
          </a:lstStyle>
          <a:p>
            <a:fld id="{DAA3E4F5-14E3-448F-9A20-F63B2D315367}" type="datetimeFigureOut">
              <a:rPr lang="fr-FR"/>
              <a:pPr/>
              <a:t>28/01/2020</a:t>
            </a:fld>
            <a:endParaRPr lang="fr-FR"/>
          </a:p>
        </p:txBody>
      </p:sp>
      <p:sp>
        <p:nvSpPr>
          <p:cNvPr id="9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et modifiez le titre</a:t>
            </a:r>
          </a:p>
        </p:txBody>
      </p:sp>
      <p:sp>
        <p:nvSpPr>
          <p:cNvPr id="1028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F6AEA326-3E8B-41A6-8666-A86793A58511}" type="datetimeFigureOut">
              <a:rPr lang="fr-FR"/>
              <a:pPr/>
              <a:t>28/01/2020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fr-FR"/>
          </a:p>
        </p:txBody>
      </p:sp>
      <p:sp>
        <p:nvSpPr>
          <p:cNvPr id="9" name="Signalisation droite 7"/>
          <p:cNvSpPr>
            <a:spLocks noChangeArrowheads="1"/>
          </p:cNvSpPr>
          <p:nvPr/>
        </p:nvSpPr>
        <p:spPr bwMode="auto">
          <a:xfrm>
            <a:off x="0" y="2943225"/>
            <a:ext cx="566738" cy="211138"/>
          </a:xfrm>
          <a:prstGeom prst="homePlate">
            <a:avLst>
              <a:gd name="adj" fmla="val 50006"/>
            </a:avLst>
          </a:prstGeom>
          <a:gradFill rotWithShape="1">
            <a:gsLst>
              <a:gs pos="0">
                <a:srgbClr val="73BA64"/>
              </a:gs>
              <a:gs pos="100000">
                <a:srgbClr val="73BA64"/>
              </a:gs>
            </a:gsLst>
            <a:lin ang="16200000" scaled="1"/>
          </a:gradFill>
          <a:ln w="9525">
            <a:solidFill>
              <a:srgbClr val="77933C"/>
            </a:solidFill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eaLnBrk="1" hangingPunct="1"/>
            <a:r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t>  </a:t>
            </a:r>
            <a:fld id="{B05AB59E-0F1B-4E23-A40E-1A6267CC34DA}" type="slidenum">
              <a:rPr lang="fr-FR" altLang="fr-FR" sz="1000">
                <a:solidFill>
                  <a:srgbClr val="FFFFFF"/>
                </a:solidFill>
                <a:latin typeface="Calibri" pitchFamily="34" charset="0"/>
              </a:rPr>
              <a:pPr eaLnBrk="1" hangingPunct="1"/>
              <a:t>‹N°›</a:t>
            </a:fld>
            <a:endParaRPr lang="fr-FR" altLang="fr-FR" sz="1000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1032" name="Image 11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900" y="6045200"/>
            <a:ext cx="1412875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Espace réservé du numéro de diapositive 1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3BF0DE61-F59A-4B4E-B1AE-1DAE854E832E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1034" name="Rectangle 2"/>
          <p:cNvSpPr>
            <a:spLocks noChangeArrowheads="1"/>
          </p:cNvSpPr>
          <p:nvPr/>
        </p:nvSpPr>
        <p:spPr bwMode="auto">
          <a:xfrm>
            <a:off x="-82550" y="2444750"/>
            <a:ext cx="568325" cy="3683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fld id="{43F16253-BE7D-4CDB-A1FB-D870121D4B68}" type="slidenum">
              <a:rPr lang="fr-FR" altLang="fr-FR">
                <a:solidFill>
                  <a:srgbClr val="FFFFFF"/>
                </a:solidFill>
                <a:latin typeface="Calibri" pitchFamily="34" charset="0"/>
              </a:rPr>
              <a:pPr/>
              <a:t>‹N°›</a:t>
            </a:fld>
            <a:endParaRPr lang="fr-FR" altLang="fr-FR"/>
          </a:p>
        </p:txBody>
      </p:sp>
      <p:pic>
        <p:nvPicPr>
          <p:cNvPr id="11" name="Image 9"/>
          <p:cNvPicPr>
            <a:picLocks noChangeAspect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1757" y="34925"/>
            <a:ext cx="849962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ctr" defTabSz="457200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tif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://www.karsenti.ca/26ia.pdf" TargetMode="External"/><Relationship Id="rId4" Type="http://schemas.openxmlformats.org/officeDocument/2006/relationships/hyperlink" Target="https://www.vie-publique.fr/rapport/37225-donner-un-sens-lintelligence-artificielle-pour-une-strategie-nation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mathia.education/" TargetMode="External"/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adaptivmath.fr/" TargetMode="External"/><Relationship Id="rId4" Type="http://schemas.openxmlformats.org/officeDocument/2006/relationships/hyperlink" Target="https://smartenseigno.fr/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73663338-EF04-1E43-AB96-37EEF53E745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7728" y="1359802"/>
            <a:ext cx="5274255" cy="1516962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B04854DE-B717-B649-8ABC-84295BC3C7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4483" y="4651245"/>
            <a:ext cx="3175000" cy="5842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3F8DF28-C277-D04E-BC03-7166085AE5BA}"/>
              </a:ext>
            </a:extLst>
          </p:cNvPr>
          <p:cNvSpPr/>
          <p:nvPr/>
        </p:nvSpPr>
        <p:spPr>
          <a:xfrm>
            <a:off x="3395565" y="5498198"/>
            <a:ext cx="53528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dirty="0">
                <a:latin typeface="Arial Narrow,Bold"/>
              </a:rPr>
              <a:t>Journée académique « Mathématiques &amp; Numérique » </a:t>
            </a:r>
            <a:endParaRPr lang="fr-FR" dirty="0"/>
          </a:p>
          <a:p>
            <a:pPr algn="ctr"/>
            <a:r>
              <a:rPr lang="fr-FR" dirty="0">
                <a:solidFill>
                  <a:srgbClr val="1E4C77"/>
                </a:solidFill>
                <a:latin typeface="Calibri Light" panose="020F0302020204030204" pitchFamily="34" charset="0"/>
              </a:rPr>
              <a:t>Mercredi 29 janvier 2020</a:t>
            </a:r>
            <a:br>
              <a:rPr lang="fr-FR" dirty="0">
                <a:solidFill>
                  <a:srgbClr val="1E4C77"/>
                </a:solidFill>
                <a:latin typeface="Calibri Light" panose="020F0302020204030204" pitchFamily="34" charset="0"/>
              </a:rPr>
            </a:br>
            <a:r>
              <a:rPr lang="fr-FR" dirty="0">
                <a:solidFill>
                  <a:srgbClr val="1E4C77"/>
                </a:solidFill>
                <a:latin typeface="Calibri Light" panose="020F0302020204030204" pitchFamily="34" charset="0"/>
              </a:rPr>
              <a:t>Lycée Honoré d’Estienne d’</a:t>
            </a:r>
            <a:r>
              <a:rPr lang="fr-FR" dirty="0" err="1">
                <a:solidFill>
                  <a:srgbClr val="1E4C77"/>
                </a:solidFill>
                <a:latin typeface="Calibri Light" panose="020F0302020204030204" pitchFamily="34" charset="0"/>
              </a:rPr>
              <a:t>Orves</a:t>
            </a:r>
            <a:r>
              <a:rPr lang="fr-FR" dirty="0">
                <a:solidFill>
                  <a:srgbClr val="1E4C77"/>
                </a:solidFill>
                <a:latin typeface="Calibri Light" panose="020F0302020204030204" pitchFamily="34" charset="0"/>
              </a:rPr>
              <a:t>, Carquefou </a:t>
            </a:r>
            <a:endParaRPr lang="fr-FR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tx2">
                    <a:lumMod val="75000"/>
                  </a:schemeClr>
                </a:solidFill>
              </a:rPr>
              <a:t>Objectif du PIIA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04299" y="3566881"/>
            <a:ext cx="7417942" cy="1702746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fr-FR" sz="2400" dirty="0">
                <a:solidFill>
                  <a:schemeClr val="tx2"/>
                </a:solidFill>
              </a:rPr>
              <a:t>CP, CE1 et CE2</a:t>
            </a:r>
          </a:p>
          <a:p>
            <a:pPr>
              <a:buFont typeface="Wingdings" pitchFamily="2" charset="2"/>
              <a:buChar char="§"/>
            </a:pPr>
            <a:r>
              <a:rPr lang="fr-FR" sz="2400" dirty="0">
                <a:solidFill>
                  <a:schemeClr val="tx2"/>
                </a:solidFill>
              </a:rPr>
              <a:t>Français et mathématiques</a:t>
            </a:r>
          </a:p>
          <a:p>
            <a:pPr>
              <a:buFont typeface="Wingdings" pitchFamily="2" charset="2"/>
              <a:buChar char="§"/>
            </a:pPr>
            <a:r>
              <a:rPr lang="fr-FR" sz="2400" dirty="0">
                <a:solidFill>
                  <a:schemeClr val="tx2"/>
                </a:solidFill>
              </a:rPr>
              <a:t>Assister les enseignants pour les aider à mieux différencier, personnaliser les apprentissages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2EB34F-FDEE-504B-9D15-9DA38AE4705A}"/>
              </a:ext>
            </a:extLst>
          </p:cNvPr>
          <p:cNvSpPr/>
          <p:nvPr/>
        </p:nvSpPr>
        <p:spPr>
          <a:xfrm>
            <a:off x="1004299" y="1892095"/>
            <a:ext cx="7135402" cy="1200329"/>
          </a:xfrm>
          <a:prstGeom prst="rect">
            <a:avLst/>
          </a:prstGeom>
          <a:solidFill>
            <a:schemeClr val="tx2"/>
          </a:solidFill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fr-FR" sz="2400" dirty="0">
                <a:solidFill>
                  <a:schemeClr val="bg1"/>
                </a:solidFill>
              </a:rPr>
              <a:t>Acquisition d'un assistant pédagogique fondé sur l'intelligence artificielle à destination des enseignants et des élèves du cycle 2.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EECAD6-C872-094B-B77F-C7D2477F9532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558242" y="0"/>
            <a:ext cx="4585758" cy="1809588"/>
          </a:xfrm>
          <a:solidFill>
            <a:srgbClr val="333300"/>
          </a:solidFill>
          <a:ln>
            <a:noFill/>
          </a:ln>
        </p:spPr>
        <p:txBody>
          <a:bodyPr>
            <a:noAutofit/>
          </a:bodyPr>
          <a:lstStyle/>
          <a:p>
            <a:pPr lvl="0"/>
            <a:r>
              <a:rPr lang="fr-FR" sz="3200" b="1" dirty="0">
                <a:solidFill>
                  <a:srgbClr val="FFFFFF"/>
                </a:solidFill>
              </a:rPr>
              <a:t>Intelligence artificielle</a:t>
            </a:r>
            <a:br>
              <a:rPr lang="fr-FR" sz="3200" b="1" dirty="0">
                <a:solidFill>
                  <a:srgbClr val="FFFFFF"/>
                </a:solidFill>
              </a:rPr>
            </a:br>
            <a:r>
              <a:rPr lang="fr-FR" sz="3200" b="1" dirty="0">
                <a:solidFill>
                  <a:srgbClr val="FFFFFF"/>
                </a:solidFill>
              </a:rPr>
              <a:t>en éducation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2A71720-6258-AB42-B0C4-4D47849E19AB}"/>
              </a:ext>
            </a:extLst>
          </p:cNvPr>
          <p:cNvSpPr txBox="1">
            <a:spLocks noGrp="1"/>
          </p:cNvSpPr>
          <p:nvPr>
            <p:ph type="subTitle" idx="4294967295"/>
          </p:nvPr>
        </p:nvSpPr>
        <p:spPr>
          <a:xfrm>
            <a:off x="4902333" y="2017921"/>
            <a:ext cx="3853743" cy="2067283"/>
          </a:xfrm>
        </p:spPr>
        <p:txBody>
          <a:bodyPr anchor="ctr">
            <a:normAutofit fontScale="77500" lnSpcReduction="20000"/>
          </a:bodyPr>
          <a:lstStyle/>
          <a:p>
            <a:pPr marL="0" lvl="0" indent="0" algn="ctr">
              <a:buNone/>
            </a:pPr>
            <a:r>
              <a:rPr lang="fr-FR" dirty="0">
                <a:solidFill>
                  <a:srgbClr val="333300"/>
                </a:solidFill>
              </a:rPr>
              <a:t>Bénéfices</a:t>
            </a:r>
          </a:p>
          <a:p>
            <a:pPr marL="0" lvl="0" indent="0" algn="ctr">
              <a:buNone/>
            </a:pPr>
            <a:r>
              <a:rPr lang="fr-FR" dirty="0">
                <a:solidFill>
                  <a:srgbClr val="333300"/>
                </a:solidFill>
              </a:rPr>
              <a:t> </a:t>
            </a:r>
          </a:p>
          <a:p>
            <a:pPr marL="0" lvl="0" indent="0" algn="ctr">
              <a:buNone/>
            </a:pPr>
            <a:r>
              <a:rPr lang="fr-FR" dirty="0">
                <a:solidFill>
                  <a:srgbClr val="333300"/>
                </a:solidFill>
              </a:rPr>
              <a:t>et</a:t>
            </a:r>
          </a:p>
          <a:p>
            <a:pPr marL="0" lvl="0" indent="0" algn="ctr">
              <a:buNone/>
            </a:pPr>
            <a:endParaRPr lang="fr-FR" dirty="0">
              <a:solidFill>
                <a:srgbClr val="333300"/>
              </a:solidFill>
            </a:endParaRPr>
          </a:p>
          <a:p>
            <a:pPr marL="0" lvl="0" indent="0" algn="ctr">
              <a:buNone/>
            </a:pPr>
            <a:r>
              <a:rPr lang="fr-FR" dirty="0">
                <a:solidFill>
                  <a:srgbClr val="333300"/>
                </a:solidFill>
              </a:rPr>
              <a:t>Incertitudes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A6BCF3E6-BA49-C941-B5C4-5B87A8FF1A8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lum/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491" y="361"/>
            <a:ext cx="4577268" cy="686606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06A6165-7B04-8640-9CFB-DC213B1CF0F1}"/>
              </a:ext>
            </a:extLst>
          </p:cNvPr>
          <p:cNvSpPr txBox="1"/>
          <p:nvPr/>
        </p:nvSpPr>
        <p:spPr>
          <a:xfrm>
            <a:off x="8491" y="6629676"/>
            <a:ext cx="2498768" cy="236750"/>
          </a:xfrm>
          <a:prstGeom prst="rect">
            <a:avLst/>
          </a:prstGeom>
          <a:noFill/>
          <a:ln>
            <a:noFill/>
          </a:ln>
        </p:spPr>
        <p:txBody>
          <a:bodyPr vert="horz" wrap="none" lIns="81638" tIns="40819" rIns="81638" bIns="40819" anchorCtr="0" compatLnSpc="0"/>
          <a:lstStyle/>
          <a:p>
            <a:pPr hangingPunct="0"/>
            <a:r>
              <a:rPr lang="fr-FR" sz="953" i="1" dirty="0">
                <a:solidFill>
                  <a:srgbClr val="FFFFFF"/>
                </a:solidFill>
                <a:latin typeface="Liberation Sans" pitchFamily="18"/>
                <a:ea typeface="Microsoft YaHei" pitchFamily="2"/>
                <a:cs typeface="Arial" pitchFamily="2"/>
              </a:rPr>
              <a:t>Photo by John </a:t>
            </a:r>
            <a:r>
              <a:rPr lang="fr-FR" sz="953" i="1" dirty="0" err="1">
                <a:solidFill>
                  <a:srgbClr val="FFFFFF"/>
                </a:solidFill>
                <a:latin typeface="Liberation Sans" pitchFamily="18"/>
                <a:ea typeface="Microsoft YaHei" pitchFamily="2"/>
                <a:cs typeface="Arial" pitchFamily="2"/>
              </a:rPr>
              <a:t>Moeses</a:t>
            </a:r>
            <a:r>
              <a:rPr lang="fr-FR" sz="953" i="1" dirty="0">
                <a:solidFill>
                  <a:srgbClr val="FFFFFF"/>
                </a:solidFill>
                <a:latin typeface="Liberation Sans" pitchFamily="18"/>
                <a:ea typeface="Microsoft YaHei" pitchFamily="2"/>
                <a:cs typeface="Arial" pitchFamily="2"/>
              </a:rPr>
              <a:t> </a:t>
            </a:r>
            <a:r>
              <a:rPr lang="fr-FR" sz="953" i="1" dirty="0" err="1">
                <a:solidFill>
                  <a:srgbClr val="FFFFFF"/>
                </a:solidFill>
                <a:latin typeface="Liberation Sans" pitchFamily="18"/>
                <a:ea typeface="Microsoft YaHei" pitchFamily="2"/>
                <a:cs typeface="Arial" pitchFamily="2"/>
              </a:rPr>
              <a:t>Bauan</a:t>
            </a:r>
            <a:r>
              <a:rPr lang="fr-FR" sz="953" i="1" dirty="0">
                <a:solidFill>
                  <a:srgbClr val="FFFFFF"/>
                </a:solidFill>
                <a:latin typeface="Liberation Sans" pitchFamily="18"/>
                <a:ea typeface="Microsoft YaHei" pitchFamily="2"/>
                <a:cs typeface="Arial" pitchFamily="2"/>
              </a:rPr>
              <a:t> on </a:t>
            </a:r>
            <a:r>
              <a:rPr lang="fr-FR" sz="953" i="1" dirty="0" err="1">
                <a:solidFill>
                  <a:srgbClr val="FFFFFF"/>
                </a:solidFill>
                <a:latin typeface="Liberation Sans" pitchFamily="18"/>
                <a:ea typeface="Microsoft YaHei" pitchFamily="2"/>
                <a:cs typeface="Arial" pitchFamily="2"/>
              </a:rPr>
              <a:t>Unsplash</a:t>
            </a:r>
            <a:endParaRPr lang="fr-FR" sz="953" i="1" dirty="0">
              <a:solidFill>
                <a:srgbClr val="FFFFFF"/>
              </a:solidFill>
              <a:latin typeface="Liberation Sans" pitchFamily="18"/>
              <a:ea typeface="Microsoft YaHei" pitchFamily="2"/>
              <a:cs typeface="Arial" pitchFamily="2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4126813-5DFA-6447-9BD3-440D7929656C}"/>
              </a:ext>
            </a:extLst>
          </p:cNvPr>
          <p:cNvSpPr txBox="1"/>
          <p:nvPr/>
        </p:nvSpPr>
        <p:spPr>
          <a:xfrm>
            <a:off x="4585759" y="5455880"/>
            <a:ext cx="4311661" cy="1205820"/>
          </a:xfrm>
          <a:prstGeom prst="rect">
            <a:avLst/>
          </a:prstGeom>
          <a:noFill/>
          <a:ln>
            <a:noFill/>
          </a:ln>
        </p:spPr>
        <p:txBody>
          <a:bodyPr vert="horz" wrap="square" lIns="81638" tIns="40819" rIns="81638" bIns="40819" anchorCtr="0" compatLnSpc="0">
            <a:spAutoFit/>
          </a:bodyPr>
          <a:lstStyle/>
          <a:p>
            <a:pPr hangingPunct="0"/>
            <a:r>
              <a:rPr lang="fr-FR" sz="1270" dirty="0">
                <a:latin typeface="Liberation Sans" pitchFamily="18"/>
                <a:ea typeface="Microsoft YaHei" pitchFamily="2"/>
                <a:cs typeface="Arial" pitchFamily="2"/>
              </a:rPr>
              <a:t>Sources:</a:t>
            </a:r>
          </a:p>
          <a:p>
            <a:pPr marL="285750" indent="-285750" hangingPunct="0">
              <a:buFontTx/>
              <a:buChar char="-"/>
            </a:pPr>
            <a:r>
              <a:rPr lang="fr-FR" sz="1270" dirty="0">
                <a:latin typeface="Liberation Sans" pitchFamily="18"/>
                <a:ea typeface="Microsoft YaHei" pitchFamily="2"/>
                <a:cs typeface="Arial" pitchFamily="2"/>
              </a:rPr>
              <a:t>rapport de la mission parlementaire conduite par Cédric Villani : </a:t>
            </a:r>
            <a:r>
              <a:rPr lang="fr-FR" sz="1270" dirty="0">
                <a:latin typeface="Liberation Sans" pitchFamily="18"/>
                <a:ea typeface="Microsoft YaHei" pitchFamily="2"/>
                <a:cs typeface="Arial" pitchFamily="2"/>
                <a:hlinkClick r:id="rId4"/>
              </a:rPr>
              <a:t>« Donner un sens à l'intelligence artificielle »</a:t>
            </a:r>
            <a:endParaRPr lang="fr-FR" sz="1270" dirty="0">
              <a:latin typeface="Liberation Sans" pitchFamily="18"/>
              <a:ea typeface="Microsoft YaHei" pitchFamily="2"/>
              <a:cs typeface="Arial" pitchFamily="2"/>
            </a:endParaRPr>
          </a:p>
          <a:p>
            <a:pPr marL="285750" indent="-285750" hangingPunct="0">
              <a:buFontTx/>
              <a:buChar char="-"/>
            </a:pPr>
            <a:r>
              <a:rPr lang="fr-FR" sz="1270" dirty="0">
                <a:latin typeface="Liberation Sans" pitchFamily="18"/>
                <a:ea typeface="Microsoft YaHei" pitchFamily="2"/>
                <a:cs typeface="Arial" pitchFamily="2"/>
              </a:rPr>
              <a:t> </a:t>
            </a:r>
            <a:r>
              <a:rPr lang="fr-FR" sz="1270" dirty="0">
                <a:latin typeface="Liberation Sans" pitchFamily="18"/>
                <a:ea typeface="Microsoft YaHei" pitchFamily="2"/>
                <a:cs typeface="Arial" pitchFamily="2"/>
                <a:hlinkClick r:id="rId5"/>
              </a:rPr>
              <a:t>« Impacts positifs et potentiels de l’arrivée de l’IA en éducation</a:t>
            </a:r>
            <a:r>
              <a:rPr lang="fr-FR" sz="1270" dirty="0">
                <a:latin typeface="Liberation Sans" pitchFamily="18"/>
                <a:ea typeface="Microsoft YaHei" pitchFamily="2"/>
                <a:cs typeface="Arial" pitchFamily="2"/>
              </a:rPr>
              <a:t> </a:t>
            </a:r>
            <a:r>
              <a:rPr lang="fr-FR" sz="1270" dirty="0">
                <a:solidFill>
                  <a:srgbClr val="1F15FF"/>
                </a:solidFill>
                <a:latin typeface="Liberation Sans" pitchFamily="18"/>
                <a:ea typeface="Microsoft YaHei" pitchFamily="2"/>
                <a:cs typeface="Arial" pitchFamily="2"/>
              </a:rPr>
              <a:t>»</a:t>
            </a:r>
            <a:r>
              <a:rPr lang="fr-FR" sz="1270" dirty="0">
                <a:latin typeface="Liberation Sans" pitchFamily="18"/>
                <a:ea typeface="Microsoft YaHei" pitchFamily="2"/>
                <a:cs typeface="Arial" pitchFamily="2"/>
              </a:rPr>
              <a:t>,</a:t>
            </a:r>
            <a:r>
              <a:rPr lang="fr-FR" sz="1270" dirty="0" err="1">
                <a:latin typeface="Liberation Sans" pitchFamily="18"/>
                <a:ea typeface="Microsoft YaHei" pitchFamily="2"/>
                <a:cs typeface="Arial" pitchFamily="2"/>
              </a:rPr>
              <a:t>T</a:t>
            </a:r>
            <a:r>
              <a:rPr lang="fr-FR" sz="1270" dirty="0">
                <a:latin typeface="Liberation Sans" pitchFamily="18"/>
                <a:ea typeface="Microsoft YaHei" pitchFamily="2"/>
                <a:cs typeface="Arial" pitchFamily="2"/>
              </a:rPr>
              <a:t>. </a:t>
            </a:r>
            <a:r>
              <a:rPr lang="fr-FR" sz="1270" dirty="0" err="1">
                <a:latin typeface="Liberation Sans" pitchFamily="18"/>
                <a:ea typeface="Microsoft YaHei" pitchFamily="2"/>
                <a:cs typeface="Arial" pitchFamily="2"/>
              </a:rPr>
              <a:t>Karsenti</a:t>
            </a:r>
            <a:endParaRPr lang="fr-FR" sz="1270" dirty="0">
              <a:latin typeface="Liberation Sans" pitchFamily="18"/>
              <a:ea typeface="Microsoft YaHei" pitchFamily="2"/>
              <a:cs typeface="Arial" pitchFamily="2"/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BB8131D4-7BD9-0C46-A3C5-CB2F5EDD83FA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lum/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404687" y="4125487"/>
            <a:ext cx="849033" cy="9016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371089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C8988554-0F43-7C49-A234-0BA05DC87568}"/>
              </a:ext>
            </a:extLst>
          </p:cNvPr>
          <p:cNvSpPr txBox="1"/>
          <p:nvPr/>
        </p:nvSpPr>
        <p:spPr>
          <a:xfrm>
            <a:off x="6068103" y="6596758"/>
            <a:ext cx="2938961" cy="261241"/>
          </a:xfrm>
          <a:prstGeom prst="rect">
            <a:avLst/>
          </a:prstGeom>
          <a:noFill/>
          <a:ln>
            <a:noFill/>
          </a:ln>
        </p:spPr>
        <p:txBody>
          <a:bodyPr vert="horz" wrap="none" lIns="81638" tIns="40819" rIns="81638" bIns="40819" anchorCtr="0" compatLnSpc="0"/>
          <a:lstStyle/>
          <a:p>
            <a:pPr hangingPunct="0"/>
            <a:r>
              <a:rPr lang="fr-FR" sz="1089" i="1" dirty="0">
                <a:latin typeface="Liberation Sans" pitchFamily="18"/>
                <a:ea typeface="Microsoft YaHei" pitchFamily="2"/>
                <a:cs typeface="Arial" pitchFamily="2"/>
              </a:rPr>
              <a:t>Photo by Suzanne D. Williams on </a:t>
            </a:r>
            <a:r>
              <a:rPr lang="fr-FR" sz="1089" i="1" dirty="0" err="1">
                <a:latin typeface="Liberation Sans" pitchFamily="18"/>
                <a:ea typeface="Microsoft YaHei" pitchFamily="2"/>
                <a:cs typeface="Arial" pitchFamily="2"/>
              </a:rPr>
              <a:t>Unsplash</a:t>
            </a:r>
            <a:endParaRPr lang="fr-FR" sz="1089" i="1" dirty="0">
              <a:latin typeface="Liberation Sans" pitchFamily="18"/>
              <a:ea typeface="Microsoft YaHei" pitchFamily="2"/>
              <a:cs typeface="Arial" pitchFamily="2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EEA3BE5-EF96-B84C-85ED-7797695A5A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6333" y="33090"/>
            <a:ext cx="5486400" cy="288036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AA9C1C9-5DC2-2340-BBCC-340484538B98}"/>
              </a:ext>
            </a:extLst>
          </p:cNvPr>
          <p:cNvSpPr/>
          <p:nvPr/>
        </p:nvSpPr>
        <p:spPr>
          <a:xfrm>
            <a:off x="626723" y="2913450"/>
            <a:ext cx="789055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fr-FR" dirty="0">
                <a:solidFill>
                  <a:srgbClr val="363636"/>
                </a:solidFill>
                <a:latin typeface="OpenSans"/>
              </a:rPr>
              <a:t>L’IA permet de personnaliser les apprentissages. Il s’agit résolument du plus grand avantage de l’IA en éducation.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fr-FR" dirty="0">
                <a:solidFill>
                  <a:srgbClr val="363636"/>
                </a:solidFill>
                <a:latin typeface="OpenSans"/>
              </a:rPr>
              <a:t>L’IA permet d’implanter des systèmes de tuteurs intelligents dans les plateformes de formation à distance.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fr-FR" dirty="0">
                <a:solidFill>
                  <a:srgbClr val="363636"/>
                </a:solidFill>
                <a:latin typeface="OpenSans"/>
              </a:rPr>
              <a:t>L’IA accroît les possibilités de rétroactions pour les apprenants, Avec l’IA, la rétroaction peut être non seulement personnalisée, elle peut être plus rapide, plus fréquente, etc.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fr-FR" dirty="0">
                <a:solidFill>
                  <a:srgbClr val="363636"/>
                </a:solidFill>
                <a:latin typeface="OpenSans"/>
              </a:rPr>
              <a:t>L’IA peut amener à développer l’autonomie des apprenants, une des missions de l’école.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fr-FR" dirty="0">
                <a:solidFill>
                  <a:srgbClr val="363636"/>
                </a:solidFill>
                <a:latin typeface="OpenSans"/>
              </a:rPr>
              <a:t>L’IA peut accroître les possibilités de ludification (</a:t>
            </a:r>
            <a:r>
              <a:rPr lang="fr-FR" dirty="0" err="1">
                <a:solidFill>
                  <a:srgbClr val="363636"/>
                </a:solidFill>
                <a:latin typeface="OpenSans"/>
              </a:rPr>
              <a:t>gamification</a:t>
            </a:r>
            <a:r>
              <a:rPr lang="fr-FR" dirty="0">
                <a:solidFill>
                  <a:srgbClr val="363636"/>
                </a:solidFill>
                <a:latin typeface="OpenSans"/>
              </a:rPr>
              <a:t>) de l’enseignement, ce qui participe directement à l’engagement des apprenants.</a:t>
            </a:r>
            <a:endParaRPr lang="fr-FR" b="0" i="0" u="none" strike="noStrike" dirty="0">
              <a:solidFill>
                <a:srgbClr val="363636"/>
              </a:solidFill>
              <a:effectLst/>
              <a:latin typeface="OpenSans"/>
            </a:endParaRPr>
          </a:p>
        </p:txBody>
      </p:sp>
    </p:spTree>
    <p:extLst>
      <p:ext uri="{BB962C8B-B14F-4D97-AF65-F5344CB8AC3E}">
        <p14:creationId xmlns:p14="http://schemas.microsoft.com/office/powerpoint/2010/main" val="26542833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ADA088C-EDDD-884A-91DA-6073B337033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lum/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193748" y="1735367"/>
            <a:ext cx="5949686" cy="396635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0AF45A-FA48-BB48-8529-DA13EFFFF116}"/>
              </a:ext>
            </a:extLst>
          </p:cNvPr>
          <p:cNvSpPr txBox="1"/>
          <p:nvPr/>
        </p:nvSpPr>
        <p:spPr>
          <a:xfrm>
            <a:off x="1899998" y="181227"/>
            <a:ext cx="5876819" cy="938567"/>
          </a:xfrm>
          <a:prstGeom prst="rect">
            <a:avLst/>
          </a:prstGeom>
          <a:noFill/>
          <a:ln>
            <a:noFill/>
          </a:ln>
        </p:spPr>
        <p:txBody>
          <a:bodyPr vert="horz" wrap="square" lIns="81638" tIns="40819" rIns="81638" bIns="40819" anchorCtr="0" compatLnSpc="0">
            <a:spAutoFit/>
          </a:bodyPr>
          <a:lstStyle/>
          <a:p>
            <a:pPr algn="ctr" hangingPunct="0"/>
            <a:r>
              <a:rPr lang="fr-FR" sz="2903" b="1" dirty="0">
                <a:solidFill>
                  <a:srgbClr val="333300"/>
                </a:solidFill>
                <a:latin typeface="Liberation Sans" pitchFamily="18"/>
                <a:ea typeface="Microsoft YaHei" pitchFamily="2"/>
                <a:cs typeface="Arial" pitchFamily="2"/>
              </a:rPr>
              <a:t>Des formations personnalisées et adaptatives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3B29A9C-75B7-E948-BF35-D211B8173B77}"/>
              </a:ext>
            </a:extLst>
          </p:cNvPr>
          <p:cNvSpPr txBox="1"/>
          <p:nvPr/>
        </p:nvSpPr>
        <p:spPr>
          <a:xfrm>
            <a:off x="704234" y="1630230"/>
            <a:ext cx="2222386" cy="4176633"/>
          </a:xfrm>
          <a:prstGeom prst="rect">
            <a:avLst/>
          </a:prstGeom>
          <a:noFill/>
          <a:ln>
            <a:noFill/>
          </a:ln>
        </p:spPr>
        <p:txBody>
          <a:bodyPr vert="horz" wrap="square" lIns="81638" tIns="40819" rIns="81638" bIns="40819" anchorCtr="0" compatLnSpc="0">
            <a:spAutoFit/>
          </a:bodyPr>
          <a:lstStyle/>
          <a:p>
            <a:pPr marL="285750" indent="-285750" hangingPunct="0">
              <a:buClr>
                <a:srgbClr val="333300"/>
              </a:buClr>
              <a:buSzPct val="45000"/>
              <a:buFont typeface="Wingdings" pitchFamily="2" charset="2"/>
              <a:buChar char="q"/>
            </a:pPr>
            <a:r>
              <a:rPr lang="fr-FR" sz="1633" dirty="0">
                <a:solidFill>
                  <a:srgbClr val="333300"/>
                </a:solidFill>
                <a:latin typeface="Liberation Sans" pitchFamily="18"/>
                <a:ea typeface="Microsoft YaHei" pitchFamily="2"/>
                <a:cs typeface="Arial" pitchFamily="2"/>
              </a:rPr>
              <a:t>Le manque de personnalisation pénalise en premier lieu les élèves en difficulté et les décrocheurs.</a:t>
            </a:r>
          </a:p>
          <a:p>
            <a:pPr marL="285750" indent="-285750" hangingPunct="0">
              <a:buClr>
                <a:srgbClr val="333300"/>
              </a:buClr>
              <a:buSzPct val="45000"/>
              <a:buFont typeface="Wingdings" pitchFamily="2" charset="2"/>
              <a:buChar char="q"/>
            </a:pPr>
            <a:endParaRPr lang="fr-FR" sz="1633" dirty="0">
              <a:solidFill>
                <a:srgbClr val="333300"/>
              </a:solidFill>
              <a:latin typeface="Liberation Sans" pitchFamily="18"/>
              <a:ea typeface="Microsoft YaHei" pitchFamily="2"/>
              <a:cs typeface="Arial" pitchFamily="2"/>
            </a:endParaRPr>
          </a:p>
          <a:p>
            <a:pPr marL="285750" indent="-285750" hangingPunct="0">
              <a:buClr>
                <a:srgbClr val="333300"/>
              </a:buClr>
              <a:buSzPct val="45000"/>
              <a:buFont typeface="Wingdings" pitchFamily="2" charset="2"/>
              <a:buChar char="q"/>
            </a:pPr>
            <a:r>
              <a:rPr lang="fr-FR" sz="1633" dirty="0">
                <a:solidFill>
                  <a:srgbClr val="333300"/>
                </a:solidFill>
                <a:latin typeface="Liberation Sans" pitchFamily="18"/>
                <a:ea typeface="Microsoft YaHei" pitchFamily="2"/>
                <a:cs typeface="Arial" pitchFamily="2"/>
              </a:rPr>
              <a:t>20 % de la population connaît une situation de handicap et/ou un trouble des apprentissages.</a:t>
            </a:r>
          </a:p>
          <a:p>
            <a:pPr marL="285750" indent="-285750" hangingPunct="0">
              <a:buClr>
                <a:srgbClr val="333300"/>
              </a:buClr>
              <a:buSzPct val="45000"/>
              <a:buFont typeface="Wingdings" pitchFamily="2" charset="2"/>
              <a:buChar char="q"/>
            </a:pPr>
            <a:endParaRPr lang="fr-FR" sz="1633" dirty="0">
              <a:solidFill>
                <a:srgbClr val="333300"/>
              </a:solidFill>
              <a:latin typeface="Liberation Sans" pitchFamily="18"/>
              <a:ea typeface="Microsoft YaHei" pitchFamily="2"/>
              <a:cs typeface="Arial" pitchFamily="2"/>
            </a:endParaRPr>
          </a:p>
          <a:p>
            <a:pPr marL="285750" indent="-285750" hangingPunct="0">
              <a:buClr>
                <a:srgbClr val="333300"/>
              </a:buClr>
              <a:buSzPct val="45000"/>
              <a:buFont typeface="Wingdings" pitchFamily="2" charset="2"/>
              <a:buChar char="q"/>
            </a:pPr>
            <a:r>
              <a:rPr lang="fr-FR" sz="1633" dirty="0">
                <a:solidFill>
                  <a:srgbClr val="333300"/>
                </a:solidFill>
                <a:latin typeface="Liberation Sans" pitchFamily="18"/>
                <a:ea typeface="Microsoft YaHei" pitchFamily="2"/>
                <a:cs typeface="Arial" pitchFamily="2"/>
              </a:rPr>
              <a:t>80 % des handicaps sont invisibles.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B7FAB7F-D77B-5A45-A71B-998DA26E3082}"/>
              </a:ext>
            </a:extLst>
          </p:cNvPr>
          <p:cNvSpPr txBox="1"/>
          <p:nvPr/>
        </p:nvSpPr>
        <p:spPr>
          <a:xfrm>
            <a:off x="6523217" y="5378632"/>
            <a:ext cx="2733233" cy="249159"/>
          </a:xfrm>
          <a:prstGeom prst="rect">
            <a:avLst/>
          </a:prstGeom>
          <a:noFill/>
          <a:ln>
            <a:noFill/>
          </a:ln>
        </p:spPr>
        <p:txBody>
          <a:bodyPr vert="horz" wrap="none" lIns="81638" tIns="40819" rIns="81638" bIns="40819" anchorCtr="0" compatLnSpc="0"/>
          <a:lstStyle/>
          <a:p>
            <a:pPr hangingPunct="0"/>
            <a:r>
              <a:rPr lang="fr-FR" sz="1179" i="1" dirty="0">
                <a:latin typeface="Liberation Sans" pitchFamily="18"/>
                <a:ea typeface="Microsoft YaHei" pitchFamily="2"/>
                <a:cs typeface="Arial" pitchFamily="2"/>
              </a:rPr>
              <a:t>Photo by Monica Melton on </a:t>
            </a:r>
            <a:r>
              <a:rPr lang="fr-FR" sz="1179" i="1" dirty="0" err="1">
                <a:latin typeface="Liberation Sans" pitchFamily="18"/>
                <a:ea typeface="Microsoft YaHei" pitchFamily="2"/>
                <a:cs typeface="Arial" pitchFamily="2"/>
              </a:rPr>
              <a:t>Unsplash</a:t>
            </a:r>
            <a:endParaRPr lang="fr-FR" sz="1179" i="1" dirty="0">
              <a:latin typeface="Liberation Sans" pitchFamily="18"/>
              <a:ea typeface="Microsoft YaHei" pitchFamily="2"/>
              <a:cs typeface="Ari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21906292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2DBD000E-E505-2D4D-8F0B-DDE0F475ACD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lum/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27428" y="-19885"/>
            <a:ext cx="9198620" cy="689872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B40DDD8-5D1B-CD4E-BFDC-7330A57E9B28}"/>
              </a:ext>
            </a:extLst>
          </p:cNvPr>
          <p:cNvSpPr txBox="1"/>
          <p:nvPr/>
        </p:nvSpPr>
        <p:spPr>
          <a:xfrm>
            <a:off x="6166923" y="6564367"/>
            <a:ext cx="3004269" cy="314468"/>
          </a:xfrm>
          <a:prstGeom prst="rect">
            <a:avLst/>
          </a:prstGeom>
          <a:noFill/>
          <a:ln>
            <a:noFill/>
          </a:ln>
        </p:spPr>
        <p:txBody>
          <a:bodyPr vert="horz" wrap="none" lIns="81638" tIns="40819" rIns="81638" bIns="40819" anchorCtr="0" compatLnSpc="0"/>
          <a:lstStyle/>
          <a:p>
            <a:pPr hangingPunct="0"/>
            <a:r>
              <a:rPr lang="fr-FR" sz="1270" i="1" dirty="0">
                <a:solidFill>
                  <a:srgbClr val="FFFFFF"/>
                </a:solidFill>
                <a:latin typeface="Liberation Sans" pitchFamily="18"/>
                <a:ea typeface="Microsoft YaHei" pitchFamily="2"/>
                <a:cs typeface="Arial" pitchFamily="2"/>
              </a:rPr>
              <a:t>Photo by </a:t>
            </a:r>
            <a:r>
              <a:rPr lang="fr-FR" sz="1270" i="1" dirty="0" err="1">
                <a:solidFill>
                  <a:srgbClr val="FFFFFF"/>
                </a:solidFill>
                <a:latin typeface="Liberation Sans" pitchFamily="18"/>
                <a:ea typeface="Microsoft YaHei" pitchFamily="2"/>
                <a:cs typeface="Arial" pitchFamily="2"/>
              </a:rPr>
              <a:t>Franki</a:t>
            </a:r>
            <a:r>
              <a:rPr lang="fr-FR" sz="1270" i="1" dirty="0">
                <a:solidFill>
                  <a:srgbClr val="FFFFFF"/>
                </a:solidFill>
                <a:latin typeface="Liberation Sans" pitchFamily="18"/>
                <a:ea typeface="Microsoft YaHei" pitchFamily="2"/>
                <a:cs typeface="Arial" pitchFamily="2"/>
              </a:rPr>
              <a:t> </a:t>
            </a:r>
            <a:r>
              <a:rPr lang="fr-FR" sz="1270" i="1" dirty="0" err="1">
                <a:solidFill>
                  <a:srgbClr val="FFFFFF"/>
                </a:solidFill>
                <a:latin typeface="Liberation Sans" pitchFamily="18"/>
                <a:ea typeface="Microsoft YaHei" pitchFamily="2"/>
                <a:cs typeface="Arial" pitchFamily="2"/>
              </a:rPr>
              <a:t>Chamaki</a:t>
            </a:r>
            <a:r>
              <a:rPr lang="fr-FR" sz="1270" i="1" dirty="0">
                <a:solidFill>
                  <a:srgbClr val="FFFFFF"/>
                </a:solidFill>
                <a:latin typeface="Liberation Sans" pitchFamily="18"/>
                <a:ea typeface="Microsoft YaHei" pitchFamily="2"/>
                <a:cs typeface="Arial" pitchFamily="2"/>
              </a:rPr>
              <a:t> on </a:t>
            </a:r>
            <a:r>
              <a:rPr lang="fr-FR" sz="1270" i="1" dirty="0" err="1">
                <a:solidFill>
                  <a:srgbClr val="FFFFFF"/>
                </a:solidFill>
                <a:latin typeface="Liberation Sans" pitchFamily="18"/>
                <a:ea typeface="Microsoft YaHei" pitchFamily="2"/>
                <a:cs typeface="Arial" pitchFamily="2"/>
              </a:rPr>
              <a:t>Unsplash</a:t>
            </a:r>
            <a:endParaRPr lang="fr-FR" sz="1270" i="1" dirty="0">
              <a:solidFill>
                <a:srgbClr val="FFFFFF"/>
              </a:solidFill>
              <a:latin typeface="Liberation Sans" pitchFamily="18"/>
              <a:ea typeface="Microsoft YaHei" pitchFamily="2"/>
              <a:cs typeface="Arial" pitchFamily="2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24A291D-42A9-B24D-BCC5-CEA188248D83}"/>
              </a:ext>
            </a:extLst>
          </p:cNvPr>
          <p:cNvSpPr txBox="1"/>
          <p:nvPr/>
        </p:nvSpPr>
        <p:spPr>
          <a:xfrm>
            <a:off x="0" y="5034115"/>
            <a:ext cx="8316718" cy="37681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vert="horz" wrap="none" lIns="81638" tIns="40819" rIns="81638" bIns="40819" anchorCtr="0" compatLnSpc="0">
            <a:spAutoFit/>
          </a:bodyPr>
          <a:lstStyle/>
          <a:p>
            <a:pPr algn="ctr" hangingPunct="0"/>
            <a:r>
              <a:rPr lang="fr-FR" sz="1996" dirty="0">
                <a:solidFill>
                  <a:srgbClr val="FFFFFF"/>
                </a:solidFill>
                <a:latin typeface="Liberation Sans" pitchFamily="18"/>
                <a:ea typeface="Microsoft YaHei" pitchFamily="2"/>
                <a:cs typeface="Arial" pitchFamily="2"/>
              </a:rPr>
              <a:t>Les solutions fondées sur l'I.A. doivent apporter une aide à l'enseignant.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6166D19-1701-DD4A-9AFE-73BA30AA3634}"/>
              </a:ext>
            </a:extLst>
          </p:cNvPr>
          <p:cNvSpPr txBox="1"/>
          <p:nvPr/>
        </p:nvSpPr>
        <p:spPr>
          <a:xfrm>
            <a:off x="96134" y="5512587"/>
            <a:ext cx="8583842" cy="1366248"/>
          </a:xfrm>
          <a:prstGeom prst="rect">
            <a:avLst/>
          </a:prstGeom>
          <a:noFill/>
          <a:ln>
            <a:noFill/>
          </a:ln>
        </p:spPr>
        <p:txBody>
          <a:bodyPr vert="horz" wrap="none" lIns="81638" tIns="40819" rIns="81638" bIns="40819" anchorCtr="0" compatLnSpc="0">
            <a:spAutoFit/>
          </a:bodyPr>
          <a:lstStyle/>
          <a:p>
            <a:pPr marL="285750" indent="-285750" hangingPunct="0">
              <a:buClr>
                <a:srgbClr val="FFFFFF"/>
              </a:buClr>
              <a:buSzPct val="45000"/>
              <a:buFont typeface="Wingdings" pitchFamily="2" charset="2"/>
              <a:buChar char="q"/>
            </a:pPr>
            <a:r>
              <a:rPr lang="fr-FR" sz="1451" dirty="0">
                <a:solidFill>
                  <a:srgbClr val="FFFFFF"/>
                </a:solidFill>
                <a:latin typeface="Liberation Sans" pitchFamily="18"/>
                <a:ea typeface="Microsoft YaHei" pitchFamily="2"/>
                <a:cs typeface="Arial" pitchFamily="2"/>
              </a:rPr>
              <a:t>collecte et exploitation de nombreuses données produites par les élèves lors de son apprentissage</a:t>
            </a:r>
          </a:p>
          <a:p>
            <a:pPr marL="285750" indent="-285750" hangingPunct="0">
              <a:buClr>
                <a:srgbClr val="FFFFFF"/>
              </a:buClr>
              <a:buSzPct val="45000"/>
              <a:buFont typeface="Wingdings" pitchFamily="2" charset="2"/>
              <a:buChar char="q"/>
            </a:pPr>
            <a:r>
              <a:rPr lang="fr-FR" sz="1451" dirty="0">
                <a:solidFill>
                  <a:srgbClr val="FFFFFF"/>
                </a:solidFill>
                <a:latin typeface="Liberation Sans" pitchFamily="18"/>
                <a:ea typeface="Microsoft YaHei" pitchFamily="2"/>
                <a:cs typeface="Arial" pitchFamily="2"/>
              </a:rPr>
              <a:t>analyse de nombreuses variables en cours d'enseignement</a:t>
            </a:r>
          </a:p>
          <a:p>
            <a:pPr marL="285750" indent="-285750" hangingPunct="0">
              <a:buClr>
                <a:srgbClr val="FFFFFF"/>
              </a:buClr>
              <a:buSzPct val="45000"/>
              <a:buFont typeface="Wingdings" pitchFamily="2" charset="2"/>
              <a:buChar char="q"/>
            </a:pPr>
            <a:r>
              <a:rPr lang="fr-FR" sz="1451" dirty="0">
                <a:solidFill>
                  <a:srgbClr val="FFFFFF"/>
                </a:solidFill>
                <a:latin typeface="Liberation Sans" pitchFamily="18"/>
                <a:ea typeface="Microsoft YaHei" pitchFamily="2"/>
                <a:cs typeface="Arial" pitchFamily="2"/>
              </a:rPr>
              <a:t>nouvelles capacités d'action offertes aux enseignants</a:t>
            </a:r>
          </a:p>
          <a:p>
            <a:pPr marL="285750" indent="-285750" hangingPunct="0">
              <a:buClr>
                <a:srgbClr val="FFFFFF"/>
              </a:buClr>
              <a:buSzPct val="45000"/>
              <a:buFont typeface="Wingdings" pitchFamily="2" charset="2"/>
              <a:buChar char="q"/>
            </a:pPr>
            <a:r>
              <a:rPr lang="fr-FR" sz="1451" dirty="0">
                <a:solidFill>
                  <a:srgbClr val="FFFFFF"/>
                </a:solidFill>
                <a:latin typeface="Liberation Sans" pitchFamily="18"/>
                <a:ea typeface="Microsoft YaHei" pitchFamily="2"/>
                <a:cs typeface="Arial" pitchFamily="2"/>
              </a:rPr>
              <a:t>solutions transparentes et explicables</a:t>
            </a:r>
          </a:p>
          <a:p>
            <a:pPr marL="285750" indent="-285750" hangingPunct="0">
              <a:buClr>
                <a:srgbClr val="FFFFFF"/>
              </a:buClr>
              <a:buSzPct val="45000"/>
              <a:buFont typeface="Wingdings" pitchFamily="2" charset="2"/>
              <a:buChar char="q"/>
            </a:pPr>
            <a:r>
              <a:rPr lang="fr-FR" sz="1451" dirty="0">
                <a:solidFill>
                  <a:srgbClr val="FFFFFF"/>
                </a:solidFill>
                <a:latin typeface="Liberation Sans" pitchFamily="18"/>
                <a:ea typeface="Microsoft YaHei" pitchFamily="2"/>
                <a:cs typeface="Arial" pitchFamily="2"/>
              </a:rPr>
              <a:t>cadre éthique assuré</a:t>
            </a:r>
          </a:p>
          <a:p>
            <a:pPr hangingPunct="0"/>
            <a:endParaRPr lang="fr-FR" sz="1451" dirty="0">
              <a:solidFill>
                <a:srgbClr val="FFFFFF"/>
              </a:solidFill>
              <a:latin typeface="Liberation Sans" pitchFamily="18"/>
              <a:ea typeface="Microsoft YaHei" pitchFamily="2"/>
              <a:cs typeface="Ari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36687062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2EB79B3A-2520-2345-9E86-C3DED3C0697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lum/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64534" y="360"/>
            <a:ext cx="4585431" cy="687847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2887766E-576F-474C-841D-F3B3A648E513}"/>
              </a:ext>
            </a:extLst>
          </p:cNvPr>
          <p:cNvSpPr txBox="1"/>
          <p:nvPr/>
        </p:nvSpPr>
        <p:spPr>
          <a:xfrm>
            <a:off x="6323567" y="6608481"/>
            <a:ext cx="2902060" cy="249159"/>
          </a:xfrm>
          <a:prstGeom prst="rect">
            <a:avLst/>
          </a:prstGeom>
          <a:noFill/>
          <a:ln>
            <a:noFill/>
          </a:ln>
        </p:spPr>
        <p:txBody>
          <a:bodyPr vert="horz" wrap="none" lIns="81638" tIns="40819" rIns="81638" bIns="40819" anchorCtr="0" compatLnSpc="0"/>
          <a:lstStyle/>
          <a:p>
            <a:pPr hangingPunct="0"/>
            <a:r>
              <a:rPr lang="fr-FR" sz="1179" i="1" dirty="0">
                <a:solidFill>
                  <a:srgbClr val="FFFFFF"/>
                </a:solidFill>
                <a:latin typeface="Liberation Sans" pitchFamily="18"/>
                <a:ea typeface="Microsoft YaHei" pitchFamily="2"/>
                <a:cs typeface="Arial" pitchFamily="2"/>
              </a:rPr>
              <a:t>Photo by Adam </a:t>
            </a:r>
            <a:r>
              <a:rPr lang="fr-FR" sz="1179" i="1" dirty="0" err="1">
                <a:solidFill>
                  <a:srgbClr val="FFFFFF"/>
                </a:solidFill>
                <a:latin typeface="Liberation Sans" pitchFamily="18"/>
                <a:ea typeface="Microsoft YaHei" pitchFamily="2"/>
                <a:cs typeface="Arial" pitchFamily="2"/>
              </a:rPr>
              <a:t>Nieścioruk</a:t>
            </a:r>
            <a:r>
              <a:rPr lang="fr-FR" sz="1179" i="1" dirty="0">
                <a:solidFill>
                  <a:srgbClr val="FFFFFF"/>
                </a:solidFill>
                <a:latin typeface="Liberation Sans" pitchFamily="18"/>
                <a:ea typeface="Microsoft YaHei" pitchFamily="2"/>
                <a:cs typeface="Arial" pitchFamily="2"/>
              </a:rPr>
              <a:t> on </a:t>
            </a:r>
            <a:r>
              <a:rPr lang="fr-FR" sz="1179" i="1" dirty="0" err="1">
                <a:solidFill>
                  <a:srgbClr val="FFFFFF"/>
                </a:solidFill>
                <a:latin typeface="Liberation Sans" pitchFamily="18"/>
                <a:ea typeface="Microsoft YaHei" pitchFamily="2"/>
                <a:cs typeface="Arial" pitchFamily="2"/>
              </a:rPr>
              <a:t>Unsplash</a:t>
            </a:r>
            <a:endParaRPr lang="fr-FR" sz="1179" i="1" dirty="0">
              <a:solidFill>
                <a:srgbClr val="FFFFFF"/>
              </a:solidFill>
              <a:latin typeface="Liberation Sans" pitchFamily="18"/>
              <a:ea typeface="Microsoft YaHei" pitchFamily="2"/>
              <a:cs typeface="Arial" pitchFamily="2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55DAE66-28F2-8149-B953-E96B2CAE3926}"/>
              </a:ext>
            </a:extLst>
          </p:cNvPr>
          <p:cNvSpPr txBox="1"/>
          <p:nvPr/>
        </p:nvSpPr>
        <p:spPr>
          <a:xfrm>
            <a:off x="1212350" y="326616"/>
            <a:ext cx="3136426" cy="831230"/>
          </a:xfrm>
          <a:prstGeom prst="rect">
            <a:avLst/>
          </a:prstGeom>
          <a:solidFill>
            <a:srgbClr val="333300"/>
          </a:solidFill>
          <a:ln>
            <a:noFill/>
          </a:ln>
        </p:spPr>
        <p:txBody>
          <a:bodyPr vert="horz" wrap="square" lIns="81638" tIns="40819" rIns="81638" bIns="40819" anchorCtr="0" compatLnSpc="0">
            <a:spAutoFit/>
          </a:bodyPr>
          <a:lstStyle/>
          <a:p>
            <a:pPr algn="ctr" hangingPunct="0"/>
            <a:r>
              <a:rPr lang="fr-FR" sz="2539" b="1" dirty="0">
                <a:solidFill>
                  <a:srgbClr val="FFFFFF"/>
                </a:solidFill>
                <a:latin typeface="Liberation Sans" pitchFamily="18"/>
                <a:ea typeface="Microsoft YaHei" pitchFamily="2"/>
                <a:cs typeface="Arial" pitchFamily="2"/>
              </a:rPr>
              <a:t>Des incertitudes /  des risques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82B6E97-52FE-8848-863D-4E3D214C7DA7}"/>
              </a:ext>
            </a:extLst>
          </p:cNvPr>
          <p:cNvSpPr txBox="1"/>
          <p:nvPr/>
        </p:nvSpPr>
        <p:spPr>
          <a:xfrm>
            <a:off x="404358" y="1376984"/>
            <a:ext cx="3853304" cy="4702337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marL="285750" indent="-285750" hangingPunct="0">
              <a:buClr>
                <a:srgbClr val="333300"/>
              </a:buClr>
              <a:buSzPct val="45000"/>
              <a:buFont typeface="Wingdings" pitchFamily="2" charset="2"/>
              <a:buChar char="q"/>
            </a:pPr>
            <a:r>
              <a:rPr lang="fr-FR" sz="1451" dirty="0">
                <a:solidFill>
                  <a:srgbClr val="333300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  <a:ea typeface="Microsoft YaHei" pitchFamily="2"/>
                <a:cs typeface="Arial" pitchFamily="2"/>
              </a:rPr>
              <a:t>Que restera-t-il de l'expérience collective de la classe dans un contexte de personnalisation systématique de l'enseignement ?</a:t>
            </a:r>
          </a:p>
          <a:p>
            <a:pPr marL="285750" indent="-285750" hangingPunct="0">
              <a:buClr>
                <a:srgbClr val="333300"/>
              </a:buClr>
              <a:buSzPct val="45000"/>
              <a:buFont typeface="Wingdings" pitchFamily="2" charset="2"/>
              <a:buChar char="q"/>
            </a:pPr>
            <a:endParaRPr lang="fr-FR" sz="1451" dirty="0">
              <a:solidFill>
                <a:srgbClr val="333300"/>
              </a:solidFill>
              <a:highlight>
                <a:scrgbClr r="0" g="0" b="0">
                  <a:alpha val="0"/>
                </a:scrgbClr>
              </a:highlight>
              <a:latin typeface="Liberation Sans" pitchFamily="18"/>
              <a:ea typeface="Microsoft YaHei" pitchFamily="2"/>
              <a:cs typeface="Arial" pitchFamily="2"/>
            </a:endParaRPr>
          </a:p>
          <a:p>
            <a:pPr marL="285750" indent="-285750" hangingPunct="0">
              <a:buClr>
                <a:srgbClr val="333300"/>
              </a:buClr>
              <a:buSzPct val="45000"/>
              <a:buFont typeface="Wingdings" pitchFamily="2" charset="2"/>
              <a:buChar char="q"/>
            </a:pPr>
            <a:r>
              <a:rPr lang="fr-FR" sz="1451" dirty="0">
                <a:solidFill>
                  <a:srgbClr val="333300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  <a:ea typeface="Microsoft YaHei" pitchFamily="2"/>
                <a:cs typeface="Arial" pitchFamily="2"/>
              </a:rPr>
              <a:t>Adapter comporterait-il un risque de sur-adaptation qui limiterait les efforts individuels inhérents à tout apprentissage ?</a:t>
            </a:r>
          </a:p>
          <a:p>
            <a:pPr marL="285750" indent="-285750" hangingPunct="0">
              <a:buClr>
                <a:srgbClr val="333300"/>
              </a:buClr>
              <a:buSzPct val="45000"/>
              <a:buFont typeface="Wingdings" pitchFamily="2" charset="2"/>
              <a:buChar char="q"/>
            </a:pPr>
            <a:endParaRPr lang="fr-FR" sz="1451" dirty="0">
              <a:solidFill>
                <a:srgbClr val="333300"/>
              </a:solidFill>
              <a:highlight>
                <a:scrgbClr r="0" g="0" b="0">
                  <a:alpha val="0"/>
                </a:scrgbClr>
              </a:highlight>
              <a:latin typeface="Liberation Sans" pitchFamily="18"/>
              <a:ea typeface="Microsoft YaHei" pitchFamily="2"/>
              <a:cs typeface="Arial" pitchFamily="2"/>
            </a:endParaRPr>
          </a:p>
          <a:p>
            <a:pPr marL="285750" indent="-285750" hangingPunct="0">
              <a:buClr>
                <a:srgbClr val="333300"/>
              </a:buClr>
              <a:buSzPct val="45000"/>
              <a:buFont typeface="Wingdings" pitchFamily="2" charset="2"/>
              <a:buChar char="q"/>
            </a:pPr>
            <a:r>
              <a:rPr lang="fr-FR" sz="1451" dirty="0">
                <a:solidFill>
                  <a:srgbClr val="333300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  <a:ea typeface="Microsoft YaHei" pitchFamily="2"/>
                <a:cs typeface="Arial" pitchFamily="2"/>
              </a:rPr>
              <a:t>Les solutions fondées sur l'I.A. ne sont pas neutres. Quel impact sur les processus éducatifs ?</a:t>
            </a:r>
          </a:p>
          <a:p>
            <a:pPr marL="285750" indent="-285750" hangingPunct="0">
              <a:buClr>
                <a:srgbClr val="333300"/>
              </a:buClr>
              <a:buSzPct val="45000"/>
              <a:buFont typeface="Wingdings" pitchFamily="2" charset="2"/>
              <a:buChar char="q"/>
            </a:pPr>
            <a:endParaRPr lang="fr-FR" sz="1451" dirty="0">
              <a:solidFill>
                <a:srgbClr val="333300"/>
              </a:solidFill>
              <a:highlight>
                <a:scrgbClr r="0" g="0" b="0">
                  <a:alpha val="0"/>
                </a:scrgbClr>
              </a:highlight>
              <a:latin typeface="Liberation Sans" pitchFamily="18"/>
              <a:ea typeface="Microsoft YaHei" pitchFamily="2"/>
              <a:cs typeface="Arial" pitchFamily="2"/>
            </a:endParaRPr>
          </a:p>
          <a:p>
            <a:pPr marL="285750" indent="-285750" hangingPunct="0">
              <a:buClr>
                <a:srgbClr val="333300"/>
              </a:buClr>
              <a:buSzPct val="45000"/>
              <a:buFont typeface="Wingdings" pitchFamily="2" charset="2"/>
              <a:buChar char="q"/>
            </a:pPr>
            <a:r>
              <a:rPr lang="fr-FR" sz="1451" dirty="0">
                <a:solidFill>
                  <a:srgbClr val="333300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  <a:ea typeface="Microsoft YaHei" pitchFamily="2"/>
                <a:cs typeface="Arial" pitchFamily="2"/>
              </a:rPr>
              <a:t>Peut-on développer une complémentarité </a:t>
            </a:r>
            <a:r>
              <a:rPr lang="fr-FR" sz="1451" dirty="0" err="1">
                <a:solidFill>
                  <a:srgbClr val="333300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  <a:ea typeface="Microsoft YaHei" pitchFamily="2"/>
                <a:cs typeface="Arial" pitchFamily="2"/>
              </a:rPr>
              <a:t>capacitante</a:t>
            </a:r>
            <a:r>
              <a:rPr lang="fr-FR" sz="1451" dirty="0">
                <a:solidFill>
                  <a:srgbClr val="333300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  <a:ea typeface="Microsoft YaHei" pitchFamily="2"/>
                <a:cs typeface="Arial" pitchFamily="2"/>
              </a:rPr>
              <a:t> avec l'I.A. (qui donne du pouvoir d'action à l'enseignant) ?</a:t>
            </a:r>
          </a:p>
          <a:p>
            <a:pPr marL="285750" indent="-285750" hangingPunct="0">
              <a:buClr>
                <a:srgbClr val="333300"/>
              </a:buClr>
              <a:buSzPct val="45000"/>
              <a:buFont typeface="Wingdings" pitchFamily="2" charset="2"/>
              <a:buChar char="q"/>
            </a:pPr>
            <a:endParaRPr lang="fr-FR" sz="1451" dirty="0">
              <a:solidFill>
                <a:srgbClr val="333300"/>
              </a:solidFill>
              <a:highlight>
                <a:scrgbClr r="0" g="0" b="0">
                  <a:alpha val="0"/>
                </a:scrgbClr>
              </a:highlight>
              <a:latin typeface="Liberation Sans" pitchFamily="18"/>
              <a:ea typeface="Microsoft YaHei" pitchFamily="2"/>
              <a:cs typeface="Arial" pitchFamily="2"/>
            </a:endParaRPr>
          </a:p>
          <a:p>
            <a:pPr marL="285750" indent="-285750" hangingPunct="0">
              <a:buClr>
                <a:srgbClr val="333300"/>
              </a:buClr>
              <a:buSzPct val="45000"/>
              <a:buFont typeface="Wingdings" pitchFamily="2" charset="2"/>
              <a:buChar char="q"/>
            </a:pPr>
            <a:r>
              <a:rPr lang="fr-FR" sz="1451" dirty="0">
                <a:solidFill>
                  <a:srgbClr val="333300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  <a:ea typeface="Microsoft YaHei" pitchFamily="2"/>
                <a:cs typeface="Arial" pitchFamily="2"/>
              </a:rPr>
              <a:t>Peut-on éviter les logiques de surveillance ? D'optimisation accrue des performances ?</a:t>
            </a:r>
          </a:p>
        </p:txBody>
      </p:sp>
    </p:spTree>
    <p:extLst>
      <p:ext uri="{BB962C8B-B14F-4D97-AF65-F5344CB8AC3E}">
        <p14:creationId xmlns:p14="http://schemas.microsoft.com/office/powerpoint/2010/main" val="20267624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77B115B8-145E-AE44-A8D6-8B034A0DB03E}"/>
              </a:ext>
            </a:extLst>
          </p:cNvPr>
          <p:cNvSpPr txBox="1"/>
          <p:nvPr/>
        </p:nvSpPr>
        <p:spPr>
          <a:xfrm>
            <a:off x="5505301" y="1087414"/>
            <a:ext cx="2640216" cy="495369"/>
          </a:xfrm>
          <a:prstGeom prst="rect">
            <a:avLst/>
          </a:prstGeom>
          <a:solidFill>
            <a:srgbClr val="E20236"/>
          </a:solidFill>
          <a:ln>
            <a:noFill/>
          </a:ln>
        </p:spPr>
        <p:txBody>
          <a:bodyPr vert="horz" wrap="square" lIns="81638" tIns="40819" rIns="81638" bIns="40819" anchorCtr="0" compatLnSpc="0">
            <a:spAutoFit/>
          </a:bodyPr>
          <a:lstStyle/>
          <a:p>
            <a:pPr algn="ctr" hangingPunct="0"/>
            <a:r>
              <a:rPr lang="fr-FR" sz="2800" b="1">
                <a:solidFill>
                  <a:srgbClr val="FFFFFF"/>
                </a:solidFill>
                <a:latin typeface="Liberation Sans" pitchFamily="18"/>
                <a:ea typeface="Microsoft YaHei" pitchFamily="2"/>
                <a:cs typeface="Arial" pitchFamily="2"/>
              </a:rPr>
              <a:t>Expérimenter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9A5CA0FD-BFE7-184D-A7CA-231CFAF1A66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lum/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" y="361"/>
            <a:ext cx="4579880" cy="686998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D5E7B6E-2530-7043-AF4E-346D04CB7CA5}"/>
              </a:ext>
            </a:extLst>
          </p:cNvPr>
          <p:cNvSpPr txBox="1"/>
          <p:nvPr/>
        </p:nvSpPr>
        <p:spPr>
          <a:xfrm>
            <a:off x="1153988" y="6620889"/>
            <a:ext cx="3418012" cy="236750"/>
          </a:xfrm>
          <a:prstGeom prst="rect">
            <a:avLst/>
          </a:prstGeom>
          <a:noFill/>
          <a:ln>
            <a:noFill/>
          </a:ln>
        </p:spPr>
        <p:txBody>
          <a:bodyPr vert="horz" wrap="none" lIns="81638" tIns="40819" rIns="81638" bIns="40819" anchorCtr="0" compatLnSpc="0"/>
          <a:lstStyle/>
          <a:p>
            <a:pPr hangingPunct="0"/>
            <a:r>
              <a:rPr lang="fr-FR" sz="1089" i="1" dirty="0">
                <a:latin typeface="Liberation Sans" pitchFamily="18"/>
                <a:ea typeface="Microsoft YaHei" pitchFamily="2"/>
                <a:cs typeface="Arial" pitchFamily="2"/>
              </a:rPr>
              <a:t>Photo by Sergio </a:t>
            </a:r>
            <a:r>
              <a:rPr lang="fr-FR" sz="1089" i="1" dirty="0" err="1">
                <a:latin typeface="Liberation Sans" pitchFamily="18"/>
                <a:ea typeface="Microsoft YaHei" pitchFamily="2"/>
                <a:cs typeface="Arial" pitchFamily="2"/>
              </a:rPr>
              <a:t>Souza</a:t>
            </a:r>
            <a:r>
              <a:rPr lang="fr-FR" sz="1089" i="1" dirty="0">
                <a:latin typeface="Liberation Sans" pitchFamily="18"/>
                <a:ea typeface="Microsoft YaHei" pitchFamily="2"/>
                <a:cs typeface="Arial" pitchFamily="2"/>
              </a:rPr>
              <a:t> on </a:t>
            </a:r>
            <a:r>
              <a:rPr lang="fr-FR" sz="1089" i="1" dirty="0" err="1">
                <a:latin typeface="Liberation Sans" pitchFamily="18"/>
                <a:ea typeface="Microsoft YaHei" pitchFamily="2"/>
                <a:cs typeface="Arial" pitchFamily="2"/>
              </a:rPr>
              <a:t>Unsplash</a:t>
            </a:r>
            <a:endParaRPr lang="fr-FR" sz="1089" i="1" dirty="0">
              <a:latin typeface="Liberation Sans" pitchFamily="18"/>
              <a:ea typeface="Microsoft YaHei" pitchFamily="2"/>
              <a:cs typeface="Arial" pitchFamily="2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1E625B7-4B78-9B40-865A-B7A060E40B5D}"/>
              </a:ext>
            </a:extLst>
          </p:cNvPr>
          <p:cNvSpPr txBox="1"/>
          <p:nvPr/>
        </p:nvSpPr>
        <p:spPr>
          <a:xfrm>
            <a:off x="4908128" y="2468762"/>
            <a:ext cx="3834563" cy="3213292"/>
          </a:xfrm>
          <a:prstGeom prst="rect">
            <a:avLst/>
          </a:prstGeom>
          <a:noFill/>
          <a:ln>
            <a:noFill/>
          </a:ln>
        </p:spPr>
        <p:txBody>
          <a:bodyPr vert="horz" wrap="square" lIns="81638" tIns="40819" rIns="81638" bIns="40819" anchorCtr="0" compatLnSpc="0">
            <a:spAutoFit/>
          </a:bodyPr>
          <a:lstStyle/>
          <a:p>
            <a:pPr marL="285750" indent="-285750" hangingPunct="0">
              <a:buClr>
                <a:srgbClr val="333300"/>
              </a:buClr>
              <a:buSzPct val="45000"/>
              <a:buFont typeface="Wingdings" pitchFamily="2" charset="2"/>
              <a:buChar char="q"/>
            </a:pPr>
            <a:r>
              <a:rPr lang="fr-FR" sz="1633" dirty="0">
                <a:solidFill>
                  <a:srgbClr val="333333"/>
                </a:solidFill>
                <a:latin typeface="Liberation Sans" pitchFamily="18"/>
                <a:ea typeface="Microsoft YaHei" pitchFamily="2"/>
                <a:cs typeface="Arial" pitchFamily="2"/>
              </a:rPr>
              <a:t>Des solutions qui donnent de nouvelles capacités aux enseignants</a:t>
            </a:r>
          </a:p>
          <a:p>
            <a:pPr marL="285750" indent="-285750" hangingPunct="0">
              <a:buClr>
                <a:srgbClr val="333300"/>
              </a:buClr>
              <a:buSzPct val="45000"/>
              <a:buFont typeface="Wingdings" pitchFamily="2" charset="2"/>
              <a:buChar char="q"/>
            </a:pPr>
            <a:endParaRPr lang="fr-FR" sz="1633" dirty="0">
              <a:solidFill>
                <a:srgbClr val="333333"/>
              </a:solidFill>
              <a:latin typeface="Liberation Sans" pitchFamily="18"/>
              <a:ea typeface="Microsoft YaHei" pitchFamily="2"/>
              <a:cs typeface="Arial" pitchFamily="2"/>
            </a:endParaRPr>
          </a:p>
          <a:p>
            <a:pPr marL="285750" indent="-285750" hangingPunct="0">
              <a:buClr>
                <a:srgbClr val="333300"/>
              </a:buClr>
              <a:buSzPct val="45000"/>
              <a:buFont typeface="Wingdings" pitchFamily="2" charset="2"/>
              <a:buChar char="q"/>
            </a:pPr>
            <a:r>
              <a:rPr lang="fr-FR" sz="1633" dirty="0">
                <a:solidFill>
                  <a:srgbClr val="333333"/>
                </a:solidFill>
                <a:latin typeface="Liberation Sans" pitchFamily="18"/>
                <a:ea typeface="Microsoft YaHei" pitchFamily="2"/>
                <a:cs typeface="Arial" pitchFamily="2"/>
              </a:rPr>
              <a:t>Des solutions qui agissent dans l'intérêt des élèves</a:t>
            </a:r>
          </a:p>
          <a:p>
            <a:pPr marL="285750" indent="-285750" hangingPunct="0">
              <a:buClr>
                <a:srgbClr val="333300"/>
              </a:buClr>
              <a:buSzPct val="45000"/>
              <a:buFont typeface="Wingdings" pitchFamily="2" charset="2"/>
              <a:buChar char="q"/>
            </a:pPr>
            <a:endParaRPr lang="fr-FR" sz="1633" dirty="0">
              <a:solidFill>
                <a:srgbClr val="333333"/>
              </a:solidFill>
              <a:latin typeface="Liberation Sans" pitchFamily="18"/>
              <a:ea typeface="Microsoft YaHei" pitchFamily="2"/>
              <a:cs typeface="Arial" pitchFamily="2"/>
            </a:endParaRPr>
          </a:p>
          <a:p>
            <a:pPr marL="285750" indent="-285750" hangingPunct="0">
              <a:buClr>
                <a:srgbClr val="333300"/>
              </a:buClr>
              <a:buSzPct val="45000"/>
              <a:buFont typeface="Wingdings" pitchFamily="2" charset="2"/>
              <a:buChar char="q"/>
            </a:pPr>
            <a:r>
              <a:rPr lang="fr-FR" sz="1633" dirty="0">
                <a:solidFill>
                  <a:srgbClr val="333333"/>
                </a:solidFill>
                <a:latin typeface="Liberation Sans" pitchFamily="18"/>
                <a:ea typeface="Microsoft YaHei" pitchFamily="2"/>
                <a:cs typeface="Arial" pitchFamily="2"/>
              </a:rPr>
              <a:t>Des solutions qui répondent aux enjeux du XXI</a:t>
            </a:r>
            <a:r>
              <a:rPr lang="fr-FR" sz="1633" baseline="33000" dirty="0">
                <a:solidFill>
                  <a:srgbClr val="333333"/>
                </a:solidFill>
                <a:latin typeface="Liberation Sans" pitchFamily="18"/>
                <a:ea typeface="Microsoft YaHei" pitchFamily="2"/>
                <a:cs typeface="Arial" pitchFamily="2"/>
              </a:rPr>
              <a:t>e</a:t>
            </a:r>
            <a:r>
              <a:rPr lang="fr-FR" sz="1633" dirty="0">
                <a:solidFill>
                  <a:srgbClr val="333333"/>
                </a:solidFill>
                <a:latin typeface="Liberation Sans" pitchFamily="18"/>
                <a:ea typeface="Microsoft YaHei" pitchFamily="2"/>
                <a:cs typeface="Arial" pitchFamily="2"/>
              </a:rPr>
              <a:t> siècle, à savoir développer :</a:t>
            </a:r>
          </a:p>
          <a:p>
            <a:pPr marL="742950" lvl="1" indent="-285750">
              <a:buClr>
                <a:srgbClr val="333300"/>
              </a:buClr>
              <a:buSzPct val="45000"/>
              <a:buFont typeface="Wingdings" pitchFamily="2" charset="2"/>
              <a:buChar char="§"/>
            </a:pPr>
            <a:r>
              <a:rPr lang="fr-FR" sz="1633" dirty="0">
                <a:solidFill>
                  <a:srgbClr val="333333"/>
                </a:solidFill>
                <a:latin typeface="Liberation Sans" pitchFamily="18"/>
                <a:ea typeface="Microsoft YaHei" pitchFamily="2"/>
                <a:cs typeface="Arial" pitchFamily="2"/>
              </a:rPr>
              <a:t>la créativité</a:t>
            </a:r>
          </a:p>
          <a:p>
            <a:pPr marL="742950" lvl="4" indent="-285750">
              <a:buClr>
                <a:srgbClr val="333300"/>
              </a:buClr>
              <a:buSzPct val="45000"/>
              <a:buFont typeface="Wingdings" pitchFamily="2" charset="2"/>
              <a:buChar char="§"/>
            </a:pPr>
            <a:r>
              <a:rPr lang="fr-FR" sz="1633" dirty="0">
                <a:solidFill>
                  <a:srgbClr val="333333"/>
                </a:solidFill>
                <a:latin typeface="Liberation Sans" pitchFamily="18"/>
                <a:ea typeface="Microsoft YaHei" pitchFamily="2"/>
                <a:cs typeface="Arial" pitchFamily="2"/>
              </a:rPr>
              <a:t>les compétences sociales</a:t>
            </a:r>
          </a:p>
          <a:p>
            <a:pPr marL="742950" lvl="4" indent="-285750">
              <a:buClr>
                <a:srgbClr val="333300"/>
              </a:buClr>
              <a:buSzPct val="45000"/>
              <a:buFont typeface="Wingdings" pitchFamily="2" charset="2"/>
              <a:buChar char="§"/>
            </a:pPr>
            <a:r>
              <a:rPr lang="fr-FR" sz="1633" dirty="0">
                <a:solidFill>
                  <a:srgbClr val="333333"/>
                </a:solidFill>
                <a:latin typeface="Liberation Sans" pitchFamily="18"/>
                <a:ea typeface="Microsoft YaHei" pitchFamily="2"/>
                <a:cs typeface="Arial" pitchFamily="2"/>
              </a:rPr>
              <a:t>les compétences situationnelles</a:t>
            </a:r>
          </a:p>
          <a:p>
            <a:pPr marL="285750" lvl="3" indent="-285750">
              <a:buClr>
                <a:srgbClr val="333300"/>
              </a:buClr>
              <a:buSzPct val="45000"/>
              <a:buFont typeface="Wingdings" pitchFamily="2" charset="2"/>
              <a:buChar char="q"/>
            </a:pPr>
            <a:endParaRPr lang="fr-FR" sz="1633" dirty="0">
              <a:solidFill>
                <a:srgbClr val="333333"/>
              </a:solidFill>
              <a:latin typeface="Liberation Sans" pitchFamily="18"/>
              <a:ea typeface="Microsoft YaHei" pitchFamily="2"/>
              <a:cs typeface="Ari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8426593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69CB509-D171-964F-829D-53FA38F41461}"/>
              </a:ext>
            </a:extLst>
          </p:cNvPr>
          <p:cNvSpPr txBox="1"/>
          <p:nvPr/>
        </p:nvSpPr>
        <p:spPr>
          <a:xfrm>
            <a:off x="1496748" y="483131"/>
            <a:ext cx="1341347" cy="456833"/>
          </a:xfrm>
          <a:prstGeom prst="rect">
            <a:avLst/>
          </a:prstGeom>
          <a:solidFill>
            <a:srgbClr val="461900"/>
          </a:solidFill>
          <a:ln>
            <a:noFill/>
          </a:ln>
        </p:spPr>
        <p:txBody>
          <a:bodyPr vert="horz" wrap="none" lIns="81638" tIns="40819" rIns="81638" bIns="40819" anchorCtr="0" compatLnSpc="0">
            <a:spAutoFit/>
          </a:bodyPr>
          <a:lstStyle/>
          <a:p>
            <a:pPr algn="ctr" hangingPunct="0"/>
            <a:r>
              <a:rPr lang="fr-FR" sz="2539" b="1">
                <a:solidFill>
                  <a:srgbClr val="FFFFFF"/>
                </a:solidFill>
                <a:latin typeface="Liberation Sans" pitchFamily="18"/>
                <a:ea typeface="Microsoft YaHei" pitchFamily="2"/>
                <a:cs typeface="Arial" pitchFamily="2"/>
              </a:rPr>
              <a:t>Évaluer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14F97A20-6161-C540-9EED-412848937BB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lum/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330822" y="688"/>
            <a:ext cx="5812611" cy="686475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2BDD7A-D776-8C41-8A30-C6A7E95693E2}"/>
              </a:ext>
            </a:extLst>
          </p:cNvPr>
          <p:cNvSpPr txBox="1"/>
          <p:nvPr/>
        </p:nvSpPr>
        <p:spPr>
          <a:xfrm>
            <a:off x="3504873" y="6620562"/>
            <a:ext cx="2732254" cy="236750"/>
          </a:xfrm>
          <a:prstGeom prst="rect">
            <a:avLst/>
          </a:prstGeom>
          <a:noFill/>
          <a:ln>
            <a:noFill/>
          </a:ln>
        </p:spPr>
        <p:txBody>
          <a:bodyPr vert="horz" wrap="none" lIns="81638" tIns="40819" rIns="81638" bIns="40819" anchorCtr="0" compatLnSpc="0"/>
          <a:lstStyle/>
          <a:p>
            <a:pPr hangingPunct="0"/>
            <a:r>
              <a:rPr lang="fr-FR" sz="1089" i="1">
                <a:latin typeface="Liberation Sans" pitchFamily="18"/>
                <a:ea typeface="Microsoft YaHei" pitchFamily="2"/>
                <a:cs typeface="Arial" pitchFamily="2"/>
              </a:rPr>
              <a:t>Photo by Raspopova Marina on Unsplash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2D8B9EE-A4D2-7F43-A48E-AA0A63F72AC1}"/>
              </a:ext>
            </a:extLst>
          </p:cNvPr>
          <p:cNvSpPr txBox="1"/>
          <p:nvPr/>
        </p:nvSpPr>
        <p:spPr>
          <a:xfrm>
            <a:off x="596291" y="1340683"/>
            <a:ext cx="2619520" cy="4658303"/>
          </a:xfrm>
          <a:prstGeom prst="rect">
            <a:avLst/>
          </a:prstGeom>
          <a:noFill/>
          <a:ln>
            <a:noFill/>
          </a:ln>
        </p:spPr>
        <p:txBody>
          <a:bodyPr vert="horz" wrap="square" lIns="81638" tIns="40819" rIns="81638" bIns="40819" anchorCtr="0" compatLnSpc="0">
            <a:spAutoFit/>
          </a:bodyPr>
          <a:lstStyle/>
          <a:p>
            <a:pPr marL="285750" indent="-285750" hangingPunct="0">
              <a:buClr>
                <a:srgbClr val="461900"/>
              </a:buClr>
              <a:buSzPct val="45000"/>
              <a:buFont typeface="Wingdings" pitchFamily="2" charset="2"/>
              <a:buChar char="q"/>
            </a:pPr>
            <a:r>
              <a:rPr lang="fr-FR" sz="1633" dirty="0">
                <a:solidFill>
                  <a:srgbClr val="461900"/>
                </a:solidFill>
                <a:latin typeface="Liberation Sans" pitchFamily="18"/>
                <a:ea typeface="Microsoft YaHei" pitchFamily="2"/>
                <a:cs typeface="Arial" pitchFamily="2"/>
              </a:rPr>
              <a:t>Les aides apportées par l'I.A. sont-elles intégrées au scénario pédagogique ? À l'accompagnement personnalisé de l'élève ?</a:t>
            </a:r>
          </a:p>
          <a:p>
            <a:pPr marL="285750" indent="-285750" hangingPunct="0">
              <a:buClr>
                <a:srgbClr val="461900"/>
              </a:buClr>
              <a:buSzPct val="45000"/>
              <a:buFont typeface="Wingdings" pitchFamily="2" charset="2"/>
              <a:buChar char="q"/>
            </a:pPr>
            <a:endParaRPr lang="fr-FR" sz="1633" dirty="0">
              <a:solidFill>
                <a:srgbClr val="461900"/>
              </a:solidFill>
              <a:latin typeface="Liberation Sans" pitchFamily="18"/>
              <a:ea typeface="Microsoft YaHei" pitchFamily="2"/>
              <a:cs typeface="Arial" pitchFamily="2"/>
            </a:endParaRPr>
          </a:p>
          <a:p>
            <a:pPr marL="285750" indent="-285750" hangingPunct="0">
              <a:buClr>
                <a:srgbClr val="461900"/>
              </a:buClr>
              <a:buSzPct val="45000"/>
              <a:buFont typeface="Wingdings" pitchFamily="2" charset="2"/>
              <a:buChar char="q"/>
            </a:pPr>
            <a:r>
              <a:rPr lang="fr-FR" sz="1633" dirty="0">
                <a:solidFill>
                  <a:srgbClr val="461900"/>
                </a:solidFill>
                <a:latin typeface="Liberation Sans" pitchFamily="18"/>
                <a:ea typeface="Microsoft YaHei" pitchFamily="2"/>
                <a:cs typeface="Arial" pitchFamily="2"/>
              </a:rPr>
              <a:t>Quelle cartographie des données pertinentes ?</a:t>
            </a:r>
          </a:p>
          <a:p>
            <a:pPr marL="285750" indent="-285750" hangingPunct="0">
              <a:buClr>
                <a:srgbClr val="461900"/>
              </a:buClr>
              <a:buSzPct val="45000"/>
              <a:buFont typeface="Wingdings" pitchFamily="2" charset="2"/>
              <a:buChar char="q"/>
            </a:pPr>
            <a:endParaRPr lang="fr-FR" sz="1633" dirty="0">
              <a:solidFill>
                <a:srgbClr val="461900"/>
              </a:solidFill>
              <a:latin typeface="Liberation Sans" pitchFamily="18"/>
              <a:ea typeface="Microsoft YaHei" pitchFamily="2"/>
              <a:cs typeface="Arial" pitchFamily="2"/>
            </a:endParaRPr>
          </a:p>
          <a:p>
            <a:pPr marL="285750" indent="-285750" hangingPunct="0">
              <a:buClr>
                <a:srgbClr val="461900"/>
              </a:buClr>
              <a:buSzPct val="45000"/>
              <a:buFont typeface="Wingdings" pitchFamily="2" charset="2"/>
              <a:buChar char="q"/>
            </a:pPr>
            <a:r>
              <a:rPr lang="fr-FR" sz="1633" dirty="0">
                <a:solidFill>
                  <a:srgbClr val="461900"/>
                </a:solidFill>
                <a:latin typeface="Liberation Sans" pitchFamily="18"/>
                <a:ea typeface="Microsoft YaHei" pitchFamily="2"/>
                <a:cs typeface="Arial" pitchFamily="2"/>
              </a:rPr>
              <a:t>Quelle transformation des pratiques enseignantes qui tienne compte des aides apportées par l'I.A. (transformation du design des cours) ?</a:t>
            </a:r>
          </a:p>
        </p:txBody>
      </p:sp>
    </p:spTree>
    <p:extLst>
      <p:ext uri="{BB962C8B-B14F-4D97-AF65-F5344CB8AC3E}">
        <p14:creationId xmlns:p14="http://schemas.microsoft.com/office/powerpoint/2010/main" val="15522556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3FF26B7-B643-074E-AE05-B8058C6226D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lum/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" y="360"/>
            <a:ext cx="4232951" cy="686728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0203ED3-10BA-6A4A-88BC-F946A36BF6EB}"/>
              </a:ext>
            </a:extLst>
          </p:cNvPr>
          <p:cNvSpPr txBox="1"/>
          <p:nvPr/>
        </p:nvSpPr>
        <p:spPr>
          <a:xfrm>
            <a:off x="1324034" y="6608481"/>
            <a:ext cx="2908918" cy="249159"/>
          </a:xfrm>
          <a:prstGeom prst="rect">
            <a:avLst/>
          </a:prstGeom>
          <a:noFill/>
          <a:ln>
            <a:noFill/>
          </a:ln>
        </p:spPr>
        <p:txBody>
          <a:bodyPr vert="horz" wrap="none" lIns="81638" tIns="40819" rIns="81638" bIns="40819" anchorCtr="0" compatLnSpc="0"/>
          <a:lstStyle/>
          <a:p>
            <a:pPr hangingPunct="0"/>
            <a:r>
              <a:rPr lang="fr-FR" sz="1179" i="1" dirty="0">
                <a:solidFill>
                  <a:schemeClr val="bg1"/>
                </a:solidFill>
                <a:latin typeface="Liberation Sans" pitchFamily="18"/>
                <a:ea typeface="Microsoft YaHei" pitchFamily="2"/>
                <a:cs typeface="Arial" pitchFamily="2"/>
              </a:rPr>
              <a:t>Photo by George Pagan III on </a:t>
            </a:r>
            <a:r>
              <a:rPr lang="fr-FR" sz="1179" i="1" dirty="0" err="1">
                <a:solidFill>
                  <a:schemeClr val="bg1"/>
                </a:solidFill>
                <a:latin typeface="Liberation Sans" pitchFamily="18"/>
                <a:ea typeface="Microsoft YaHei" pitchFamily="2"/>
                <a:cs typeface="Arial" pitchFamily="2"/>
              </a:rPr>
              <a:t>Unsplash</a:t>
            </a:r>
            <a:endParaRPr lang="fr-FR" sz="1179" i="1" dirty="0">
              <a:solidFill>
                <a:schemeClr val="bg1"/>
              </a:solidFill>
              <a:latin typeface="Liberation Sans" pitchFamily="18"/>
              <a:ea typeface="Microsoft YaHei" pitchFamily="2"/>
              <a:cs typeface="Arial" pitchFamily="2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C4D7CC0-F371-F846-B480-7E1B2B76B82F}"/>
              </a:ext>
            </a:extLst>
          </p:cNvPr>
          <p:cNvSpPr txBox="1"/>
          <p:nvPr/>
        </p:nvSpPr>
        <p:spPr>
          <a:xfrm>
            <a:off x="5610170" y="1175946"/>
            <a:ext cx="1973635" cy="456833"/>
          </a:xfrm>
          <a:prstGeom prst="rect">
            <a:avLst/>
          </a:prstGeom>
          <a:noFill/>
          <a:ln>
            <a:noFill/>
          </a:ln>
        </p:spPr>
        <p:txBody>
          <a:bodyPr vert="horz" wrap="none" lIns="81638" tIns="40819" rIns="81638" bIns="40819" anchorCtr="0" compatLnSpc="0">
            <a:spAutoFit/>
          </a:bodyPr>
          <a:lstStyle/>
          <a:p>
            <a:pPr algn="ctr" hangingPunct="0"/>
            <a:r>
              <a:rPr lang="fr-FR" sz="2539" b="1">
                <a:solidFill>
                  <a:srgbClr val="1C1C1C"/>
                </a:solidFill>
                <a:latin typeface="Liberation Sans" pitchFamily="18"/>
                <a:ea typeface="Microsoft YaHei" pitchFamily="2"/>
                <a:cs typeface="Arial" pitchFamily="2"/>
              </a:rPr>
              <a:t>Et surtout...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BFFC5A9-C9FA-614B-B198-11B34DDE008D}"/>
              </a:ext>
            </a:extLst>
          </p:cNvPr>
          <p:cNvSpPr txBox="1"/>
          <p:nvPr/>
        </p:nvSpPr>
        <p:spPr>
          <a:xfrm>
            <a:off x="4415902" y="2976121"/>
            <a:ext cx="4362169" cy="617710"/>
          </a:xfrm>
          <a:prstGeom prst="rect">
            <a:avLst/>
          </a:prstGeom>
          <a:solidFill>
            <a:srgbClr val="3333FF"/>
          </a:solidFill>
          <a:ln>
            <a:noFill/>
          </a:ln>
        </p:spPr>
        <p:txBody>
          <a:bodyPr vert="horz" wrap="square" lIns="81638" tIns="40819" rIns="81638" bIns="40819" anchorCtr="0" compatLnSpc="0">
            <a:spAutoFit/>
          </a:bodyPr>
          <a:lstStyle/>
          <a:p>
            <a:pPr algn="ctr" hangingPunct="0"/>
            <a:r>
              <a:rPr lang="fr-FR" sz="1815" b="1" dirty="0">
                <a:solidFill>
                  <a:srgbClr val="FFFFFF"/>
                </a:solidFill>
                <a:latin typeface="Liberation Sans" pitchFamily="18"/>
                <a:ea typeface="Microsoft YaHei" pitchFamily="2"/>
                <a:cs typeface="Arial" pitchFamily="2"/>
              </a:rPr>
              <a:t>Le respect des valeurs éducatives qui sont les nôtres</a:t>
            </a:r>
          </a:p>
        </p:txBody>
      </p:sp>
    </p:spTree>
    <p:extLst>
      <p:ext uri="{BB962C8B-B14F-4D97-AF65-F5344CB8AC3E}">
        <p14:creationId xmlns:p14="http://schemas.microsoft.com/office/powerpoint/2010/main" val="18524025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5BC4EE-32FE-1D49-846A-E3A168401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tx2"/>
                </a:solidFill>
              </a:rPr>
              <a:t>Etapes du PIIA</a:t>
            </a:r>
          </a:p>
        </p:txBody>
      </p:sp>
      <p:sp>
        <p:nvSpPr>
          <p:cNvPr id="4" name="Espace réservé du texte 2">
            <a:extLst>
              <a:ext uri="{FF2B5EF4-FFF2-40B4-BE49-F238E27FC236}">
                <a16:creationId xmlns:a16="http://schemas.microsoft.com/office/drawing/2014/main" id="{3072E54C-7702-D94D-95BA-3E68B7E9E6FE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57200" y="1732381"/>
            <a:ext cx="8229600" cy="4206082"/>
          </a:xfrm>
        </p:spPr>
        <p:txBody>
          <a:bodyPr>
            <a:noAutofit/>
          </a:bodyPr>
          <a:lstStyle/>
          <a:p>
            <a:pPr lvl="1" hangingPunct="0">
              <a:spcBef>
                <a:spcPts val="1889"/>
              </a:spcBef>
              <a:buSzPct val="75000"/>
              <a:buFont typeface="Wingdings" pitchFamily="2" charset="2"/>
              <a:buChar char="q"/>
            </a:pPr>
            <a:r>
              <a:rPr lang="fr-FR" sz="2000" dirty="0">
                <a:solidFill>
                  <a:schemeClr val="tx2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  <a:ea typeface="Microsoft YaHei" pitchFamily="2"/>
                <a:cs typeface="Arial" pitchFamily="2"/>
              </a:rPr>
              <a:t>Mars avril 2019 : négociation avec les équipes des meilleures offres</a:t>
            </a:r>
          </a:p>
          <a:p>
            <a:pPr lvl="1" hangingPunct="0">
              <a:spcBef>
                <a:spcPts val="1889"/>
              </a:spcBef>
              <a:buSzPct val="75000"/>
              <a:buFont typeface="Wingdings" pitchFamily="2" charset="2"/>
              <a:buChar char="q"/>
            </a:pPr>
            <a:r>
              <a:rPr lang="fr-FR" sz="2000" dirty="0">
                <a:solidFill>
                  <a:schemeClr val="tx2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  <a:ea typeface="Microsoft YaHei" pitchFamily="2"/>
                <a:cs typeface="Arial" pitchFamily="2"/>
              </a:rPr>
              <a:t>Avril juin 2019 : étude des secondes offres</a:t>
            </a:r>
          </a:p>
          <a:p>
            <a:pPr lvl="1" hangingPunct="0">
              <a:spcBef>
                <a:spcPts val="1889"/>
              </a:spcBef>
              <a:buSzPct val="75000"/>
              <a:buFont typeface="Wingdings" pitchFamily="2" charset="2"/>
              <a:buChar char="q"/>
            </a:pPr>
            <a:r>
              <a:rPr lang="fr-FR" sz="2000" dirty="0">
                <a:solidFill>
                  <a:schemeClr val="tx2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  <a:ea typeface="Microsoft YaHei" pitchFamily="2"/>
                <a:cs typeface="Arial" pitchFamily="2"/>
              </a:rPr>
              <a:t>Juillet octobre 2019 : sélection et notification des partenaires, 3 en français, 3 en mathématiques</a:t>
            </a:r>
          </a:p>
          <a:p>
            <a:pPr lvl="1" hangingPunct="0">
              <a:spcBef>
                <a:spcPts val="1889"/>
              </a:spcBef>
              <a:buSzPct val="75000"/>
              <a:buFont typeface="Wingdings" pitchFamily="2" charset="2"/>
              <a:buChar char="q"/>
            </a:pPr>
            <a:r>
              <a:rPr lang="fr-FR" sz="2000" dirty="0">
                <a:solidFill>
                  <a:schemeClr val="tx2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  <a:ea typeface="Microsoft YaHei" pitchFamily="2"/>
                <a:cs typeface="Arial" pitchFamily="2"/>
              </a:rPr>
              <a:t>Automne-hiver 2019-2020 : présentation des solutions et impulsion de la phase de R&amp;D par des rencontres progressives avec les académies/circonscriptions/classes</a:t>
            </a:r>
          </a:p>
          <a:p>
            <a:pPr lvl="1" hangingPunct="0">
              <a:spcBef>
                <a:spcPts val="1889"/>
              </a:spcBef>
              <a:buSzPct val="75000"/>
              <a:buFont typeface="Wingdings" pitchFamily="2" charset="2"/>
              <a:buChar char="q"/>
            </a:pPr>
            <a:r>
              <a:rPr lang="fr-FR" sz="2000" i="1" dirty="0">
                <a:solidFill>
                  <a:schemeClr val="tx2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  <a:ea typeface="Microsoft YaHei" pitchFamily="2"/>
                <a:cs typeface="Arial" pitchFamily="2"/>
              </a:rPr>
              <a:t>Le 29 janvier : présentation du PIIA lors de la journée académique mathématiques &amp; numérique</a:t>
            </a:r>
          </a:p>
          <a:p>
            <a:pPr lvl="0"/>
            <a:endParaRPr lang="fr-FR" sz="2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6326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5BC4EE-32FE-1D49-846A-E3A168401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tx2"/>
                </a:solidFill>
              </a:rPr>
              <a:t>Les solutions retenues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7B99D46-BDAF-5E4E-836B-780D53C0DD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392" y="1417638"/>
            <a:ext cx="5593674" cy="476581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5C1C4F2-C674-3744-8E2E-799E864151F3}"/>
              </a:ext>
            </a:extLst>
          </p:cNvPr>
          <p:cNvSpPr/>
          <p:nvPr/>
        </p:nvSpPr>
        <p:spPr>
          <a:xfrm>
            <a:off x="6403066" y="4199831"/>
            <a:ext cx="26340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hlinkClick r:id="rId3"/>
              </a:rPr>
              <a:t>https://mathia.education</a:t>
            </a:r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28236CD-A238-0841-AE58-06269D261061}"/>
              </a:ext>
            </a:extLst>
          </p:cNvPr>
          <p:cNvSpPr/>
          <p:nvPr/>
        </p:nvSpPr>
        <p:spPr>
          <a:xfrm>
            <a:off x="6403066" y="5006974"/>
            <a:ext cx="25955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hlinkClick r:id="rId4"/>
              </a:rPr>
              <a:t>https://smartenseigno.fr</a:t>
            </a:r>
            <a:endParaRPr lang="fr-FR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EE45069-5840-CB4E-A8F7-6B50428F3EC4}"/>
              </a:ext>
            </a:extLst>
          </p:cNvPr>
          <p:cNvSpPr/>
          <p:nvPr/>
        </p:nvSpPr>
        <p:spPr>
          <a:xfrm>
            <a:off x="6368881" y="3027640"/>
            <a:ext cx="277511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hlinkClick r:id="rId5"/>
              </a:rPr>
              <a:t>http://www.adaptivmath.fr</a:t>
            </a:r>
            <a:endParaRPr lang="fr-FR" dirty="0"/>
          </a:p>
          <a:p>
            <a:r>
              <a:rPr lang="fr-FR" sz="1200" dirty="0"/>
              <a:t>à venir</a:t>
            </a:r>
          </a:p>
        </p:txBody>
      </p:sp>
    </p:spTree>
    <p:extLst>
      <p:ext uri="{BB962C8B-B14F-4D97-AF65-F5344CB8AC3E}">
        <p14:creationId xmlns:p14="http://schemas.microsoft.com/office/powerpoint/2010/main" val="7622230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026000D-3AF9-0B44-870F-73E9E09CD8C8}"/>
              </a:ext>
            </a:extLst>
          </p:cNvPr>
          <p:cNvSpPr/>
          <p:nvPr/>
        </p:nvSpPr>
        <p:spPr>
          <a:xfrm>
            <a:off x="1078789" y="1250515"/>
            <a:ext cx="773644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1E477C"/>
                </a:solidFill>
                <a:latin typeface="ArialMT"/>
              </a:rPr>
              <a:t>Une phase initiale de </a:t>
            </a:r>
            <a:r>
              <a:rPr lang="fr-FR" b="1" dirty="0">
                <a:solidFill>
                  <a:srgbClr val="1E477C"/>
                </a:solidFill>
                <a:latin typeface="Arial" panose="020B0604020202020204" pitchFamily="34" charset="0"/>
              </a:rPr>
              <a:t>Recherche &amp; Développement </a:t>
            </a:r>
            <a:r>
              <a:rPr lang="fr-FR" dirty="0">
                <a:solidFill>
                  <a:srgbClr val="1E477C"/>
                </a:solidFill>
                <a:latin typeface="ArialMT"/>
              </a:rPr>
              <a:t>sur 12 mois pour concevoir des solutions adaptées au cycle 2 :</a:t>
            </a:r>
          </a:p>
          <a:p>
            <a:r>
              <a:rPr lang="fr-FR" dirty="0">
                <a:solidFill>
                  <a:srgbClr val="1E477C"/>
                </a:solidFill>
                <a:latin typeface="ArialMT"/>
              </a:rPr>
              <a:t> </a:t>
            </a: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>
                <a:solidFill>
                  <a:srgbClr val="1E477C"/>
                </a:solidFill>
                <a:latin typeface="ArialMT"/>
              </a:rPr>
              <a:t>Aider les enseignants à </a:t>
            </a:r>
            <a:r>
              <a:rPr lang="fr-FR" b="1" dirty="0">
                <a:solidFill>
                  <a:srgbClr val="1E477C"/>
                </a:solidFill>
                <a:latin typeface="Arial" panose="020B0604020202020204" pitchFamily="34" charset="0"/>
              </a:rPr>
              <a:t>identifier les besoins précis de chacun de leurs élèves </a:t>
            </a:r>
            <a:r>
              <a:rPr lang="fr-FR" dirty="0">
                <a:solidFill>
                  <a:srgbClr val="1E477C"/>
                </a:solidFill>
                <a:latin typeface="ArialMT"/>
              </a:rPr>
              <a:t>(facilités et difficultés), </a:t>
            </a:r>
          </a:p>
          <a:p>
            <a:pPr>
              <a:buFont typeface="Arial" panose="020B0604020202020204" pitchFamily="34" charset="0"/>
              <a:buChar char="•"/>
            </a:pPr>
            <a:endParaRPr lang="fr-FR" dirty="0">
              <a:solidFill>
                <a:srgbClr val="1E477C"/>
              </a:solidFill>
              <a:latin typeface="ArialM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>
                <a:solidFill>
                  <a:srgbClr val="1E477C"/>
                </a:solidFill>
                <a:latin typeface="ArialMT"/>
              </a:rPr>
              <a:t>Conseiller les contenus les plus adaptés et </a:t>
            </a:r>
            <a:r>
              <a:rPr lang="fr-FR" b="1" dirty="0">
                <a:solidFill>
                  <a:srgbClr val="1E477C"/>
                </a:solidFill>
                <a:latin typeface="Arial" panose="020B0604020202020204" pitchFamily="34" charset="0"/>
              </a:rPr>
              <a:t>proposer des parcours d’apprentissages personnalisés</a:t>
            </a:r>
            <a:r>
              <a:rPr lang="fr-FR" dirty="0">
                <a:solidFill>
                  <a:srgbClr val="1E477C"/>
                </a:solidFill>
                <a:latin typeface="ArialMT"/>
              </a:rPr>
              <a:t>, </a:t>
            </a:r>
          </a:p>
          <a:p>
            <a:pPr>
              <a:buFont typeface="Arial" panose="020B0604020202020204" pitchFamily="34" charset="0"/>
              <a:buChar char="•"/>
            </a:pPr>
            <a:endParaRPr lang="fr-FR" dirty="0">
              <a:solidFill>
                <a:srgbClr val="1E477C"/>
              </a:solidFill>
              <a:latin typeface="ArialM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>
                <a:solidFill>
                  <a:srgbClr val="1E477C"/>
                </a:solidFill>
                <a:latin typeface="Arial" panose="020B0604020202020204" pitchFamily="34" charset="0"/>
              </a:rPr>
              <a:t>Aider les enseignants à constituer des regroupements dynamiques d’élèves </a:t>
            </a:r>
            <a:r>
              <a:rPr lang="fr-FR" dirty="0">
                <a:solidFill>
                  <a:srgbClr val="1E477C"/>
                </a:solidFill>
                <a:latin typeface="ArialMT"/>
              </a:rPr>
              <a:t>selon la stratégie pédagogique qu’ils mettent en œuvre, </a:t>
            </a:r>
          </a:p>
          <a:p>
            <a:pPr>
              <a:buFont typeface="Arial" panose="020B0604020202020204" pitchFamily="34" charset="0"/>
              <a:buChar char="•"/>
            </a:pPr>
            <a:endParaRPr lang="fr-FR" dirty="0">
              <a:solidFill>
                <a:srgbClr val="1E477C"/>
              </a:solidFill>
              <a:latin typeface="ArialM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>
                <a:solidFill>
                  <a:srgbClr val="1E477C"/>
                </a:solidFill>
                <a:latin typeface="Arial" panose="020B0604020202020204" pitchFamily="34" charset="0"/>
              </a:rPr>
              <a:t>Accompagner les élèves et leurs parents en dehors de la classe </a:t>
            </a:r>
            <a:r>
              <a:rPr lang="fr-FR" dirty="0">
                <a:solidFill>
                  <a:srgbClr val="1E477C"/>
                </a:solidFill>
                <a:latin typeface="ArialMT"/>
              </a:rPr>
              <a:t>pour démultiplier les opportunités d’apprentissages. </a:t>
            </a:r>
          </a:p>
          <a:p>
            <a:endParaRPr lang="fr-FR" dirty="0">
              <a:solidFill>
                <a:srgbClr val="1E477C"/>
              </a:solidFill>
              <a:latin typeface="ArialMT"/>
            </a:endParaRPr>
          </a:p>
          <a:p>
            <a:pPr algn="ctr"/>
            <a:r>
              <a:rPr lang="fr-FR" sz="1400" i="1" dirty="0">
                <a:solidFill>
                  <a:srgbClr val="1E477C"/>
                </a:solidFill>
                <a:latin typeface="ArialMT"/>
              </a:rPr>
              <a:t>En s’appuyant sur les apports pédagogiques mis en avant grâce aux travaux de</a:t>
            </a:r>
            <a:br>
              <a:rPr lang="fr-FR" sz="1400" i="1" dirty="0">
                <a:solidFill>
                  <a:srgbClr val="1E477C"/>
                </a:solidFill>
                <a:latin typeface="ArialMT"/>
              </a:rPr>
            </a:br>
            <a:r>
              <a:rPr lang="fr-FR" sz="1400" b="1" i="1" dirty="0">
                <a:solidFill>
                  <a:srgbClr val="1E477C"/>
                </a:solidFill>
                <a:latin typeface="Arial" panose="020B0604020202020204" pitchFamily="34" charset="0"/>
              </a:rPr>
              <a:t>la recherche scientifique</a:t>
            </a:r>
            <a:r>
              <a:rPr lang="fr-FR" sz="1400" i="1" dirty="0">
                <a:solidFill>
                  <a:srgbClr val="1E477C"/>
                </a:solidFill>
                <a:latin typeface="ArialMT"/>
              </a:rPr>
              <a:t>, l’intelligence artificielle doit faciliter la mise en œuvre d’apprentissages adaptés aux besoins de chacun (l’apprentissage adaptatif). </a:t>
            </a:r>
            <a:endParaRPr lang="fr-FR" sz="1600" i="1" dirty="0">
              <a:solidFill>
                <a:srgbClr val="1E477C"/>
              </a:solidFill>
              <a:effectLst/>
              <a:latin typeface="ArialMT"/>
            </a:endParaRPr>
          </a:p>
        </p:txBody>
      </p:sp>
      <p:sp>
        <p:nvSpPr>
          <p:cNvPr id="5" name="Titre 1">
            <a:extLst>
              <a:ext uri="{FF2B5EF4-FFF2-40B4-BE49-F238E27FC236}">
                <a16:creationId xmlns:a16="http://schemas.microsoft.com/office/drawing/2014/main" id="{021254B1-1AF6-CE46-88D3-E964E333D9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4950" y="120526"/>
            <a:ext cx="7736440" cy="677927"/>
          </a:xfrm>
        </p:spPr>
        <p:txBody>
          <a:bodyPr/>
          <a:lstStyle/>
          <a:p>
            <a:r>
              <a:rPr lang="fr-FR" sz="3600" dirty="0">
                <a:solidFill>
                  <a:schemeClr val="tx2"/>
                </a:solidFill>
              </a:rPr>
              <a:t>Objectifs de la phase de R&amp;D</a:t>
            </a:r>
          </a:p>
        </p:txBody>
      </p:sp>
    </p:spTree>
    <p:extLst>
      <p:ext uri="{BB962C8B-B14F-4D97-AF65-F5344CB8AC3E}">
        <p14:creationId xmlns:p14="http://schemas.microsoft.com/office/powerpoint/2010/main" val="8038355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DBE3C9-E858-EB48-93E0-7B97991E0B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3600" dirty="0">
                <a:solidFill>
                  <a:schemeClr val="tx2"/>
                </a:solidFill>
              </a:rPr>
              <a:t>Organisation de la phase de R&amp;D</a:t>
            </a:r>
          </a:p>
        </p:txBody>
      </p:sp>
      <p:sp>
        <p:nvSpPr>
          <p:cNvPr id="4" name="Espace réservé du texte 2">
            <a:extLst>
              <a:ext uri="{FF2B5EF4-FFF2-40B4-BE49-F238E27FC236}">
                <a16:creationId xmlns:a16="http://schemas.microsoft.com/office/drawing/2014/main" id="{2DBF8EF0-CB53-874E-B709-DFA0D948F14F}"/>
              </a:ext>
            </a:extLst>
          </p:cNvPr>
          <p:cNvSpPr txBox="1">
            <a:spLocks/>
          </p:cNvSpPr>
          <p:nvPr/>
        </p:nvSpPr>
        <p:spPr bwMode="auto">
          <a:xfrm>
            <a:off x="837344" y="1922815"/>
            <a:ext cx="7767263" cy="257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400" dirty="0">
                <a:solidFill>
                  <a:schemeClr val="tx2"/>
                </a:solidFill>
              </a:rPr>
              <a:t>Une phase de R&amp;D en classe via deux groupes d'usagers</a:t>
            </a:r>
          </a:p>
          <a:p>
            <a:pPr marL="0" indent="0">
              <a:buNone/>
            </a:pPr>
            <a:endParaRPr lang="fr-FR" sz="2400" dirty="0">
              <a:solidFill>
                <a:schemeClr val="tx2"/>
              </a:solidFill>
            </a:endParaRPr>
          </a:p>
          <a:p>
            <a:pPr lvl="1">
              <a:buFont typeface="Wingdings" pitchFamily="2" charset="2"/>
              <a:buChar char="q"/>
            </a:pPr>
            <a:r>
              <a:rPr lang="fr-FR" sz="2000" dirty="0">
                <a:solidFill>
                  <a:schemeClr val="tx2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  <a:ea typeface="Microsoft YaHei" pitchFamily="2"/>
                <a:cs typeface="Arial" pitchFamily="2"/>
              </a:rPr>
              <a:t>Les « groupes de proximité », travaux avec les titulaires.</a:t>
            </a:r>
          </a:p>
          <a:p>
            <a:pPr lvl="1">
              <a:buFont typeface="Wingdings" pitchFamily="2" charset="2"/>
              <a:buChar char="q"/>
            </a:pPr>
            <a:endParaRPr lang="fr-FR" sz="2000" dirty="0">
              <a:solidFill>
                <a:schemeClr val="tx2"/>
              </a:solidFill>
              <a:highlight>
                <a:scrgbClr r="0" g="0" b="0">
                  <a:alpha val="0"/>
                </a:scrgbClr>
              </a:highlight>
              <a:latin typeface="Liberation Sans" pitchFamily="18"/>
              <a:ea typeface="Microsoft YaHei" pitchFamily="2"/>
              <a:cs typeface="Arial" pitchFamily="2"/>
            </a:endParaRPr>
          </a:p>
          <a:p>
            <a:pPr lvl="1">
              <a:buFont typeface="Wingdings" pitchFamily="2" charset="2"/>
              <a:buChar char="q"/>
            </a:pPr>
            <a:r>
              <a:rPr lang="fr-FR" sz="2000" dirty="0">
                <a:solidFill>
                  <a:schemeClr val="tx2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18"/>
                <a:ea typeface="Microsoft YaHei" pitchFamily="2"/>
                <a:cs typeface="Arial" pitchFamily="2"/>
              </a:rPr>
              <a:t>Les « groupes distants », participation à distance via les outils d'accompagnement.</a:t>
            </a:r>
          </a:p>
          <a:p>
            <a:endParaRPr lang="fr-FR" sz="2400" dirty="0">
              <a:solidFill>
                <a:schemeClr val="tx2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2BEB6F2-BAEB-8145-B1EB-369E382C0D77}"/>
              </a:ext>
            </a:extLst>
          </p:cNvPr>
          <p:cNvSpPr/>
          <p:nvPr/>
        </p:nvSpPr>
        <p:spPr>
          <a:xfrm>
            <a:off x="1624600" y="4544265"/>
            <a:ext cx="6357135" cy="923330"/>
          </a:xfrm>
          <a:prstGeom prst="rect">
            <a:avLst/>
          </a:prstGeom>
          <a:solidFill>
            <a:schemeClr val="tx2"/>
          </a:solidFill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fr-FR" dirty="0">
                <a:solidFill>
                  <a:schemeClr val="bg1"/>
                </a:solidFill>
              </a:rPr>
              <a:t>L’académie de Nantes fait partie des groupes distants car aucun des partenaires industriels portant les solutions retenues n’est basé dans le territoire académique.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7CFD5A7-D8C8-0949-B27B-0B02097853D9}"/>
              </a:ext>
            </a:extLst>
          </p:cNvPr>
          <p:cNvSpPr txBox="1"/>
          <p:nvPr/>
        </p:nvSpPr>
        <p:spPr>
          <a:xfrm>
            <a:off x="1624600" y="5511107"/>
            <a:ext cx="60965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i="1" dirty="0">
                <a:solidFill>
                  <a:schemeClr val="accent2"/>
                </a:solidFill>
              </a:rPr>
              <a:t>Objectif indicatif : une dizaine de classes par département</a:t>
            </a:r>
          </a:p>
        </p:txBody>
      </p:sp>
    </p:spTree>
    <p:extLst>
      <p:ext uri="{BB962C8B-B14F-4D97-AF65-F5344CB8AC3E}">
        <p14:creationId xmlns:p14="http://schemas.microsoft.com/office/powerpoint/2010/main" val="6785501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32B7E25-453F-7E43-8110-E1C7DDB33A56}"/>
              </a:ext>
            </a:extLst>
          </p:cNvPr>
          <p:cNvSpPr/>
          <p:nvPr/>
        </p:nvSpPr>
        <p:spPr>
          <a:xfrm>
            <a:off x="2036284" y="275102"/>
            <a:ext cx="531427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dirty="0">
                <a:solidFill>
                  <a:schemeClr val="tx2"/>
                </a:solidFill>
              </a:rPr>
              <a:t>Phase de R&amp;D en classe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DBF84AD-C238-F845-83F1-7E510A5BD4E0}"/>
              </a:ext>
            </a:extLst>
          </p:cNvPr>
          <p:cNvSpPr/>
          <p:nvPr/>
        </p:nvSpPr>
        <p:spPr>
          <a:xfrm>
            <a:off x="927242" y="1516568"/>
            <a:ext cx="783661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fr-FR" dirty="0">
                <a:solidFill>
                  <a:schemeClr val="tx2"/>
                </a:solidFill>
              </a:rPr>
              <a:t>Le rôle des équipes :</a:t>
            </a:r>
          </a:p>
          <a:p>
            <a:pPr lvl="0"/>
            <a:r>
              <a:rPr lang="fr-FR" dirty="0">
                <a:solidFill>
                  <a:schemeClr val="tx2"/>
                </a:solidFill>
              </a:rPr>
              <a:t>- DANE</a:t>
            </a:r>
          </a:p>
          <a:p>
            <a:pPr lvl="0"/>
            <a:r>
              <a:rPr lang="fr-FR" dirty="0">
                <a:solidFill>
                  <a:schemeClr val="tx2"/>
                </a:solidFill>
              </a:rPr>
              <a:t>- Equipes numériques en département</a:t>
            </a:r>
          </a:p>
          <a:p>
            <a:pPr lvl="0"/>
            <a:r>
              <a:rPr lang="fr-FR" dirty="0">
                <a:solidFill>
                  <a:schemeClr val="tx2"/>
                </a:solidFill>
              </a:rPr>
              <a:t>- IEN CCPD (son accord est requis, accompagnement par eRUN et CP)</a:t>
            </a:r>
          </a:p>
          <a:p>
            <a:pPr lvl="0"/>
            <a:endParaRPr lang="fr-FR" dirty="0">
              <a:solidFill>
                <a:schemeClr val="tx2"/>
              </a:solidFill>
            </a:endParaRPr>
          </a:p>
          <a:p>
            <a:pPr lvl="0"/>
            <a:r>
              <a:rPr lang="fr-FR" dirty="0">
                <a:solidFill>
                  <a:schemeClr val="tx2"/>
                </a:solidFill>
              </a:rPr>
              <a:t>sera déterminant pour permettre :</a:t>
            </a:r>
          </a:p>
          <a:p>
            <a:pPr lvl="0"/>
            <a:r>
              <a:rPr lang="fr-FR" dirty="0">
                <a:solidFill>
                  <a:schemeClr val="tx2"/>
                </a:solidFill>
              </a:rPr>
              <a:t>- une </a:t>
            </a:r>
            <a:r>
              <a:rPr lang="fr-FR" dirty="0">
                <a:solidFill>
                  <a:schemeClr val="accent2"/>
                </a:solidFill>
              </a:rPr>
              <a:t>valorisation/diffusion </a:t>
            </a:r>
            <a:r>
              <a:rPr lang="fr-FR" dirty="0">
                <a:solidFill>
                  <a:schemeClr val="tx2"/>
                </a:solidFill>
              </a:rPr>
              <a:t>de la phase de R&amp;D</a:t>
            </a:r>
          </a:p>
          <a:p>
            <a:pPr marL="285750" lvl="0" indent="-285750">
              <a:buFontTx/>
              <a:buChar char="-"/>
            </a:pPr>
            <a:endParaRPr lang="fr-FR" dirty="0">
              <a:solidFill>
                <a:schemeClr val="tx2"/>
              </a:solidFill>
            </a:endParaRPr>
          </a:p>
          <a:p>
            <a:pPr lvl="0"/>
            <a:r>
              <a:rPr lang="fr-FR" dirty="0">
                <a:solidFill>
                  <a:schemeClr val="tx2"/>
                </a:solidFill>
              </a:rPr>
              <a:t>- un </a:t>
            </a:r>
            <a:r>
              <a:rPr lang="fr-FR" dirty="0">
                <a:solidFill>
                  <a:schemeClr val="accent2"/>
                </a:solidFill>
              </a:rPr>
              <a:t>accompagnement</a:t>
            </a:r>
            <a:r>
              <a:rPr lang="fr-FR" dirty="0">
                <a:solidFill>
                  <a:schemeClr val="tx2"/>
                </a:solidFill>
              </a:rPr>
              <a:t> pédagogique expert au plus près des besoins des équipes pédagogiques sur les potentialités offertes par les solutions fondées sur l’IA</a:t>
            </a:r>
          </a:p>
          <a:p>
            <a:pPr marL="285750" lvl="0" indent="-285750">
              <a:buFontTx/>
              <a:buChar char="-"/>
            </a:pPr>
            <a:endParaRPr lang="fr-FR" dirty="0">
              <a:solidFill>
                <a:schemeClr val="tx2"/>
              </a:solidFill>
            </a:endParaRPr>
          </a:p>
          <a:p>
            <a:pPr lvl="0"/>
            <a:r>
              <a:rPr lang="fr-FR" dirty="0">
                <a:solidFill>
                  <a:schemeClr val="tx2"/>
                </a:solidFill>
              </a:rPr>
              <a:t>- une </a:t>
            </a:r>
            <a:r>
              <a:rPr lang="fr-FR" dirty="0">
                <a:solidFill>
                  <a:schemeClr val="accent2"/>
                </a:solidFill>
              </a:rPr>
              <a:t>information partagée </a:t>
            </a:r>
            <a:r>
              <a:rPr lang="fr-FR" dirty="0">
                <a:solidFill>
                  <a:schemeClr val="tx2"/>
                </a:solidFill>
              </a:rPr>
              <a:t>entre académie et MEN sur les forces et faibles des solutions en R&amp;D pour décider d’une généralisation nationale des solutions fondées sur l’IA</a:t>
            </a:r>
          </a:p>
          <a:p>
            <a:pPr lvl="0"/>
            <a:endParaRPr lang="fr-FR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8888778"/>
      </p:ext>
    </p:extLst>
  </p:cSld>
  <p:clrMapOvr>
    <a:masterClrMapping/>
  </p:clrMapOvr>
</p:sld>
</file>

<file path=ppt/theme/theme1.xml><?xml version="1.0" encoding="utf-8"?>
<a:theme xmlns:a="http://schemas.openxmlformats.org/drawingml/2006/main" name="Présentation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́sentation" id="{7B346D00-4479-C042-B7AD-58F560A4BF69}" vid="{5F9BC8ED-DBF6-C542-BE16-F0537BB954F5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2144</TotalTime>
  <Words>972</Words>
  <Application>Microsoft Macintosh PowerPoint</Application>
  <PresentationFormat>Affichage à l'écran (4:3)</PresentationFormat>
  <Paragraphs>121</Paragraphs>
  <Slides>15</Slides>
  <Notes>9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4" baseType="lpstr">
      <vt:lpstr>Arial</vt:lpstr>
      <vt:lpstr>Arial Narrow,Bold</vt:lpstr>
      <vt:lpstr>ArialMT</vt:lpstr>
      <vt:lpstr>Calibri</vt:lpstr>
      <vt:lpstr>Calibri Light</vt:lpstr>
      <vt:lpstr>Liberation Sans</vt:lpstr>
      <vt:lpstr>OpenSans</vt:lpstr>
      <vt:lpstr>Wingdings</vt:lpstr>
      <vt:lpstr>Présentation</vt:lpstr>
      <vt:lpstr>Présentation PowerPoint</vt:lpstr>
      <vt:lpstr>Objectif du PIIA </vt:lpstr>
      <vt:lpstr>Intelligence artificielle en éducation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Etapes du PIIA</vt:lpstr>
      <vt:lpstr>Les solutions retenues</vt:lpstr>
      <vt:lpstr>Objectifs de la phase de R&amp;D</vt:lpstr>
      <vt:lpstr>Organisation de la phase de R&amp;D</vt:lpstr>
      <vt:lpstr>Présentation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xavier rolland</dc:creator>
  <cp:lastModifiedBy>Yann Bruyère</cp:lastModifiedBy>
  <cp:revision>26</cp:revision>
  <cp:lastPrinted>2018-03-19T07:55:33Z</cp:lastPrinted>
  <dcterms:created xsi:type="dcterms:W3CDTF">2018-10-26T07:42:37Z</dcterms:created>
  <dcterms:modified xsi:type="dcterms:W3CDTF">2020-01-28T15:59:35Z</dcterms:modified>
</cp:coreProperties>
</file>