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6858000" cy="9906000" type="A4"/>
  <p:notesSz cx="6858000" cy="9144000"/>
  <p:defaultTextStyle>
    <a:defPPr>
      <a:defRPr lang="fr-FR"/>
    </a:defPPr>
    <a:lvl1pPr marL="0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40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79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819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758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698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637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576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516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8" autoAdjust="0"/>
    <p:restoredTop sz="94660"/>
  </p:normalViewPr>
  <p:slideViewPr>
    <p:cSldViewPr snapToObjects="1">
      <p:cViewPr>
        <p:scale>
          <a:sx n="120" d="100"/>
          <a:sy n="120" d="100"/>
        </p:scale>
        <p:origin x="-714" y="444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B2A69-F428-A443-9E31-31D5EE733731}" type="datetimeFigureOut">
              <a:rPr lang="fr-FR" smtClean="0"/>
              <a:pPr/>
              <a:t>22/04/2016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360A5-12DC-2242-93E7-FF048D6D5E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8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1" y="3077287"/>
            <a:ext cx="5829300" cy="212336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1" y="5613402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22/04/2016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22/04/2016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2"/>
            <a:ext cx="1543050" cy="845220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2"/>
            <a:ext cx="4514850" cy="845220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22/04/2016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22/04/2016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7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6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6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5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5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22/04/2016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5"/>
            <a:ext cx="3028950" cy="653750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1" y="2311405"/>
            <a:ext cx="3028950" cy="653750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22/04/2016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217387"/>
            <a:ext cx="303014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1" y="2217387"/>
            <a:ext cx="303133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22/04/2016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22/04/2016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22/04/2016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2" y="394407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12"/>
            <a:ext cx="3833813" cy="84544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2" y="2072927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40" indent="0">
              <a:buNone/>
              <a:defRPr sz="1300"/>
            </a:lvl2pPr>
            <a:lvl3pPr marL="957879" indent="0">
              <a:buNone/>
              <a:defRPr sz="1000"/>
            </a:lvl3pPr>
            <a:lvl4pPr marL="1436819" indent="0">
              <a:buNone/>
              <a:defRPr sz="900"/>
            </a:lvl4pPr>
            <a:lvl5pPr marL="1915758" indent="0">
              <a:buNone/>
              <a:defRPr sz="900"/>
            </a:lvl5pPr>
            <a:lvl6pPr marL="2394698" indent="0">
              <a:buNone/>
              <a:defRPr sz="900"/>
            </a:lvl6pPr>
            <a:lvl7pPr marL="2873637" indent="0">
              <a:buNone/>
              <a:defRPr sz="900"/>
            </a:lvl7pPr>
            <a:lvl8pPr marL="3352576" indent="0">
              <a:buNone/>
              <a:defRPr sz="900"/>
            </a:lvl8pPr>
            <a:lvl9pPr marL="3831516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22/04/2016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300"/>
            </a:lvl1pPr>
            <a:lvl2pPr marL="478940" indent="0">
              <a:buNone/>
              <a:defRPr sz="2900"/>
            </a:lvl2pPr>
            <a:lvl3pPr marL="957879" indent="0">
              <a:buNone/>
              <a:defRPr sz="2500"/>
            </a:lvl3pPr>
            <a:lvl4pPr marL="1436819" indent="0">
              <a:buNone/>
              <a:defRPr sz="2100"/>
            </a:lvl4pPr>
            <a:lvl5pPr marL="1915758" indent="0">
              <a:buNone/>
              <a:defRPr sz="2100"/>
            </a:lvl5pPr>
            <a:lvl6pPr marL="2394698" indent="0">
              <a:buNone/>
              <a:defRPr sz="2100"/>
            </a:lvl6pPr>
            <a:lvl7pPr marL="2873637" indent="0">
              <a:buNone/>
              <a:defRPr sz="2100"/>
            </a:lvl7pPr>
            <a:lvl8pPr marL="3352576" indent="0">
              <a:buNone/>
              <a:defRPr sz="2100"/>
            </a:lvl8pPr>
            <a:lvl9pPr marL="3831516" indent="0">
              <a:buNone/>
              <a:defRPr sz="2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940" indent="0">
              <a:buNone/>
              <a:defRPr sz="1300"/>
            </a:lvl2pPr>
            <a:lvl3pPr marL="957879" indent="0">
              <a:buNone/>
              <a:defRPr sz="1000"/>
            </a:lvl3pPr>
            <a:lvl4pPr marL="1436819" indent="0">
              <a:buNone/>
              <a:defRPr sz="900"/>
            </a:lvl4pPr>
            <a:lvl5pPr marL="1915758" indent="0">
              <a:buNone/>
              <a:defRPr sz="900"/>
            </a:lvl5pPr>
            <a:lvl6pPr marL="2394698" indent="0">
              <a:buNone/>
              <a:defRPr sz="900"/>
            </a:lvl6pPr>
            <a:lvl7pPr marL="2873637" indent="0">
              <a:buNone/>
              <a:defRPr sz="900"/>
            </a:lvl7pPr>
            <a:lvl8pPr marL="3352576" indent="0">
              <a:buNone/>
              <a:defRPr sz="900"/>
            </a:lvl8pPr>
            <a:lvl9pPr marL="3831516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22/04/2016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 vert="horz" lIns="95788" tIns="47894" rIns="95788" bIns="4789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311405"/>
            <a:ext cx="6172200" cy="6537502"/>
          </a:xfrm>
          <a:prstGeom prst="rect">
            <a:avLst/>
          </a:prstGeom>
        </p:spPr>
        <p:txBody>
          <a:bodyPr vert="horz" lIns="95788" tIns="47894" rIns="95788" bIns="4789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1" y="9181401"/>
            <a:ext cx="1600200" cy="52740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41CF-E947-1F48-90CC-A17261D4FDFD}" type="datetimeFigureOut">
              <a:rPr lang="fr-FR" smtClean="0"/>
              <a:pPr/>
              <a:t>22/04/2016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1" y="9181401"/>
            <a:ext cx="2171700" cy="52740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1" y="9181401"/>
            <a:ext cx="1600200" cy="52740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BC310-FC4D-1F4F-BD43-7341302EA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894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204" indent="-359204" algn="l" defTabSz="478940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76" indent="-299337" algn="l" defTabSz="47894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49" indent="-239469" algn="l" defTabSz="47894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88" indent="-239469" algn="l" defTabSz="47894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28" indent="-239469" algn="l" defTabSz="478940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67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107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047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86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40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79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19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58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98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37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76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516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121800" y="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21800" y="14604"/>
          <a:ext cx="6660000" cy="2418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1665000"/>
                <a:gridCol w="333000"/>
                <a:gridCol w="310800"/>
                <a:gridCol w="355200"/>
                <a:gridCol w="333000"/>
                <a:gridCol w="333000"/>
              </a:tblGrid>
              <a:tr h="609599">
                <a:tc gridSpan="16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pPr algn="ctr"/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 Lire les nombres écrits en chiffres jusqu’à dix</a:t>
                      </a: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chiffres rugueux</a:t>
                      </a:r>
                      <a:r>
                        <a:rPr lang="fr-FR" sz="1000" b="1" dirty="0" smtClean="0"/>
                        <a:t> </a:t>
                      </a:r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  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65484">
                <a:tc gridSpan="5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9913">
                <a:tc gridSpan="5">
                  <a:txBody>
                    <a:bodyPr/>
                    <a:lstStyle/>
                    <a:p>
                      <a:r>
                        <a:rPr lang="fr-FR" sz="900" dirty="0" smtClean="0"/>
                        <a:t>Reconnaître les chiffres de 0 à 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fr-FR" sz="900" dirty="0" smtClean="0"/>
                    </a:p>
                    <a:p>
                      <a:r>
                        <a:rPr lang="fr-FR" sz="900" dirty="0" smtClean="0"/>
                        <a:t>Nommer les chiffres de 0 à 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Ordonner</a:t>
                      </a:r>
                      <a:r>
                        <a:rPr lang="fr-FR" sz="800" baseline="0" dirty="0" smtClean="0"/>
                        <a:t> les chiffres de 0 à 9</a:t>
                      </a:r>
                      <a:endParaRPr lang="fr-FR" sz="800" dirty="0" smtClean="0"/>
                    </a:p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Tracer les chiffres de 0 à 9</a:t>
                      </a:r>
                    </a:p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2415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0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0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0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1"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1940"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" name="Image 17" descr="C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02" y="592800"/>
            <a:ext cx="784446" cy="658430"/>
          </a:xfrm>
          <a:prstGeom prst="rect">
            <a:avLst/>
          </a:prstGeom>
        </p:spPr>
      </p:pic>
      <p:pic>
        <p:nvPicPr>
          <p:cNvPr id="19" name="Image 18" descr="C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199" y="669001"/>
            <a:ext cx="870227" cy="730430"/>
          </a:xfrm>
          <a:prstGeom prst="rect">
            <a:avLst/>
          </a:prstGeom>
        </p:spPr>
      </p:pic>
      <p:pic>
        <p:nvPicPr>
          <p:cNvPr id="20" name="Image 19" descr="Capture d’écran 2015-11-01 à 21.32.42.png"/>
          <p:cNvPicPr>
            <a:picLocks noChangeAspect="1"/>
          </p:cNvPicPr>
          <p:nvPr/>
        </p:nvPicPr>
        <p:blipFill>
          <a:blip r:embed="rId3"/>
          <a:srcRect b="23256"/>
          <a:stretch>
            <a:fillRect/>
          </a:stretch>
        </p:blipFill>
        <p:spPr>
          <a:xfrm>
            <a:off x="3855602" y="669000"/>
            <a:ext cx="944325" cy="694200"/>
          </a:xfrm>
          <a:prstGeom prst="rect">
            <a:avLst/>
          </a:prstGeom>
        </p:spPr>
      </p:pic>
      <p:pic>
        <p:nvPicPr>
          <p:cNvPr id="21" name="Image 20" descr="ardoisester.png"/>
          <p:cNvPicPr>
            <a:picLocks noChangeAspect="1"/>
          </p:cNvPicPr>
          <p:nvPr/>
        </p:nvPicPr>
        <p:blipFill>
          <a:blip r:embed="rId4"/>
          <a:srcRect l="27895" r="8947" b="35714"/>
          <a:stretch>
            <a:fillRect/>
          </a:stretch>
        </p:blipFill>
        <p:spPr>
          <a:xfrm>
            <a:off x="5379599" y="650100"/>
            <a:ext cx="1150669" cy="776700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52400" y="2514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152400" y="2529204"/>
          <a:ext cx="6660000" cy="2418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1665000"/>
                <a:gridCol w="333000"/>
                <a:gridCol w="310800"/>
                <a:gridCol w="355200"/>
                <a:gridCol w="333000"/>
                <a:gridCol w="333000"/>
              </a:tblGrid>
              <a:tr h="609599">
                <a:tc gridSpan="16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pPr algn="ctr"/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 Lire les nombres écrits en chiffres jusqu’à dix</a:t>
                      </a: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chiffres rugueux</a:t>
                      </a:r>
                      <a:r>
                        <a:rPr lang="fr-FR" sz="1000" b="1" dirty="0" smtClean="0"/>
                        <a:t> </a:t>
                      </a:r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  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65484">
                <a:tc gridSpan="5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9913">
                <a:tc gridSpan="5">
                  <a:txBody>
                    <a:bodyPr/>
                    <a:lstStyle/>
                    <a:p>
                      <a:r>
                        <a:rPr lang="fr-FR" sz="900" dirty="0" smtClean="0"/>
                        <a:t>Reconnaître les chiffres de 0 à 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fr-FR" sz="900" dirty="0" smtClean="0"/>
                    </a:p>
                    <a:p>
                      <a:r>
                        <a:rPr lang="fr-FR" sz="900" dirty="0" smtClean="0"/>
                        <a:t>Nommer les chiffres de 0 à 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Ordonner</a:t>
                      </a:r>
                      <a:r>
                        <a:rPr lang="fr-FR" sz="800" baseline="0" dirty="0" smtClean="0"/>
                        <a:t> les chiffres de 0 à 9</a:t>
                      </a:r>
                      <a:endParaRPr lang="fr-FR" sz="800" dirty="0" smtClean="0"/>
                    </a:p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Tracer les chiffres de 0 à 9</a:t>
                      </a:r>
                    </a:p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2415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0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0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0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1"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1940"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4" name="Image 23" descr="C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2" y="3107400"/>
            <a:ext cx="784446" cy="658430"/>
          </a:xfrm>
          <a:prstGeom prst="rect">
            <a:avLst/>
          </a:prstGeom>
        </p:spPr>
      </p:pic>
      <p:pic>
        <p:nvPicPr>
          <p:cNvPr id="25" name="Image 24" descr="C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3183601"/>
            <a:ext cx="870227" cy="730430"/>
          </a:xfrm>
          <a:prstGeom prst="rect">
            <a:avLst/>
          </a:prstGeom>
        </p:spPr>
      </p:pic>
      <p:pic>
        <p:nvPicPr>
          <p:cNvPr id="26" name="Image 25" descr="Capture d’écran 2015-11-01 à 21.32.42.png"/>
          <p:cNvPicPr>
            <a:picLocks noChangeAspect="1"/>
          </p:cNvPicPr>
          <p:nvPr/>
        </p:nvPicPr>
        <p:blipFill>
          <a:blip r:embed="rId3"/>
          <a:srcRect b="23256"/>
          <a:stretch>
            <a:fillRect/>
          </a:stretch>
        </p:blipFill>
        <p:spPr>
          <a:xfrm>
            <a:off x="3886202" y="3183600"/>
            <a:ext cx="944325" cy="694200"/>
          </a:xfrm>
          <a:prstGeom prst="rect">
            <a:avLst/>
          </a:prstGeom>
        </p:spPr>
      </p:pic>
      <p:pic>
        <p:nvPicPr>
          <p:cNvPr id="27" name="Image 26" descr="ardoisester.png"/>
          <p:cNvPicPr>
            <a:picLocks noChangeAspect="1"/>
          </p:cNvPicPr>
          <p:nvPr/>
        </p:nvPicPr>
        <p:blipFill>
          <a:blip r:embed="rId4"/>
          <a:srcRect l="27895" r="8947" b="35714"/>
          <a:stretch>
            <a:fillRect/>
          </a:stretch>
        </p:blipFill>
        <p:spPr>
          <a:xfrm>
            <a:off x="5410199" y="3164700"/>
            <a:ext cx="1150669" cy="776700"/>
          </a:xfrm>
          <a:prstGeom prst="rect">
            <a:avLst/>
          </a:prstGeom>
        </p:spPr>
      </p:pic>
      <p:sp>
        <p:nvSpPr>
          <p:cNvPr id="34" name="Rectangle à coins arrondis 33"/>
          <p:cNvSpPr/>
          <p:nvPr/>
        </p:nvSpPr>
        <p:spPr>
          <a:xfrm>
            <a:off x="76200" y="49698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35" name="Tableau 34"/>
          <p:cNvGraphicFramePr>
            <a:graphicFrameLocks noGrp="1"/>
          </p:cNvGraphicFramePr>
          <p:nvPr/>
        </p:nvGraphicFramePr>
        <p:xfrm>
          <a:off x="76200" y="4984404"/>
          <a:ext cx="6660000" cy="2418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1665000"/>
                <a:gridCol w="333000"/>
                <a:gridCol w="310800"/>
                <a:gridCol w="355200"/>
                <a:gridCol w="333000"/>
                <a:gridCol w="333000"/>
              </a:tblGrid>
              <a:tr h="609599">
                <a:tc gridSpan="16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pPr algn="ctr"/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 Lire les nombres écrits en chiffres jusqu’à dix</a:t>
                      </a: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chiffres rugueux</a:t>
                      </a:r>
                      <a:r>
                        <a:rPr lang="fr-FR" sz="1000" b="1" dirty="0" smtClean="0"/>
                        <a:t> </a:t>
                      </a:r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  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65484">
                <a:tc gridSpan="5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9913">
                <a:tc gridSpan="5">
                  <a:txBody>
                    <a:bodyPr/>
                    <a:lstStyle/>
                    <a:p>
                      <a:r>
                        <a:rPr lang="fr-FR" sz="900" dirty="0" smtClean="0"/>
                        <a:t>Reconnaître les chiffres de 0 à 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fr-FR" sz="900" dirty="0" smtClean="0"/>
                    </a:p>
                    <a:p>
                      <a:r>
                        <a:rPr lang="fr-FR" sz="900" dirty="0" smtClean="0"/>
                        <a:t>Nommer les chiffres de 0 à 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Ordonner</a:t>
                      </a:r>
                      <a:r>
                        <a:rPr lang="fr-FR" sz="800" baseline="0" dirty="0" smtClean="0"/>
                        <a:t> les chiffres de 0 à 9</a:t>
                      </a:r>
                      <a:endParaRPr lang="fr-FR" sz="800" dirty="0" smtClean="0"/>
                    </a:p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Tracer les chiffres de 0 à 9</a:t>
                      </a:r>
                    </a:p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2415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0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0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0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1"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1940"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6" name="Image 35" descr="C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2" y="5562600"/>
            <a:ext cx="784446" cy="658430"/>
          </a:xfrm>
          <a:prstGeom prst="rect">
            <a:avLst/>
          </a:prstGeom>
        </p:spPr>
      </p:pic>
      <p:pic>
        <p:nvPicPr>
          <p:cNvPr id="37" name="Image 36" descr="C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5638801"/>
            <a:ext cx="870227" cy="730430"/>
          </a:xfrm>
          <a:prstGeom prst="rect">
            <a:avLst/>
          </a:prstGeom>
        </p:spPr>
      </p:pic>
      <p:pic>
        <p:nvPicPr>
          <p:cNvPr id="38" name="Image 37" descr="Capture d’écran 2015-11-01 à 21.32.42.png"/>
          <p:cNvPicPr>
            <a:picLocks noChangeAspect="1"/>
          </p:cNvPicPr>
          <p:nvPr/>
        </p:nvPicPr>
        <p:blipFill>
          <a:blip r:embed="rId3"/>
          <a:srcRect b="23256"/>
          <a:stretch>
            <a:fillRect/>
          </a:stretch>
        </p:blipFill>
        <p:spPr>
          <a:xfrm>
            <a:off x="3810002" y="5638800"/>
            <a:ext cx="944325" cy="694200"/>
          </a:xfrm>
          <a:prstGeom prst="rect">
            <a:avLst/>
          </a:prstGeom>
        </p:spPr>
      </p:pic>
      <p:pic>
        <p:nvPicPr>
          <p:cNvPr id="39" name="Image 38" descr="ardoisester.png"/>
          <p:cNvPicPr>
            <a:picLocks noChangeAspect="1"/>
          </p:cNvPicPr>
          <p:nvPr/>
        </p:nvPicPr>
        <p:blipFill>
          <a:blip r:embed="rId4"/>
          <a:srcRect l="27895" r="8947" b="35714"/>
          <a:stretch>
            <a:fillRect/>
          </a:stretch>
        </p:blipFill>
        <p:spPr>
          <a:xfrm>
            <a:off x="5333999" y="5619900"/>
            <a:ext cx="1150669" cy="776700"/>
          </a:xfrm>
          <a:prstGeom prst="rect">
            <a:avLst/>
          </a:prstGeom>
        </p:spPr>
      </p:pic>
      <p:sp>
        <p:nvSpPr>
          <p:cNvPr id="40" name="Rectangle à coins arrondis 39"/>
          <p:cNvSpPr/>
          <p:nvPr/>
        </p:nvSpPr>
        <p:spPr>
          <a:xfrm>
            <a:off x="106800" y="74844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41" name="Tableau 40"/>
          <p:cNvGraphicFramePr>
            <a:graphicFrameLocks noGrp="1"/>
          </p:cNvGraphicFramePr>
          <p:nvPr/>
        </p:nvGraphicFramePr>
        <p:xfrm>
          <a:off x="106800" y="7499004"/>
          <a:ext cx="6660000" cy="2418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333000"/>
                <a:gridCol w="1665000"/>
                <a:gridCol w="333000"/>
                <a:gridCol w="310800"/>
                <a:gridCol w="355200"/>
                <a:gridCol w="333000"/>
                <a:gridCol w="333000"/>
              </a:tblGrid>
              <a:tr h="609599">
                <a:tc gridSpan="16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pPr algn="ctr"/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 Lire les nombres écrits en chiffres jusqu’à dix</a:t>
                      </a: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chiffres rugueux</a:t>
                      </a:r>
                      <a:r>
                        <a:rPr lang="fr-FR" sz="1000" b="1" dirty="0" smtClean="0"/>
                        <a:t> </a:t>
                      </a:r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  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65484">
                <a:tc gridSpan="5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9913">
                <a:tc gridSpan="5">
                  <a:txBody>
                    <a:bodyPr/>
                    <a:lstStyle/>
                    <a:p>
                      <a:r>
                        <a:rPr lang="fr-FR" sz="900" dirty="0" smtClean="0"/>
                        <a:t>Reconnaître les chiffres de 0 à 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fr-FR" sz="900" dirty="0" smtClean="0"/>
                    </a:p>
                    <a:p>
                      <a:r>
                        <a:rPr lang="fr-FR" sz="900" dirty="0" smtClean="0"/>
                        <a:t>Nommer les chiffres de 0 à 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Ordonner</a:t>
                      </a:r>
                      <a:r>
                        <a:rPr lang="fr-FR" sz="800" baseline="0" dirty="0" smtClean="0"/>
                        <a:t> les chiffres de 0 à 9</a:t>
                      </a:r>
                      <a:endParaRPr lang="fr-FR" sz="800" dirty="0" smtClean="0"/>
                    </a:p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Tracer les chiffres de 0 à 9</a:t>
                      </a:r>
                    </a:p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2415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0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0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0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1"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1940"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2" name="Image 41" descr="C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02" y="8077200"/>
            <a:ext cx="784446" cy="658430"/>
          </a:xfrm>
          <a:prstGeom prst="rect">
            <a:avLst/>
          </a:prstGeom>
        </p:spPr>
      </p:pic>
      <p:pic>
        <p:nvPicPr>
          <p:cNvPr id="43" name="Image 42" descr="C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199" y="8153401"/>
            <a:ext cx="870227" cy="730430"/>
          </a:xfrm>
          <a:prstGeom prst="rect">
            <a:avLst/>
          </a:prstGeom>
        </p:spPr>
      </p:pic>
      <p:pic>
        <p:nvPicPr>
          <p:cNvPr id="44" name="Image 43" descr="Capture d’écran 2015-11-01 à 21.32.42.png"/>
          <p:cNvPicPr>
            <a:picLocks noChangeAspect="1"/>
          </p:cNvPicPr>
          <p:nvPr/>
        </p:nvPicPr>
        <p:blipFill>
          <a:blip r:embed="rId3"/>
          <a:srcRect b="23256"/>
          <a:stretch>
            <a:fillRect/>
          </a:stretch>
        </p:blipFill>
        <p:spPr>
          <a:xfrm>
            <a:off x="3840602" y="8153400"/>
            <a:ext cx="944325" cy="694200"/>
          </a:xfrm>
          <a:prstGeom prst="rect">
            <a:avLst/>
          </a:prstGeom>
        </p:spPr>
      </p:pic>
      <p:pic>
        <p:nvPicPr>
          <p:cNvPr id="45" name="Image 44" descr="ardoisester.png"/>
          <p:cNvPicPr>
            <a:picLocks noChangeAspect="1"/>
          </p:cNvPicPr>
          <p:nvPr/>
        </p:nvPicPr>
        <p:blipFill>
          <a:blip r:embed="rId4"/>
          <a:srcRect l="27895" r="8947" b="35714"/>
          <a:stretch>
            <a:fillRect/>
          </a:stretch>
        </p:blipFill>
        <p:spPr>
          <a:xfrm>
            <a:off x="5364599" y="8134500"/>
            <a:ext cx="1150669" cy="7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24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52401" y="76200"/>
          <a:ext cx="6553198" cy="2351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798"/>
                <a:gridCol w="2057400"/>
                <a:gridCol w="1905000"/>
              </a:tblGrid>
              <a:tr h="114295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>
                        <a:buFontTx/>
                        <a:buChar char="•"/>
                      </a:pP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éléments.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jusqu’à dix au moins ; les composer et les décomposer par manipulations effectives puis mentales.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1</a:t>
                      </a:r>
                      <a:r>
                        <a:rPr lang="fr-FR" sz="1000" b="1" kern="1200" baseline="300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ère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table de Seguin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l’écriture chiffrée et savoir nommer </a:t>
                      </a:r>
                      <a:r>
                        <a:rPr lang="fr-FR" sz="700" dirty="0" smtClean="0">
                          <a:latin typeface="Script Ecole 2"/>
                          <a:cs typeface="Script Ecole 2"/>
                        </a:rPr>
                        <a:t>(vocabulaire</a:t>
                      </a:r>
                      <a:r>
                        <a:rPr lang="fr-FR" sz="700" baseline="0" dirty="0" smtClean="0">
                          <a:latin typeface="Script Ecole 2"/>
                          <a:cs typeface="Script Ecole 2"/>
                        </a:rPr>
                        <a:t> simplifié ou exact ex : 12 : peut se dire dix deux ou douze))les nombres de 11 à 19.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symboles aux quantités (barrettes de perles)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Nommer tous les nombres de 11 à 19 en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utilisant utiliser le vocabulaire exact (onze, dix-huit…)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Image 5" descr="Capture d’écran 2015-11-08 à 12.19.4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199" y="1100402"/>
            <a:ext cx="2134812" cy="863998"/>
          </a:xfrm>
          <a:prstGeom prst="rect">
            <a:avLst/>
          </a:prstGeom>
        </p:spPr>
      </p:pic>
      <p:pic>
        <p:nvPicPr>
          <p:cNvPr id="7" name="Image 6" descr="Capture d’écran 2015-11-11 à 21.54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844200"/>
            <a:ext cx="1254592" cy="104400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152400" y="25908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52401" y="2590800"/>
          <a:ext cx="6553198" cy="2351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798"/>
                <a:gridCol w="2057400"/>
                <a:gridCol w="1905000"/>
              </a:tblGrid>
              <a:tr h="114295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>
                        <a:buFontTx/>
                        <a:buChar char="•"/>
                      </a:pP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éléments.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jusqu’à dix au moins ; les composer et les décomposer par manipulations effectives puis mentales.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1</a:t>
                      </a:r>
                      <a:r>
                        <a:rPr lang="fr-FR" sz="1000" b="1" kern="1200" baseline="300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ère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table de Seguin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l’écriture chiffrée et savoir nommer </a:t>
                      </a:r>
                      <a:r>
                        <a:rPr lang="fr-FR" sz="700" dirty="0" smtClean="0">
                          <a:latin typeface="Script Ecole 2"/>
                          <a:cs typeface="Script Ecole 2"/>
                        </a:rPr>
                        <a:t>(vocabulaire</a:t>
                      </a:r>
                      <a:r>
                        <a:rPr lang="fr-FR" sz="700" baseline="0" dirty="0" smtClean="0">
                          <a:latin typeface="Script Ecole 2"/>
                          <a:cs typeface="Script Ecole 2"/>
                        </a:rPr>
                        <a:t> simplifié ou exact ex : 12 : peut se dire dix deux ou douze))les nombres de 11 à 19.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symboles aux quantités (barrettes de perles)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Nommer tous les nombres de 11 à 19 en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utilisant utiliser le vocabulaire exact (onze, dix-huit…)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" name="Image 9" descr="Capture d’écran 2015-11-08 à 12.19.4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199" y="3615002"/>
            <a:ext cx="2134812" cy="863998"/>
          </a:xfrm>
          <a:prstGeom prst="rect">
            <a:avLst/>
          </a:prstGeom>
        </p:spPr>
      </p:pic>
      <p:pic>
        <p:nvPicPr>
          <p:cNvPr id="11" name="Image 10" descr="Capture d’écran 2015-11-11 à 21.54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3358800"/>
            <a:ext cx="1254592" cy="1044000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152400" y="5040076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52401" y="5040076"/>
          <a:ext cx="6553198" cy="2351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798"/>
                <a:gridCol w="2057400"/>
                <a:gridCol w="1905000"/>
              </a:tblGrid>
              <a:tr h="114295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>
                        <a:buFontTx/>
                        <a:buChar char="•"/>
                      </a:pP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éléments.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jusqu’à dix au moins ; les composer et les décomposer par manipulations effectives puis mentales.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1</a:t>
                      </a:r>
                      <a:r>
                        <a:rPr lang="fr-FR" sz="1000" b="1" kern="1200" baseline="300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ère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table de Seguin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l’écriture chiffrée et savoir nommer </a:t>
                      </a:r>
                      <a:r>
                        <a:rPr lang="fr-FR" sz="700" dirty="0" smtClean="0">
                          <a:latin typeface="Script Ecole 2"/>
                          <a:cs typeface="Script Ecole 2"/>
                        </a:rPr>
                        <a:t>(vocabulaire</a:t>
                      </a:r>
                      <a:r>
                        <a:rPr lang="fr-FR" sz="700" baseline="0" dirty="0" smtClean="0">
                          <a:latin typeface="Script Ecole 2"/>
                          <a:cs typeface="Script Ecole 2"/>
                        </a:rPr>
                        <a:t> simplifié ou exact ex : 12 : peut se dire dix deux ou douze))les nombres de 11 à 19.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symboles aux quantités (barrettes de perles)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Nommer tous les nombres de 11 à 19 en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utilisant utiliser le vocabulaire exact (onze, dix-huit…)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4" name="Image 13" descr="Capture d’écran 2015-11-08 à 12.19.4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199" y="6064278"/>
            <a:ext cx="2134812" cy="863998"/>
          </a:xfrm>
          <a:prstGeom prst="rect">
            <a:avLst/>
          </a:prstGeom>
        </p:spPr>
      </p:pic>
      <p:pic>
        <p:nvPicPr>
          <p:cNvPr id="15" name="Image 14" descr="Capture d’écran 2015-11-11 à 21.54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5808076"/>
            <a:ext cx="1254592" cy="1044000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>
          <a:xfrm>
            <a:off x="152400" y="7554676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52401" y="7554676"/>
          <a:ext cx="6553198" cy="2351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798"/>
                <a:gridCol w="2057400"/>
                <a:gridCol w="1905000"/>
              </a:tblGrid>
              <a:tr h="114295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>
                        <a:buFontTx/>
                        <a:buChar char="•"/>
                      </a:pP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éléments.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jusqu’à dix au moins ; les composer et les décomposer par manipulations effectives puis mentales.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1</a:t>
                      </a:r>
                      <a:r>
                        <a:rPr lang="fr-FR" sz="1000" b="1" kern="1200" baseline="300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ère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table de Seguin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l’écriture chiffrée et savoir nommer </a:t>
                      </a:r>
                      <a:r>
                        <a:rPr lang="fr-FR" sz="700" dirty="0" smtClean="0">
                          <a:latin typeface="Script Ecole 2"/>
                          <a:cs typeface="Script Ecole 2"/>
                        </a:rPr>
                        <a:t>(vocabulaire</a:t>
                      </a:r>
                      <a:r>
                        <a:rPr lang="fr-FR" sz="700" baseline="0" dirty="0" smtClean="0">
                          <a:latin typeface="Script Ecole 2"/>
                          <a:cs typeface="Script Ecole 2"/>
                        </a:rPr>
                        <a:t> simplifié ou exact ex : 12 : peut se dire dix deux ou douze))les nombres de 11 à 19.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symboles aux quantités (barrettes de perles)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Nommer tous les nombres de 11 à 19 en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utilisant utiliser le vocabulaire exact (onze, dix-huit…)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" name="Image 17" descr="Capture d’écran 2015-11-08 à 12.19.4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199" y="8578878"/>
            <a:ext cx="2134812" cy="863998"/>
          </a:xfrm>
          <a:prstGeom prst="rect">
            <a:avLst/>
          </a:prstGeom>
        </p:spPr>
      </p:pic>
      <p:pic>
        <p:nvPicPr>
          <p:cNvPr id="19" name="Image 18" descr="Capture d’écran 2015-11-11 à 21.54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8322676"/>
            <a:ext cx="1254592" cy="10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21800" y="123824"/>
          <a:ext cx="6614399" cy="2309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8629"/>
                <a:gridCol w="1821734"/>
                <a:gridCol w="1587018"/>
                <a:gridCol w="1587018"/>
              </a:tblGrid>
              <a:tr h="942976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chaine </a:t>
                      </a:r>
                      <a:r>
                        <a:rPr lang="fr-FR" sz="1000" b="1" kern="120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de 100,</a:t>
                      </a:r>
                      <a:r>
                        <a:rPr lang="fr-FR" sz="1000" b="1" kern="1200" baseline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table </a:t>
                      </a:r>
                      <a:r>
                        <a:rPr lang="fr-FR" sz="1000" b="1" kern="120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de 100, la chaîne de 1 000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678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0279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Compter jusque 100 et associer les étiquettes des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nombres sur la chaîne de 100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la table de 100 avec la carte de contrôle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la table de 100 </a:t>
                      </a:r>
                      <a:r>
                        <a:rPr lang="fr-FR" sz="800" b="1" dirty="0" smtClean="0">
                          <a:latin typeface="Script Ecole 2"/>
                          <a:cs typeface="Script Ecole 2"/>
                        </a:rPr>
                        <a:t>sans l</a:t>
                      </a:r>
                      <a:r>
                        <a:rPr lang="fr-FR" sz="800" b="0" dirty="0" smtClean="0">
                          <a:latin typeface="Script Ecole 2"/>
                          <a:cs typeface="Script Ecole 2"/>
                        </a:rPr>
                        <a:t>a 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carte de contrôle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Compter jusque 1 000 et associer les étiquettes des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nombres sur la chaîne.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762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581400" y="1143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67400" y="1143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70-m840-img-0631.jpeg"/>
          <p:cNvPicPr>
            <a:picLocks noChangeAspect="1"/>
          </p:cNvPicPr>
          <p:nvPr/>
        </p:nvPicPr>
        <p:blipFill>
          <a:blip r:embed="rId2"/>
          <a:srcRect l="8135" r="12249"/>
          <a:stretch>
            <a:fillRect/>
          </a:stretch>
        </p:blipFill>
        <p:spPr>
          <a:xfrm>
            <a:off x="2133600" y="1143000"/>
            <a:ext cx="990600" cy="828000"/>
          </a:xfrm>
          <a:prstGeom prst="rect">
            <a:avLst/>
          </a:prstGeom>
        </p:spPr>
      </p:pic>
      <p:pic>
        <p:nvPicPr>
          <p:cNvPr id="9" name="Image 8" descr="Capture d’écran 2015-11-11 à 22.13.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143000"/>
            <a:ext cx="1149249" cy="791999"/>
          </a:xfrm>
          <a:prstGeom prst="rect">
            <a:avLst/>
          </a:prstGeom>
        </p:spPr>
      </p:pic>
      <p:pic>
        <p:nvPicPr>
          <p:cNvPr id="10" name="Image 9" descr="mi décembre 055.JPG"/>
          <p:cNvPicPr>
            <a:picLocks noChangeAspect="1"/>
          </p:cNvPicPr>
          <p:nvPr/>
        </p:nvPicPr>
        <p:blipFill>
          <a:blip r:embed="rId4"/>
          <a:srcRect l="15811" t="28833" b="14722"/>
          <a:stretch>
            <a:fillRect/>
          </a:stretch>
        </p:blipFill>
        <p:spPr>
          <a:xfrm>
            <a:off x="228600" y="1143000"/>
            <a:ext cx="1364720" cy="609600"/>
          </a:xfrm>
          <a:prstGeom prst="rect">
            <a:avLst/>
          </a:prstGeom>
        </p:spPr>
      </p:pic>
      <p:pic>
        <p:nvPicPr>
          <p:cNvPr id="11" name="Image 10" descr="imgr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125268"/>
            <a:ext cx="1500923" cy="502884"/>
          </a:xfrm>
          <a:prstGeom prst="rect">
            <a:avLst/>
          </a:prstGeom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21800" y="2562224"/>
          <a:ext cx="6614399" cy="2309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8629"/>
                <a:gridCol w="1821734"/>
                <a:gridCol w="1587018"/>
                <a:gridCol w="1587018"/>
              </a:tblGrid>
              <a:tr h="942976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chaine </a:t>
                      </a:r>
                      <a:r>
                        <a:rPr lang="fr-FR" sz="1000" b="1" kern="120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de 100,</a:t>
                      </a:r>
                      <a:r>
                        <a:rPr lang="fr-FR" sz="1000" b="1" kern="1200" baseline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table </a:t>
                      </a:r>
                      <a:r>
                        <a:rPr lang="fr-FR" sz="1000" b="1" kern="120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de 100, la chaîne de 1 000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678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0279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Compter jusque 100 et associer les étiquettes des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nombres sur la chaîne de 100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la table de 100 avec la carte de contrôle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la table de 100 </a:t>
                      </a:r>
                      <a:r>
                        <a:rPr lang="fr-FR" sz="800" b="1" dirty="0" smtClean="0">
                          <a:latin typeface="Script Ecole 2"/>
                          <a:cs typeface="Script Ecole 2"/>
                        </a:rPr>
                        <a:t>sans l</a:t>
                      </a:r>
                      <a:r>
                        <a:rPr lang="fr-FR" sz="800" b="0" dirty="0" smtClean="0">
                          <a:latin typeface="Script Ecole 2"/>
                          <a:cs typeface="Script Ecole 2"/>
                        </a:rPr>
                        <a:t>a 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carte de contrôle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Compter jusque 1 000 et associer les étiquettes des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nombres sur la chaîne.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76200" y="2514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581400" y="3581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867400" y="3581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70-m840-img-0631.jpeg"/>
          <p:cNvPicPr>
            <a:picLocks noChangeAspect="1"/>
          </p:cNvPicPr>
          <p:nvPr/>
        </p:nvPicPr>
        <p:blipFill>
          <a:blip r:embed="rId2"/>
          <a:srcRect l="8135" r="12249"/>
          <a:stretch>
            <a:fillRect/>
          </a:stretch>
        </p:blipFill>
        <p:spPr>
          <a:xfrm>
            <a:off x="2133600" y="3581400"/>
            <a:ext cx="990600" cy="828000"/>
          </a:xfrm>
          <a:prstGeom prst="rect">
            <a:avLst/>
          </a:prstGeom>
        </p:spPr>
      </p:pic>
      <p:pic>
        <p:nvPicPr>
          <p:cNvPr id="17" name="Image 16" descr="Capture d’écran 2015-11-11 à 22.13.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581400"/>
            <a:ext cx="1149249" cy="791999"/>
          </a:xfrm>
          <a:prstGeom prst="rect">
            <a:avLst/>
          </a:prstGeom>
        </p:spPr>
      </p:pic>
      <p:pic>
        <p:nvPicPr>
          <p:cNvPr id="18" name="Image 17" descr="mi décembre 055.JPG"/>
          <p:cNvPicPr>
            <a:picLocks noChangeAspect="1"/>
          </p:cNvPicPr>
          <p:nvPr/>
        </p:nvPicPr>
        <p:blipFill>
          <a:blip r:embed="rId4"/>
          <a:srcRect l="15811" t="28833" b="14722"/>
          <a:stretch>
            <a:fillRect/>
          </a:stretch>
        </p:blipFill>
        <p:spPr>
          <a:xfrm>
            <a:off x="228600" y="3581400"/>
            <a:ext cx="1364720" cy="609600"/>
          </a:xfrm>
          <a:prstGeom prst="rect">
            <a:avLst/>
          </a:prstGeom>
        </p:spPr>
      </p:pic>
      <p:pic>
        <p:nvPicPr>
          <p:cNvPr id="19" name="Image 18" descr="imgr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563668"/>
            <a:ext cx="1500923" cy="502884"/>
          </a:xfrm>
          <a:prstGeom prst="rect">
            <a:avLst/>
          </a:prstGeom>
        </p:spPr>
      </p:pic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121800" y="5082038"/>
          <a:ext cx="6614399" cy="2309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8629"/>
                <a:gridCol w="1821734"/>
                <a:gridCol w="1587018"/>
                <a:gridCol w="1587018"/>
              </a:tblGrid>
              <a:tr h="942976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chaine </a:t>
                      </a:r>
                      <a:r>
                        <a:rPr lang="fr-FR" sz="1000" b="1" kern="120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de 100,</a:t>
                      </a:r>
                      <a:r>
                        <a:rPr lang="fr-FR" sz="1000" b="1" kern="1200" baseline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table </a:t>
                      </a:r>
                      <a:r>
                        <a:rPr lang="fr-FR" sz="1000" b="1" kern="120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de 100, la chaîne de 1 000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678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0279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Compter jusque 100 et associer les étiquettes des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nombres sur la chaîne de 100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la table de 100 avec la carte de contrôle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la table de 100 </a:t>
                      </a:r>
                      <a:r>
                        <a:rPr lang="fr-FR" sz="800" b="1" dirty="0" smtClean="0">
                          <a:latin typeface="Script Ecole 2"/>
                          <a:cs typeface="Script Ecole 2"/>
                        </a:rPr>
                        <a:t>sans l</a:t>
                      </a:r>
                      <a:r>
                        <a:rPr lang="fr-FR" sz="800" b="0" dirty="0" smtClean="0">
                          <a:latin typeface="Script Ecole 2"/>
                          <a:cs typeface="Script Ecole 2"/>
                        </a:rPr>
                        <a:t>a 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carte de contrôle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Compter jusque 1 000 et associer les étiquettes des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nombres sur la chaîne.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" name="Rectangle à coins arrondis 20"/>
          <p:cNvSpPr/>
          <p:nvPr/>
        </p:nvSpPr>
        <p:spPr>
          <a:xfrm>
            <a:off x="76200" y="5034414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581400" y="6101214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867400" y="6101214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70-m840-img-0631.jpeg"/>
          <p:cNvPicPr>
            <a:picLocks noChangeAspect="1"/>
          </p:cNvPicPr>
          <p:nvPr/>
        </p:nvPicPr>
        <p:blipFill>
          <a:blip r:embed="rId2"/>
          <a:srcRect l="8135" r="12249"/>
          <a:stretch>
            <a:fillRect/>
          </a:stretch>
        </p:blipFill>
        <p:spPr>
          <a:xfrm>
            <a:off x="2133600" y="6101214"/>
            <a:ext cx="990600" cy="828000"/>
          </a:xfrm>
          <a:prstGeom prst="rect">
            <a:avLst/>
          </a:prstGeom>
        </p:spPr>
      </p:pic>
      <p:pic>
        <p:nvPicPr>
          <p:cNvPr id="25" name="Image 24" descr="Capture d’écran 2015-11-11 à 22.13.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6101214"/>
            <a:ext cx="1149249" cy="791999"/>
          </a:xfrm>
          <a:prstGeom prst="rect">
            <a:avLst/>
          </a:prstGeom>
        </p:spPr>
      </p:pic>
      <p:pic>
        <p:nvPicPr>
          <p:cNvPr id="26" name="Image 25" descr="mi décembre 055.JPG"/>
          <p:cNvPicPr>
            <a:picLocks noChangeAspect="1"/>
          </p:cNvPicPr>
          <p:nvPr/>
        </p:nvPicPr>
        <p:blipFill>
          <a:blip r:embed="rId4"/>
          <a:srcRect l="15811" t="28833" b="14722"/>
          <a:stretch>
            <a:fillRect/>
          </a:stretch>
        </p:blipFill>
        <p:spPr>
          <a:xfrm>
            <a:off x="228600" y="6101214"/>
            <a:ext cx="1364720" cy="609600"/>
          </a:xfrm>
          <a:prstGeom prst="rect">
            <a:avLst/>
          </a:prstGeom>
        </p:spPr>
      </p:pic>
      <p:pic>
        <p:nvPicPr>
          <p:cNvPr id="27" name="Image 26" descr="imgr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6083482"/>
            <a:ext cx="1500923" cy="502884"/>
          </a:xfrm>
          <a:prstGeom prst="rect">
            <a:avLst/>
          </a:prstGeom>
        </p:spPr>
      </p:pic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121800" y="7520438"/>
          <a:ext cx="6614399" cy="2309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8629"/>
                <a:gridCol w="1821734"/>
                <a:gridCol w="1587018"/>
                <a:gridCol w="1587018"/>
              </a:tblGrid>
              <a:tr h="942976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chaine </a:t>
                      </a:r>
                      <a:r>
                        <a:rPr lang="fr-FR" sz="1000" b="1" kern="120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de 100,</a:t>
                      </a:r>
                      <a:r>
                        <a:rPr lang="fr-FR" sz="1000" b="1" kern="1200" baseline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table </a:t>
                      </a:r>
                      <a:r>
                        <a:rPr lang="fr-FR" sz="1000" b="1" kern="120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de 100, la chaîne de 1 000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678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0279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Compter jusque 100 et associer les étiquettes des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nombres sur la chaîne de 100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la table de 100 avec la carte de contrôle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la table de 100 </a:t>
                      </a:r>
                      <a:r>
                        <a:rPr lang="fr-FR" sz="800" b="1" dirty="0" smtClean="0">
                          <a:latin typeface="Script Ecole 2"/>
                          <a:cs typeface="Script Ecole 2"/>
                        </a:rPr>
                        <a:t>sans l</a:t>
                      </a:r>
                      <a:r>
                        <a:rPr lang="fr-FR" sz="800" b="0" dirty="0" smtClean="0">
                          <a:latin typeface="Script Ecole 2"/>
                          <a:cs typeface="Script Ecole 2"/>
                        </a:rPr>
                        <a:t>a 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carte de contrôle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Compter jusque 1 000 et associer les étiquettes des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nombres sur la chaîne.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9" name="Rectangle à coins arrondis 28"/>
          <p:cNvSpPr/>
          <p:nvPr/>
        </p:nvSpPr>
        <p:spPr>
          <a:xfrm>
            <a:off x="76200" y="7472814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581400" y="8539614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867400" y="8539614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 descr="70-m840-img-0631.jpeg"/>
          <p:cNvPicPr>
            <a:picLocks noChangeAspect="1"/>
          </p:cNvPicPr>
          <p:nvPr/>
        </p:nvPicPr>
        <p:blipFill>
          <a:blip r:embed="rId2"/>
          <a:srcRect l="8135" r="12249"/>
          <a:stretch>
            <a:fillRect/>
          </a:stretch>
        </p:blipFill>
        <p:spPr>
          <a:xfrm>
            <a:off x="2133600" y="8539614"/>
            <a:ext cx="990600" cy="828000"/>
          </a:xfrm>
          <a:prstGeom prst="rect">
            <a:avLst/>
          </a:prstGeom>
        </p:spPr>
      </p:pic>
      <p:pic>
        <p:nvPicPr>
          <p:cNvPr id="33" name="Image 32" descr="Capture d’écran 2015-11-11 à 22.13.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8539614"/>
            <a:ext cx="1149249" cy="791999"/>
          </a:xfrm>
          <a:prstGeom prst="rect">
            <a:avLst/>
          </a:prstGeom>
        </p:spPr>
      </p:pic>
      <p:pic>
        <p:nvPicPr>
          <p:cNvPr id="34" name="Image 33" descr="mi décembre 055.JPG"/>
          <p:cNvPicPr>
            <a:picLocks noChangeAspect="1"/>
          </p:cNvPicPr>
          <p:nvPr/>
        </p:nvPicPr>
        <p:blipFill>
          <a:blip r:embed="rId4"/>
          <a:srcRect l="15811" t="28833" b="14722"/>
          <a:stretch>
            <a:fillRect/>
          </a:stretch>
        </p:blipFill>
        <p:spPr>
          <a:xfrm>
            <a:off x="228600" y="8539614"/>
            <a:ext cx="1364720" cy="609600"/>
          </a:xfrm>
          <a:prstGeom prst="rect">
            <a:avLst/>
          </a:prstGeom>
        </p:spPr>
      </p:pic>
      <p:pic>
        <p:nvPicPr>
          <p:cNvPr id="35" name="Image 34" descr="imgr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8521882"/>
            <a:ext cx="1500923" cy="5028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24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52401" y="1356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98"/>
                <a:gridCol w="2209800"/>
                <a:gridCol w="2057400"/>
              </a:tblGrid>
              <a:tr h="101702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L’addition statique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868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(sans retenue) avec les perles dorées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(sans retenue) avec les timbres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(sans retenue) avec le petit boulier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Image 5" descr="A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109400"/>
            <a:ext cx="1172221" cy="899999"/>
          </a:xfrm>
          <a:prstGeom prst="rect">
            <a:avLst/>
          </a:prstGeom>
        </p:spPr>
      </p:pic>
      <p:pic>
        <p:nvPicPr>
          <p:cNvPr id="7" name="Image 6" descr="timb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9" y="1181400"/>
            <a:ext cx="1515624" cy="791999"/>
          </a:xfrm>
          <a:prstGeom prst="rect">
            <a:avLst/>
          </a:prstGeom>
        </p:spPr>
      </p:pic>
      <p:pic>
        <p:nvPicPr>
          <p:cNvPr id="8" name="Image 7" descr="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399" y="821400"/>
            <a:ext cx="1177686" cy="1223999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152400" y="2514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52401" y="25740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98"/>
                <a:gridCol w="2209800"/>
                <a:gridCol w="2057400"/>
              </a:tblGrid>
              <a:tr h="101702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L’addition statique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868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(sans retenue) avec les perles dorées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(sans retenue) avec les timbres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(sans retenue) avec le petit boulier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Image 10" descr="A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3547800"/>
            <a:ext cx="1172221" cy="899999"/>
          </a:xfrm>
          <a:prstGeom prst="rect">
            <a:avLst/>
          </a:prstGeom>
        </p:spPr>
      </p:pic>
      <p:pic>
        <p:nvPicPr>
          <p:cNvPr id="12" name="Image 11" descr="timb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9" y="3619800"/>
            <a:ext cx="1515624" cy="791999"/>
          </a:xfrm>
          <a:prstGeom prst="rect">
            <a:avLst/>
          </a:prstGeom>
        </p:spPr>
      </p:pic>
      <p:pic>
        <p:nvPicPr>
          <p:cNvPr id="13" name="Image 12" descr="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399" y="3259800"/>
            <a:ext cx="1177686" cy="1223999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152400" y="5046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152401" y="51054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98"/>
                <a:gridCol w="2209800"/>
                <a:gridCol w="2057400"/>
              </a:tblGrid>
              <a:tr h="101702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L’addition statique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868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(sans retenue) avec les perles dorées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(sans retenue) avec les timbres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(sans retenue) avec le petit boulier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1" name="Image 20" descr="A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6079200"/>
            <a:ext cx="1172221" cy="899999"/>
          </a:xfrm>
          <a:prstGeom prst="rect">
            <a:avLst/>
          </a:prstGeom>
        </p:spPr>
      </p:pic>
      <p:pic>
        <p:nvPicPr>
          <p:cNvPr id="22" name="Image 21" descr="timb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9" y="6151200"/>
            <a:ext cx="1515624" cy="791999"/>
          </a:xfrm>
          <a:prstGeom prst="rect">
            <a:avLst/>
          </a:prstGeom>
        </p:spPr>
      </p:pic>
      <p:pic>
        <p:nvPicPr>
          <p:cNvPr id="23" name="Image 22" descr="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399" y="5791200"/>
            <a:ext cx="1177686" cy="1223999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152400" y="74844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152401" y="75438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98"/>
                <a:gridCol w="2209800"/>
                <a:gridCol w="2057400"/>
              </a:tblGrid>
              <a:tr h="101702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L’addition statique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868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(sans retenue) avec les perles dorées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(sans retenue) avec les timbres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(sans retenue) avec le petit boulier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6" name="Image 25" descr="A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8517600"/>
            <a:ext cx="1172221" cy="899999"/>
          </a:xfrm>
          <a:prstGeom prst="rect">
            <a:avLst/>
          </a:prstGeom>
        </p:spPr>
      </p:pic>
      <p:pic>
        <p:nvPicPr>
          <p:cNvPr id="27" name="Image 26" descr="timb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9" y="8589600"/>
            <a:ext cx="1515624" cy="791999"/>
          </a:xfrm>
          <a:prstGeom prst="rect">
            <a:avLst/>
          </a:prstGeom>
        </p:spPr>
      </p:pic>
      <p:pic>
        <p:nvPicPr>
          <p:cNvPr id="28" name="Image 27" descr="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399" y="8229600"/>
            <a:ext cx="1177686" cy="1223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24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52401" y="1356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98"/>
                <a:gridCol w="2209800"/>
                <a:gridCol w="2057400"/>
              </a:tblGrid>
              <a:tr h="86850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boites de couleurs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Apparier deux couleurs primaires identiques, savoir les reconnaître, savoir les nommer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Apparier deux couleurs identiques, savoir les reconnaître, savoir les nommer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gradation chromatique de la plus claire à la plus foncée.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Image 5" descr="B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175" y="884400"/>
            <a:ext cx="1164156" cy="1080000"/>
          </a:xfrm>
          <a:prstGeom prst="rect">
            <a:avLst/>
          </a:prstGeom>
        </p:spPr>
      </p:pic>
      <p:pic>
        <p:nvPicPr>
          <p:cNvPr id="7" name="Image 6" descr="BC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9" y="952204"/>
            <a:ext cx="1486581" cy="935996"/>
          </a:xfrm>
          <a:prstGeom prst="rect">
            <a:avLst/>
          </a:prstGeom>
        </p:spPr>
      </p:pic>
      <p:pic>
        <p:nvPicPr>
          <p:cNvPr id="8" name="Image 7" descr="BC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99" y="884400"/>
            <a:ext cx="949749" cy="1080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152400" y="2514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52401" y="25740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98"/>
                <a:gridCol w="2209800"/>
                <a:gridCol w="2057400"/>
              </a:tblGrid>
              <a:tr h="86850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boites de couleurs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Apparier deux couleurs primaires identiques, savoir les reconnaître, savoir les nommer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Apparier deux couleurs identiques, savoir les reconnaître, savoir les nommer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gradation chromatique de la plus claire à la plus foncée.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Image 10" descr="B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175" y="3322800"/>
            <a:ext cx="1164156" cy="1080000"/>
          </a:xfrm>
          <a:prstGeom prst="rect">
            <a:avLst/>
          </a:prstGeom>
        </p:spPr>
      </p:pic>
      <p:pic>
        <p:nvPicPr>
          <p:cNvPr id="12" name="Image 11" descr="BC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9" y="3390604"/>
            <a:ext cx="1486581" cy="935996"/>
          </a:xfrm>
          <a:prstGeom prst="rect">
            <a:avLst/>
          </a:prstGeom>
        </p:spPr>
      </p:pic>
      <p:pic>
        <p:nvPicPr>
          <p:cNvPr id="13" name="Image 12" descr="BC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99" y="3322800"/>
            <a:ext cx="949749" cy="1080000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152400" y="5046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52401" y="51054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98"/>
                <a:gridCol w="2209800"/>
                <a:gridCol w="2057400"/>
              </a:tblGrid>
              <a:tr h="86850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boites de couleurs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Apparier deux couleurs primaires identiques, savoir les reconnaître, savoir les nommer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Apparier deux couleurs identiques, savoir les reconnaître, savoir les nommer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gradation chromatique de la plus claire à la plus foncée.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Image 15" descr="B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175" y="5854200"/>
            <a:ext cx="1164156" cy="1080000"/>
          </a:xfrm>
          <a:prstGeom prst="rect">
            <a:avLst/>
          </a:prstGeom>
        </p:spPr>
      </p:pic>
      <p:pic>
        <p:nvPicPr>
          <p:cNvPr id="17" name="Image 16" descr="BC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9" y="5922004"/>
            <a:ext cx="1486581" cy="935996"/>
          </a:xfrm>
          <a:prstGeom prst="rect">
            <a:avLst/>
          </a:prstGeom>
        </p:spPr>
      </p:pic>
      <p:pic>
        <p:nvPicPr>
          <p:cNvPr id="18" name="Image 17" descr="BC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99" y="5854200"/>
            <a:ext cx="949749" cy="1080000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152400" y="74844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152401" y="75438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98"/>
                <a:gridCol w="2209800"/>
                <a:gridCol w="2057400"/>
              </a:tblGrid>
              <a:tr h="86850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boites de couleurs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Apparier deux couleurs primaires identiques, savoir les reconnaître, savoir les nommer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Apparier deux couleurs identiques, savoir les reconnaître, savoir les nommer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gradation chromatique de la plus claire à la plus foncée.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1" name="Image 20" descr="B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175" y="8292600"/>
            <a:ext cx="1164156" cy="1080000"/>
          </a:xfrm>
          <a:prstGeom prst="rect">
            <a:avLst/>
          </a:prstGeom>
        </p:spPr>
      </p:pic>
      <p:pic>
        <p:nvPicPr>
          <p:cNvPr id="22" name="Image 21" descr="BC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9" y="8360404"/>
            <a:ext cx="1486581" cy="935996"/>
          </a:xfrm>
          <a:prstGeom prst="rect">
            <a:avLst/>
          </a:prstGeom>
        </p:spPr>
      </p:pic>
      <p:pic>
        <p:nvPicPr>
          <p:cNvPr id="23" name="Image 22" descr="BC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99" y="8292600"/>
            <a:ext cx="949749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2400" y="1524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657600" y="12192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943600" y="12192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76200" y="152400"/>
          <a:ext cx="6553198" cy="22951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499"/>
                <a:gridCol w="1605501"/>
                <a:gridCol w="1828800"/>
                <a:gridCol w="1295398"/>
              </a:tblGrid>
              <a:tr h="1017021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Reproduire, dessiner des formes planes.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                                                                           </a:t>
                      </a:r>
                    </a:p>
                    <a:p>
                      <a:pPr algn="l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                                                                            Le cabinet de géométrie ET les formes à dessin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868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les formes planes carré, triangle, cercle et rectangle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Nommer les formes planes.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Dessiner quelques formes planes avec un gabarit (formes à dessin) puis sans gabarit.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les cartes du cabinet de géométrie (formes pleines, trait épais, trait fin)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Image 7" descr="GE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876000"/>
            <a:ext cx="862479" cy="648000"/>
          </a:xfrm>
          <a:prstGeom prst="rect">
            <a:avLst/>
          </a:prstGeom>
        </p:spPr>
      </p:pic>
      <p:pic>
        <p:nvPicPr>
          <p:cNvPr id="9" name="Image 8" descr="GEO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BF2"/>
              </a:clrFrom>
              <a:clrTo>
                <a:srgbClr val="FCFB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091" y="1485600"/>
            <a:ext cx="862479" cy="648000"/>
          </a:xfrm>
          <a:prstGeom prst="rect">
            <a:avLst/>
          </a:prstGeom>
        </p:spPr>
      </p:pic>
      <p:pic>
        <p:nvPicPr>
          <p:cNvPr id="10" name="Image 9" descr="GEO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876000"/>
            <a:ext cx="862479" cy="648000"/>
          </a:xfrm>
          <a:prstGeom prst="rect">
            <a:avLst/>
          </a:prstGeom>
        </p:spPr>
      </p:pic>
      <p:pic>
        <p:nvPicPr>
          <p:cNvPr id="11" name="Image 10" descr="GEO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485600"/>
            <a:ext cx="862479" cy="648000"/>
          </a:xfrm>
          <a:prstGeom prst="rect">
            <a:avLst/>
          </a:prstGeom>
        </p:spPr>
      </p:pic>
      <p:pic>
        <p:nvPicPr>
          <p:cNvPr id="12" name="Image 11" descr="GEO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1485600"/>
            <a:ext cx="862479" cy="648000"/>
          </a:xfrm>
          <a:prstGeom prst="rect">
            <a:avLst/>
          </a:prstGeom>
        </p:spPr>
      </p:pic>
      <p:pic>
        <p:nvPicPr>
          <p:cNvPr id="13" name="Image 12" descr="GEO7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8FBFC"/>
              </a:clrFrom>
              <a:clrTo>
                <a:srgbClr val="F8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912000"/>
            <a:ext cx="814564" cy="612000"/>
          </a:xfrm>
          <a:prstGeom prst="rect">
            <a:avLst/>
          </a:prstGeom>
        </p:spPr>
      </p:pic>
      <p:pic>
        <p:nvPicPr>
          <p:cNvPr id="14" name="Image 13" descr="GEO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7402" y="1143000"/>
            <a:ext cx="1331998" cy="647999"/>
          </a:xfrm>
          <a:prstGeom prst="rect">
            <a:avLst/>
          </a:prstGeom>
        </p:spPr>
      </p:pic>
      <p:pic>
        <p:nvPicPr>
          <p:cNvPr id="15" name="Image 14" descr="FAD.png"/>
          <p:cNvPicPr>
            <a:picLocks noChangeAspect="1"/>
          </p:cNvPicPr>
          <p:nvPr/>
        </p:nvPicPr>
        <p:blipFill>
          <a:blip r:embed="rId9"/>
          <a:srcRect t="35667" b="22000"/>
          <a:stretch>
            <a:fillRect/>
          </a:stretch>
        </p:blipFill>
        <p:spPr>
          <a:xfrm>
            <a:off x="3276600" y="1219200"/>
            <a:ext cx="1678266" cy="637200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>
          <a:xfrm>
            <a:off x="152400" y="2667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657600" y="3733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943600" y="3733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76200" y="2667000"/>
          <a:ext cx="6553198" cy="22951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499"/>
                <a:gridCol w="1605501"/>
                <a:gridCol w="1828800"/>
                <a:gridCol w="1295398"/>
              </a:tblGrid>
              <a:tr h="1017021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Reproduire, dessiner des formes planes.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                                                                           </a:t>
                      </a:r>
                    </a:p>
                    <a:p>
                      <a:pPr algn="l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                                                                            Le cabinet de géométrie ET les formes à dessin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868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les formes planes carré, triangle, cercle et rectangle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Nommer les formes planes.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Dessiner quelques formes planes avec un gabarit (formes à dessin) puis sans gabarit.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les cartes du cabinet de géométrie (formes pleines, trait épais, trait fin)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" name="Image 19" descr="GE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390600"/>
            <a:ext cx="862479" cy="648000"/>
          </a:xfrm>
          <a:prstGeom prst="rect">
            <a:avLst/>
          </a:prstGeom>
        </p:spPr>
      </p:pic>
      <p:pic>
        <p:nvPicPr>
          <p:cNvPr id="21" name="Image 20" descr="GEO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BF2"/>
              </a:clrFrom>
              <a:clrTo>
                <a:srgbClr val="FCFB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091" y="4000200"/>
            <a:ext cx="862479" cy="648000"/>
          </a:xfrm>
          <a:prstGeom prst="rect">
            <a:avLst/>
          </a:prstGeom>
        </p:spPr>
      </p:pic>
      <p:pic>
        <p:nvPicPr>
          <p:cNvPr id="22" name="Image 21" descr="GEO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390600"/>
            <a:ext cx="862479" cy="648000"/>
          </a:xfrm>
          <a:prstGeom prst="rect">
            <a:avLst/>
          </a:prstGeom>
        </p:spPr>
      </p:pic>
      <p:pic>
        <p:nvPicPr>
          <p:cNvPr id="23" name="Image 22" descr="GEO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4000200"/>
            <a:ext cx="862479" cy="648000"/>
          </a:xfrm>
          <a:prstGeom prst="rect">
            <a:avLst/>
          </a:prstGeom>
        </p:spPr>
      </p:pic>
      <p:pic>
        <p:nvPicPr>
          <p:cNvPr id="24" name="Image 23" descr="GEO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4000200"/>
            <a:ext cx="862479" cy="648000"/>
          </a:xfrm>
          <a:prstGeom prst="rect">
            <a:avLst/>
          </a:prstGeom>
        </p:spPr>
      </p:pic>
      <p:pic>
        <p:nvPicPr>
          <p:cNvPr id="25" name="Image 24" descr="GEO7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8FBFC"/>
              </a:clrFrom>
              <a:clrTo>
                <a:srgbClr val="F8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426600"/>
            <a:ext cx="814564" cy="612000"/>
          </a:xfrm>
          <a:prstGeom prst="rect">
            <a:avLst/>
          </a:prstGeom>
        </p:spPr>
      </p:pic>
      <p:pic>
        <p:nvPicPr>
          <p:cNvPr id="26" name="Image 25" descr="GEO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7402" y="3657600"/>
            <a:ext cx="1331998" cy="647999"/>
          </a:xfrm>
          <a:prstGeom prst="rect">
            <a:avLst/>
          </a:prstGeom>
        </p:spPr>
      </p:pic>
      <p:pic>
        <p:nvPicPr>
          <p:cNvPr id="27" name="Image 26" descr="FAD.png"/>
          <p:cNvPicPr>
            <a:picLocks noChangeAspect="1"/>
          </p:cNvPicPr>
          <p:nvPr/>
        </p:nvPicPr>
        <p:blipFill>
          <a:blip r:embed="rId9"/>
          <a:srcRect t="35667" b="22000"/>
          <a:stretch>
            <a:fillRect/>
          </a:stretch>
        </p:blipFill>
        <p:spPr>
          <a:xfrm>
            <a:off x="3276600" y="3733800"/>
            <a:ext cx="1678266" cy="637200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152400" y="5046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3657600" y="6112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943600" y="6112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76200" y="5046000"/>
          <a:ext cx="6553198" cy="22951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499"/>
                <a:gridCol w="1605501"/>
                <a:gridCol w="1828800"/>
                <a:gridCol w="1295398"/>
              </a:tblGrid>
              <a:tr h="1017021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Reproduire, dessiner des formes planes.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                                                                           </a:t>
                      </a:r>
                    </a:p>
                    <a:p>
                      <a:pPr algn="l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                                                                            Le cabinet de géométrie ET les formes à dessin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868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les formes planes carré, triangle, cercle et rectangle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Nommer les formes planes.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Dessiner quelques formes planes avec un gabarit (formes à dessin) puis sans gabarit.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les cartes du cabinet de géométrie (formes pleines, trait épais, trait fin)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2" name="Image 31" descr="GE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5769600"/>
            <a:ext cx="862479" cy="648000"/>
          </a:xfrm>
          <a:prstGeom prst="rect">
            <a:avLst/>
          </a:prstGeom>
        </p:spPr>
      </p:pic>
      <p:pic>
        <p:nvPicPr>
          <p:cNvPr id="33" name="Image 32" descr="GEO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BF2"/>
              </a:clrFrom>
              <a:clrTo>
                <a:srgbClr val="FCFB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091" y="6379200"/>
            <a:ext cx="862479" cy="648000"/>
          </a:xfrm>
          <a:prstGeom prst="rect">
            <a:avLst/>
          </a:prstGeom>
        </p:spPr>
      </p:pic>
      <p:pic>
        <p:nvPicPr>
          <p:cNvPr id="34" name="Image 33" descr="GEO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769600"/>
            <a:ext cx="862479" cy="648000"/>
          </a:xfrm>
          <a:prstGeom prst="rect">
            <a:avLst/>
          </a:prstGeom>
        </p:spPr>
      </p:pic>
      <p:pic>
        <p:nvPicPr>
          <p:cNvPr id="35" name="Image 34" descr="GEO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6379200"/>
            <a:ext cx="862479" cy="648000"/>
          </a:xfrm>
          <a:prstGeom prst="rect">
            <a:avLst/>
          </a:prstGeom>
        </p:spPr>
      </p:pic>
      <p:pic>
        <p:nvPicPr>
          <p:cNvPr id="36" name="Image 35" descr="GEO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6379200"/>
            <a:ext cx="862479" cy="648000"/>
          </a:xfrm>
          <a:prstGeom prst="rect">
            <a:avLst/>
          </a:prstGeom>
        </p:spPr>
      </p:pic>
      <p:pic>
        <p:nvPicPr>
          <p:cNvPr id="37" name="Image 36" descr="GEO7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8FBFC"/>
              </a:clrFrom>
              <a:clrTo>
                <a:srgbClr val="F8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5805600"/>
            <a:ext cx="814564" cy="612000"/>
          </a:xfrm>
          <a:prstGeom prst="rect">
            <a:avLst/>
          </a:prstGeom>
        </p:spPr>
      </p:pic>
      <p:pic>
        <p:nvPicPr>
          <p:cNvPr id="38" name="Image 37" descr="GEO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7402" y="6036600"/>
            <a:ext cx="1331998" cy="647999"/>
          </a:xfrm>
          <a:prstGeom prst="rect">
            <a:avLst/>
          </a:prstGeom>
        </p:spPr>
      </p:pic>
      <p:pic>
        <p:nvPicPr>
          <p:cNvPr id="39" name="Image 38" descr="FAD.png"/>
          <p:cNvPicPr>
            <a:picLocks noChangeAspect="1"/>
          </p:cNvPicPr>
          <p:nvPr/>
        </p:nvPicPr>
        <p:blipFill>
          <a:blip r:embed="rId9"/>
          <a:srcRect t="35667" b="22000"/>
          <a:stretch>
            <a:fillRect/>
          </a:stretch>
        </p:blipFill>
        <p:spPr>
          <a:xfrm>
            <a:off x="3276600" y="6112800"/>
            <a:ext cx="1678266" cy="637200"/>
          </a:xfrm>
          <a:prstGeom prst="rect">
            <a:avLst/>
          </a:prstGeom>
        </p:spPr>
      </p:pic>
      <p:sp>
        <p:nvSpPr>
          <p:cNvPr id="40" name="Rectangle à coins arrondis 39"/>
          <p:cNvSpPr/>
          <p:nvPr/>
        </p:nvSpPr>
        <p:spPr>
          <a:xfrm>
            <a:off x="152400" y="7560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3657600" y="8627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5943600" y="8627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3" name="Tableau 42"/>
          <p:cNvGraphicFramePr>
            <a:graphicFrameLocks noGrp="1"/>
          </p:cNvGraphicFramePr>
          <p:nvPr/>
        </p:nvGraphicFramePr>
        <p:xfrm>
          <a:off x="76200" y="7560600"/>
          <a:ext cx="6553198" cy="22951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499"/>
                <a:gridCol w="1605501"/>
                <a:gridCol w="1828800"/>
                <a:gridCol w="1295398"/>
              </a:tblGrid>
              <a:tr h="1017021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Reproduire, dessiner des formes planes.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                                                                           </a:t>
                      </a:r>
                    </a:p>
                    <a:p>
                      <a:pPr algn="l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                                                                            Le cabinet de géométrie ET les formes à dessin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868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les formes planes carré, triangle, cercle et rectangle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Nommer les formes planes.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Dessiner quelques formes planes avec un gabarit (formes à dessin) puis sans gabarit.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les cartes du cabinet de géométrie (formes pleines, trait épais, trait fin)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4" name="Image 43" descr="GE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8284200"/>
            <a:ext cx="862479" cy="648000"/>
          </a:xfrm>
          <a:prstGeom prst="rect">
            <a:avLst/>
          </a:prstGeom>
        </p:spPr>
      </p:pic>
      <p:pic>
        <p:nvPicPr>
          <p:cNvPr id="45" name="Image 44" descr="GEO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BF2"/>
              </a:clrFrom>
              <a:clrTo>
                <a:srgbClr val="FCFB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091" y="8893800"/>
            <a:ext cx="862479" cy="648000"/>
          </a:xfrm>
          <a:prstGeom prst="rect">
            <a:avLst/>
          </a:prstGeom>
        </p:spPr>
      </p:pic>
      <p:pic>
        <p:nvPicPr>
          <p:cNvPr id="46" name="Image 45" descr="GEO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8284200"/>
            <a:ext cx="862479" cy="648000"/>
          </a:xfrm>
          <a:prstGeom prst="rect">
            <a:avLst/>
          </a:prstGeom>
        </p:spPr>
      </p:pic>
      <p:pic>
        <p:nvPicPr>
          <p:cNvPr id="47" name="Image 46" descr="GEO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8893800"/>
            <a:ext cx="862479" cy="648000"/>
          </a:xfrm>
          <a:prstGeom prst="rect">
            <a:avLst/>
          </a:prstGeom>
        </p:spPr>
      </p:pic>
      <p:pic>
        <p:nvPicPr>
          <p:cNvPr id="48" name="Image 47" descr="GEO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8893800"/>
            <a:ext cx="862479" cy="648000"/>
          </a:xfrm>
          <a:prstGeom prst="rect">
            <a:avLst/>
          </a:prstGeom>
        </p:spPr>
      </p:pic>
      <p:pic>
        <p:nvPicPr>
          <p:cNvPr id="49" name="Image 48" descr="GEO7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8FBFC"/>
              </a:clrFrom>
              <a:clrTo>
                <a:srgbClr val="F8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8320200"/>
            <a:ext cx="814564" cy="612000"/>
          </a:xfrm>
          <a:prstGeom prst="rect">
            <a:avLst/>
          </a:prstGeom>
        </p:spPr>
      </p:pic>
      <p:pic>
        <p:nvPicPr>
          <p:cNvPr id="50" name="Image 49" descr="GEO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7402" y="8551200"/>
            <a:ext cx="1331998" cy="647999"/>
          </a:xfrm>
          <a:prstGeom prst="rect">
            <a:avLst/>
          </a:prstGeom>
        </p:spPr>
      </p:pic>
      <p:pic>
        <p:nvPicPr>
          <p:cNvPr id="51" name="Image 50" descr="FAD.png"/>
          <p:cNvPicPr>
            <a:picLocks noChangeAspect="1"/>
          </p:cNvPicPr>
          <p:nvPr/>
        </p:nvPicPr>
        <p:blipFill>
          <a:blip r:embed="rId9"/>
          <a:srcRect t="35667" b="22000"/>
          <a:stretch>
            <a:fillRect/>
          </a:stretch>
        </p:blipFill>
        <p:spPr>
          <a:xfrm>
            <a:off x="3276600" y="8627400"/>
            <a:ext cx="1678266" cy="637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24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52401" y="1356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98"/>
                <a:gridCol w="2209800"/>
                <a:gridCol w="2057400"/>
              </a:tblGrid>
              <a:tr h="86850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solides bleus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Apparier deux volumes identiques juste en les touchant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quelques solides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Nommer quelques solides (cube, sphère, pyramide, cylindre…)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Image 5" descr="so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9" y="960600"/>
            <a:ext cx="1207059" cy="1080000"/>
          </a:xfrm>
          <a:prstGeom prst="rect">
            <a:avLst/>
          </a:prstGeom>
        </p:spPr>
      </p:pic>
      <p:pic>
        <p:nvPicPr>
          <p:cNvPr id="7" name="Image 6" descr="SAC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808200"/>
            <a:ext cx="679764" cy="1080000"/>
          </a:xfrm>
          <a:prstGeom prst="rect">
            <a:avLst/>
          </a:prstGeom>
        </p:spPr>
      </p:pic>
      <p:pic>
        <p:nvPicPr>
          <p:cNvPr id="8" name="Image 7" descr="SA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952200"/>
            <a:ext cx="974543" cy="936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152400" y="2514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52401" y="25740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98"/>
                <a:gridCol w="2209800"/>
                <a:gridCol w="2057400"/>
              </a:tblGrid>
              <a:tr h="86850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solides bleus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Apparier deux volumes identiques juste en les touchant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quelques solides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Nommer quelques solides (cube, sphère, pyramide, cylindre…)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Image 10" descr="so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9" y="3399000"/>
            <a:ext cx="1207059" cy="1080000"/>
          </a:xfrm>
          <a:prstGeom prst="rect">
            <a:avLst/>
          </a:prstGeom>
        </p:spPr>
      </p:pic>
      <p:pic>
        <p:nvPicPr>
          <p:cNvPr id="12" name="Image 11" descr="SAC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246600"/>
            <a:ext cx="679764" cy="1080000"/>
          </a:xfrm>
          <a:prstGeom prst="rect">
            <a:avLst/>
          </a:prstGeom>
        </p:spPr>
      </p:pic>
      <p:pic>
        <p:nvPicPr>
          <p:cNvPr id="13" name="Image 12" descr="SA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3390600"/>
            <a:ext cx="974543" cy="936000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152400" y="5046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52401" y="51054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98"/>
                <a:gridCol w="2209800"/>
                <a:gridCol w="2057400"/>
              </a:tblGrid>
              <a:tr h="86850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solides bleus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Apparier deux volumes identiques juste en les touchant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quelques solides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Nommer quelques solides (cube, sphère, pyramide, cylindre…)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Image 15" descr="so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9" y="5930400"/>
            <a:ext cx="1207059" cy="1080000"/>
          </a:xfrm>
          <a:prstGeom prst="rect">
            <a:avLst/>
          </a:prstGeom>
        </p:spPr>
      </p:pic>
      <p:pic>
        <p:nvPicPr>
          <p:cNvPr id="17" name="Image 16" descr="SAC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5778000"/>
            <a:ext cx="679764" cy="1080000"/>
          </a:xfrm>
          <a:prstGeom prst="rect">
            <a:avLst/>
          </a:prstGeom>
        </p:spPr>
      </p:pic>
      <p:pic>
        <p:nvPicPr>
          <p:cNvPr id="18" name="Image 17" descr="SA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5922000"/>
            <a:ext cx="974543" cy="936000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152400" y="74844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152401" y="75438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98"/>
                <a:gridCol w="2209800"/>
                <a:gridCol w="2057400"/>
              </a:tblGrid>
              <a:tr h="86850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solides bleus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Apparier deux volumes identiques juste en les touchant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quelques solides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Nommer quelques solides (cube, sphère, pyramide, cylindre…)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1" name="Image 20" descr="so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9" y="8368800"/>
            <a:ext cx="1207059" cy="1080000"/>
          </a:xfrm>
          <a:prstGeom prst="rect">
            <a:avLst/>
          </a:prstGeom>
        </p:spPr>
      </p:pic>
      <p:pic>
        <p:nvPicPr>
          <p:cNvPr id="22" name="Image 21" descr="SAC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8216400"/>
            <a:ext cx="679764" cy="1080000"/>
          </a:xfrm>
          <a:prstGeom prst="rect">
            <a:avLst/>
          </a:prstGeom>
        </p:spPr>
      </p:pic>
      <p:pic>
        <p:nvPicPr>
          <p:cNvPr id="23" name="Image 22" descr="SA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8360400"/>
            <a:ext cx="974543" cy="93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24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657600" y="1143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943600" y="1143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76200" y="76200"/>
          <a:ext cx="6736200" cy="2346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2226"/>
                <a:gridCol w="525662"/>
                <a:gridCol w="525663"/>
                <a:gridCol w="525662"/>
                <a:gridCol w="525662"/>
                <a:gridCol w="525663"/>
                <a:gridCol w="525662"/>
              </a:tblGrid>
              <a:tr h="1017021">
                <a:tc gridSpan="7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Reproduire un assemblage à partir d’un modèle (puzzle, pavage, assemblage de solides)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endParaRPr lang="fr-FR" sz="1100" b="1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</a:t>
                      </a:r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triangles constructeurs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4434">
                <a:tc rowSpan="2"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les formes planes carré, triangle, rectangle, losange, trapèze, parallélogramme.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Construire des formes planes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vec les boites des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triangles constructeurs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44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Image 7" descr="TRIA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88" y="1011600"/>
            <a:ext cx="961409" cy="719999"/>
          </a:xfrm>
          <a:prstGeom prst="rect">
            <a:avLst/>
          </a:prstGeom>
        </p:spPr>
      </p:pic>
      <p:pic>
        <p:nvPicPr>
          <p:cNvPr id="9" name="Image 8" descr="tria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988" y="1011600"/>
            <a:ext cx="961411" cy="720000"/>
          </a:xfrm>
          <a:prstGeom prst="rect">
            <a:avLst/>
          </a:prstGeom>
        </p:spPr>
      </p:pic>
      <p:pic>
        <p:nvPicPr>
          <p:cNvPr id="10" name="Image 9" descr="trian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788" y="1011599"/>
            <a:ext cx="961412" cy="720000"/>
          </a:xfrm>
          <a:prstGeom prst="rect">
            <a:avLst/>
          </a:prstGeom>
        </p:spPr>
      </p:pic>
      <p:pic>
        <p:nvPicPr>
          <p:cNvPr id="11" name="Image 10" descr="trian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588" y="1011599"/>
            <a:ext cx="967101" cy="720000"/>
          </a:xfrm>
          <a:prstGeom prst="rect">
            <a:avLst/>
          </a:prstGeom>
        </p:spPr>
      </p:pic>
      <p:pic>
        <p:nvPicPr>
          <p:cNvPr id="12" name="Image 11" descr="TRIAN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388" y="1011600"/>
            <a:ext cx="961412" cy="720000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152400" y="2514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657600" y="3581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943600" y="3581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76200" y="2514600"/>
          <a:ext cx="6736200" cy="2346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2226"/>
                <a:gridCol w="525662"/>
                <a:gridCol w="525663"/>
                <a:gridCol w="525662"/>
                <a:gridCol w="525662"/>
                <a:gridCol w="525663"/>
                <a:gridCol w="525662"/>
              </a:tblGrid>
              <a:tr h="1017021">
                <a:tc gridSpan="7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Reproduire un assemblage à partir d’un modèle (puzzle, pavage, assemblage de solides)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endParaRPr lang="fr-FR" sz="1100" b="1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</a:t>
                      </a:r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triangles constructeurs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4434">
                <a:tc rowSpan="2"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les formes planes carré, triangle, rectangle, losange, trapèze, parallélogramme.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Construire des formes planes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vec les boites des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triangles constructeurs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44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7" name="Image 16" descr="TRIA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88" y="3450000"/>
            <a:ext cx="961409" cy="719999"/>
          </a:xfrm>
          <a:prstGeom prst="rect">
            <a:avLst/>
          </a:prstGeom>
        </p:spPr>
      </p:pic>
      <p:pic>
        <p:nvPicPr>
          <p:cNvPr id="18" name="Image 17" descr="tria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988" y="3450000"/>
            <a:ext cx="961411" cy="720000"/>
          </a:xfrm>
          <a:prstGeom prst="rect">
            <a:avLst/>
          </a:prstGeom>
        </p:spPr>
      </p:pic>
      <p:pic>
        <p:nvPicPr>
          <p:cNvPr id="19" name="Image 18" descr="trian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788" y="3449999"/>
            <a:ext cx="961412" cy="720000"/>
          </a:xfrm>
          <a:prstGeom prst="rect">
            <a:avLst/>
          </a:prstGeom>
        </p:spPr>
      </p:pic>
      <p:pic>
        <p:nvPicPr>
          <p:cNvPr id="20" name="Image 19" descr="trian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588" y="3449999"/>
            <a:ext cx="967101" cy="720000"/>
          </a:xfrm>
          <a:prstGeom prst="rect">
            <a:avLst/>
          </a:prstGeom>
        </p:spPr>
      </p:pic>
      <p:pic>
        <p:nvPicPr>
          <p:cNvPr id="21" name="Image 20" descr="TRIAN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388" y="3450000"/>
            <a:ext cx="961412" cy="720000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52400" y="5044935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657600" y="6111735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943600" y="6111735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76200" y="5044935"/>
          <a:ext cx="6736200" cy="2346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2226"/>
                <a:gridCol w="525662"/>
                <a:gridCol w="525663"/>
                <a:gridCol w="525662"/>
                <a:gridCol w="525662"/>
                <a:gridCol w="525663"/>
                <a:gridCol w="525662"/>
              </a:tblGrid>
              <a:tr h="1017021">
                <a:tc gridSpan="7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Reproduire un assemblage à partir d’un modèle (puzzle, pavage, assemblage de solides)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endParaRPr lang="fr-FR" sz="1100" b="1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</a:t>
                      </a:r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triangles constructeurs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4434">
                <a:tc rowSpan="2"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les formes planes carré, triangle, rectangle, losange, trapèze, parallélogramme.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Construire des formes planes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vec les boites des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triangles constructeurs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44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6" name="Image 25" descr="TRIA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88" y="5980335"/>
            <a:ext cx="961409" cy="719999"/>
          </a:xfrm>
          <a:prstGeom prst="rect">
            <a:avLst/>
          </a:prstGeom>
        </p:spPr>
      </p:pic>
      <p:pic>
        <p:nvPicPr>
          <p:cNvPr id="27" name="Image 26" descr="tria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988" y="5980335"/>
            <a:ext cx="961411" cy="720000"/>
          </a:xfrm>
          <a:prstGeom prst="rect">
            <a:avLst/>
          </a:prstGeom>
        </p:spPr>
      </p:pic>
      <p:pic>
        <p:nvPicPr>
          <p:cNvPr id="28" name="Image 27" descr="trian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788" y="5980334"/>
            <a:ext cx="961412" cy="720000"/>
          </a:xfrm>
          <a:prstGeom prst="rect">
            <a:avLst/>
          </a:prstGeom>
        </p:spPr>
      </p:pic>
      <p:pic>
        <p:nvPicPr>
          <p:cNvPr id="29" name="Image 28" descr="trian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588" y="5980334"/>
            <a:ext cx="967101" cy="720000"/>
          </a:xfrm>
          <a:prstGeom prst="rect">
            <a:avLst/>
          </a:prstGeom>
        </p:spPr>
      </p:pic>
      <p:pic>
        <p:nvPicPr>
          <p:cNvPr id="30" name="Image 29" descr="TRIAN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388" y="5980335"/>
            <a:ext cx="961412" cy="720000"/>
          </a:xfrm>
          <a:prstGeom prst="rect">
            <a:avLst/>
          </a:prstGeom>
        </p:spPr>
      </p:pic>
      <p:sp>
        <p:nvSpPr>
          <p:cNvPr id="31" name="Rectangle à coins arrondis 30"/>
          <p:cNvSpPr/>
          <p:nvPr/>
        </p:nvSpPr>
        <p:spPr>
          <a:xfrm>
            <a:off x="152400" y="7483335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3657600" y="8550135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943600" y="8550135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76200" y="7483335"/>
          <a:ext cx="6736200" cy="2346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2226"/>
                <a:gridCol w="525662"/>
                <a:gridCol w="525663"/>
                <a:gridCol w="525662"/>
                <a:gridCol w="525662"/>
                <a:gridCol w="525663"/>
                <a:gridCol w="525662"/>
              </a:tblGrid>
              <a:tr h="1017021">
                <a:tc gridSpan="7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des objets en fonction de caractéristiques liées à leur forme.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Savoir nommer quelques formes planes (carré, triangle, cercle ou disque, rectangle) et reconnaître quelques solides (cube, pyramide, boule, cylindre).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Reproduire un assemblage à partir d’un modèle (puzzle, pavage, assemblage de solides)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endParaRPr lang="fr-FR" sz="1100" b="1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</a:t>
                      </a:r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triangles constructeurs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4434">
                <a:tc rowSpan="2"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les formes planes carré, triangle, rectangle, losange, trapèze, parallélogramme.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Construire des formes planes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vec les boites des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triangles constructeurs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44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5" name="Image 34" descr="TRIA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88" y="8418735"/>
            <a:ext cx="961409" cy="719999"/>
          </a:xfrm>
          <a:prstGeom prst="rect">
            <a:avLst/>
          </a:prstGeom>
        </p:spPr>
      </p:pic>
      <p:pic>
        <p:nvPicPr>
          <p:cNvPr id="36" name="Image 35" descr="tria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988" y="8418735"/>
            <a:ext cx="961411" cy="720000"/>
          </a:xfrm>
          <a:prstGeom prst="rect">
            <a:avLst/>
          </a:prstGeom>
        </p:spPr>
      </p:pic>
      <p:pic>
        <p:nvPicPr>
          <p:cNvPr id="37" name="Image 36" descr="trian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788" y="8418734"/>
            <a:ext cx="961412" cy="720000"/>
          </a:xfrm>
          <a:prstGeom prst="rect">
            <a:avLst/>
          </a:prstGeom>
        </p:spPr>
      </p:pic>
      <p:pic>
        <p:nvPicPr>
          <p:cNvPr id="38" name="Image 37" descr="trian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588" y="8418734"/>
            <a:ext cx="967101" cy="720000"/>
          </a:xfrm>
          <a:prstGeom prst="rect">
            <a:avLst/>
          </a:prstGeom>
        </p:spPr>
      </p:pic>
      <p:pic>
        <p:nvPicPr>
          <p:cNvPr id="39" name="Image 38" descr="TRIAN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388" y="8418735"/>
            <a:ext cx="961412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24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52401" y="135600"/>
          <a:ext cx="6553199" cy="2358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786"/>
                <a:gridCol w="1681795"/>
                <a:gridCol w="1565809"/>
                <a:gridCol w="1565809"/>
              </a:tblGrid>
              <a:tr h="86850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ou ranger des objets selon un critère de longueur ou de masse ou de contenance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 tour rose, l’escalier marron, 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es barres rouges.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Tour rose :</a:t>
                      </a:r>
                      <a:r>
                        <a:rPr lang="fr-FR" sz="800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Réaliser la tour rose en empilant les cubes du plus gros au plus petit.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Escalier marron : Réaliser l'escalier marron en ordonnant les prismes du plus large au plus</a:t>
                      </a:r>
                      <a:r>
                        <a:rPr lang="fr-FR" sz="800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étroit.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Barres rouges : Ranger les barres rouges de la plus longue à la plus courte.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Trouver des liens entre 2 ou 3 de ces matériels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Image 5" descr="T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745200"/>
            <a:ext cx="584471" cy="1080000"/>
          </a:xfrm>
          <a:prstGeom prst="rect">
            <a:avLst/>
          </a:prstGeom>
        </p:spPr>
      </p:pic>
      <p:pic>
        <p:nvPicPr>
          <p:cNvPr id="7" name="Image 6" descr="E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9007" y="897600"/>
            <a:ext cx="1552392" cy="975400"/>
          </a:xfrm>
          <a:prstGeom prst="rect">
            <a:avLst/>
          </a:prstGeom>
        </p:spPr>
      </p:pic>
      <p:pic>
        <p:nvPicPr>
          <p:cNvPr id="8" name="Image 7" descr="B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9" y="1183203"/>
            <a:ext cx="1390952" cy="323997"/>
          </a:xfrm>
          <a:prstGeom prst="rect">
            <a:avLst/>
          </a:prstGeom>
        </p:spPr>
      </p:pic>
      <p:pic>
        <p:nvPicPr>
          <p:cNvPr id="9" name="Image 8" descr="Capture d’écran 2015-11-11 à 23.45.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799" y="1126200"/>
            <a:ext cx="1332000" cy="540000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21800" y="25908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21801" y="2650200"/>
          <a:ext cx="6553199" cy="2358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786"/>
                <a:gridCol w="1681795"/>
                <a:gridCol w="1565809"/>
                <a:gridCol w="1565809"/>
              </a:tblGrid>
              <a:tr h="86850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ou ranger des objets selon un critère de longueur ou de masse ou de contenance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 tour rose, l’escalier marron, 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es barres rouges.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Tour rose :</a:t>
                      </a:r>
                      <a:r>
                        <a:rPr lang="fr-FR" sz="800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Réaliser la tour rose en empilant les cubes du plus gros au plus petit.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Escalier marron : Réaliser l'escalier marron en ordonnant les prismes du plus large au plus</a:t>
                      </a:r>
                      <a:r>
                        <a:rPr lang="fr-FR" sz="800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étroit.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Barres rouges : Ranger les barres rouges de la plus longue à la plus courte.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Trouver des liens entre 2 ou 3 de ces matériels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Image 11" descr="T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99" y="3259800"/>
            <a:ext cx="584471" cy="1080000"/>
          </a:xfrm>
          <a:prstGeom prst="rect">
            <a:avLst/>
          </a:prstGeom>
        </p:spPr>
      </p:pic>
      <p:pic>
        <p:nvPicPr>
          <p:cNvPr id="13" name="Image 12" descr="E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8407" y="3412200"/>
            <a:ext cx="1552392" cy="975400"/>
          </a:xfrm>
          <a:prstGeom prst="rect">
            <a:avLst/>
          </a:prstGeom>
        </p:spPr>
      </p:pic>
      <p:pic>
        <p:nvPicPr>
          <p:cNvPr id="14" name="Image 13" descr="B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999" y="3697803"/>
            <a:ext cx="1390952" cy="323997"/>
          </a:xfrm>
          <a:prstGeom prst="rect">
            <a:avLst/>
          </a:prstGeom>
        </p:spPr>
      </p:pic>
      <p:pic>
        <p:nvPicPr>
          <p:cNvPr id="15" name="Image 14" descr="Capture d’écran 2015-11-11 à 23.45.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199" y="3640800"/>
            <a:ext cx="1332000" cy="540000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>
          <a:xfrm>
            <a:off x="183000" y="4897232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83001" y="4956632"/>
          <a:ext cx="6553199" cy="2358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786"/>
                <a:gridCol w="1681795"/>
                <a:gridCol w="1565809"/>
                <a:gridCol w="1565809"/>
              </a:tblGrid>
              <a:tr h="86850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ou ranger des objets selon un critère de longueur ou de masse ou de contenance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 tour rose, l’escalier marron, 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es barres rouges.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Tour rose :</a:t>
                      </a:r>
                      <a:r>
                        <a:rPr lang="fr-FR" sz="800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Réaliser la tour rose en empilant les cubes du plus gros au plus petit.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Escalier marron : Réaliser l'escalier marron en ordonnant les prismes du plus large au plus</a:t>
                      </a:r>
                      <a:r>
                        <a:rPr lang="fr-FR" sz="800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étroit.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Barres rouges : Ranger les barres rouges de la plus longue à la plus courte.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Trouver des liens entre 2 ou 3 de ces matériels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" name="Image 17" descr="T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99" y="5566232"/>
            <a:ext cx="584471" cy="1080000"/>
          </a:xfrm>
          <a:prstGeom prst="rect">
            <a:avLst/>
          </a:prstGeom>
        </p:spPr>
      </p:pic>
      <p:pic>
        <p:nvPicPr>
          <p:cNvPr id="19" name="Image 18" descr="E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9607" y="5718632"/>
            <a:ext cx="1552392" cy="975400"/>
          </a:xfrm>
          <a:prstGeom prst="rect">
            <a:avLst/>
          </a:prstGeom>
        </p:spPr>
      </p:pic>
      <p:pic>
        <p:nvPicPr>
          <p:cNvPr id="20" name="Image 19" descr="B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199" y="6004235"/>
            <a:ext cx="1390952" cy="323997"/>
          </a:xfrm>
          <a:prstGeom prst="rect">
            <a:avLst/>
          </a:prstGeom>
        </p:spPr>
      </p:pic>
      <p:pic>
        <p:nvPicPr>
          <p:cNvPr id="21" name="Image 20" descr="Capture d’écran 2015-11-11 à 23.45.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399" y="5947232"/>
            <a:ext cx="1332000" cy="540000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52400" y="7411832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152401" y="7471232"/>
          <a:ext cx="6553199" cy="2358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786"/>
                <a:gridCol w="1681795"/>
                <a:gridCol w="1565809"/>
                <a:gridCol w="1565809"/>
              </a:tblGrid>
              <a:tr h="86850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ou ranger des objets selon un critère de longueur ou de masse ou de contenance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 tour rose, l’escalier marron, 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es barres rouges.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Tour rose :</a:t>
                      </a:r>
                      <a:r>
                        <a:rPr lang="fr-FR" sz="800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Réaliser la tour rose en empilant les cubes du plus gros au plus petit.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Escalier marron : Réaliser l'escalier marron en ordonnant les prismes du plus large au plus</a:t>
                      </a:r>
                      <a:r>
                        <a:rPr lang="fr-FR" sz="800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étroit.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Barres rouges : Ranger les barres rouges de la plus longue à la plus courte.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Trouver des liens entre 2 ou 3 de ces matériels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4" name="Image 23" descr="T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8080832"/>
            <a:ext cx="584471" cy="1080000"/>
          </a:xfrm>
          <a:prstGeom prst="rect">
            <a:avLst/>
          </a:prstGeom>
        </p:spPr>
      </p:pic>
      <p:pic>
        <p:nvPicPr>
          <p:cNvPr id="25" name="Image 24" descr="E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9007" y="8233232"/>
            <a:ext cx="1552392" cy="975400"/>
          </a:xfrm>
          <a:prstGeom prst="rect">
            <a:avLst/>
          </a:prstGeom>
        </p:spPr>
      </p:pic>
      <p:pic>
        <p:nvPicPr>
          <p:cNvPr id="26" name="Image 25" descr="B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9" y="8518835"/>
            <a:ext cx="1390952" cy="323997"/>
          </a:xfrm>
          <a:prstGeom prst="rect">
            <a:avLst/>
          </a:prstGeom>
        </p:spPr>
      </p:pic>
      <p:pic>
        <p:nvPicPr>
          <p:cNvPr id="27" name="Image 26" descr="Capture d’écran 2015-11-11 à 23.45.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799" y="8461832"/>
            <a:ext cx="1332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762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581400" y="1143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867400" y="1143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0" y="76200"/>
          <a:ext cx="6736200" cy="234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5932"/>
                <a:gridCol w="1735932"/>
                <a:gridCol w="1557336"/>
                <a:gridCol w="1707000"/>
              </a:tblGrid>
              <a:tr h="96994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ou ranger des objets selon un critère de longueur ou de masse ou de contenance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</a:t>
                      </a:r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es blocs de cylindres, les cylindres de couleurs, les tablettes </a:t>
                      </a:r>
                      <a:r>
                        <a:rPr lang="fr-FR" sz="1100" b="1" kern="1200" baseline="0" dirty="0" err="1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baryques</a:t>
                      </a:r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les tablettes thermiques</a:t>
                      </a:r>
                      <a:endParaRPr lang="fr-FR" sz="1000" b="1" u="sng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1047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4982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les 4 emboitements cylindriques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Ordonner les cylindres de couleurs dans l’ordre croissant ou décroissant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Trier les tablettes en fonction de leur masse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Trier les tablettes en fonction de leur température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Image 7" descr="E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19" y="1295400"/>
            <a:ext cx="775149" cy="432000"/>
          </a:xfrm>
          <a:prstGeom prst="rect">
            <a:avLst/>
          </a:prstGeom>
        </p:spPr>
      </p:pic>
      <p:pic>
        <p:nvPicPr>
          <p:cNvPr id="9" name="Image 8" descr="EC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1295400"/>
            <a:ext cx="831273" cy="432000"/>
          </a:xfrm>
          <a:prstGeom prst="rect">
            <a:avLst/>
          </a:prstGeom>
        </p:spPr>
      </p:pic>
      <p:pic>
        <p:nvPicPr>
          <p:cNvPr id="10" name="Image 9" descr="E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319" y="939600"/>
            <a:ext cx="733531" cy="432000"/>
          </a:xfrm>
          <a:prstGeom prst="rect">
            <a:avLst/>
          </a:prstGeom>
        </p:spPr>
      </p:pic>
      <p:pic>
        <p:nvPicPr>
          <p:cNvPr id="11" name="Image 10" descr="EC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963000"/>
            <a:ext cx="761006" cy="432000"/>
          </a:xfrm>
          <a:prstGeom prst="rect">
            <a:avLst/>
          </a:prstGeom>
        </p:spPr>
      </p:pic>
      <p:pic>
        <p:nvPicPr>
          <p:cNvPr id="12" name="Image 11" descr="C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951" y="1447800"/>
            <a:ext cx="685049" cy="360000"/>
          </a:xfrm>
          <a:prstGeom prst="rect">
            <a:avLst/>
          </a:prstGeom>
        </p:spPr>
      </p:pic>
      <p:pic>
        <p:nvPicPr>
          <p:cNvPr id="13" name="Image 12" descr="C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941" y="1468800"/>
            <a:ext cx="609474" cy="360000"/>
          </a:xfrm>
          <a:prstGeom prst="rect">
            <a:avLst/>
          </a:prstGeom>
        </p:spPr>
      </p:pic>
      <p:pic>
        <p:nvPicPr>
          <p:cNvPr id="14" name="Image 13" descr="C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2673" y="1066800"/>
            <a:ext cx="716327" cy="360000"/>
          </a:xfrm>
          <a:prstGeom prst="rect">
            <a:avLst/>
          </a:prstGeom>
        </p:spPr>
      </p:pic>
      <p:pic>
        <p:nvPicPr>
          <p:cNvPr id="15" name="Image 14" descr="C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468" y="1066800"/>
            <a:ext cx="618947" cy="360000"/>
          </a:xfrm>
          <a:prstGeom prst="rect">
            <a:avLst/>
          </a:prstGeom>
        </p:spPr>
      </p:pic>
      <p:pic>
        <p:nvPicPr>
          <p:cNvPr id="16" name="Image 15" descr="thermiqu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8063" y="1176601"/>
            <a:ext cx="1451337" cy="575999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76200" y="2607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581400" y="3674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867400" y="3674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0" y="2607600"/>
          <a:ext cx="6736200" cy="234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5932"/>
                <a:gridCol w="1735932"/>
                <a:gridCol w="1557336"/>
                <a:gridCol w="1707000"/>
              </a:tblGrid>
              <a:tr h="96994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ou ranger des objets selon un critère de longueur ou de masse ou de contenance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</a:t>
                      </a:r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es blocs de cylindres, les cylindres de couleurs, les tablettes </a:t>
                      </a:r>
                      <a:r>
                        <a:rPr lang="fr-FR" sz="1100" b="1" kern="1200" baseline="0" dirty="0" err="1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baryques</a:t>
                      </a:r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les tablettes thermiques</a:t>
                      </a:r>
                      <a:endParaRPr lang="fr-FR" sz="1000" b="1" u="sng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1047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4982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les 4 emboitements cylindriques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Ordonner les cylindres de couleurs dans l’ordre croissant ou décroissant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Trier les tablettes en fonction de leur masse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Trier les tablettes en fonction de leur température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1" name="Image 20" descr="E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19" y="3826800"/>
            <a:ext cx="775149" cy="432000"/>
          </a:xfrm>
          <a:prstGeom prst="rect">
            <a:avLst/>
          </a:prstGeom>
        </p:spPr>
      </p:pic>
      <p:pic>
        <p:nvPicPr>
          <p:cNvPr id="22" name="Image 21" descr="EC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3826800"/>
            <a:ext cx="831273" cy="432000"/>
          </a:xfrm>
          <a:prstGeom prst="rect">
            <a:avLst/>
          </a:prstGeom>
        </p:spPr>
      </p:pic>
      <p:pic>
        <p:nvPicPr>
          <p:cNvPr id="23" name="Image 22" descr="E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319" y="3471000"/>
            <a:ext cx="733531" cy="432000"/>
          </a:xfrm>
          <a:prstGeom prst="rect">
            <a:avLst/>
          </a:prstGeom>
        </p:spPr>
      </p:pic>
      <p:pic>
        <p:nvPicPr>
          <p:cNvPr id="24" name="Image 23" descr="EC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494400"/>
            <a:ext cx="761006" cy="432000"/>
          </a:xfrm>
          <a:prstGeom prst="rect">
            <a:avLst/>
          </a:prstGeom>
        </p:spPr>
      </p:pic>
      <p:pic>
        <p:nvPicPr>
          <p:cNvPr id="25" name="Image 24" descr="C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951" y="3979200"/>
            <a:ext cx="685049" cy="360000"/>
          </a:xfrm>
          <a:prstGeom prst="rect">
            <a:avLst/>
          </a:prstGeom>
        </p:spPr>
      </p:pic>
      <p:pic>
        <p:nvPicPr>
          <p:cNvPr id="26" name="Image 25" descr="C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941" y="4000200"/>
            <a:ext cx="609474" cy="360000"/>
          </a:xfrm>
          <a:prstGeom prst="rect">
            <a:avLst/>
          </a:prstGeom>
        </p:spPr>
      </p:pic>
      <p:pic>
        <p:nvPicPr>
          <p:cNvPr id="27" name="Image 26" descr="C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2673" y="3598200"/>
            <a:ext cx="716327" cy="360000"/>
          </a:xfrm>
          <a:prstGeom prst="rect">
            <a:avLst/>
          </a:prstGeom>
        </p:spPr>
      </p:pic>
      <p:pic>
        <p:nvPicPr>
          <p:cNvPr id="28" name="Image 27" descr="C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468" y="3598200"/>
            <a:ext cx="618947" cy="360000"/>
          </a:xfrm>
          <a:prstGeom prst="rect">
            <a:avLst/>
          </a:prstGeom>
        </p:spPr>
      </p:pic>
      <p:pic>
        <p:nvPicPr>
          <p:cNvPr id="29" name="Image 28" descr="thermiqu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8063" y="3708001"/>
            <a:ext cx="1451337" cy="575999"/>
          </a:xfrm>
          <a:prstGeom prst="rect">
            <a:avLst/>
          </a:prstGeom>
        </p:spPr>
      </p:pic>
      <p:sp>
        <p:nvSpPr>
          <p:cNvPr id="30" name="Rectangle à coins arrondis 29"/>
          <p:cNvSpPr/>
          <p:nvPr/>
        </p:nvSpPr>
        <p:spPr>
          <a:xfrm>
            <a:off x="152400" y="4953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657600" y="6019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943600" y="6019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3" name="Tableau 32"/>
          <p:cNvGraphicFramePr>
            <a:graphicFrameLocks noGrp="1"/>
          </p:cNvGraphicFramePr>
          <p:nvPr/>
        </p:nvGraphicFramePr>
        <p:xfrm>
          <a:off x="76200" y="4953000"/>
          <a:ext cx="6736200" cy="234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5932"/>
                <a:gridCol w="1735932"/>
                <a:gridCol w="1557336"/>
                <a:gridCol w="1707000"/>
              </a:tblGrid>
              <a:tr h="96994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ou ranger des objets selon un critère de longueur ou de masse ou de contenance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</a:t>
                      </a:r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es blocs de cylindres, les cylindres de couleurs, les tablettes </a:t>
                      </a:r>
                      <a:r>
                        <a:rPr lang="fr-FR" sz="1100" b="1" kern="1200" baseline="0" dirty="0" err="1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baryques</a:t>
                      </a:r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les tablettes thermiques</a:t>
                      </a:r>
                      <a:endParaRPr lang="fr-FR" sz="1000" b="1" u="sng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1047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4982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les 4 emboitements cylindriques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Ordonner les cylindres de couleurs dans l’ordre croissant ou décroissant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Trier les tablettes en fonction de leur masse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Trier les tablettes en fonction de leur température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4" name="Image 33" descr="E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19" y="6172200"/>
            <a:ext cx="775149" cy="432000"/>
          </a:xfrm>
          <a:prstGeom prst="rect">
            <a:avLst/>
          </a:prstGeom>
        </p:spPr>
      </p:pic>
      <p:pic>
        <p:nvPicPr>
          <p:cNvPr id="35" name="Image 34" descr="EC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6172200"/>
            <a:ext cx="831273" cy="432000"/>
          </a:xfrm>
          <a:prstGeom prst="rect">
            <a:avLst/>
          </a:prstGeom>
        </p:spPr>
      </p:pic>
      <p:pic>
        <p:nvPicPr>
          <p:cNvPr id="36" name="Image 35" descr="E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519" y="5816400"/>
            <a:ext cx="733531" cy="432000"/>
          </a:xfrm>
          <a:prstGeom prst="rect">
            <a:avLst/>
          </a:prstGeom>
        </p:spPr>
      </p:pic>
      <p:pic>
        <p:nvPicPr>
          <p:cNvPr id="37" name="Image 36" descr="EC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5839800"/>
            <a:ext cx="761006" cy="432000"/>
          </a:xfrm>
          <a:prstGeom prst="rect">
            <a:avLst/>
          </a:prstGeom>
        </p:spPr>
      </p:pic>
      <p:pic>
        <p:nvPicPr>
          <p:cNvPr id="38" name="Image 37" descr="C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151" y="6324600"/>
            <a:ext cx="685049" cy="360000"/>
          </a:xfrm>
          <a:prstGeom prst="rect">
            <a:avLst/>
          </a:prstGeom>
        </p:spPr>
      </p:pic>
      <p:pic>
        <p:nvPicPr>
          <p:cNvPr id="39" name="Image 38" descr="C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8141" y="6345600"/>
            <a:ext cx="609474" cy="360000"/>
          </a:xfrm>
          <a:prstGeom prst="rect">
            <a:avLst/>
          </a:prstGeom>
        </p:spPr>
      </p:pic>
      <p:pic>
        <p:nvPicPr>
          <p:cNvPr id="40" name="Image 39" descr="C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8873" y="5943600"/>
            <a:ext cx="716327" cy="360000"/>
          </a:xfrm>
          <a:prstGeom prst="rect">
            <a:avLst/>
          </a:prstGeom>
        </p:spPr>
      </p:pic>
      <p:pic>
        <p:nvPicPr>
          <p:cNvPr id="41" name="Image 40" descr="C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668" y="5943600"/>
            <a:ext cx="618947" cy="360000"/>
          </a:xfrm>
          <a:prstGeom prst="rect">
            <a:avLst/>
          </a:prstGeom>
        </p:spPr>
      </p:pic>
      <p:pic>
        <p:nvPicPr>
          <p:cNvPr id="42" name="Image 41" descr="thermiqu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4263" y="6053401"/>
            <a:ext cx="1451337" cy="575999"/>
          </a:xfrm>
          <a:prstGeom prst="rect">
            <a:avLst/>
          </a:prstGeom>
        </p:spPr>
      </p:pic>
      <p:sp>
        <p:nvSpPr>
          <p:cNvPr id="43" name="Rectangle à coins arrondis 42"/>
          <p:cNvSpPr/>
          <p:nvPr/>
        </p:nvSpPr>
        <p:spPr>
          <a:xfrm>
            <a:off x="152400" y="74844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3657600" y="85512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5943600" y="85512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6" name="Tableau 45"/>
          <p:cNvGraphicFramePr>
            <a:graphicFrameLocks noGrp="1"/>
          </p:cNvGraphicFramePr>
          <p:nvPr/>
        </p:nvGraphicFramePr>
        <p:xfrm>
          <a:off x="76200" y="7484400"/>
          <a:ext cx="6736200" cy="234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5932"/>
                <a:gridCol w="1735932"/>
                <a:gridCol w="1557336"/>
                <a:gridCol w="1707000"/>
              </a:tblGrid>
              <a:tr h="96994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Classer ou ranger des objets selon un critère de longueur ou de masse ou de contenance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</a:t>
                      </a:r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es blocs de cylindres, les cylindres de couleurs, les tablettes </a:t>
                      </a:r>
                      <a:r>
                        <a:rPr lang="fr-FR" sz="1100" b="1" kern="1200" baseline="0" dirty="0" err="1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baryques</a:t>
                      </a:r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les tablettes thermiques</a:t>
                      </a:r>
                      <a:endParaRPr lang="fr-FR" sz="1000" b="1" u="sng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1047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4982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les 4 emboitements cylindriques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Ordonner les cylindres de couleurs dans l’ordre croissant ou décroissant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Trier les tablettes en fonction de leur masse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Trier les tablettes en fonction de leur température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7" name="Image 46" descr="E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19" y="8703600"/>
            <a:ext cx="775149" cy="432000"/>
          </a:xfrm>
          <a:prstGeom prst="rect">
            <a:avLst/>
          </a:prstGeom>
        </p:spPr>
      </p:pic>
      <p:pic>
        <p:nvPicPr>
          <p:cNvPr id="48" name="Image 47" descr="EC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8703600"/>
            <a:ext cx="831273" cy="432000"/>
          </a:xfrm>
          <a:prstGeom prst="rect">
            <a:avLst/>
          </a:prstGeom>
        </p:spPr>
      </p:pic>
      <p:pic>
        <p:nvPicPr>
          <p:cNvPr id="49" name="Image 48" descr="E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519" y="8347800"/>
            <a:ext cx="733531" cy="432000"/>
          </a:xfrm>
          <a:prstGeom prst="rect">
            <a:avLst/>
          </a:prstGeom>
        </p:spPr>
      </p:pic>
      <p:pic>
        <p:nvPicPr>
          <p:cNvPr id="50" name="Image 49" descr="EC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8371200"/>
            <a:ext cx="761006" cy="432000"/>
          </a:xfrm>
          <a:prstGeom prst="rect">
            <a:avLst/>
          </a:prstGeom>
        </p:spPr>
      </p:pic>
      <p:pic>
        <p:nvPicPr>
          <p:cNvPr id="51" name="Image 50" descr="C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151" y="8856000"/>
            <a:ext cx="685049" cy="360000"/>
          </a:xfrm>
          <a:prstGeom prst="rect">
            <a:avLst/>
          </a:prstGeom>
        </p:spPr>
      </p:pic>
      <p:pic>
        <p:nvPicPr>
          <p:cNvPr id="52" name="Image 51" descr="C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8141" y="8877000"/>
            <a:ext cx="609474" cy="360000"/>
          </a:xfrm>
          <a:prstGeom prst="rect">
            <a:avLst/>
          </a:prstGeom>
        </p:spPr>
      </p:pic>
      <p:pic>
        <p:nvPicPr>
          <p:cNvPr id="53" name="Image 52" descr="C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8873" y="8475000"/>
            <a:ext cx="716327" cy="360000"/>
          </a:xfrm>
          <a:prstGeom prst="rect">
            <a:avLst/>
          </a:prstGeom>
        </p:spPr>
      </p:pic>
      <p:pic>
        <p:nvPicPr>
          <p:cNvPr id="54" name="Image 53" descr="C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668" y="8475000"/>
            <a:ext cx="618947" cy="360000"/>
          </a:xfrm>
          <a:prstGeom prst="rect">
            <a:avLst/>
          </a:prstGeom>
        </p:spPr>
      </p:pic>
      <p:pic>
        <p:nvPicPr>
          <p:cNvPr id="55" name="Image 54" descr="thermiqu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4263" y="8584801"/>
            <a:ext cx="1451337" cy="575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762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6200" y="135600"/>
          <a:ext cx="6659999" cy="2358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8140"/>
                <a:gridCol w="1709203"/>
                <a:gridCol w="1591328"/>
                <a:gridCol w="1591328"/>
              </a:tblGrid>
              <a:tr h="86850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Reproduire un assemblage à partir d’un modèle (puzzle, pavage, assemblage de solides)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Identifier le principe d’organisation d’un algorithme et poursuivre son application.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cube du binôme, le cube du trinôme, le cube du trinôme arithmétique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la table de Pythagore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Reconstruire le cube du binôme dans sa boite en s'aidant des couleurs.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Reconstruire le cube du trinôme dans sa boite en s'aidant des couleurs.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Reconstruire le cube du trinôme arithmétique dans sa boite en s'aidant des couleurs.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la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table de Pythagore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Image 5" descr="py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493" y="1015800"/>
            <a:ext cx="876706" cy="720000"/>
          </a:xfrm>
          <a:prstGeom prst="rect">
            <a:avLst/>
          </a:prstGeom>
        </p:spPr>
      </p:pic>
      <p:pic>
        <p:nvPicPr>
          <p:cNvPr id="7" name="Image 6" descr="py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99" y="1024700"/>
            <a:ext cx="737803" cy="751100"/>
          </a:xfrm>
          <a:prstGeom prst="rect">
            <a:avLst/>
          </a:prstGeom>
        </p:spPr>
      </p:pic>
      <p:pic>
        <p:nvPicPr>
          <p:cNvPr id="8" name="Image 7" descr="cub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1024200"/>
            <a:ext cx="655624" cy="864000"/>
          </a:xfrm>
          <a:prstGeom prst="rect">
            <a:avLst/>
          </a:prstGeom>
        </p:spPr>
      </p:pic>
      <p:pic>
        <p:nvPicPr>
          <p:cNvPr id="9" name="Image 8" descr="cub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691" y="1024700"/>
            <a:ext cx="787308" cy="863500"/>
          </a:xfrm>
          <a:prstGeom prst="rect">
            <a:avLst/>
          </a:prstGeom>
        </p:spPr>
      </p:pic>
      <p:pic>
        <p:nvPicPr>
          <p:cNvPr id="10" name="Image 9" descr="imgre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4408" r="39681" b="30095"/>
          <a:stretch>
            <a:fillRect/>
          </a:stretch>
        </p:blipFill>
        <p:spPr>
          <a:xfrm>
            <a:off x="3804057" y="973800"/>
            <a:ext cx="920342" cy="694200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76200" y="25908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76200" y="2650200"/>
          <a:ext cx="6659999" cy="2358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8140"/>
                <a:gridCol w="1709203"/>
                <a:gridCol w="1591328"/>
                <a:gridCol w="1591328"/>
              </a:tblGrid>
              <a:tr h="86850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Reproduire un assemblage à partir d’un modèle (puzzle, pavage, assemblage de solides)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Identifier le principe d’organisation d’un algorithme et poursuivre son application.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cube du binôme, le cube du trinôme, le cube du trinôme arithmétique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la table de Pythagore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Reconstruire le cube du binôme dans sa boite en s'aidant des couleurs.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Reconstruire le cube du trinôme dans sa boite en s'aidant des couleurs.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Reconstruire le cube du trinôme arithmétique dans sa boite en s'aidant des couleurs.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la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table de Pythagore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" name="Image 12" descr="py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493" y="3530400"/>
            <a:ext cx="876706" cy="720000"/>
          </a:xfrm>
          <a:prstGeom prst="rect">
            <a:avLst/>
          </a:prstGeom>
        </p:spPr>
      </p:pic>
      <p:pic>
        <p:nvPicPr>
          <p:cNvPr id="14" name="Image 13" descr="py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99" y="3539300"/>
            <a:ext cx="737803" cy="751100"/>
          </a:xfrm>
          <a:prstGeom prst="rect">
            <a:avLst/>
          </a:prstGeom>
        </p:spPr>
      </p:pic>
      <p:pic>
        <p:nvPicPr>
          <p:cNvPr id="15" name="Image 14" descr="cub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3538800"/>
            <a:ext cx="655624" cy="864000"/>
          </a:xfrm>
          <a:prstGeom prst="rect">
            <a:avLst/>
          </a:prstGeom>
        </p:spPr>
      </p:pic>
      <p:pic>
        <p:nvPicPr>
          <p:cNvPr id="16" name="Image 15" descr="cub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691" y="3539300"/>
            <a:ext cx="787308" cy="863500"/>
          </a:xfrm>
          <a:prstGeom prst="rect">
            <a:avLst/>
          </a:prstGeom>
        </p:spPr>
      </p:pic>
      <p:pic>
        <p:nvPicPr>
          <p:cNvPr id="17" name="Image 16" descr="imgre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4408" r="39681" b="30095"/>
          <a:stretch>
            <a:fillRect/>
          </a:stretch>
        </p:blipFill>
        <p:spPr>
          <a:xfrm>
            <a:off x="3804057" y="3488400"/>
            <a:ext cx="920342" cy="694200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00398" y="4973432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100398" y="5032832"/>
          <a:ext cx="6659999" cy="2358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8140"/>
                <a:gridCol w="1709203"/>
                <a:gridCol w="1591328"/>
                <a:gridCol w="1591328"/>
              </a:tblGrid>
              <a:tr h="86850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Reproduire un assemblage à partir d’un modèle (puzzle, pavage, assemblage de solides)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Identifier le principe d’organisation d’un algorithme et poursuivre son application.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cube du binôme, le cube du trinôme, le cube du trinôme arithmétique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la table de Pythagore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Reconstruire le cube du binôme dans sa boite en s'aidant des couleurs.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Reconstruire le cube du trinôme dans sa boite en s'aidant des couleurs.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Reconstruire le cube du trinôme arithmétique dans sa boite en s'aidant des couleurs.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la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table de Pythagore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" name="Image 19" descr="py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691" y="5913032"/>
            <a:ext cx="876706" cy="720000"/>
          </a:xfrm>
          <a:prstGeom prst="rect">
            <a:avLst/>
          </a:prstGeom>
        </p:spPr>
      </p:pic>
      <p:pic>
        <p:nvPicPr>
          <p:cNvPr id="21" name="Image 20" descr="py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997" y="5921932"/>
            <a:ext cx="737803" cy="751100"/>
          </a:xfrm>
          <a:prstGeom prst="rect">
            <a:avLst/>
          </a:prstGeom>
        </p:spPr>
      </p:pic>
      <p:pic>
        <p:nvPicPr>
          <p:cNvPr id="22" name="Image 21" descr="cub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97" y="5921432"/>
            <a:ext cx="655624" cy="864000"/>
          </a:xfrm>
          <a:prstGeom prst="rect">
            <a:avLst/>
          </a:prstGeom>
        </p:spPr>
      </p:pic>
      <p:pic>
        <p:nvPicPr>
          <p:cNvPr id="23" name="Image 22" descr="cub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889" y="5921932"/>
            <a:ext cx="787308" cy="863500"/>
          </a:xfrm>
          <a:prstGeom prst="rect">
            <a:avLst/>
          </a:prstGeom>
        </p:spPr>
      </p:pic>
      <p:pic>
        <p:nvPicPr>
          <p:cNvPr id="24" name="Image 23" descr="imgre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4408" r="39681" b="30095"/>
          <a:stretch>
            <a:fillRect/>
          </a:stretch>
        </p:blipFill>
        <p:spPr>
          <a:xfrm>
            <a:off x="3828255" y="5871032"/>
            <a:ext cx="920342" cy="694200"/>
          </a:xfrm>
          <a:prstGeom prst="rect">
            <a:avLst/>
          </a:prstGeom>
        </p:spPr>
      </p:pic>
      <p:sp>
        <p:nvSpPr>
          <p:cNvPr id="25" name="Rectangle à coins arrondis 24"/>
          <p:cNvSpPr/>
          <p:nvPr/>
        </p:nvSpPr>
        <p:spPr>
          <a:xfrm>
            <a:off x="100398" y="7488032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100398" y="7547432"/>
          <a:ext cx="6659999" cy="2358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8140"/>
                <a:gridCol w="1709203"/>
                <a:gridCol w="1591328"/>
                <a:gridCol w="1591328"/>
              </a:tblGrid>
              <a:tr h="86850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Reproduire un assemblage à partir d’un modèle (puzzle, pavage, assemblage de solides)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Identifier le principe d’organisation d’un algorithme et poursuivre son application.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1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cube du binôme, le cube du trinôme, le cube du trinôme arithmétique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la table de Pythagore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68"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032"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Reconstruire le cube du binôme dans sa boite en s'aidant des couleurs.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Reconstruire le cube du trinôme dans sa boite en s'aidant des couleurs.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Reconstruire le cube du trinôme arithmétique dans sa boite en s'aidant des couleurs.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la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table de Pythagore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7" name="Image 26" descr="py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691" y="8427632"/>
            <a:ext cx="876706" cy="720000"/>
          </a:xfrm>
          <a:prstGeom prst="rect">
            <a:avLst/>
          </a:prstGeom>
        </p:spPr>
      </p:pic>
      <p:pic>
        <p:nvPicPr>
          <p:cNvPr id="28" name="Image 27" descr="py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997" y="8436532"/>
            <a:ext cx="737803" cy="751100"/>
          </a:xfrm>
          <a:prstGeom prst="rect">
            <a:avLst/>
          </a:prstGeom>
        </p:spPr>
      </p:pic>
      <p:pic>
        <p:nvPicPr>
          <p:cNvPr id="29" name="Image 28" descr="cub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97" y="8436032"/>
            <a:ext cx="655624" cy="864000"/>
          </a:xfrm>
          <a:prstGeom prst="rect">
            <a:avLst/>
          </a:prstGeom>
        </p:spPr>
      </p:pic>
      <p:pic>
        <p:nvPicPr>
          <p:cNvPr id="30" name="Image 29" descr="cub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889" y="8436532"/>
            <a:ext cx="787308" cy="863500"/>
          </a:xfrm>
          <a:prstGeom prst="rect">
            <a:avLst/>
          </a:prstGeom>
        </p:spPr>
      </p:pic>
      <p:pic>
        <p:nvPicPr>
          <p:cNvPr id="31" name="Image 30" descr="imgre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4408" r="39681" b="30095"/>
          <a:stretch>
            <a:fillRect/>
          </a:stretch>
        </p:blipFill>
        <p:spPr>
          <a:xfrm>
            <a:off x="3828255" y="8385632"/>
            <a:ext cx="920342" cy="694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218450"/>
              </p:ext>
            </p:extLst>
          </p:nvPr>
        </p:nvGraphicFramePr>
        <p:xfrm>
          <a:off x="121800" y="129806"/>
          <a:ext cx="6538203" cy="2291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9401"/>
                <a:gridCol w="2179401"/>
                <a:gridCol w="2179401"/>
              </a:tblGrid>
              <a:tr h="961094"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8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:</a:t>
                      </a:r>
                      <a:r>
                        <a:rPr lang="fr-FR" sz="800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b="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*Avoir compris que tout nombre s’obtient en ajoutant un au nombre précédent et que cela correspond à l’ajout d’une unité à la quantité précédente.</a:t>
                      </a:r>
                      <a:r>
                        <a:rPr lang="fr-FR" sz="800" b="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b="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Quantifier des collections jusqu’à dix au moins ; les composer et les décomposer par manipulations effectives puis mentales. Dire combien il faut ajouter ou enlever pour obtenir des quantités ne dépassant pas dix.</a:t>
                      </a:r>
                      <a:r>
                        <a:rPr lang="fr-FR" sz="800" b="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b="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*Parler des nombres à l’aide de leur décomposition</a:t>
                      </a:r>
                      <a:r>
                        <a:rPr lang="fr-FR" sz="800" b="1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L’escalier de perles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385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685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Ordonner les barrettes de perles de 1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à 10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Dénombrer les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perles de 1 jusque 10.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Passer à l’abstraction </a:t>
                      </a:r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sur </a:t>
                      </a:r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feuille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1218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4" name="Image 3" descr="il_340x270.800111395_rkj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00" y="1093976"/>
            <a:ext cx="925334" cy="734824"/>
          </a:xfrm>
          <a:prstGeom prst="rect">
            <a:avLst/>
          </a:prstGeom>
        </p:spPr>
      </p:pic>
      <p:pic>
        <p:nvPicPr>
          <p:cNvPr id="5" name="Image 4" descr="il_340x270.800111395_rkj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466" y="1093976"/>
            <a:ext cx="925334" cy="734824"/>
          </a:xfrm>
          <a:prstGeom prst="rect">
            <a:avLst/>
          </a:prstGeom>
        </p:spPr>
      </p:pic>
      <p:pic>
        <p:nvPicPr>
          <p:cNvPr id="6" name="Image 5" descr="Capture d’écran 2015-11-03 à 14.29.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601" y="1093976"/>
            <a:ext cx="1140148" cy="961233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512315"/>
              </p:ext>
            </p:extLst>
          </p:nvPr>
        </p:nvGraphicFramePr>
        <p:xfrm>
          <a:off x="152400" y="2644406"/>
          <a:ext cx="6538203" cy="2291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9401"/>
                <a:gridCol w="2179401"/>
                <a:gridCol w="2179401"/>
              </a:tblGrid>
              <a:tr h="961094"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8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:</a:t>
                      </a:r>
                      <a:r>
                        <a:rPr lang="fr-FR" sz="800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b="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*Avoir compris que tout nombre s’obtient en ajoutant un au nombre précédent et que cela correspond à l’ajout d’une unité à la quantité précédente.</a:t>
                      </a:r>
                      <a:r>
                        <a:rPr lang="fr-FR" sz="800" b="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b="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Quantifier des collections jusqu’à dix au moins ; les composer et les décomposer par manipulations effectives puis mentales. Dire combien il faut ajouter ou enlever pour obtenir des quantités ne dépassant pas dix.</a:t>
                      </a:r>
                      <a:r>
                        <a:rPr lang="fr-FR" sz="800" b="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b="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*Parler des nombres à l’aide de leur décomposition</a:t>
                      </a:r>
                      <a:r>
                        <a:rPr lang="fr-FR" sz="800" b="1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L’escalier de perles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385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685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Ordonner les barrettes de perles de 1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à 10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Dénombrer les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perles de 1 jusque 10.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Passer à l’abstraction </a:t>
                      </a:r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sur </a:t>
                      </a:r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feuille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152400" y="25908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9" name="Image 8" descr="il_340x270.800111395_rkj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08576"/>
            <a:ext cx="925334" cy="734824"/>
          </a:xfrm>
          <a:prstGeom prst="rect">
            <a:avLst/>
          </a:prstGeom>
        </p:spPr>
      </p:pic>
      <p:pic>
        <p:nvPicPr>
          <p:cNvPr id="10" name="Image 9" descr="il_340x270.800111395_rkj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66" y="3608576"/>
            <a:ext cx="925334" cy="734824"/>
          </a:xfrm>
          <a:prstGeom prst="rect">
            <a:avLst/>
          </a:prstGeom>
        </p:spPr>
      </p:pic>
      <p:pic>
        <p:nvPicPr>
          <p:cNvPr id="11" name="Image 10" descr="Capture d’écran 2015-11-03 à 14.29.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3608576"/>
            <a:ext cx="1140148" cy="961233"/>
          </a:xfrm>
          <a:prstGeom prst="rect">
            <a:avLst/>
          </a:prstGeom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389277"/>
              </p:ext>
            </p:extLst>
          </p:nvPr>
        </p:nvGraphicFramePr>
        <p:xfrm>
          <a:off x="152400" y="5099606"/>
          <a:ext cx="6538203" cy="2291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9401"/>
                <a:gridCol w="2179401"/>
                <a:gridCol w="2179401"/>
              </a:tblGrid>
              <a:tr h="961094"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8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:</a:t>
                      </a:r>
                      <a:r>
                        <a:rPr lang="fr-FR" sz="800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b="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*Avoir compris que tout nombre s’obtient en ajoutant un au nombre précédent et que cela correspond à l’ajout d’une unité à la quantité précédente.</a:t>
                      </a:r>
                      <a:r>
                        <a:rPr lang="fr-FR" sz="800" b="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b="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Quantifier des collections jusqu’à dix au moins ; les composer et les décomposer par manipulations effectives puis mentales. Dire combien il faut ajouter ou enlever pour obtenir des quantités ne dépassant pas dix.</a:t>
                      </a:r>
                      <a:r>
                        <a:rPr lang="fr-FR" sz="800" b="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b="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*Parler des nombres à l’aide de leur décomposition</a:t>
                      </a:r>
                      <a:r>
                        <a:rPr lang="fr-FR" sz="800" b="1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L’escalier de perles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385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685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Ordonner les barrettes de perles de 1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à 10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Dénombrer les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perles de 1 jusque 10.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Passer à l’abstraction </a:t>
                      </a:r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sur </a:t>
                      </a:r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feuille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Rectangle à coins arrondis 17"/>
          <p:cNvSpPr/>
          <p:nvPr/>
        </p:nvSpPr>
        <p:spPr>
          <a:xfrm>
            <a:off x="152400" y="5046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19" name="Image 18" descr="il_340x270.800111395_rkj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63776"/>
            <a:ext cx="925334" cy="734824"/>
          </a:xfrm>
          <a:prstGeom prst="rect">
            <a:avLst/>
          </a:prstGeom>
        </p:spPr>
      </p:pic>
      <p:pic>
        <p:nvPicPr>
          <p:cNvPr id="20" name="Image 19" descr="il_340x270.800111395_rkj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66" y="6063776"/>
            <a:ext cx="925334" cy="734824"/>
          </a:xfrm>
          <a:prstGeom prst="rect">
            <a:avLst/>
          </a:prstGeom>
        </p:spPr>
      </p:pic>
      <p:pic>
        <p:nvPicPr>
          <p:cNvPr id="21" name="Image 20" descr="Capture d’écran 2015-11-03 à 14.29.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6063776"/>
            <a:ext cx="1140148" cy="961233"/>
          </a:xfrm>
          <a:prstGeom prst="rect">
            <a:avLst/>
          </a:prstGeom>
        </p:spPr>
      </p:pic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397675"/>
              </p:ext>
            </p:extLst>
          </p:nvPr>
        </p:nvGraphicFramePr>
        <p:xfrm>
          <a:off x="183000" y="7614206"/>
          <a:ext cx="6538203" cy="2291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9401"/>
                <a:gridCol w="2179401"/>
                <a:gridCol w="2179401"/>
              </a:tblGrid>
              <a:tr h="961094"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8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:</a:t>
                      </a:r>
                      <a:r>
                        <a:rPr lang="fr-FR" sz="800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b="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*Avoir compris que tout nombre s’obtient en ajoutant un au nombre précédent et que cela correspond à l’ajout d’une unité à la quantité précédente.</a:t>
                      </a:r>
                      <a:r>
                        <a:rPr lang="fr-FR" sz="800" b="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b="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Quantifier des collections jusqu’à dix au moins ; les composer et les décomposer par manipulations effectives puis mentales. Dire combien il faut ajouter ou enlever pour obtenir des quantités ne dépassant pas dix.</a:t>
                      </a:r>
                      <a:r>
                        <a:rPr lang="fr-FR" sz="800" b="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b="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*Parler des nombres à l’aide de leur décomposition</a:t>
                      </a:r>
                      <a:r>
                        <a:rPr lang="fr-FR" sz="800" b="1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L’escalier de perles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385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685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Ordonner les barrettes de perles de 1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à 10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Dénombrer les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perles de 1 jusque 10.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Passer à </a:t>
                      </a:r>
                      <a:r>
                        <a:rPr lang="fr-FR" sz="900" smtClean="0">
                          <a:latin typeface="Script Ecole 2"/>
                          <a:cs typeface="Script Ecole 2"/>
                        </a:rPr>
                        <a:t>l’abstraction </a:t>
                      </a:r>
                      <a:r>
                        <a:rPr lang="fr-FR" sz="900" smtClean="0">
                          <a:latin typeface="Script Ecole 2"/>
                          <a:cs typeface="Script Ecole 2"/>
                        </a:rPr>
                        <a:t>sur </a:t>
                      </a:r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feuille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Rectangle à coins arrondis 22"/>
          <p:cNvSpPr/>
          <p:nvPr/>
        </p:nvSpPr>
        <p:spPr>
          <a:xfrm>
            <a:off x="183000" y="7560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24" name="Image 23" descr="il_340x270.800111395_rkj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00" y="8578376"/>
            <a:ext cx="925334" cy="734824"/>
          </a:xfrm>
          <a:prstGeom prst="rect">
            <a:avLst/>
          </a:prstGeom>
        </p:spPr>
      </p:pic>
      <p:pic>
        <p:nvPicPr>
          <p:cNvPr id="25" name="Image 24" descr="il_340x270.800111395_rkj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666" y="8578376"/>
            <a:ext cx="925334" cy="734824"/>
          </a:xfrm>
          <a:prstGeom prst="rect">
            <a:avLst/>
          </a:prstGeom>
        </p:spPr>
      </p:pic>
      <p:pic>
        <p:nvPicPr>
          <p:cNvPr id="26" name="Image 25" descr="Capture d’écran 2015-11-03 à 14.29.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801" y="8578376"/>
            <a:ext cx="1140148" cy="9612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980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703200" y="1143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989200" y="1143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21800" y="762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209800"/>
                <a:gridCol w="1904998"/>
              </a:tblGrid>
              <a:tr h="101702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L’addition dynamique : avec retenue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868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</a:t>
                      </a:r>
                      <a:r>
                        <a:rPr lang="fr-FR" sz="800" b="1" baseline="0" dirty="0" smtClean="0">
                          <a:latin typeface="Script Ecole 2"/>
                          <a:cs typeface="Script Ecole 2"/>
                        </a:rPr>
                        <a:t>avec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retenue) avec les perles dorées et comprendre le principe de la retenue (le change)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</a:t>
                      </a:r>
                      <a:r>
                        <a:rPr lang="fr-FR" sz="800" b="1" baseline="0" dirty="0" smtClean="0">
                          <a:latin typeface="Script Ecole 2"/>
                          <a:cs typeface="Script Ecole 2"/>
                        </a:rPr>
                        <a:t>avec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retenue) avec les timbres et comprendre le principe de la retenue (le change)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</a:t>
                      </a:r>
                      <a:r>
                        <a:rPr lang="fr-FR" sz="800" b="1" baseline="0" dirty="0" smtClean="0">
                          <a:latin typeface="Script Ecole 2"/>
                          <a:cs typeface="Script Ecole 2"/>
                        </a:rPr>
                        <a:t>avec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retenue) avec le petit boulier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Image 7" descr="A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01" y="969000"/>
            <a:ext cx="1125331" cy="863998"/>
          </a:xfrm>
          <a:prstGeom prst="rect">
            <a:avLst/>
          </a:prstGeom>
        </p:spPr>
      </p:pic>
      <p:pic>
        <p:nvPicPr>
          <p:cNvPr id="9" name="Image 8" descr="timb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800" y="1041001"/>
            <a:ext cx="1308948" cy="683999"/>
          </a:xfrm>
          <a:prstGeom prst="rect">
            <a:avLst/>
          </a:prstGeom>
        </p:spPr>
      </p:pic>
      <p:pic>
        <p:nvPicPr>
          <p:cNvPr id="10" name="Image 9" descr="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800" y="681001"/>
            <a:ext cx="1177686" cy="1223999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52400" y="2667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657600" y="36576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943600" y="36576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76200" y="25908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209800"/>
                <a:gridCol w="1904998"/>
              </a:tblGrid>
              <a:tr h="101702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L’addition dynamique : avec retenue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868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</a:t>
                      </a:r>
                      <a:r>
                        <a:rPr lang="fr-FR" sz="800" b="1" baseline="0" dirty="0" smtClean="0">
                          <a:latin typeface="Script Ecole 2"/>
                          <a:cs typeface="Script Ecole 2"/>
                        </a:rPr>
                        <a:t>avec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retenue) avec les perles dorées et comprendre le principe de la retenue (le change)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</a:t>
                      </a:r>
                      <a:r>
                        <a:rPr lang="fr-FR" sz="800" b="1" baseline="0" dirty="0" smtClean="0">
                          <a:latin typeface="Script Ecole 2"/>
                          <a:cs typeface="Script Ecole 2"/>
                        </a:rPr>
                        <a:t>avec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retenue) avec les timbres et comprendre le principe de la retenue (le change)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</a:t>
                      </a:r>
                      <a:r>
                        <a:rPr lang="fr-FR" sz="800" b="1" baseline="0" dirty="0" smtClean="0">
                          <a:latin typeface="Script Ecole 2"/>
                          <a:cs typeface="Script Ecole 2"/>
                        </a:rPr>
                        <a:t>avec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retenue) avec le petit boulier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" name="Image 14" descr="A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3483600"/>
            <a:ext cx="1125331" cy="863998"/>
          </a:xfrm>
          <a:prstGeom prst="rect">
            <a:avLst/>
          </a:prstGeom>
        </p:spPr>
      </p:pic>
      <p:pic>
        <p:nvPicPr>
          <p:cNvPr id="16" name="Image 15" descr="timb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555601"/>
            <a:ext cx="1308948" cy="683999"/>
          </a:xfrm>
          <a:prstGeom prst="rect">
            <a:avLst/>
          </a:prstGeom>
        </p:spPr>
      </p:pic>
      <p:pic>
        <p:nvPicPr>
          <p:cNvPr id="17" name="Image 16" descr="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195601"/>
            <a:ext cx="1177686" cy="1223999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98000" y="5046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703200" y="6112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989200" y="6112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121800" y="50460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209800"/>
                <a:gridCol w="1904998"/>
              </a:tblGrid>
              <a:tr h="101702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L’addition dynamique : avec retenue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868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</a:t>
                      </a:r>
                      <a:r>
                        <a:rPr lang="fr-FR" sz="800" b="1" baseline="0" dirty="0" smtClean="0">
                          <a:latin typeface="Script Ecole 2"/>
                          <a:cs typeface="Script Ecole 2"/>
                        </a:rPr>
                        <a:t>avec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retenue) avec les perles dorées et comprendre le principe de la retenue (le change)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</a:t>
                      </a:r>
                      <a:r>
                        <a:rPr lang="fr-FR" sz="800" b="1" baseline="0" dirty="0" smtClean="0">
                          <a:latin typeface="Script Ecole 2"/>
                          <a:cs typeface="Script Ecole 2"/>
                        </a:rPr>
                        <a:t>avec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retenue) avec les timbres et comprendre le principe de la retenue (le change)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</a:t>
                      </a:r>
                      <a:r>
                        <a:rPr lang="fr-FR" sz="800" b="1" baseline="0" dirty="0" smtClean="0">
                          <a:latin typeface="Script Ecole 2"/>
                          <a:cs typeface="Script Ecole 2"/>
                        </a:rPr>
                        <a:t>avec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retenue) avec le petit boulier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2" name="Image 21" descr="A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01" y="5938800"/>
            <a:ext cx="1125331" cy="863998"/>
          </a:xfrm>
          <a:prstGeom prst="rect">
            <a:avLst/>
          </a:prstGeom>
        </p:spPr>
      </p:pic>
      <p:pic>
        <p:nvPicPr>
          <p:cNvPr id="23" name="Image 22" descr="timb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800" y="6010801"/>
            <a:ext cx="1308948" cy="683999"/>
          </a:xfrm>
          <a:prstGeom prst="rect">
            <a:avLst/>
          </a:prstGeom>
        </p:spPr>
      </p:pic>
      <p:pic>
        <p:nvPicPr>
          <p:cNvPr id="24" name="Image 23" descr="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800" y="5650801"/>
            <a:ext cx="1177686" cy="1223999"/>
          </a:xfrm>
          <a:prstGeom prst="rect">
            <a:avLst/>
          </a:prstGeom>
        </p:spPr>
      </p:pic>
      <p:sp>
        <p:nvSpPr>
          <p:cNvPr id="25" name="Rectangle à coins arrondis 24"/>
          <p:cNvSpPr/>
          <p:nvPr/>
        </p:nvSpPr>
        <p:spPr>
          <a:xfrm>
            <a:off x="152400" y="7560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657600" y="8627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943600" y="8627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76200" y="7560600"/>
          <a:ext cx="655319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209800"/>
                <a:gridCol w="1904998"/>
              </a:tblGrid>
              <a:tr h="101702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L’addition dynamique : avec retenue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11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868"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</a:t>
                      </a:r>
                      <a:r>
                        <a:rPr lang="fr-FR" sz="800" b="1" baseline="0" dirty="0" smtClean="0">
                          <a:latin typeface="Script Ecole 2"/>
                          <a:cs typeface="Script Ecole 2"/>
                        </a:rPr>
                        <a:t>avec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retenue) avec les perles dorées et comprendre le principe de la retenue (le change)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</a:t>
                      </a:r>
                      <a:r>
                        <a:rPr lang="fr-FR" sz="800" b="1" baseline="0" dirty="0" smtClean="0">
                          <a:latin typeface="Script Ecole 2"/>
                          <a:cs typeface="Script Ecole 2"/>
                        </a:rPr>
                        <a:t>avec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retenue) avec les timbres et comprendre le principe de la retenue (le change)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une addition statique (</a:t>
                      </a:r>
                      <a:r>
                        <a:rPr lang="fr-FR" sz="800" b="1" baseline="0" dirty="0" smtClean="0">
                          <a:latin typeface="Script Ecole 2"/>
                          <a:cs typeface="Script Ecole 2"/>
                        </a:rPr>
                        <a:t>avec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retenue) avec le petit boulier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9" name="Image 28" descr="A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8453400"/>
            <a:ext cx="1125331" cy="863998"/>
          </a:xfrm>
          <a:prstGeom prst="rect">
            <a:avLst/>
          </a:prstGeom>
        </p:spPr>
      </p:pic>
      <p:pic>
        <p:nvPicPr>
          <p:cNvPr id="30" name="Image 29" descr="timb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8525401"/>
            <a:ext cx="1308948" cy="683999"/>
          </a:xfrm>
          <a:prstGeom prst="rect">
            <a:avLst/>
          </a:prstGeom>
        </p:spPr>
      </p:pic>
      <p:pic>
        <p:nvPicPr>
          <p:cNvPr id="31" name="Image 30" descr="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8165401"/>
            <a:ext cx="1177686" cy="1223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18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21800" y="90804"/>
          <a:ext cx="6660000" cy="2273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5000"/>
                <a:gridCol w="1665000"/>
                <a:gridCol w="1665000"/>
                <a:gridCol w="1665000"/>
              </a:tblGrid>
              <a:tr h="1187796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Évaluer et comparer des collections d’objets avec des procédures numériques ou non numériques.</a:t>
                      </a:r>
                      <a:r>
                        <a:rPr lang="fr-FR" sz="7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dénombrement pour comparer deux quantités.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tout nombre s’obtient en ajoutant un au nombre précédent et que cela correspond à </a:t>
                      </a:r>
                      <a:r>
                        <a:rPr lang="fr-FR" sz="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l’ajout d’une unité à la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quantité précédente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jusqu’à dix au moins ; les composer et les décomposer par manipulations effectives puis mentales. Dire combien il faut ajouter ou enlever pour obtenir des quantités ne dépassant pas dix.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7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Lire les nombres écrits en chiffres jusqu’à dix.</a:t>
                      </a:r>
                      <a:endParaRPr lang="fr-FR" sz="10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barres rouges et bleues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2727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81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Ordonner les barres numériques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Associer quantités et symboles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Associer quantités et symboles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et lecture</a:t>
                      </a:r>
                      <a:endParaRPr lang="fr-FR" sz="800" dirty="0" smtClean="0">
                        <a:latin typeface="Script cole"/>
                        <a:cs typeface="Script cole"/>
                      </a:endParaRPr>
                    </a:p>
                    <a:p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Différentes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façons de faire 10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Image 3" descr="B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99" y="1353249"/>
            <a:ext cx="1130300" cy="534951"/>
          </a:xfrm>
          <a:prstGeom prst="rect">
            <a:avLst/>
          </a:prstGeom>
        </p:spPr>
      </p:pic>
      <p:pic>
        <p:nvPicPr>
          <p:cNvPr id="5" name="Image 4" descr="BNAs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218" y="1354800"/>
            <a:ext cx="1054781" cy="582238"/>
          </a:xfrm>
          <a:prstGeom prst="rect">
            <a:avLst/>
          </a:prstGeom>
        </p:spPr>
      </p:pic>
      <p:pic>
        <p:nvPicPr>
          <p:cNvPr id="6" name="Image 5" descr="BN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599" y="1354800"/>
            <a:ext cx="1219200" cy="570089"/>
          </a:xfrm>
          <a:prstGeom prst="rect">
            <a:avLst/>
          </a:prstGeom>
        </p:spPr>
      </p:pic>
      <p:pic>
        <p:nvPicPr>
          <p:cNvPr id="7" name="Image 6" descr="BN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599" y="1354800"/>
            <a:ext cx="1295400" cy="54382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76200" y="25314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76200" y="2546004"/>
          <a:ext cx="6660000" cy="2273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5000"/>
                <a:gridCol w="1665000"/>
                <a:gridCol w="1665000"/>
                <a:gridCol w="1665000"/>
              </a:tblGrid>
              <a:tr h="1187796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Évaluer et comparer des collections d’objets avec des procédures numériques ou non numériques.</a:t>
                      </a:r>
                      <a:r>
                        <a:rPr lang="fr-FR" sz="7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dénombrement pour comparer deux quantités.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tout nombre s’obtient en ajoutant un au nombre précédent et que cela correspond à </a:t>
                      </a:r>
                      <a:r>
                        <a:rPr lang="fr-FR" sz="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l’ajout d’une unité à la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quantité précédente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jusqu’à dix au moins ; les composer et les décomposer par manipulations effectives puis mentales. Dire combien il faut ajouter ou enlever pour obtenir des quantités ne dépassant pas dix.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7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Lire les nombres écrits en chiffres jusqu’à dix.</a:t>
                      </a:r>
                      <a:endParaRPr lang="fr-FR" sz="10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barres rouges et bleues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2727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81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Ordonner les barres numériques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Associer quantités et symboles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Associer quantités et symboles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et lecture</a:t>
                      </a:r>
                      <a:endParaRPr lang="fr-FR" sz="800" dirty="0" smtClean="0">
                        <a:latin typeface="Script cole"/>
                        <a:cs typeface="Script cole"/>
                      </a:endParaRPr>
                    </a:p>
                    <a:p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Différentes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façons de faire 10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" name="Image 9" descr="B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808449"/>
            <a:ext cx="1130300" cy="534951"/>
          </a:xfrm>
          <a:prstGeom prst="rect">
            <a:avLst/>
          </a:prstGeom>
        </p:spPr>
      </p:pic>
      <p:pic>
        <p:nvPicPr>
          <p:cNvPr id="11" name="Image 10" descr="BNAs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618" y="3810000"/>
            <a:ext cx="1054781" cy="582238"/>
          </a:xfrm>
          <a:prstGeom prst="rect">
            <a:avLst/>
          </a:prstGeom>
        </p:spPr>
      </p:pic>
      <p:pic>
        <p:nvPicPr>
          <p:cNvPr id="12" name="Image 11" descr="BN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9" y="3810000"/>
            <a:ext cx="1219200" cy="570089"/>
          </a:xfrm>
          <a:prstGeom prst="rect">
            <a:avLst/>
          </a:prstGeom>
        </p:spPr>
      </p:pic>
      <p:pic>
        <p:nvPicPr>
          <p:cNvPr id="13" name="Image 12" descr="BN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999" y="3810000"/>
            <a:ext cx="1295400" cy="543824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121800" y="5029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21800" y="5043804"/>
          <a:ext cx="6660000" cy="2273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5000"/>
                <a:gridCol w="1665000"/>
                <a:gridCol w="1665000"/>
                <a:gridCol w="1665000"/>
              </a:tblGrid>
              <a:tr h="1187796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Évaluer et comparer des collections d’objets avec des procédures numériques ou non numériques.</a:t>
                      </a:r>
                      <a:r>
                        <a:rPr lang="fr-FR" sz="7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dénombrement pour comparer deux quantités.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tout nombre s’obtient en ajoutant un au nombre précédent et que cela correspond à </a:t>
                      </a:r>
                      <a:r>
                        <a:rPr lang="fr-FR" sz="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l’ajout d’une unité à la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quantité précédente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jusqu’à dix au moins ; les composer et les décomposer par manipulations effectives puis mentales. Dire combien il faut ajouter ou enlever pour obtenir des quantités ne dépassant pas dix.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7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Lire les nombres écrits en chiffres jusqu’à dix.</a:t>
                      </a:r>
                      <a:endParaRPr lang="fr-FR" sz="10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barres rouges et bleues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2727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81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Ordonner les barres numériques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Associer quantités et symboles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Associer quantités et symboles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et lecture</a:t>
                      </a:r>
                      <a:endParaRPr lang="fr-FR" sz="800" dirty="0" smtClean="0">
                        <a:latin typeface="Script cole"/>
                        <a:cs typeface="Script cole"/>
                      </a:endParaRPr>
                    </a:p>
                    <a:p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Différentes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façons de faire 10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Image 15" descr="B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99" y="6306249"/>
            <a:ext cx="1130300" cy="534951"/>
          </a:xfrm>
          <a:prstGeom prst="rect">
            <a:avLst/>
          </a:prstGeom>
        </p:spPr>
      </p:pic>
      <p:pic>
        <p:nvPicPr>
          <p:cNvPr id="17" name="Image 16" descr="BNAs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218" y="6307800"/>
            <a:ext cx="1054781" cy="582238"/>
          </a:xfrm>
          <a:prstGeom prst="rect">
            <a:avLst/>
          </a:prstGeom>
        </p:spPr>
      </p:pic>
      <p:pic>
        <p:nvPicPr>
          <p:cNvPr id="18" name="Image 17" descr="BN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599" y="6307800"/>
            <a:ext cx="1219200" cy="570089"/>
          </a:xfrm>
          <a:prstGeom prst="rect">
            <a:avLst/>
          </a:prstGeom>
        </p:spPr>
      </p:pic>
      <p:pic>
        <p:nvPicPr>
          <p:cNvPr id="19" name="Image 18" descr="BN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599" y="6307800"/>
            <a:ext cx="1295400" cy="543824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76200" y="74844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76200" y="7499004"/>
          <a:ext cx="6660000" cy="2273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5000"/>
                <a:gridCol w="1665000"/>
                <a:gridCol w="1665000"/>
                <a:gridCol w="1665000"/>
              </a:tblGrid>
              <a:tr h="1187796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Évaluer et comparer des collections d’objets avec des procédures numériques ou non numériques.</a:t>
                      </a:r>
                      <a:r>
                        <a:rPr lang="fr-FR" sz="7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dénombrement pour comparer deux quantités.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tout nombre s’obtient en ajoutant un au nombre précédent et que cela correspond à </a:t>
                      </a:r>
                      <a:r>
                        <a:rPr lang="fr-FR" sz="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l’ajout d’une unité à la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quantité précédente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jusqu’à dix au moins ; les composer et les décomposer par manipulations effectives puis mentales. Dire combien il faut ajouter ou enlever pour obtenir des quantités ne dépassant pas dix.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7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Lire les nombres écrits en chiffres jusqu’à dix.</a:t>
                      </a:r>
                      <a:endParaRPr lang="fr-FR" sz="10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barres rouges et bleues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2727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81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Ordonner les barres numériques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Associer quantités et symboles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Associer quantités et symboles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et lecture</a:t>
                      </a:r>
                      <a:endParaRPr lang="fr-FR" sz="800" dirty="0" smtClean="0">
                        <a:latin typeface="Script cole"/>
                        <a:cs typeface="Script cole"/>
                      </a:endParaRPr>
                    </a:p>
                    <a:p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Différentes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façons de faire 10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2" name="Image 21" descr="B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8761449"/>
            <a:ext cx="1130300" cy="534951"/>
          </a:xfrm>
          <a:prstGeom prst="rect">
            <a:avLst/>
          </a:prstGeom>
        </p:spPr>
      </p:pic>
      <p:pic>
        <p:nvPicPr>
          <p:cNvPr id="23" name="Image 22" descr="BNAs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618" y="8763000"/>
            <a:ext cx="1054781" cy="582238"/>
          </a:xfrm>
          <a:prstGeom prst="rect">
            <a:avLst/>
          </a:prstGeom>
        </p:spPr>
      </p:pic>
      <p:pic>
        <p:nvPicPr>
          <p:cNvPr id="24" name="Image 23" descr="BN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9" y="8763000"/>
            <a:ext cx="1219200" cy="570089"/>
          </a:xfrm>
          <a:prstGeom prst="rect">
            <a:avLst/>
          </a:prstGeom>
        </p:spPr>
      </p:pic>
      <p:pic>
        <p:nvPicPr>
          <p:cNvPr id="25" name="Image 24" descr="BN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999" y="8763000"/>
            <a:ext cx="1295400" cy="5438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21800" y="123824"/>
          <a:ext cx="6614400" cy="2212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200"/>
                <a:gridCol w="3307200"/>
              </a:tblGrid>
              <a:tr h="5461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Utiliser le dénombrement pour comparer deux quantités.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Avoir compris que tout nombre s’obtient en ajoutant un au nombre précédent et que cela correspond à l’ajout d’une unité à la quantité précédente.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jusqu’à dix au moins ; les composer et les décomposer par manipulations effectives puis mentales. Dire combien il faut ajouter ou enlever pour obtenir des quantités ne dépassant pas dix.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Lire les nombres écrits en chiffres jusqu’à dix.</a:t>
                      </a:r>
                      <a:endParaRPr lang="fr-FR" sz="11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fuseaux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6548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376">
                <a:tc>
                  <a:txBody>
                    <a:bodyPr/>
                    <a:lstStyle/>
                    <a:p>
                      <a:pPr algn="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Associer quantités et symboles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Avoir compris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la notion du 0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762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6" name="Image 5" descr="fuseau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599"/>
            <a:ext cx="1160839" cy="888768"/>
          </a:xfrm>
          <a:prstGeom prst="rect">
            <a:avLst/>
          </a:prstGeom>
        </p:spPr>
      </p:pic>
      <p:pic>
        <p:nvPicPr>
          <p:cNvPr id="7" name="Image 6" descr="fuseauxbi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1404" y="1219200"/>
            <a:ext cx="1715996" cy="965248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21800" y="2638424"/>
          <a:ext cx="6614400" cy="2212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200"/>
                <a:gridCol w="3307200"/>
              </a:tblGrid>
              <a:tr h="5461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Utiliser le dénombrement pour comparer deux quantités.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Avoir compris que tout nombre s’obtient en ajoutant un au nombre précédent et que cela correspond à l’ajout d’une unité à la quantité précédente.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jusqu’à dix au moins ; les composer et les décomposer par manipulations effectives puis mentales. Dire combien il faut ajouter ou enlever pour obtenir des quantités ne dépassant pas dix.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Lire les nombres écrits en chiffres jusqu’à dix.</a:t>
                      </a:r>
                      <a:endParaRPr lang="fr-FR" sz="11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fuseaux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6548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376">
                <a:tc>
                  <a:txBody>
                    <a:bodyPr/>
                    <a:lstStyle/>
                    <a:p>
                      <a:pPr algn="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Associer quantités et symboles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Avoir compris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la notion du 0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76200" y="25908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10" name="Image 9" descr="fuseau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86199"/>
            <a:ext cx="1160839" cy="888768"/>
          </a:xfrm>
          <a:prstGeom prst="rect">
            <a:avLst/>
          </a:prstGeom>
        </p:spPr>
      </p:pic>
      <p:pic>
        <p:nvPicPr>
          <p:cNvPr id="11" name="Image 10" descr="fuseauxbi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1404" y="3733800"/>
            <a:ext cx="1715996" cy="965248"/>
          </a:xfrm>
          <a:prstGeom prst="rect">
            <a:avLst/>
          </a:prstGeom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21800" y="5093624"/>
          <a:ext cx="6614400" cy="2212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200"/>
                <a:gridCol w="3307200"/>
              </a:tblGrid>
              <a:tr h="5461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Utiliser le dénombrement pour comparer deux quantités.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Avoir compris que tout nombre s’obtient en ajoutant un au nombre précédent et que cela correspond à l’ajout d’une unité à la quantité précédente.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jusqu’à dix au moins ; les composer et les décomposer par manipulations effectives puis mentales. Dire combien il faut ajouter ou enlever pour obtenir des quantités ne dépassant pas dix.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Lire les nombres écrits en chiffres jusqu’à dix.</a:t>
                      </a:r>
                      <a:endParaRPr lang="fr-FR" sz="11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fuseaux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6548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376">
                <a:tc>
                  <a:txBody>
                    <a:bodyPr/>
                    <a:lstStyle/>
                    <a:p>
                      <a:pPr algn="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Associer quantités et symboles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Avoir compris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la notion du 0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76200" y="5046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14" name="Image 13" descr="fuseau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341399"/>
            <a:ext cx="1160839" cy="888768"/>
          </a:xfrm>
          <a:prstGeom prst="rect">
            <a:avLst/>
          </a:prstGeom>
        </p:spPr>
      </p:pic>
      <p:pic>
        <p:nvPicPr>
          <p:cNvPr id="15" name="Image 14" descr="fuseauxbi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1404" y="6189000"/>
            <a:ext cx="1715996" cy="965248"/>
          </a:xfrm>
          <a:prstGeom prst="rect">
            <a:avLst/>
          </a:prstGeom>
        </p:spPr>
      </p:pic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121800" y="7608224"/>
          <a:ext cx="6614400" cy="2212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200"/>
                <a:gridCol w="3307200"/>
              </a:tblGrid>
              <a:tr h="5461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Utiliser le dénombrement pour comparer deux quantités.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Avoir compris que tout nombre s’obtient en ajoutant un au nombre précédent et que cela correspond à l’ajout d’une unité à la quantité précédente.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jusqu’à dix au moins ; les composer et les décomposer par manipulations effectives puis mentales. Dire combien il faut ajouter ou enlever pour obtenir des quantités ne dépassant pas dix.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Lire les nombres écrits en chiffres jusqu’à dix.</a:t>
                      </a:r>
                      <a:endParaRPr lang="fr-FR" sz="11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fuseaux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6548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376">
                <a:tc>
                  <a:txBody>
                    <a:bodyPr/>
                    <a:lstStyle/>
                    <a:p>
                      <a:pPr algn="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Associer quantités et symboles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Avoir compris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la notion du 0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76200" y="7560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18" name="Image 17" descr="fuseau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855999"/>
            <a:ext cx="1160839" cy="888768"/>
          </a:xfrm>
          <a:prstGeom prst="rect">
            <a:avLst/>
          </a:prstGeom>
        </p:spPr>
      </p:pic>
      <p:pic>
        <p:nvPicPr>
          <p:cNvPr id="19" name="Image 18" descr="fuseauxbi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1404" y="8703600"/>
            <a:ext cx="1715996" cy="9652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24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52400" y="90805"/>
          <a:ext cx="6660000" cy="2254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399"/>
                <a:gridCol w="2133600"/>
                <a:gridCol w="2469001"/>
              </a:tblGrid>
              <a:tr h="114295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: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Réaliser une collection dont le cardinal est donné. Utiliser le dénombrement pour constituer une collection d’une taille donnée ou pour réaliser une collection de quantité égale à la collection proposée.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éléments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tout nombre s’obtient en ajoutant un au nombre précédent et que cela correspond à l’ajout d’une unité à la quantité précédente.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Quantifier des collections jusqu’à dix au moins ; les composer et les décomposer par manipulations effectives puis mentales. Dire combien il faut ajouter ou enlever pour obtenir des quantités ne dépassant pas dix.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Parler des nombres à l’aide de leur décomposition.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Lire les nombres écrits en chiffres jusqu’à dix.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jetons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Reconstituer la suite numérique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Associer quantités et symboles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et lecture</a:t>
                      </a:r>
                      <a:endParaRPr lang="fr-FR" sz="800" dirty="0" smtClean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Ordonner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les jetons pour mettre en évidence pair/impair. Expliquer la démarche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Image 5" descr="jetons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2389"/>
          <a:stretch>
            <a:fillRect/>
          </a:stretch>
        </p:blipFill>
        <p:spPr>
          <a:xfrm>
            <a:off x="2743199" y="1492614"/>
            <a:ext cx="1224336" cy="547986"/>
          </a:xfrm>
          <a:prstGeom prst="rect">
            <a:avLst/>
          </a:prstGeom>
        </p:spPr>
      </p:pic>
      <p:pic>
        <p:nvPicPr>
          <p:cNvPr id="7" name="Image 6" descr="jetons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48937"/>
          <a:stretch>
            <a:fillRect/>
          </a:stretch>
        </p:blipFill>
        <p:spPr>
          <a:xfrm>
            <a:off x="380999" y="1507200"/>
            <a:ext cx="1626922" cy="471786"/>
          </a:xfrm>
          <a:prstGeom prst="rect">
            <a:avLst/>
          </a:prstGeom>
        </p:spPr>
      </p:pic>
      <p:pic>
        <p:nvPicPr>
          <p:cNvPr id="8" name="Image 7" descr="jetons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30882"/>
          <a:stretch>
            <a:fillRect/>
          </a:stretch>
        </p:blipFill>
        <p:spPr>
          <a:xfrm>
            <a:off x="5090806" y="1456401"/>
            <a:ext cx="1157593" cy="5334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152400" y="25908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52400" y="2605405"/>
          <a:ext cx="6660000" cy="2254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399"/>
                <a:gridCol w="2133600"/>
                <a:gridCol w="2469001"/>
              </a:tblGrid>
              <a:tr h="114295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: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Réaliser une collection dont le cardinal est donné. Utiliser le dénombrement pour constituer une collection d’une taille donnée ou pour réaliser une collection de quantité égale à la collection proposée.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éléments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tout nombre s’obtient en ajoutant un au nombre précédent et que cela correspond à l’ajout d’une unité à la quantité précédente.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Quantifier des collections jusqu’à dix au moins ; les composer et les décomposer par manipulations effectives puis mentales. Dire combien il faut ajouter ou enlever pour obtenir des quantités ne dépassant pas dix.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Parler des nombres à l’aide de leur décomposition.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Lire les nombres écrits en chiffres jusqu’à dix.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jetons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Reconstituer la suite numérique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Associer quantités et symboles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et lecture</a:t>
                      </a:r>
                      <a:endParaRPr lang="fr-FR" sz="800" dirty="0" smtClean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Ordonner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les jetons pour mettre en évidence pair/impair. Expliquer la démarche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Image 10" descr="jetons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2389"/>
          <a:stretch>
            <a:fillRect/>
          </a:stretch>
        </p:blipFill>
        <p:spPr>
          <a:xfrm>
            <a:off x="2743199" y="4007214"/>
            <a:ext cx="1224336" cy="547986"/>
          </a:xfrm>
          <a:prstGeom prst="rect">
            <a:avLst/>
          </a:prstGeom>
        </p:spPr>
      </p:pic>
      <p:pic>
        <p:nvPicPr>
          <p:cNvPr id="12" name="Image 11" descr="jetons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48937"/>
          <a:stretch>
            <a:fillRect/>
          </a:stretch>
        </p:blipFill>
        <p:spPr>
          <a:xfrm>
            <a:off x="380999" y="4021800"/>
            <a:ext cx="1626922" cy="471786"/>
          </a:xfrm>
          <a:prstGeom prst="rect">
            <a:avLst/>
          </a:prstGeom>
        </p:spPr>
      </p:pic>
      <p:pic>
        <p:nvPicPr>
          <p:cNvPr id="13" name="Image 12" descr="jetons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30882"/>
          <a:stretch>
            <a:fillRect/>
          </a:stretch>
        </p:blipFill>
        <p:spPr>
          <a:xfrm>
            <a:off x="5090806" y="3971001"/>
            <a:ext cx="1157593" cy="533400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152400" y="5046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52400" y="5060605"/>
          <a:ext cx="6660000" cy="2254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399"/>
                <a:gridCol w="2133600"/>
                <a:gridCol w="2469001"/>
              </a:tblGrid>
              <a:tr h="114295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: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Réaliser une collection dont le cardinal est donné. Utiliser le dénombrement pour constituer une collection d’une taille donnée ou pour réaliser une collection de quantité égale à la collection proposée.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éléments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tout nombre s’obtient en ajoutant un au nombre précédent et que cela correspond à l’ajout d’une unité à la quantité précédente.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Quantifier des collections jusqu’à dix au moins ; les composer et les décomposer par manipulations effectives puis mentales. Dire combien il faut ajouter ou enlever pour obtenir des quantités ne dépassant pas dix.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Parler des nombres à l’aide de leur décomposition.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Lire les nombres écrits en chiffres jusqu’à dix.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jetons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Reconstituer la suite numérique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Associer quantités et symboles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et lecture</a:t>
                      </a:r>
                      <a:endParaRPr lang="fr-FR" sz="800" dirty="0" smtClean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Ordonner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les jetons pour mettre en évidence pair/impair. Expliquer la démarche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Image 15" descr="jetons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2389"/>
          <a:stretch>
            <a:fillRect/>
          </a:stretch>
        </p:blipFill>
        <p:spPr>
          <a:xfrm>
            <a:off x="2743199" y="6462414"/>
            <a:ext cx="1224336" cy="547986"/>
          </a:xfrm>
          <a:prstGeom prst="rect">
            <a:avLst/>
          </a:prstGeom>
        </p:spPr>
      </p:pic>
      <p:pic>
        <p:nvPicPr>
          <p:cNvPr id="17" name="Image 16" descr="jetons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48937"/>
          <a:stretch>
            <a:fillRect/>
          </a:stretch>
        </p:blipFill>
        <p:spPr>
          <a:xfrm>
            <a:off x="380999" y="6477000"/>
            <a:ext cx="1626922" cy="471786"/>
          </a:xfrm>
          <a:prstGeom prst="rect">
            <a:avLst/>
          </a:prstGeom>
        </p:spPr>
      </p:pic>
      <p:pic>
        <p:nvPicPr>
          <p:cNvPr id="18" name="Image 17" descr="jetons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30882"/>
          <a:stretch>
            <a:fillRect/>
          </a:stretch>
        </p:blipFill>
        <p:spPr>
          <a:xfrm>
            <a:off x="5090806" y="6426201"/>
            <a:ext cx="1157593" cy="533400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152400" y="7560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152400" y="7575205"/>
          <a:ext cx="6660000" cy="2254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399"/>
                <a:gridCol w="2133600"/>
                <a:gridCol w="2469001"/>
              </a:tblGrid>
              <a:tr h="114295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: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Réaliser une collection dont le cardinal est donné. Utiliser le dénombrement pour constituer une collection d’une taille donnée ou pour réaliser une collection de quantité égale à la collection proposée.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éléments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tout nombre s’obtient en ajoutant un au nombre précédent et que cela correspond à l’ajout d’une unité à la quantité précédente.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Quantifier des collections jusqu’à dix au moins ; les composer et les décomposer par manipulations effectives puis mentales. Dire combien il faut ajouter ou enlever pour obtenir des quantités ne dépassant pas dix.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Parler des nombres à l’aide de leur décomposition.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*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Lire les nombres écrits en chiffres jusqu’à dix.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Les jetons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Reconstituer la suite numérique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Associer quantités et symboles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et lecture</a:t>
                      </a:r>
                      <a:endParaRPr lang="fr-FR" sz="800" dirty="0" smtClean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cole"/>
                          <a:cs typeface="Script cole"/>
                        </a:rPr>
                        <a:t>Ordonner</a:t>
                      </a:r>
                      <a:r>
                        <a:rPr lang="fr-FR" sz="800" baseline="0" dirty="0" smtClean="0">
                          <a:latin typeface="Script cole"/>
                          <a:cs typeface="Script cole"/>
                        </a:rPr>
                        <a:t> les jetons pour mettre en évidence pair/impair. Expliquer la démarche</a:t>
                      </a:r>
                      <a:endParaRPr lang="fr-FR" sz="800" dirty="0">
                        <a:latin typeface="Script cole"/>
                        <a:cs typeface="Script cole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1" name="Image 20" descr="jetons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2389"/>
          <a:stretch>
            <a:fillRect/>
          </a:stretch>
        </p:blipFill>
        <p:spPr>
          <a:xfrm>
            <a:off x="2743199" y="8977014"/>
            <a:ext cx="1224336" cy="547986"/>
          </a:xfrm>
          <a:prstGeom prst="rect">
            <a:avLst/>
          </a:prstGeom>
        </p:spPr>
      </p:pic>
      <p:pic>
        <p:nvPicPr>
          <p:cNvPr id="22" name="Image 21" descr="jetons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48937"/>
          <a:stretch>
            <a:fillRect/>
          </a:stretch>
        </p:blipFill>
        <p:spPr>
          <a:xfrm>
            <a:off x="380999" y="8991600"/>
            <a:ext cx="1626922" cy="471786"/>
          </a:xfrm>
          <a:prstGeom prst="rect">
            <a:avLst/>
          </a:prstGeom>
        </p:spPr>
      </p:pic>
      <p:pic>
        <p:nvPicPr>
          <p:cNvPr id="23" name="Image 22" descr="jetons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30882"/>
          <a:stretch>
            <a:fillRect/>
          </a:stretch>
        </p:blipFill>
        <p:spPr>
          <a:xfrm>
            <a:off x="5090806" y="8940801"/>
            <a:ext cx="1157593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21800" y="123824"/>
          <a:ext cx="6614400" cy="2296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3600"/>
                <a:gridCol w="1501200"/>
                <a:gridCol w="1981200"/>
                <a:gridCol w="1478400"/>
              </a:tblGrid>
              <a:tr h="54610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quantités.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système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décimal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548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376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Connaître le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vocabulaire (associé à la quantité) : unité, dix ou dizaine, cent ou centaine, mille ou millier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l’écriture chiffrée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aux quantités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Connaître la composition d’une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dizaine (10 unités), d’une centaine (10 dizaines ou 100 unités) et d’un millier (10 centaines, 100 dizaines, 1000 unités)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Connaître les symboles du système décimal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762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6" name="Image 5" descr="quantité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81" y="1123950"/>
            <a:ext cx="1314919" cy="698550"/>
          </a:xfrm>
          <a:prstGeom prst="rect">
            <a:avLst/>
          </a:prstGeom>
        </p:spPr>
      </p:pic>
      <p:pic>
        <p:nvPicPr>
          <p:cNvPr id="7" name="Image 6" descr="Q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0031" y="1123950"/>
            <a:ext cx="1224169" cy="677200"/>
          </a:xfrm>
          <a:prstGeom prst="rect">
            <a:avLst/>
          </a:prstGeom>
        </p:spPr>
      </p:pic>
      <p:pic>
        <p:nvPicPr>
          <p:cNvPr id="8" name="Image 7" descr="QS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998764"/>
            <a:ext cx="1549400" cy="830036"/>
          </a:xfrm>
          <a:prstGeom prst="rect">
            <a:avLst/>
          </a:prstGeom>
        </p:spPr>
      </p:pic>
      <p:pic>
        <p:nvPicPr>
          <p:cNvPr id="9" name="Image 8" descr="S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066800"/>
            <a:ext cx="668169" cy="949226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21800" y="2638424"/>
          <a:ext cx="6614400" cy="2296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3600"/>
                <a:gridCol w="1501200"/>
                <a:gridCol w="1981200"/>
                <a:gridCol w="1478400"/>
              </a:tblGrid>
              <a:tr h="54610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quantités.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système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décimal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548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376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Connaître le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vocabulaire (associé à la quantité) : unité, dix ou dizaine, cent ou centaine, mille ou millier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l’écriture chiffrée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aux quantités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Connaître la composition d’une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dizaine (10 unités), d’une centaine (10 dizaines ou 100 unités) et d’un millier (10 centaines, 100 dizaines, 1000 unités)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Connaître les symboles du système décimal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76200" y="25908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12" name="Image 11" descr="quantité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81" y="3638550"/>
            <a:ext cx="1314919" cy="698550"/>
          </a:xfrm>
          <a:prstGeom prst="rect">
            <a:avLst/>
          </a:prstGeom>
        </p:spPr>
      </p:pic>
      <p:pic>
        <p:nvPicPr>
          <p:cNvPr id="13" name="Image 12" descr="Q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0031" y="3638550"/>
            <a:ext cx="1224169" cy="677200"/>
          </a:xfrm>
          <a:prstGeom prst="rect">
            <a:avLst/>
          </a:prstGeom>
        </p:spPr>
      </p:pic>
      <p:pic>
        <p:nvPicPr>
          <p:cNvPr id="14" name="Image 13" descr="QS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3513364"/>
            <a:ext cx="1549400" cy="830036"/>
          </a:xfrm>
          <a:prstGeom prst="rect">
            <a:avLst/>
          </a:prstGeom>
        </p:spPr>
      </p:pic>
      <p:pic>
        <p:nvPicPr>
          <p:cNvPr id="15" name="Image 14" descr="S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581400"/>
            <a:ext cx="668169" cy="949226"/>
          </a:xfrm>
          <a:prstGeom prst="rect">
            <a:avLst/>
          </a:prstGeom>
        </p:spPr>
      </p:pic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121800" y="5039357"/>
          <a:ext cx="6614400" cy="2296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3600"/>
                <a:gridCol w="1501200"/>
                <a:gridCol w="1981200"/>
                <a:gridCol w="1478400"/>
              </a:tblGrid>
              <a:tr h="54610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quantités.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système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décimal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548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376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Connaître le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vocabulaire (associé à la quantité) : unité, dix ou dizaine, cent ou centaine, mille ou millier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l’écriture chiffrée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aux quantités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Connaître la composition d’une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dizaine (10 unités), d’une centaine (10 dizaines ou 100 unités) et d’un millier (10 centaines, 100 dizaines, 1000 unités)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Connaître les symboles du système décimal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76200" y="4991733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18" name="Image 17" descr="quantité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81" y="6039483"/>
            <a:ext cx="1314919" cy="698550"/>
          </a:xfrm>
          <a:prstGeom prst="rect">
            <a:avLst/>
          </a:prstGeom>
        </p:spPr>
      </p:pic>
      <p:pic>
        <p:nvPicPr>
          <p:cNvPr id="19" name="Image 18" descr="Q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0031" y="6039483"/>
            <a:ext cx="1224169" cy="677200"/>
          </a:xfrm>
          <a:prstGeom prst="rect">
            <a:avLst/>
          </a:prstGeom>
        </p:spPr>
      </p:pic>
      <p:pic>
        <p:nvPicPr>
          <p:cNvPr id="20" name="Image 19" descr="QS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5914297"/>
            <a:ext cx="1549400" cy="830036"/>
          </a:xfrm>
          <a:prstGeom prst="rect">
            <a:avLst/>
          </a:prstGeom>
        </p:spPr>
      </p:pic>
      <p:pic>
        <p:nvPicPr>
          <p:cNvPr id="21" name="Image 20" descr="S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5982333"/>
            <a:ext cx="668169" cy="949226"/>
          </a:xfrm>
          <a:prstGeom prst="rect">
            <a:avLst/>
          </a:prstGeom>
        </p:spPr>
      </p:pic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121800" y="7553957"/>
          <a:ext cx="6614400" cy="2296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3600"/>
                <a:gridCol w="1501200"/>
                <a:gridCol w="1981200"/>
                <a:gridCol w="1478400"/>
              </a:tblGrid>
              <a:tr h="54610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quantités.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système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décimal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548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376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Connaître le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vocabulaire (associé à la quantité) : unité, dix ou dizaine, cent ou centaine, mille ou millier 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l’écriture chiffrée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aux quantités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Connaître la composition d’une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dizaine (10 unités), d’une centaine (10 dizaines ou 100 unités) et d’un millier (10 centaines, 100 dizaines, 1000 unités)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Connaître les symboles du système décimal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Rectangle à coins arrondis 22"/>
          <p:cNvSpPr/>
          <p:nvPr/>
        </p:nvSpPr>
        <p:spPr>
          <a:xfrm>
            <a:off x="76200" y="7506333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24" name="Image 23" descr="quantité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81" y="8554083"/>
            <a:ext cx="1314919" cy="698550"/>
          </a:xfrm>
          <a:prstGeom prst="rect">
            <a:avLst/>
          </a:prstGeom>
        </p:spPr>
      </p:pic>
      <p:pic>
        <p:nvPicPr>
          <p:cNvPr id="25" name="Image 24" descr="Q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0031" y="8554083"/>
            <a:ext cx="1224169" cy="677200"/>
          </a:xfrm>
          <a:prstGeom prst="rect">
            <a:avLst/>
          </a:prstGeom>
        </p:spPr>
      </p:pic>
      <p:pic>
        <p:nvPicPr>
          <p:cNvPr id="26" name="Image 25" descr="QS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8428897"/>
            <a:ext cx="1549400" cy="830036"/>
          </a:xfrm>
          <a:prstGeom prst="rect">
            <a:avLst/>
          </a:prstGeom>
        </p:spPr>
      </p:pic>
      <p:pic>
        <p:nvPicPr>
          <p:cNvPr id="27" name="Image 26" descr="S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8496933"/>
            <a:ext cx="668169" cy="9492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7732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07733" y="76200"/>
          <a:ext cx="6553198" cy="2214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5322"/>
                <a:gridCol w="3097876"/>
              </a:tblGrid>
              <a:tr h="114295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>
                        <a:buFontTx/>
                        <a:buChar char="•"/>
                      </a:pP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éléments.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jusqu’à dix au moins ; les composer et les décomposer par manipulations effectives puis mentales.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serpent d’addition avec change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Composer des collections jusque 10 : transformer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le serpent colorée en serpent doré en effectuant des changes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Composer des collections jusque 10 : transformer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le serpent dorée en serpent colorée (vérification)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Image 5" descr="Capture d’écran 2015-11-08 à 11.25.3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1220148"/>
            <a:ext cx="1936531" cy="532210"/>
          </a:xfrm>
          <a:prstGeom prst="rect">
            <a:avLst/>
          </a:prstGeom>
        </p:spPr>
      </p:pic>
      <p:pic>
        <p:nvPicPr>
          <p:cNvPr id="7" name="Image 6" descr="Capture d’écran 2015-11-08 à 11.25.4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6484" y="1126200"/>
            <a:ext cx="1646447" cy="536844"/>
          </a:xfrm>
          <a:prstGeom prst="rect">
            <a:avLst/>
          </a:prstGeom>
        </p:spPr>
      </p:pic>
      <p:pic>
        <p:nvPicPr>
          <p:cNvPr id="8" name="Image 7" descr="Capture d’écran 2015-11-08 à 11.25.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731" y="1220148"/>
            <a:ext cx="1816915" cy="659213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107732" y="25314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07733" y="2531400"/>
          <a:ext cx="6553198" cy="2214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5322"/>
                <a:gridCol w="3097876"/>
              </a:tblGrid>
              <a:tr h="114295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>
                        <a:buFontTx/>
                        <a:buChar char="•"/>
                      </a:pP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éléments.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jusqu’à dix au moins ; les composer et les décomposer par manipulations effectives puis mentales.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serpent d’addition avec change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Composer des collections jusque 10 : transformer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le serpent colorée en serpent doré en effectuant des changes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Composer des collections jusque 10 : transformer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le serpent dorée en serpent colorée (vérification)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Image 10" descr="Capture d’écran 2015-11-08 à 11.25.3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3675348"/>
            <a:ext cx="1936531" cy="532210"/>
          </a:xfrm>
          <a:prstGeom prst="rect">
            <a:avLst/>
          </a:prstGeom>
        </p:spPr>
      </p:pic>
      <p:pic>
        <p:nvPicPr>
          <p:cNvPr id="12" name="Image 11" descr="Capture d’écran 2015-11-08 à 11.25.4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6484" y="3581400"/>
            <a:ext cx="1646447" cy="536844"/>
          </a:xfrm>
          <a:prstGeom prst="rect">
            <a:avLst/>
          </a:prstGeom>
        </p:spPr>
      </p:pic>
      <p:pic>
        <p:nvPicPr>
          <p:cNvPr id="13" name="Image 12" descr="Capture d’écran 2015-11-08 à 11.25.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731" y="3675348"/>
            <a:ext cx="1816915" cy="659213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183932" y="5029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83933" y="5029200"/>
          <a:ext cx="6553198" cy="2214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5322"/>
                <a:gridCol w="3097876"/>
              </a:tblGrid>
              <a:tr h="114295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>
                        <a:buFontTx/>
                        <a:buChar char="•"/>
                      </a:pP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éléments.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jusqu’à dix au moins ; les composer et les décomposer par manipulations effectives puis mentales.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serpent d’addition avec change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Composer des collections jusque 10 : transformer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le serpent colorée en serpent doré en effectuant des changes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Composer des collections jusque 10 : transformer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le serpent dorée en serpent colorée (vérification)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Image 15" descr="Capture d’écran 2015-11-08 à 11.25.3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6173148"/>
            <a:ext cx="1936531" cy="532210"/>
          </a:xfrm>
          <a:prstGeom prst="rect">
            <a:avLst/>
          </a:prstGeom>
        </p:spPr>
      </p:pic>
      <p:pic>
        <p:nvPicPr>
          <p:cNvPr id="17" name="Image 16" descr="Capture d’écran 2015-11-08 à 11.25.4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2684" y="6079200"/>
            <a:ext cx="1646447" cy="536844"/>
          </a:xfrm>
          <a:prstGeom prst="rect">
            <a:avLst/>
          </a:prstGeom>
        </p:spPr>
      </p:pic>
      <p:pic>
        <p:nvPicPr>
          <p:cNvPr id="18" name="Image 17" descr="Capture d’écran 2015-11-08 à 11.25.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931" y="6173148"/>
            <a:ext cx="1816915" cy="659213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183932" y="74844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183933" y="7484400"/>
          <a:ext cx="6553198" cy="2214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5322"/>
                <a:gridCol w="3097876"/>
              </a:tblGrid>
              <a:tr h="114295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>
                        <a:buFontTx/>
                        <a:buChar char="•"/>
                      </a:pP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éléments.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jusqu’à dix au moins ; les composer et les décomposer par manipulations effectives puis mentales.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serpent d’addition avec change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Composer des collections jusque 10 : transformer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le serpent colorée en serpent doré en effectuant des changes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Composer des collections jusque 10 : transformer</a:t>
                      </a:r>
                      <a:r>
                        <a:rPr lang="fr-FR" sz="900" baseline="0" dirty="0" smtClean="0">
                          <a:latin typeface="Script Ecole 2"/>
                          <a:cs typeface="Script Ecole 2"/>
                        </a:rPr>
                        <a:t> le serpent dorée en serpent colorée (vérification)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1" name="Image 20" descr="Capture d’écran 2015-11-08 à 11.25.3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8628348"/>
            <a:ext cx="1936531" cy="532210"/>
          </a:xfrm>
          <a:prstGeom prst="rect">
            <a:avLst/>
          </a:prstGeom>
        </p:spPr>
      </p:pic>
      <p:pic>
        <p:nvPicPr>
          <p:cNvPr id="22" name="Image 21" descr="Capture d’écran 2015-11-08 à 11.25.4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2684" y="8534400"/>
            <a:ext cx="1646447" cy="536844"/>
          </a:xfrm>
          <a:prstGeom prst="rect">
            <a:avLst/>
          </a:prstGeom>
        </p:spPr>
      </p:pic>
      <p:pic>
        <p:nvPicPr>
          <p:cNvPr id="23" name="Image 22" descr="Capture d’écran 2015-11-08 à 11.25.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931" y="8628348"/>
            <a:ext cx="1816915" cy="6592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24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52401" y="76200"/>
          <a:ext cx="6553198" cy="2170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798"/>
                <a:gridCol w="2362200"/>
                <a:gridCol w="1600200"/>
              </a:tblGrid>
              <a:tr h="114295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>
                        <a:buFontTx/>
                        <a:buChar char="•"/>
                      </a:pP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éléments.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jusqu’à dix au moins ; les composer et les décomposer par manipulations effectives puis mentales.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2</a:t>
                      </a:r>
                      <a:r>
                        <a:rPr lang="fr-FR" sz="1000" b="1" kern="1200" baseline="300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ème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table de Seguin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Savoir nommer </a:t>
                      </a:r>
                      <a:r>
                        <a:rPr lang="fr-FR" sz="700" dirty="0" smtClean="0">
                          <a:latin typeface="Script Ecole 2"/>
                          <a:cs typeface="Script Ecole 2"/>
                        </a:rPr>
                        <a:t>(vocabulaire</a:t>
                      </a:r>
                      <a:r>
                        <a:rPr lang="fr-FR" sz="700" baseline="0" dirty="0" smtClean="0">
                          <a:latin typeface="Script Ecole 2"/>
                          <a:cs typeface="Script Ecole 2"/>
                        </a:rPr>
                        <a:t> simplifié ou exact ex : 20 : peut se dire deux dix ou deux dizaines ou vingt)) 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et construire les dizaines de 10 à 90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avec les perles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symboles aux quantités et utiliser le vocabulaire exact (dix, vingt, trente…)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Nommer tous les nombres de 11 à 99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Image 5" descr="Capture d’écran 2015-11-08 à 12.20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05" y="876001"/>
            <a:ext cx="473794" cy="935999"/>
          </a:xfrm>
          <a:prstGeom prst="rect">
            <a:avLst/>
          </a:prstGeom>
        </p:spPr>
      </p:pic>
      <p:pic>
        <p:nvPicPr>
          <p:cNvPr id="7" name="Image 6" descr="Capture d’écran 2015-11-08 à 12.20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912000"/>
            <a:ext cx="390840" cy="900000"/>
          </a:xfrm>
          <a:prstGeom prst="rect">
            <a:avLst/>
          </a:prstGeom>
        </p:spPr>
      </p:pic>
      <p:pic>
        <p:nvPicPr>
          <p:cNvPr id="8" name="Image 7" descr="Capture d’écran 2015-11-11 à 21.24.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876001"/>
            <a:ext cx="381503" cy="886994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152400" y="25908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52401" y="2590800"/>
          <a:ext cx="6553198" cy="2170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798"/>
                <a:gridCol w="2362200"/>
                <a:gridCol w="1600200"/>
              </a:tblGrid>
              <a:tr h="114295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>
                        <a:buFontTx/>
                        <a:buChar char="•"/>
                      </a:pP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éléments.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jusqu’à dix au moins ; les composer et les décomposer par manipulations effectives puis mentales.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2</a:t>
                      </a:r>
                      <a:r>
                        <a:rPr lang="fr-FR" sz="1000" b="1" kern="1200" baseline="300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ème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table de Seguin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Savoir nommer </a:t>
                      </a:r>
                      <a:r>
                        <a:rPr lang="fr-FR" sz="700" dirty="0" smtClean="0">
                          <a:latin typeface="Script Ecole 2"/>
                          <a:cs typeface="Script Ecole 2"/>
                        </a:rPr>
                        <a:t>(vocabulaire</a:t>
                      </a:r>
                      <a:r>
                        <a:rPr lang="fr-FR" sz="700" baseline="0" dirty="0" smtClean="0">
                          <a:latin typeface="Script Ecole 2"/>
                          <a:cs typeface="Script Ecole 2"/>
                        </a:rPr>
                        <a:t> simplifié ou exact ex : 20 : peut se dire deux dix ou deux dizaines ou vingt)) 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et construire les dizaines de 10 à 90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avec les perles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symboles aux quantités et utiliser le vocabulaire exact (dix, vingt, trente…)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Nommer tous les nombres de 11 à 99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Image 10" descr="Capture d’écran 2015-11-08 à 12.20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05" y="3390601"/>
            <a:ext cx="473794" cy="935999"/>
          </a:xfrm>
          <a:prstGeom prst="rect">
            <a:avLst/>
          </a:prstGeom>
        </p:spPr>
      </p:pic>
      <p:pic>
        <p:nvPicPr>
          <p:cNvPr id="12" name="Image 11" descr="Capture d’écran 2015-11-08 à 12.20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3426600"/>
            <a:ext cx="390840" cy="900000"/>
          </a:xfrm>
          <a:prstGeom prst="rect">
            <a:avLst/>
          </a:prstGeom>
        </p:spPr>
      </p:pic>
      <p:pic>
        <p:nvPicPr>
          <p:cNvPr id="13" name="Image 12" descr="Capture d’écran 2015-11-11 à 21.24.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3390601"/>
            <a:ext cx="381503" cy="886994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152400" y="5046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52401" y="5046000"/>
          <a:ext cx="6553198" cy="2170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798"/>
                <a:gridCol w="2362200"/>
                <a:gridCol w="1600200"/>
              </a:tblGrid>
              <a:tr h="114295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>
                        <a:buFontTx/>
                        <a:buChar char="•"/>
                      </a:pP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éléments.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jusqu’à dix au moins ; les composer et les décomposer par manipulations effectives puis mentales.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2</a:t>
                      </a:r>
                      <a:r>
                        <a:rPr lang="fr-FR" sz="1000" b="1" kern="1200" baseline="300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ème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table de Seguin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Savoir nommer </a:t>
                      </a:r>
                      <a:r>
                        <a:rPr lang="fr-FR" sz="700" dirty="0" smtClean="0">
                          <a:latin typeface="Script Ecole 2"/>
                          <a:cs typeface="Script Ecole 2"/>
                        </a:rPr>
                        <a:t>(vocabulaire</a:t>
                      </a:r>
                      <a:r>
                        <a:rPr lang="fr-FR" sz="700" baseline="0" dirty="0" smtClean="0">
                          <a:latin typeface="Script Ecole 2"/>
                          <a:cs typeface="Script Ecole 2"/>
                        </a:rPr>
                        <a:t> simplifié ou exact ex : 20 : peut se dire deux dix ou deux dizaines ou vingt)) 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et construire les dizaines de 10 à 90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avec les perles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symboles aux quantités et utiliser le vocabulaire exact (dix, vingt, trente…)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Nommer tous les nombres de 11 à 99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Image 15" descr="Capture d’écran 2015-11-08 à 12.20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05" y="5845801"/>
            <a:ext cx="473794" cy="935999"/>
          </a:xfrm>
          <a:prstGeom prst="rect">
            <a:avLst/>
          </a:prstGeom>
        </p:spPr>
      </p:pic>
      <p:pic>
        <p:nvPicPr>
          <p:cNvPr id="17" name="Image 16" descr="Capture d’écran 2015-11-08 à 12.20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5881800"/>
            <a:ext cx="390840" cy="900000"/>
          </a:xfrm>
          <a:prstGeom prst="rect">
            <a:avLst/>
          </a:prstGeom>
        </p:spPr>
      </p:pic>
      <p:pic>
        <p:nvPicPr>
          <p:cNvPr id="18" name="Image 17" descr="Capture d’écran 2015-11-11 à 21.24.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5845801"/>
            <a:ext cx="381503" cy="886994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152400" y="7560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152401" y="7560600"/>
          <a:ext cx="6553198" cy="2170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798"/>
                <a:gridCol w="2362200"/>
                <a:gridCol w="1600200"/>
              </a:tblGrid>
              <a:tr h="114295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>
                        <a:buFontTx/>
                        <a:buChar char="•"/>
                      </a:pP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Avoir compris que le cardinal ne change pas si on modifie la disposition spatiale ou la nature des éléments.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Quantifier des collections jusqu’à dix au moins ; les composer et les décomposer par manipulations effectives puis mentales. 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La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2</a:t>
                      </a:r>
                      <a:r>
                        <a:rPr lang="fr-FR" sz="1000" b="1" kern="1200" baseline="300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ème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table de Seguin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3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91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Savoir nommer </a:t>
                      </a:r>
                      <a:r>
                        <a:rPr lang="fr-FR" sz="700" dirty="0" smtClean="0">
                          <a:latin typeface="Script Ecole 2"/>
                          <a:cs typeface="Script Ecole 2"/>
                        </a:rPr>
                        <a:t>(vocabulaire</a:t>
                      </a:r>
                      <a:r>
                        <a:rPr lang="fr-FR" sz="700" baseline="0" dirty="0" smtClean="0">
                          <a:latin typeface="Script Ecole 2"/>
                          <a:cs typeface="Script Ecole 2"/>
                        </a:rPr>
                        <a:t> simplifié ou exact ex : 20 : peut se dire deux dix ou deux dizaines ou vingt)) 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et construire les dizaines de 10 à 90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avec les perles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symboles aux quantités et utiliser le vocabulaire exact (dix, vingt, trente…)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Nommer tous les nombres de 11 à 99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1" name="Image 20" descr="Capture d’écran 2015-11-08 à 12.20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05" y="8360401"/>
            <a:ext cx="473794" cy="935999"/>
          </a:xfrm>
          <a:prstGeom prst="rect">
            <a:avLst/>
          </a:prstGeom>
        </p:spPr>
      </p:pic>
      <p:pic>
        <p:nvPicPr>
          <p:cNvPr id="22" name="Image 21" descr="Capture d’écran 2015-11-08 à 12.20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8396400"/>
            <a:ext cx="390840" cy="900000"/>
          </a:xfrm>
          <a:prstGeom prst="rect">
            <a:avLst/>
          </a:prstGeom>
        </p:spPr>
      </p:pic>
      <p:pic>
        <p:nvPicPr>
          <p:cNvPr id="23" name="Image 22" descr="Capture d’écran 2015-11-11 à 21.24.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8360401"/>
            <a:ext cx="381503" cy="8869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21800" y="123824"/>
          <a:ext cx="6614400" cy="2297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590"/>
                <a:gridCol w="2396810"/>
                <a:gridCol w="2088000"/>
              </a:tblGrid>
              <a:tr h="110059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quantités.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système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décimal suite 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690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0279">
                <a:tc>
                  <a:txBody>
                    <a:bodyPr/>
                    <a:lstStyle/>
                    <a:p>
                      <a:pPr algn="ctr"/>
                      <a:endParaRPr lang="fr-FR" sz="4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le symbole (écriture chiffrée) à la quantité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l’écriture chiffrée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aux quantités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Associer les quantités à une écriture chiffrée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762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6" name="Image 5" descr="Q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1" y="1265880"/>
            <a:ext cx="661582" cy="762000"/>
          </a:xfrm>
          <a:prstGeom prst="rect">
            <a:avLst/>
          </a:prstGeom>
        </p:spPr>
      </p:pic>
      <p:pic>
        <p:nvPicPr>
          <p:cNvPr id="7" name="Image 6" descr="Q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0" y="1265400"/>
            <a:ext cx="495000" cy="792000"/>
          </a:xfrm>
          <a:prstGeom prst="rect">
            <a:avLst/>
          </a:prstGeom>
        </p:spPr>
      </p:pic>
      <p:pic>
        <p:nvPicPr>
          <p:cNvPr id="8" name="Image 7" descr="A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143000"/>
            <a:ext cx="1168903" cy="900000"/>
          </a:xfrm>
          <a:prstGeom prst="rect">
            <a:avLst/>
          </a:prstGeom>
        </p:spPr>
      </p:pic>
      <p:pic>
        <p:nvPicPr>
          <p:cNvPr id="9" name="Image 8" descr="A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037" y="1143000"/>
            <a:ext cx="1132363" cy="869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1400" y="1143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867400" y="1143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67400" y="2638424"/>
          <a:ext cx="6614400" cy="2297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590"/>
                <a:gridCol w="2396810"/>
                <a:gridCol w="2088000"/>
              </a:tblGrid>
              <a:tr h="110059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quantités.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système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décimal suite 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690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0279">
                <a:tc>
                  <a:txBody>
                    <a:bodyPr/>
                    <a:lstStyle/>
                    <a:p>
                      <a:pPr algn="ctr"/>
                      <a:endParaRPr lang="fr-FR" sz="4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le symbole (écriture chiffrée) à la quantité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l’écriture chiffrée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aux quantités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Associer les quantités à une écriture chiffrée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121800" y="25908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14" name="Image 13" descr="Q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01" y="3780480"/>
            <a:ext cx="661582" cy="762000"/>
          </a:xfrm>
          <a:prstGeom prst="rect">
            <a:avLst/>
          </a:prstGeom>
        </p:spPr>
      </p:pic>
      <p:pic>
        <p:nvPicPr>
          <p:cNvPr id="15" name="Image 14" descr="Q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200" y="3780000"/>
            <a:ext cx="495000" cy="792000"/>
          </a:xfrm>
          <a:prstGeom prst="rect">
            <a:avLst/>
          </a:prstGeom>
        </p:spPr>
      </p:pic>
      <p:pic>
        <p:nvPicPr>
          <p:cNvPr id="16" name="Image 15" descr="A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000" y="3657600"/>
            <a:ext cx="1168903" cy="900000"/>
          </a:xfrm>
          <a:prstGeom prst="rect">
            <a:avLst/>
          </a:prstGeom>
        </p:spPr>
      </p:pic>
      <p:pic>
        <p:nvPicPr>
          <p:cNvPr id="17" name="Image 16" descr="A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637" y="3657600"/>
            <a:ext cx="1132363" cy="869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627000" y="36576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913000" y="36576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121800" y="5017424"/>
          <a:ext cx="6614400" cy="2297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590"/>
                <a:gridCol w="2396810"/>
                <a:gridCol w="2088000"/>
              </a:tblGrid>
              <a:tr h="110059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quantités.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système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décimal suite 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690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0279">
                <a:tc>
                  <a:txBody>
                    <a:bodyPr/>
                    <a:lstStyle/>
                    <a:p>
                      <a:pPr algn="ctr"/>
                      <a:endParaRPr lang="fr-FR" sz="4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le symbole (écriture chiffrée) à la quantité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l’écriture chiffrée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aux quantités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Associer les quantités à une écriture chiffrée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" name="Rectangle à coins arrondis 20"/>
          <p:cNvSpPr/>
          <p:nvPr/>
        </p:nvSpPr>
        <p:spPr>
          <a:xfrm>
            <a:off x="76200" y="49698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22" name="Image 21" descr="Q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1" y="6159480"/>
            <a:ext cx="661582" cy="762000"/>
          </a:xfrm>
          <a:prstGeom prst="rect">
            <a:avLst/>
          </a:prstGeom>
        </p:spPr>
      </p:pic>
      <p:pic>
        <p:nvPicPr>
          <p:cNvPr id="23" name="Image 22" descr="Q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0" y="6159000"/>
            <a:ext cx="495000" cy="792000"/>
          </a:xfrm>
          <a:prstGeom prst="rect">
            <a:avLst/>
          </a:prstGeom>
        </p:spPr>
      </p:pic>
      <p:pic>
        <p:nvPicPr>
          <p:cNvPr id="24" name="Image 23" descr="A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6036600"/>
            <a:ext cx="1168903" cy="900000"/>
          </a:xfrm>
          <a:prstGeom prst="rect">
            <a:avLst/>
          </a:prstGeom>
        </p:spPr>
      </p:pic>
      <p:pic>
        <p:nvPicPr>
          <p:cNvPr id="25" name="Image 24" descr="A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037" y="6036600"/>
            <a:ext cx="1132363" cy="869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581400" y="60366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867400" y="60366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167400" y="7532024"/>
          <a:ext cx="6614400" cy="2297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590"/>
                <a:gridCol w="2396810"/>
                <a:gridCol w="2088000"/>
              </a:tblGrid>
              <a:tr h="110059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Construire les </a:t>
                      </a:r>
                      <a:r>
                        <a:rPr lang="fr-FR" sz="1000" b="1" u="sng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premiers outils pour organiser sa pensée</a:t>
                      </a:r>
                    </a:p>
                    <a:p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COMPETENCES validées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: * 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Utiliser le dénombrement pour réaliser une collection de quantité égale à la collection proposée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,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pour comparer deux quantités.</a:t>
                      </a:r>
                      <a:r>
                        <a:rPr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Évaluer et comparer des collections d’objets avec des procédures numériques ou non numériques.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Parler des nombres à l’aide de leur décomposition. </a:t>
                      </a:r>
                      <a:r>
                        <a:rPr lang="fr-FR" sz="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* </a:t>
                      </a:r>
                      <a:r>
                        <a:rPr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Dire la suite des nombres jusqu’à trente</a:t>
                      </a:r>
                      <a:r>
                        <a:rPr lang="fr-FR" sz="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. Lire les </a:t>
                      </a:r>
                      <a:r>
                        <a:rPr lang="fr-FR" sz="8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nombres écrits en chiffres jusqu’à dix</a:t>
                      </a:r>
                      <a:endParaRPr sz="800" dirty="0" smtClean="0">
                        <a:solidFill>
                          <a:srgbClr val="7F7F7F"/>
                        </a:solidFill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Le système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décimal suite </a:t>
                      </a: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690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0279">
                <a:tc>
                  <a:txBody>
                    <a:bodyPr/>
                    <a:lstStyle/>
                    <a:p>
                      <a:pPr algn="ctr"/>
                      <a:endParaRPr lang="fr-FR" sz="4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le symbole (écriture chiffrée) à la quantité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Associer l’écriture chiffrée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aux quantités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Associer les quantités à une écriture chiffrée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9" name="Rectangle à coins arrondis 28"/>
          <p:cNvSpPr/>
          <p:nvPr/>
        </p:nvSpPr>
        <p:spPr>
          <a:xfrm>
            <a:off x="121800" y="74844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30" name="Image 29" descr="Q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01" y="8674080"/>
            <a:ext cx="661582" cy="762000"/>
          </a:xfrm>
          <a:prstGeom prst="rect">
            <a:avLst/>
          </a:prstGeom>
        </p:spPr>
      </p:pic>
      <p:pic>
        <p:nvPicPr>
          <p:cNvPr id="31" name="Image 30" descr="Q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200" y="8673600"/>
            <a:ext cx="495000" cy="792000"/>
          </a:xfrm>
          <a:prstGeom prst="rect">
            <a:avLst/>
          </a:prstGeom>
        </p:spPr>
      </p:pic>
      <p:pic>
        <p:nvPicPr>
          <p:cNvPr id="32" name="Image 31" descr="A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000" y="8551200"/>
            <a:ext cx="1168903" cy="900000"/>
          </a:xfrm>
          <a:prstGeom prst="rect">
            <a:avLst/>
          </a:prstGeom>
        </p:spPr>
      </p:pic>
      <p:pic>
        <p:nvPicPr>
          <p:cNvPr id="33" name="Image 32" descr="A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637" y="8551200"/>
            <a:ext cx="1132363" cy="869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627000" y="85512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5913000" y="85512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8120</Words>
  <Application>Microsoft Office PowerPoint</Application>
  <PresentationFormat>Format A4 (210 x 297 mm)</PresentationFormat>
  <Paragraphs>852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Héloïse JEAN</dc:creator>
  <cp:lastModifiedBy>--</cp:lastModifiedBy>
  <cp:revision>95</cp:revision>
  <cp:lastPrinted>2015-11-03T13:32:02Z</cp:lastPrinted>
  <dcterms:created xsi:type="dcterms:W3CDTF">2015-11-13T07:32:14Z</dcterms:created>
  <dcterms:modified xsi:type="dcterms:W3CDTF">2016-04-22T13:44:26Z</dcterms:modified>
</cp:coreProperties>
</file>