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0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8" d="100"/>
          <a:sy n="88" d="100"/>
        </p:scale>
        <p:origin x="494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6/28/2021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Situation-problème : écrire une phrase dictée en GS</a:t>
            </a: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A3B7484D-849E-4E75-A5E9-4A2235EB8842}"/>
              </a:ext>
            </a:extLst>
          </p:cNvPr>
          <p:cNvCxnSpPr>
            <a:cxnSpLocks/>
          </p:cNvCxnSpPr>
          <p:nvPr/>
        </p:nvCxnSpPr>
        <p:spPr>
          <a:xfrm>
            <a:off x="1451579" y="3781425"/>
            <a:ext cx="10292746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Légende : flèche courbée 7">
            <a:extLst>
              <a:ext uri="{FF2B5EF4-FFF2-40B4-BE49-F238E27FC236}">
                <a16:creationId xmlns:a16="http://schemas.microsoft.com/office/drawing/2014/main" id="{A75DD937-40B8-42AC-86E0-1AB252671B0D}"/>
              </a:ext>
            </a:extLst>
          </p:cNvPr>
          <p:cNvSpPr/>
          <p:nvPr/>
        </p:nvSpPr>
        <p:spPr>
          <a:xfrm>
            <a:off x="903890" y="2157413"/>
            <a:ext cx="1358940" cy="958391"/>
          </a:xfrm>
          <a:prstGeom prst="borderCallout2">
            <a:avLst>
              <a:gd name="adj1" fmla="val 97871"/>
              <a:gd name="adj2" fmla="val 51667"/>
              <a:gd name="adj3" fmla="val 102267"/>
              <a:gd name="adj4" fmla="val 53768"/>
              <a:gd name="adj5" fmla="val 167558"/>
              <a:gd name="adj6" fmla="val 53434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Mise en contexte (projet)</a:t>
            </a:r>
          </a:p>
        </p:txBody>
      </p:sp>
      <p:sp>
        <p:nvSpPr>
          <p:cNvPr id="9" name="Légende : flèche courbée 8">
            <a:extLst>
              <a:ext uri="{FF2B5EF4-FFF2-40B4-BE49-F238E27FC236}">
                <a16:creationId xmlns:a16="http://schemas.microsoft.com/office/drawing/2014/main" id="{AB78894A-AE2B-4A5D-A868-BEDD35842756}"/>
              </a:ext>
            </a:extLst>
          </p:cNvPr>
          <p:cNvSpPr/>
          <p:nvPr/>
        </p:nvSpPr>
        <p:spPr>
          <a:xfrm>
            <a:off x="4422060" y="4485127"/>
            <a:ext cx="1292264" cy="1164329"/>
          </a:xfrm>
          <a:prstGeom prst="borderCallout2">
            <a:avLst>
              <a:gd name="adj1" fmla="val -2129"/>
              <a:gd name="adj2" fmla="val 50797"/>
              <a:gd name="adj3" fmla="val 69"/>
              <a:gd name="adj4" fmla="val 50290"/>
              <a:gd name="adj5" fmla="val -61835"/>
              <a:gd name="adj6" fmla="val 4935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recherche coopérative</a:t>
            </a:r>
          </a:p>
        </p:txBody>
      </p:sp>
      <p:sp>
        <p:nvSpPr>
          <p:cNvPr id="10" name="Légende : flèche courbée 9">
            <a:extLst>
              <a:ext uri="{FF2B5EF4-FFF2-40B4-BE49-F238E27FC236}">
                <a16:creationId xmlns:a16="http://schemas.microsoft.com/office/drawing/2014/main" id="{86029978-3EB9-4401-A4AA-E00A396C97B8}"/>
              </a:ext>
            </a:extLst>
          </p:cNvPr>
          <p:cNvSpPr/>
          <p:nvPr/>
        </p:nvSpPr>
        <p:spPr>
          <a:xfrm>
            <a:off x="5796521" y="4502949"/>
            <a:ext cx="1747837" cy="1146512"/>
          </a:xfrm>
          <a:prstGeom prst="borderCallout2">
            <a:avLst>
              <a:gd name="adj1" fmla="val -2129"/>
              <a:gd name="adj2" fmla="val 50797"/>
              <a:gd name="adj3" fmla="val 69"/>
              <a:gd name="adj4" fmla="val 50290"/>
              <a:gd name="adj5" fmla="val -59891"/>
              <a:gd name="adj6" fmla="val 49855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Mise en œuvre de différentes stratégies d’écriture</a:t>
            </a:r>
          </a:p>
        </p:txBody>
      </p:sp>
      <p:sp>
        <p:nvSpPr>
          <p:cNvPr id="11" name="Légende : flèche courbée 10">
            <a:extLst>
              <a:ext uri="{FF2B5EF4-FFF2-40B4-BE49-F238E27FC236}">
                <a16:creationId xmlns:a16="http://schemas.microsoft.com/office/drawing/2014/main" id="{012E9FAE-A970-45D8-8863-BDC2CFF9A32A}"/>
              </a:ext>
            </a:extLst>
          </p:cNvPr>
          <p:cNvSpPr/>
          <p:nvPr/>
        </p:nvSpPr>
        <p:spPr>
          <a:xfrm>
            <a:off x="2869709" y="4485127"/>
            <a:ext cx="1470154" cy="1147752"/>
          </a:xfrm>
          <a:prstGeom prst="borderCallout2">
            <a:avLst>
              <a:gd name="adj1" fmla="val -2129"/>
              <a:gd name="adj2" fmla="val 50797"/>
              <a:gd name="adj3" fmla="val 69"/>
              <a:gd name="adj4" fmla="val 50290"/>
              <a:gd name="adj5" fmla="val -62650"/>
              <a:gd name="adj6" fmla="val 50236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Mémorisation de la phrase</a:t>
            </a:r>
          </a:p>
        </p:txBody>
      </p:sp>
      <p:sp>
        <p:nvSpPr>
          <p:cNvPr id="12" name="Légende : flèche courbée 11">
            <a:extLst>
              <a:ext uri="{FF2B5EF4-FFF2-40B4-BE49-F238E27FC236}">
                <a16:creationId xmlns:a16="http://schemas.microsoft.com/office/drawing/2014/main" id="{A3B085E1-7C9F-4580-90CF-DE0CD7BB9A1C}"/>
              </a:ext>
            </a:extLst>
          </p:cNvPr>
          <p:cNvSpPr/>
          <p:nvPr/>
        </p:nvSpPr>
        <p:spPr>
          <a:xfrm>
            <a:off x="10382239" y="4502949"/>
            <a:ext cx="1618595" cy="1147758"/>
          </a:xfrm>
          <a:prstGeom prst="borderCallout2">
            <a:avLst>
              <a:gd name="adj1" fmla="val -2129"/>
              <a:gd name="adj2" fmla="val 50797"/>
              <a:gd name="adj3" fmla="val 69"/>
              <a:gd name="adj4" fmla="val 50290"/>
              <a:gd name="adj5" fmla="val -60429"/>
              <a:gd name="adj6" fmla="val 50192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Validation par l’écoute mot à mot du texte saisi</a:t>
            </a:r>
          </a:p>
        </p:txBody>
      </p:sp>
      <p:sp>
        <p:nvSpPr>
          <p:cNvPr id="13" name="Légende : flèche courbée 12">
            <a:extLst>
              <a:ext uri="{FF2B5EF4-FFF2-40B4-BE49-F238E27FC236}">
                <a16:creationId xmlns:a16="http://schemas.microsoft.com/office/drawing/2014/main" id="{605D1544-2E6F-4AB7-B4E5-D5E312A7E1EC}"/>
              </a:ext>
            </a:extLst>
          </p:cNvPr>
          <p:cNvSpPr/>
          <p:nvPr/>
        </p:nvSpPr>
        <p:spPr>
          <a:xfrm>
            <a:off x="2368022" y="2156690"/>
            <a:ext cx="1358940" cy="958397"/>
          </a:xfrm>
          <a:prstGeom prst="borderCallout2">
            <a:avLst>
              <a:gd name="adj1" fmla="val 99243"/>
              <a:gd name="adj2" fmla="val 48694"/>
              <a:gd name="adj3" fmla="val 100448"/>
              <a:gd name="adj4" fmla="val 49589"/>
              <a:gd name="adj5" fmla="val 167344"/>
              <a:gd name="adj6" fmla="val 48959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Elaboration de la phrase</a:t>
            </a:r>
          </a:p>
        </p:txBody>
      </p:sp>
      <p:sp>
        <p:nvSpPr>
          <p:cNvPr id="15" name="Légende : flèche courbée 14">
            <a:extLst>
              <a:ext uri="{FF2B5EF4-FFF2-40B4-BE49-F238E27FC236}">
                <a16:creationId xmlns:a16="http://schemas.microsoft.com/office/drawing/2014/main" id="{617ECED4-F5AC-4A39-AC58-91122E3632B7}"/>
              </a:ext>
            </a:extLst>
          </p:cNvPr>
          <p:cNvSpPr/>
          <p:nvPr/>
        </p:nvSpPr>
        <p:spPr>
          <a:xfrm>
            <a:off x="3832154" y="2156690"/>
            <a:ext cx="1882170" cy="958386"/>
          </a:xfrm>
          <a:prstGeom prst="borderCallout2">
            <a:avLst>
              <a:gd name="adj1" fmla="val 99243"/>
              <a:gd name="adj2" fmla="val 48694"/>
              <a:gd name="adj3" fmla="val 100448"/>
              <a:gd name="adj4" fmla="val 49589"/>
              <a:gd name="adj5" fmla="val 169594"/>
              <a:gd name="adj6" fmla="val 48959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« Mettre en boîte » le nombre de mots à écrire</a:t>
            </a:r>
          </a:p>
        </p:txBody>
      </p:sp>
      <p:sp>
        <p:nvSpPr>
          <p:cNvPr id="16" name="Légende : flèche courbée 15">
            <a:extLst>
              <a:ext uri="{FF2B5EF4-FFF2-40B4-BE49-F238E27FC236}">
                <a16:creationId xmlns:a16="http://schemas.microsoft.com/office/drawing/2014/main" id="{B47FCA7C-4CD5-4500-A136-F6777C85869C}"/>
              </a:ext>
            </a:extLst>
          </p:cNvPr>
          <p:cNvSpPr/>
          <p:nvPr/>
        </p:nvSpPr>
        <p:spPr>
          <a:xfrm>
            <a:off x="7640722" y="4502949"/>
            <a:ext cx="1237581" cy="1146511"/>
          </a:xfrm>
          <a:prstGeom prst="borderCallout2">
            <a:avLst>
              <a:gd name="adj1" fmla="val -2129"/>
              <a:gd name="adj2" fmla="val 50797"/>
              <a:gd name="adj3" fmla="val 69"/>
              <a:gd name="adj4" fmla="val 50290"/>
              <a:gd name="adj5" fmla="val -59891"/>
              <a:gd name="adj6" fmla="val 49855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Copie sur le cahier dédié</a:t>
            </a:r>
          </a:p>
        </p:txBody>
      </p:sp>
      <p:sp>
        <p:nvSpPr>
          <p:cNvPr id="17" name="Légende : flèche courbée 16">
            <a:extLst>
              <a:ext uri="{FF2B5EF4-FFF2-40B4-BE49-F238E27FC236}">
                <a16:creationId xmlns:a16="http://schemas.microsoft.com/office/drawing/2014/main" id="{600B5DF1-E3B3-452E-B3F4-8436CCC063DC}"/>
              </a:ext>
            </a:extLst>
          </p:cNvPr>
          <p:cNvSpPr/>
          <p:nvPr/>
        </p:nvSpPr>
        <p:spPr>
          <a:xfrm>
            <a:off x="8956043" y="4502949"/>
            <a:ext cx="1348456" cy="1146512"/>
          </a:xfrm>
          <a:prstGeom prst="borderCallout2">
            <a:avLst>
              <a:gd name="adj1" fmla="val -2129"/>
              <a:gd name="adj2" fmla="val 50797"/>
              <a:gd name="adj3" fmla="val 69"/>
              <a:gd name="adj4" fmla="val 50290"/>
              <a:gd name="adj5" fmla="val -59891"/>
              <a:gd name="adj6" fmla="val 49855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Vérification par saisie à l’ordinateur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B57A760A-5C9B-4911-B910-3EE39A5D7E24}"/>
              </a:ext>
            </a:extLst>
          </p:cNvPr>
          <p:cNvSpPr txBox="1"/>
          <p:nvPr/>
        </p:nvSpPr>
        <p:spPr>
          <a:xfrm>
            <a:off x="5819516" y="3059668"/>
            <a:ext cx="5706151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dirty="0"/>
              <a:t>Étayage, relance, questionnement, demande d’explications, aide technique et de mise en page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B70F958C-BC06-493D-A86B-8A9B6BFBB661}"/>
              </a:ext>
            </a:extLst>
          </p:cNvPr>
          <p:cNvSpPr txBox="1"/>
          <p:nvPr/>
        </p:nvSpPr>
        <p:spPr>
          <a:xfrm>
            <a:off x="342900" y="3059668"/>
            <a:ext cx="428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PE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AACD3DD9-F921-48A1-9C5A-EB846BB7EF4D}"/>
              </a:ext>
            </a:extLst>
          </p:cNvPr>
          <p:cNvSpPr txBox="1"/>
          <p:nvPr/>
        </p:nvSpPr>
        <p:spPr>
          <a:xfrm>
            <a:off x="276224" y="4706872"/>
            <a:ext cx="9041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Élèves</a:t>
            </a:r>
          </a:p>
        </p:txBody>
      </p:sp>
    </p:spTree>
    <p:extLst>
      <p:ext uri="{BB962C8B-B14F-4D97-AF65-F5344CB8AC3E}">
        <p14:creationId xmlns:p14="http://schemas.microsoft.com/office/powerpoint/2010/main" val="794451995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TM10001114[[fn=Galerie]]</Template>
  <TotalTime>315</TotalTime>
  <Words>81</Words>
  <Application>Microsoft Office PowerPoint</Application>
  <PresentationFormat>Grand écran</PresentationFormat>
  <Paragraphs>13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Gill Sans MT</vt:lpstr>
      <vt:lpstr>Gallery</vt:lpstr>
      <vt:lpstr>Situation-problème : écrire une phrase dictée en GS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Dictée raisonnée Hebdomadaire en GS</dc:title>
  <dc:creator>cquintin</dc:creator>
  <cp:lastModifiedBy>cquintin</cp:lastModifiedBy>
  <cp:revision>18</cp:revision>
  <dcterms:created xsi:type="dcterms:W3CDTF">2021-06-02T09:19:41Z</dcterms:created>
  <dcterms:modified xsi:type="dcterms:W3CDTF">2021-06-28T07:48:04Z</dcterms:modified>
</cp:coreProperties>
</file>