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50" r:id="rId1"/>
  </p:sldMasterIdLst>
  <p:notesMasterIdLst>
    <p:notesMasterId r:id="rId20"/>
  </p:notesMasterIdLst>
  <p:handoutMasterIdLst>
    <p:handoutMasterId r:id="rId21"/>
  </p:handoutMasterIdLst>
  <p:sldIdLst>
    <p:sldId id="258" r:id="rId2"/>
    <p:sldId id="278" r:id="rId3"/>
    <p:sldId id="458" r:id="rId4"/>
    <p:sldId id="450" r:id="rId5"/>
    <p:sldId id="286" r:id="rId6"/>
    <p:sldId id="451" r:id="rId7"/>
    <p:sldId id="452" r:id="rId8"/>
    <p:sldId id="453" r:id="rId9"/>
    <p:sldId id="449" r:id="rId10"/>
    <p:sldId id="454" r:id="rId11"/>
    <p:sldId id="441" r:id="rId12"/>
    <p:sldId id="444" r:id="rId13"/>
    <p:sldId id="447" r:id="rId14"/>
    <p:sldId id="448" r:id="rId15"/>
    <p:sldId id="290" r:id="rId16"/>
    <p:sldId id="455" r:id="rId17"/>
    <p:sldId id="456" r:id="rId18"/>
    <p:sldId id="457" r:id="rId19"/>
  </p:sldIdLst>
  <p:sldSz cx="9144000" cy="6858000" type="screen4x3"/>
  <p:notesSz cx="7099300" cy="10234613"/>
  <p:defaultTextStyle>
    <a:defPPr>
      <a:defRPr lang="fr-F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981">
          <p15:clr>
            <a:srgbClr val="A4A3A4"/>
          </p15:clr>
        </p15:guide>
        <p15:guide id="2" pos="158">
          <p15:clr>
            <a:srgbClr val="A4A3A4"/>
          </p15:clr>
        </p15:guide>
      </p15:sldGuideLst>
    </p:ext>
    <p:ext uri="{2D200454-40CA-4A62-9FC3-DE9A4176ACB9}">
      <p15:notesGuideLst xmlns:p15="http://schemas.microsoft.com/office/powerpoint/2012/main">
        <p15:guide id="1" orient="horz" pos="3224">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a:srgbClr val="CD3D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3818" autoAdjust="0"/>
  </p:normalViewPr>
  <p:slideViewPr>
    <p:cSldViewPr>
      <p:cViewPr varScale="1">
        <p:scale>
          <a:sx n="47" d="100"/>
          <a:sy n="47" d="100"/>
        </p:scale>
        <p:origin x="2070" y="42"/>
      </p:cViewPr>
      <p:guideLst>
        <p:guide orient="horz" pos="981"/>
        <p:guide pos="158"/>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50" d="100"/>
          <a:sy n="50" d="100"/>
        </p:scale>
        <p:origin x="2928" y="60"/>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0929DF-B5FE-7A42-B1F8-997F6B9D6765}" type="doc">
      <dgm:prSet loTypeId="urn:microsoft.com/office/officeart/2005/8/layout/pyramid2" loCatId="" qsTypeId="urn:microsoft.com/office/officeart/2005/8/quickstyle/simple1" qsCatId="simple" csTypeId="urn:microsoft.com/office/officeart/2005/8/colors/accent1_2" csCatId="accent1" phldr="1"/>
      <dgm:spPr/>
      <dgm:t>
        <a:bodyPr/>
        <a:lstStyle/>
        <a:p>
          <a:endParaRPr lang="fr-FR"/>
        </a:p>
      </dgm:t>
    </dgm:pt>
    <dgm:pt modelId="{9241DBE4-32AA-504F-A4EA-83EFD5F667FC}">
      <dgm:prSet phldrT="[Texte]"/>
      <dgm:spPr/>
      <dgm:t>
        <a:bodyPr/>
        <a:lstStyle/>
        <a:p>
          <a:r>
            <a:rPr lang="fr-FR" dirty="0" smtClean="0"/>
            <a:t>Problématiser,  mettre en lumière les enjeux</a:t>
          </a:r>
          <a:endParaRPr lang="fr-FR" dirty="0"/>
        </a:p>
      </dgm:t>
    </dgm:pt>
    <dgm:pt modelId="{9D4D50E0-3E7B-F344-B1A3-05F1B8207D8D}" type="parTrans" cxnId="{421DE119-C1A1-9F4F-93D4-6BFBE365BB3A}">
      <dgm:prSet/>
      <dgm:spPr/>
      <dgm:t>
        <a:bodyPr/>
        <a:lstStyle/>
        <a:p>
          <a:endParaRPr lang="fr-FR"/>
        </a:p>
      </dgm:t>
    </dgm:pt>
    <dgm:pt modelId="{CFFDFA8D-8543-634C-B851-4972B085BCCD}" type="sibTrans" cxnId="{421DE119-C1A1-9F4F-93D4-6BFBE365BB3A}">
      <dgm:prSet/>
      <dgm:spPr/>
      <dgm:t>
        <a:bodyPr/>
        <a:lstStyle/>
        <a:p>
          <a:endParaRPr lang="fr-FR"/>
        </a:p>
      </dgm:t>
    </dgm:pt>
    <dgm:pt modelId="{22CF8E9B-FE1C-B14A-9842-65E0E36EDEB7}">
      <dgm:prSet phldrT="[Texte]"/>
      <dgm:spPr/>
      <dgm:t>
        <a:bodyPr/>
        <a:lstStyle/>
        <a:p>
          <a:r>
            <a:rPr lang="fr-FR" dirty="0" smtClean="0"/>
            <a:t>Veille </a:t>
          </a:r>
          <a:r>
            <a:rPr lang="fr-FR" dirty="0" smtClean="0">
              <a:solidFill>
                <a:schemeClr val="tx1"/>
              </a:solidFill>
            </a:rPr>
            <a:t>informationnelle</a:t>
          </a:r>
          <a:endParaRPr lang="fr-FR" dirty="0">
            <a:solidFill>
              <a:schemeClr val="tx1"/>
            </a:solidFill>
          </a:endParaRPr>
        </a:p>
      </dgm:t>
    </dgm:pt>
    <dgm:pt modelId="{9C2B0CC7-A814-354F-8402-F618A9DCF0FA}" type="parTrans" cxnId="{1F552417-6882-B341-B357-99A163C3A4A2}">
      <dgm:prSet/>
      <dgm:spPr/>
      <dgm:t>
        <a:bodyPr/>
        <a:lstStyle/>
        <a:p>
          <a:endParaRPr lang="fr-FR"/>
        </a:p>
      </dgm:t>
    </dgm:pt>
    <dgm:pt modelId="{C0EAADED-740B-7248-A4FC-B72DFA38543C}" type="sibTrans" cxnId="{1F552417-6882-B341-B357-99A163C3A4A2}">
      <dgm:prSet/>
      <dgm:spPr/>
      <dgm:t>
        <a:bodyPr/>
        <a:lstStyle/>
        <a:p>
          <a:endParaRPr lang="fr-FR"/>
        </a:p>
      </dgm:t>
    </dgm:pt>
    <dgm:pt modelId="{E6E57A6C-05B4-2141-9D0A-C92ACD0867E1}">
      <dgm:prSet phldrT="[Texte]"/>
      <dgm:spPr/>
      <dgm:t>
        <a:bodyPr/>
        <a:lstStyle/>
        <a:p>
          <a:r>
            <a:rPr lang="fr-FR" dirty="0" smtClean="0"/>
            <a:t>Argumenter</a:t>
          </a:r>
          <a:endParaRPr lang="fr-FR" dirty="0"/>
        </a:p>
      </dgm:t>
    </dgm:pt>
    <dgm:pt modelId="{6BDC8153-5E03-EA47-8C57-28ED34890EB0}" type="parTrans" cxnId="{F44D71F3-8755-464F-ABEA-8885FE32E609}">
      <dgm:prSet/>
      <dgm:spPr/>
      <dgm:t>
        <a:bodyPr/>
        <a:lstStyle/>
        <a:p>
          <a:endParaRPr lang="fr-FR"/>
        </a:p>
      </dgm:t>
    </dgm:pt>
    <dgm:pt modelId="{A042F1E0-F61F-244E-87A8-9F701D36C3F4}" type="sibTrans" cxnId="{F44D71F3-8755-464F-ABEA-8885FE32E609}">
      <dgm:prSet/>
      <dgm:spPr/>
      <dgm:t>
        <a:bodyPr/>
        <a:lstStyle/>
        <a:p>
          <a:endParaRPr lang="fr-FR"/>
        </a:p>
      </dgm:t>
    </dgm:pt>
    <dgm:pt modelId="{94E4FFE5-717B-8949-B26E-4414F13430A4}">
      <dgm:prSet phldrT="[Texte]"/>
      <dgm:spPr/>
      <dgm:t>
        <a:bodyPr/>
        <a:lstStyle/>
        <a:p>
          <a:r>
            <a:rPr lang="fr-FR" dirty="0" smtClean="0"/>
            <a:t>Proposer</a:t>
          </a:r>
          <a:r>
            <a:rPr lang="fr-FR" baseline="0" dirty="0" smtClean="0"/>
            <a:t> une solution à un cas pratique</a:t>
          </a:r>
          <a:endParaRPr lang="fr-FR" dirty="0"/>
        </a:p>
      </dgm:t>
    </dgm:pt>
    <dgm:pt modelId="{C7251052-39B5-6E4E-A120-EE88D1BE1E32}" type="sibTrans" cxnId="{986C3C75-E07B-3A49-A6EC-C637E0F80B26}">
      <dgm:prSet/>
      <dgm:spPr/>
      <dgm:t>
        <a:bodyPr/>
        <a:lstStyle/>
        <a:p>
          <a:endParaRPr lang="fr-FR"/>
        </a:p>
      </dgm:t>
    </dgm:pt>
    <dgm:pt modelId="{F6AF08BF-B225-C64A-AEB5-C2DD876CA122}" type="parTrans" cxnId="{986C3C75-E07B-3A49-A6EC-C637E0F80B26}">
      <dgm:prSet/>
      <dgm:spPr/>
      <dgm:t>
        <a:bodyPr/>
        <a:lstStyle/>
        <a:p>
          <a:endParaRPr lang="fr-FR"/>
        </a:p>
      </dgm:t>
    </dgm:pt>
    <dgm:pt modelId="{D1680073-6A40-2745-9542-82F34C808FF1}" type="pres">
      <dgm:prSet presAssocID="{FD0929DF-B5FE-7A42-B1F8-997F6B9D6765}" presName="compositeShape" presStyleCnt="0">
        <dgm:presLayoutVars>
          <dgm:dir/>
          <dgm:resizeHandles/>
        </dgm:presLayoutVars>
      </dgm:prSet>
      <dgm:spPr/>
      <dgm:t>
        <a:bodyPr/>
        <a:lstStyle/>
        <a:p>
          <a:endParaRPr lang="fr-FR"/>
        </a:p>
      </dgm:t>
    </dgm:pt>
    <dgm:pt modelId="{21232F23-8AE7-7E45-828A-88D2E4A43252}" type="pres">
      <dgm:prSet presAssocID="{FD0929DF-B5FE-7A42-B1F8-997F6B9D6765}" presName="pyramid" presStyleLbl="node1" presStyleIdx="0" presStyleCnt="1" custScaleX="152521" custLinFactNeighborX="1275" custLinFactNeighborY="180"/>
      <dgm:spPr>
        <a:solidFill>
          <a:srgbClr val="00B050"/>
        </a:solidFill>
      </dgm:spPr>
      <dgm:t>
        <a:bodyPr/>
        <a:lstStyle/>
        <a:p>
          <a:endParaRPr lang="fr-FR"/>
        </a:p>
      </dgm:t>
    </dgm:pt>
    <dgm:pt modelId="{0E5F6294-BF93-7946-99B4-F96EC4D6B290}" type="pres">
      <dgm:prSet presAssocID="{FD0929DF-B5FE-7A42-B1F8-997F6B9D6765}" presName="theList" presStyleCnt="0"/>
      <dgm:spPr/>
    </dgm:pt>
    <dgm:pt modelId="{50FA8CF7-77EE-4D47-A5B0-34B2333CAEC7}" type="pres">
      <dgm:prSet presAssocID="{94E4FFE5-717B-8949-B26E-4414F13430A4}" presName="aNode" presStyleLbl="fgAcc1" presStyleIdx="0" presStyleCnt="4" custLinFactY="-13194" custLinFactNeighborX="-738" custLinFactNeighborY="-100000">
        <dgm:presLayoutVars>
          <dgm:bulletEnabled val="1"/>
        </dgm:presLayoutVars>
      </dgm:prSet>
      <dgm:spPr/>
      <dgm:t>
        <a:bodyPr/>
        <a:lstStyle/>
        <a:p>
          <a:endParaRPr lang="fr-FR"/>
        </a:p>
      </dgm:t>
    </dgm:pt>
    <dgm:pt modelId="{DA81905F-F7C6-1649-9DEC-B5A0AFD948A1}" type="pres">
      <dgm:prSet presAssocID="{94E4FFE5-717B-8949-B26E-4414F13430A4}" presName="aSpace" presStyleCnt="0"/>
      <dgm:spPr/>
    </dgm:pt>
    <dgm:pt modelId="{26F190A9-3039-C549-A6C2-E0BC644258FD}" type="pres">
      <dgm:prSet presAssocID="{9241DBE4-32AA-504F-A4EA-83EFD5F667FC}" presName="aNode" presStyleLbl="fgAcc1" presStyleIdx="1" presStyleCnt="4" custLinFactY="118246" custLinFactNeighborX="-55" custLinFactNeighborY="200000">
        <dgm:presLayoutVars>
          <dgm:bulletEnabled val="1"/>
        </dgm:presLayoutVars>
      </dgm:prSet>
      <dgm:spPr/>
      <dgm:t>
        <a:bodyPr/>
        <a:lstStyle/>
        <a:p>
          <a:endParaRPr lang="fr-FR"/>
        </a:p>
      </dgm:t>
    </dgm:pt>
    <dgm:pt modelId="{6B823C47-E6B5-5D48-8266-7B8172CED1FA}" type="pres">
      <dgm:prSet presAssocID="{9241DBE4-32AA-504F-A4EA-83EFD5F667FC}" presName="aSpace" presStyleCnt="0"/>
      <dgm:spPr/>
    </dgm:pt>
    <dgm:pt modelId="{F7D1702E-E9D9-6846-9B3E-08E4C52D401D}" type="pres">
      <dgm:prSet presAssocID="{22CF8E9B-FE1C-B14A-9842-65E0E36EDEB7}" presName="aNode" presStyleLbl="fgAcc1" presStyleIdx="2" presStyleCnt="4" custLinFactY="145314" custLinFactNeighborX="790" custLinFactNeighborY="200000">
        <dgm:presLayoutVars>
          <dgm:bulletEnabled val="1"/>
        </dgm:presLayoutVars>
      </dgm:prSet>
      <dgm:spPr/>
      <dgm:t>
        <a:bodyPr/>
        <a:lstStyle/>
        <a:p>
          <a:endParaRPr lang="fr-FR"/>
        </a:p>
      </dgm:t>
    </dgm:pt>
    <dgm:pt modelId="{464F7397-2229-8E4A-B331-03BC3EA35A6B}" type="pres">
      <dgm:prSet presAssocID="{22CF8E9B-FE1C-B14A-9842-65E0E36EDEB7}" presName="aSpace" presStyleCnt="0"/>
      <dgm:spPr/>
    </dgm:pt>
    <dgm:pt modelId="{AF8DA3C1-14B9-864A-8485-3526248F2AEF}" type="pres">
      <dgm:prSet presAssocID="{E6E57A6C-05B4-2141-9D0A-C92ACD0867E1}" presName="aNode" presStyleLbl="fgAcc1" presStyleIdx="3" presStyleCnt="4" custLinFactY="-196859" custLinFactNeighborX="-738" custLinFactNeighborY="-200000">
        <dgm:presLayoutVars>
          <dgm:bulletEnabled val="1"/>
        </dgm:presLayoutVars>
      </dgm:prSet>
      <dgm:spPr/>
      <dgm:t>
        <a:bodyPr/>
        <a:lstStyle/>
        <a:p>
          <a:endParaRPr lang="fr-FR"/>
        </a:p>
      </dgm:t>
    </dgm:pt>
    <dgm:pt modelId="{03223098-F595-CC45-BFA7-B28359555218}" type="pres">
      <dgm:prSet presAssocID="{E6E57A6C-05B4-2141-9D0A-C92ACD0867E1}" presName="aSpace" presStyleCnt="0"/>
      <dgm:spPr/>
    </dgm:pt>
  </dgm:ptLst>
  <dgm:cxnLst>
    <dgm:cxn modelId="{1F552417-6882-B341-B357-99A163C3A4A2}" srcId="{FD0929DF-B5FE-7A42-B1F8-997F6B9D6765}" destId="{22CF8E9B-FE1C-B14A-9842-65E0E36EDEB7}" srcOrd="2" destOrd="0" parTransId="{9C2B0CC7-A814-354F-8402-F618A9DCF0FA}" sibTransId="{C0EAADED-740B-7248-A4FC-B72DFA38543C}"/>
    <dgm:cxn modelId="{775D8DA0-FEF4-7C41-B5DF-685D960A3BEA}" type="presOf" srcId="{9241DBE4-32AA-504F-A4EA-83EFD5F667FC}" destId="{26F190A9-3039-C549-A6C2-E0BC644258FD}" srcOrd="0" destOrd="0" presId="urn:microsoft.com/office/officeart/2005/8/layout/pyramid2"/>
    <dgm:cxn modelId="{B1401676-CCF2-6645-8D21-175562962944}" type="presOf" srcId="{22CF8E9B-FE1C-B14A-9842-65E0E36EDEB7}" destId="{F7D1702E-E9D9-6846-9B3E-08E4C52D401D}" srcOrd="0" destOrd="0" presId="urn:microsoft.com/office/officeart/2005/8/layout/pyramid2"/>
    <dgm:cxn modelId="{3B046C1D-F58E-D144-860F-193F67CE7FE8}" type="presOf" srcId="{FD0929DF-B5FE-7A42-B1F8-997F6B9D6765}" destId="{D1680073-6A40-2745-9542-82F34C808FF1}" srcOrd="0" destOrd="0" presId="urn:microsoft.com/office/officeart/2005/8/layout/pyramid2"/>
    <dgm:cxn modelId="{F44D71F3-8755-464F-ABEA-8885FE32E609}" srcId="{FD0929DF-B5FE-7A42-B1F8-997F6B9D6765}" destId="{E6E57A6C-05B4-2141-9D0A-C92ACD0867E1}" srcOrd="3" destOrd="0" parTransId="{6BDC8153-5E03-EA47-8C57-28ED34890EB0}" sibTransId="{A042F1E0-F61F-244E-87A8-9F701D36C3F4}"/>
    <dgm:cxn modelId="{421DE119-C1A1-9F4F-93D4-6BFBE365BB3A}" srcId="{FD0929DF-B5FE-7A42-B1F8-997F6B9D6765}" destId="{9241DBE4-32AA-504F-A4EA-83EFD5F667FC}" srcOrd="1" destOrd="0" parTransId="{9D4D50E0-3E7B-F344-B1A3-05F1B8207D8D}" sibTransId="{CFFDFA8D-8543-634C-B851-4972B085BCCD}"/>
    <dgm:cxn modelId="{986C3C75-E07B-3A49-A6EC-C637E0F80B26}" srcId="{FD0929DF-B5FE-7A42-B1F8-997F6B9D6765}" destId="{94E4FFE5-717B-8949-B26E-4414F13430A4}" srcOrd="0" destOrd="0" parTransId="{F6AF08BF-B225-C64A-AEB5-C2DD876CA122}" sibTransId="{C7251052-39B5-6E4E-A120-EE88D1BE1E32}"/>
    <dgm:cxn modelId="{DBC208FE-BF54-5248-B78B-CA065AE2F015}" type="presOf" srcId="{E6E57A6C-05B4-2141-9D0A-C92ACD0867E1}" destId="{AF8DA3C1-14B9-864A-8485-3526248F2AEF}" srcOrd="0" destOrd="0" presId="urn:microsoft.com/office/officeart/2005/8/layout/pyramid2"/>
    <dgm:cxn modelId="{E2B1687F-BE44-404D-AC0C-4C183001DD1F}" type="presOf" srcId="{94E4FFE5-717B-8949-B26E-4414F13430A4}" destId="{50FA8CF7-77EE-4D47-A5B0-34B2333CAEC7}" srcOrd="0" destOrd="0" presId="urn:microsoft.com/office/officeart/2005/8/layout/pyramid2"/>
    <dgm:cxn modelId="{15200A9D-38F8-1D48-80EF-B6A705F21A67}" type="presParOf" srcId="{D1680073-6A40-2745-9542-82F34C808FF1}" destId="{21232F23-8AE7-7E45-828A-88D2E4A43252}" srcOrd="0" destOrd="0" presId="urn:microsoft.com/office/officeart/2005/8/layout/pyramid2"/>
    <dgm:cxn modelId="{04659E0E-D479-9346-8A3D-081EC10DEE8E}" type="presParOf" srcId="{D1680073-6A40-2745-9542-82F34C808FF1}" destId="{0E5F6294-BF93-7946-99B4-F96EC4D6B290}" srcOrd="1" destOrd="0" presId="urn:microsoft.com/office/officeart/2005/8/layout/pyramid2"/>
    <dgm:cxn modelId="{51884748-4644-6D47-8877-FD42B4874C43}" type="presParOf" srcId="{0E5F6294-BF93-7946-99B4-F96EC4D6B290}" destId="{50FA8CF7-77EE-4D47-A5B0-34B2333CAEC7}" srcOrd="0" destOrd="0" presId="urn:microsoft.com/office/officeart/2005/8/layout/pyramid2"/>
    <dgm:cxn modelId="{C366FD4D-76E2-EA4A-AA52-6443BC73748D}" type="presParOf" srcId="{0E5F6294-BF93-7946-99B4-F96EC4D6B290}" destId="{DA81905F-F7C6-1649-9DEC-B5A0AFD948A1}" srcOrd="1" destOrd="0" presId="urn:microsoft.com/office/officeart/2005/8/layout/pyramid2"/>
    <dgm:cxn modelId="{37A561DF-8699-F747-8A77-B5649C7B03D4}" type="presParOf" srcId="{0E5F6294-BF93-7946-99B4-F96EC4D6B290}" destId="{26F190A9-3039-C549-A6C2-E0BC644258FD}" srcOrd="2" destOrd="0" presId="urn:microsoft.com/office/officeart/2005/8/layout/pyramid2"/>
    <dgm:cxn modelId="{6C1B88E4-3787-5D45-A332-F26479CF7D75}" type="presParOf" srcId="{0E5F6294-BF93-7946-99B4-F96EC4D6B290}" destId="{6B823C47-E6B5-5D48-8266-7B8172CED1FA}" srcOrd="3" destOrd="0" presId="urn:microsoft.com/office/officeart/2005/8/layout/pyramid2"/>
    <dgm:cxn modelId="{551FD43E-0639-1D40-ACEF-1A09D242DFFA}" type="presParOf" srcId="{0E5F6294-BF93-7946-99B4-F96EC4D6B290}" destId="{F7D1702E-E9D9-6846-9B3E-08E4C52D401D}" srcOrd="4" destOrd="0" presId="urn:microsoft.com/office/officeart/2005/8/layout/pyramid2"/>
    <dgm:cxn modelId="{E53AE796-AA03-0B43-A10C-071934571C7F}" type="presParOf" srcId="{0E5F6294-BF93-7946-99B4-F96EC4D6B290}" destId="{464F7397-2229-8E4A-B331-03BC3EA35A6B}" srcOrd="5" destOrd="0" presId="urn:microsoft.com/office/officeart/2005/8/layout/pyramid2"/>
    <dgm:cxn modelId="{CD5D117C-6560-3B40-A630-6DD893A2B6A4}" type="presParOf" srcId="{0E5F6294-BF93-7946-99B4-F96EC4D6B290}" destId="{AF8DA3C1-14B9-864A-8485-3526248F2AEF}" srcOrd="6" destOrd="0" presId="urn:microsoft.com/office/officeart/2005/8/layout/pyramid2"/>
    <dgm:cxn modelId="{B177F916-82CE-0F45-97BC-1FD7BCC032DD}" type="presParOf" srcId="{0E5F6294-BF93-7946-99B4-F96EC4D6B290}" destId="{03223098-F595-CC45-BFA7-B28359555218}"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232F23-8AE7-7E45-828A-88D2E4A43252}">
      <dsp:nvSpPr>
        <dsp:cNvPr id="0" name=""/>
        <dsp:cNvSpPr/>
      </dsp:nvSpPr>
      <dsp:spPr>
        <a:xfrm>
          <a:off x="216031" y="0"/>
          <a:ext cx="4384767" cy="4668317"/>
        </a:xfrm>
        <a:prstGeom prst="triangl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FA8CF7-77EE-4D47-A5B0-34B2333CAEC7}">
      <dsp:nvSpPr>
        <dsp:cNvPr id="0" name=""/>
        <dsp:cNvSpPr/>
      </dsp:nvSpPr>
      <dsp:spPr>
        <a:xfrm>
          <a:off x="2357970" y="254099"/>
          <a:ext cx="1868660" cy="82972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kern="1200" dirty="0" smtClean="0"/>
            <a:t>Proposer</a:t>
          </a:r>
          <a:r>
            <a:rPr lang="fr-FR" sz="1500" kern="1200" baseline="0" dirty="0" smtClean="0"/>
            <a:t> une solution à un cas pratique</a:t>
          </a:r>
          <a:endParaRPr lang="fr-FR" sz="1500" kern="1200" dirty="0"/>
        </a:p>
      </dsp:txBody>
      <dsp:txXfrm>
        <a:off x="2398474" y="294603"/>
        <a:ext cx="1787652" cy="748712"/>
      </dsp:txXfrm>
    </dsp:sp>
    <dsp:sp modelId="{26F190A9-3039-C549-A6C2-E0BC644258FD}">
      <dsp:nvSpPr>
        <dsp:cNvPr id="0" name=""/>
        <dsp:cNvSpPr/>
      </dsp:nvSpPr>
      <dsp:spPr>
        <a:xfrm>
          <a:off x="2370733" y="2589264"/>
          <a:ext cx="1868660" cy="82972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kern="1200" dirty="0" smtClean="0"/>
            <a:t>Problématiser,  mettre en lumière les enjeux</a:t>
          </a:r>
          <a:endParaRPr lang="fr-FR" sz="1500" kern="1200" dirty="0"/>
        </a:p>
      </dsp:txBody>
      <dsp:txXfrm>
        <a:off x="2411237" y="2629768"/>
        <a:ext cx="1787652" cy="748712"/>
      </dsp:txXfrm>
    </dsp:sp>
    <dsp:sp modelId="{F7D1702E-E9D9-6846-9B3E-08E4C52D401D}">
      <dsp:nvSpPr>
        <dsp:cNvPr id="0" name=""/>
        <dsp:cNvSpPr/>
      </dsp:nvSpPr>
      <dsp:spPr>
        <a:xfrm>
          <a:off x="2386523" y="3747288"/>
          <a:ext cx="1868660" cy="82972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kern="1200" dirty="0" smtClean="0"/>
            <a:t>Veille </a:t>
          </a:r>
          <a:r>
            <a:rPr lang="fr-FR" sz="1500" kern="1200" dirty="0" smtClean="0">
              <a:solidFill>
                <a:schemeClr val="tx1"/>
              </a:solidFill>
            </a:rPr>
            <a:t>informationnelle</a:t>
          </a:r>
          <a:endParaRPr lang="fr-FR" sz="1500" kern="1200" dirty="0">
            <a:solidFill>
              <a:schemeClr val="tx1"/>
            </a:solidFill>
          </a:endParaRPr>
        </a:p>
      </dsp:txBody>
      <dsp:txXfrm>
        <a:off x="2427027" y="3787792"/>
        <a:ext cx="1787652" cy="748712"/>
      </dsp:txXfrm>
    </dsp:sp>
    <dsp:sp modelId="{AF8DA3C1-14B9-864A-8485-3526248F2AEF}">
      <dsp:nvSpPr>
        <dsp:cNvPr id="0" name=""/>
        <dsp:cNvSpPr/>
      </dsp:nvSpPr>
      <dsp:spPr>
        <a:xfrm>
          <a:off x="2357970" y="1426784"/>
          <a:ext cx="1868660" cy="82972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kern="1200" dirty="0" smtClean="0"/>
            <a:t>Argumenter</a:t>
          </a:r>
          <a:endParaRPr lang="fr-FR" sz="1500" kern="1200" dirty="0"/>
        </a:p>
      </dsp:txBody>
      <dsp:txXfrm>
        <a:off x="2398474" y="1467288"/>
        <a:ext cx="1787652" cy="74871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7D2CC590-23A5-E948-A95E-7753F73730EC}"/>
              </a:ext>
            </a:extLst>
          </p:cNvPr>
          <p:cNvSpPr>
            <a:spLocks noGrp="1"/>
          </p:cNvSpPr>
          <p:nvPr>
            <p:ph type="hdr" sz="quarter"/>
          </p:nvPr>
        </p:nvSpPr>
        <p:spPr>
          <a:xfrm>
            <a:off x="0" y="0"/>
            <a:ext cx="3076575" cy="511175"/>
          </a:xfrm>
          <a:prstGeom prst="rect">
            <a:avLst/>
          </a:prstGeom>
        </p:spPr>
        <p:txBody>
          <a:bodyPr vert="horz" lIns="99048" tIns="49524" rIns="99048" bIns="49524" rtlCol="0"/>
          <a:lstStyle>
            <a:lvl1pPr algn="l" eaLnBrk="1" hangingPunct="1">
              <a:defRPr sz="1300">
                <a:cs typeface="Arial" charset="0"/>
              </a:defRPr>
            </a:lvl1pPr>
          </a:lstStyle>
          <a:p>
            <a:pPr>
              <a:defRPr/>
            </a:pPr>
            <a:endParaRPr lang="fr-FR"/>
          </a:p>
        </p:txBody>
      </p:sp>
      <p:sp>
        <p:nvSpPr>
          <p:cNvPr id="3" name="Espace réservé de la date 2">
            <a:extLst>
              <a:ext uri="{FF2B5EF4-FFF2-40B4-BE49-F238E27FC236}">
                <a16:creationId xmlns:a16="http://schemas.microsoft.com/office/drawing/2014/main" id="{8937B0F8-7C8E-444A-8D05-07A8EFBC28BD}"/>
              </a:ext>
            </a:extLst>
          </p:cNvPr>
          <p:cNvSpPr>
            <a:spLocks noGrp="1"/>
          </p:cNvSpPr>
          <p:nvPr>
            <p:ph type="dt" sz="quarter" idx="1"/>
          </p:nvPr>
        </p:nvSpPr>
        <p:spPr>
          <a:xfrm>
            <a:off x="4021138" y="0"/>
            <a:ext cx="3076575" cy="511175"/>
          </a:xfrm>
          <a:prstGeom prst="rect">
            <a:avLst/>
          </a:prstGeom>
        </p:spPr>
        <p:txBody>
          <a:bodyPr vert="horz" lIns="99048" tIns="49524" rIns="99048" bIns="49524" rtlCol="0"/>
          <a:lstStyle>
            <a:lvl1pPr algn="r" eaLnBrk="1" hangingPunct="1">
              <a:defRPr sz="1300">
                <a:cs typeface="Arial" charset="0"/>
              </a:defRPr>
            </a:lvl1pPr>
          </a:lstStyle>
          <a:p>
            <a:pPr>
              <a:defRPr/>
            </a:pPr>
            <a:fld id="{B0508974-7703-A64A-9D89-6FB98AF7784C}" type="datetimeFigureOut">
              <a:rPr lang="fr-FR"/>
              <a:pPr>
                <a:defRPr/>
              </a:pPr>
              <a:t>28/09/2020</a:t>
            </a:fld>
            <a:endParaRPr lang="fr-FR"/>
          </a:p>
        </p:txBody>
      </p:sp>
      <p:sp>
        <p:nvSpPr>
          <p:cNvPr id="4" name="Espace réservé du pied de page 3">
            <a:extLst>
              <a:ext uri="{FF2B5EF4-FFF2-40B4-BE49-F238E27FC236}">
                <a16:creationId xmlns:a16="http://schemas.microsoft.com/office/drawing/2014/main" id="{4F2146E3-CA30-8E4F-9940-9B5ADF18B668}"/>
              </a:ext>
            </a:extLst>
          </p:cNvPr>
          <p:cNvSpPr>
            <a:spLocks noGrp="1"/>
          </p:cNvSpPr>
          <p:nvPr>
            <p:ph type="ftr" sz="quarter" idx="2"/>
          </p:nvPr>
        </p:nvSpPr>
        <p:spPr>
          <a:xfrm>
            <a:off x="0" y="9721850"/>
            <a:ext cx="3076575" cy="511175"/>
          </a:xfrm>
          <a:prstGeom prst="rect">
            <a:avLst/>
          </a:prstGeom>
        </p:spPr>
        <p:txBody>
          <a:bodyPr vert="horz" lIns="99048" tIns="49524" rIns="99048" bIns="49524" rtlCol="0" anchor="b"/>
          <a:lstStyle>
            <a:lvl1pPr algn="l" eaLnBrk="1" hangingPunct="1">
              <a:defRPr sz="1300">
                <a:cs typeface="Arial" charset="0"/>
              </a:defRPr>
            </a:lvl1pPr>
          </a:lstStyle>
          <a:p>
            <a:pPr>
              <a:defRPr/>
            </a:pPr>
            <a:endParaRPr lang="fr-FR"/>
          </a:p>
        </p:txBody>
      </p:sp>
      <p:sp>
        <p:nvSpPr>
          <p:cNvPr id="5" name="Espace réservé du numéro de diapositive 4">
            <a:extLst>
              <a:ext uri="{FF2B5EF4-FFF2-40B4-BE49-F238E27FC236}">
                <a16:creationId xmlns:a16="http://schemas.microsoft.com/office/drawing/2014/main" id="{30464420-73BA-6243-9075-4C139DA81F7E}"/>
              </a:ext>
            </a:extLst>
          </p:cNvPr>
          <p:cNvSpPr>
            <a:spLocks noGrp="1"/>
          </p:cNvSpPr>
          <p:nvPr>
            <p:ph type="sldNum" sz="quarter" idx="3"/>
          </p:nvPr>
        </p:nvSpPr>
        <p:spPr>
          <a:xfrm>
            <a:off x="4021138" y="9721850"/>
            <a:ext cx="3076575" cy="511175"/>
          </a:xfrm>
          <a:prstGeom prst="rect">
            <a:avLst/>
          </a:prstGeom>
        </p:spPr>
        <p:txBody>
          <a:bodyPr vert="horz" lIns="99048" tIns="49524" rIns="99048" bIns="49524" rtlCol="0" anchor="b"/>
          <a:lstStyle>
            <a:lvl1pPr algn="r" eaLnBrk="1" hangingPunct="1">
              <a:defRPr sz="1300">
                <a:cs typeface="Arial" charset="0"/>
              </a:defRPr>
            </a:lvl1pPr>
          </a:lstStyle>
          <a:p>
            <a:pPr>
              <a:defRPr/>
            </a:pPr>
            <a:fld id="{A610100D-C01F-7A48-B08F-0C3D4DA8A599}" type="slidenum">
              <a:rPr lang="fr-FR"/>
              <a:pPr>
                <a:defRPr/>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C3017178-1F18-D947-98D0-0B47BE54B69B}"/>
              </a:ext>
            </a:extLst>
          </p:cNvPr>
          <p:cNvSpPr>
            <a:spLocks noGrp="1"/>
          </p:cNvSpPr>
          <p:nvPr>
            <p:ph type="hdr" sz="quarter"/>
          </p:nvPr>
        </p:nvSpPr>
        <p:spPr>
          <a:xfrm>
            <a:off x="0" y="0"/>
            <a:ext cx="3076575" cy="511175"/>
          </a:xfrm>
          <a:prstGeom prst="rect">
            <a:avLst/>
          </a:prstGeom>
        </p:spPr>
        <p:txBody>
          <a:bodyPr vert="horz" lIns="99048" tIns="49524" rIns="99048" bIns="49524" rtlCol="0"/>
          <a:lstStyle>
            <a:lvl1pPr algn="l" eaLnBrk="1" hangingPunct="1">
              <a:defRPr sz="1300">
                <a:cs typeface="Arial" charset="0"/>
              </a:defRPr>
            </a:lvl1pPr>
          </a:lstStyle>
          <a:p>
            <a:pPr>
              <a:defRPr/>
            </a:pPr>
            <a:endParaRPr lang="fr-FR"/>
          </a:p>
        </p:txBody>
      </p:sp>
      <p:sp>
        <p:nvSpPr>
          <p:cNvPr id="3" name="Espace réservé de la date 2">
            <a:extLst>
              <a:ext uri="{FF2B5EF4-FFF2-40B4-BE49-F238E27FC236}">
                <a16:creationId xmlns:a16="http://schemas.microsoft.com/office/drawing/2014/main" id="{74CB11C7-00B6-7144-B3D3-230EBA92C03A}"/>
              </a:ext>
            </a:extLst>
          </p:cNvPr>
          <p:cNvSpPr>
            <a:spLocks noGrp="1"/>
          </p:cNvSpPr>
          <p:nvPr>
            <p:ph type="dt" idx="1"/>
          </p:nvPr>
        </p:nvSpPr>
        <p:spPr>
          <a:xfrm>
            <a:off x="4021138" y="0"/>
            <a:ext cx="3076575" cy="511175"/>
          </a:xfrm>
          <a:prstGeom prst="rect">
            <a:avLst/>
          </a:prstGeom>
        </p:spPr>
        <p:txBody>
          <a:bodyPr vert="horz" lIns="99048" tIns="49524" rIns="99048" bIns="49524" rtlCol="0"/>
          <a:lstStyle>
            <a:lvl1pPr algn="r" eaLnBrk="1" hangingPunct="1">
              <a:defRPr sz="1300">
                <a:cs typeface="Arial" charset="0"/>
              </a:defRPr>
            </a:lvl1pPr>
          </a:lstStyle>
          <a:p>
            <a:pPr>
              <a:defRPr/>
            </a:pPr>
            <a:fld id="{989BC7B5-7C10-FD49-8B69-244A8A147DE8}" type="datetimeFigureOut">
              <a:rPr lang="fr-FR"/>
              <a:pPr>
                <a:defRPr/>
              </a:pPr>
              <a:t>28/09/2020</a:t>
            </a:fld>
            <a:endParaRPr lang="fr-FR"/>
          </a:p>
        </p:txBody>
      </p:sp>
      <p:sp>
        <p:nvSpPr>
          <p:cNvPr id="4" name="Espace réservé de l'image des diapositives 3">
            <a:extLst>
              <a:ext uri="{FF2B5EF4-FFF2-40B4-BE49-F238E27FC236}">
                <a16:creationId xmlns:a16="http://schemas.microsoft.com/office/drawing/2014/main" id="{1D85EAFD-9930-B346-863C-20A19993EDE5}"/>
              </a:ext>
            </a:extLst>
          </p:cNvPr>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pPr lvl="0"/>
            <a:endParaRPr lang="fr-FR" noProof="0"/>
          </a:p>
        </p:txBody>
      </p:sp>
      <p:sp>
        <p:nvSpPr>
          <p:cNvPr id="5" name="Espace réservé des commentaires 4">
            <a:extLst>
              <a:ext uri="{FF2B5EF4-FFF2-40B4-BE49-F238E27FC236}">
                <a16:creationId xmlns:a16="http://schemas.microsoft.com/office/drawing/2014/main" id="{1349D317-75AE-4E4C-AEFD-16F9CA13E008}"/>
              </a:ext>
            </a:extLst>
          </p:cNvPr>
          <p:cNvSpPr>
            <a:spLocks noGrp="1"/>
          </p:cNvSpPr>
          <p:nvPr>
            <p:ph type="body" sz="quarter" idx="3"/>
          </p:nvPr>
        </p:nvSpPr>
        <p:spPr>
          <a:xfrm>
            <a:off x="709613" y="4860925"/>
            <a:ext cx="5680075" cy="4605338"/>
          </a:xfrm>
          <a:prstGeom prst="rect">
            <a:avLst/>
          </a:prstGeom>
        </p:spPr>
        <p:txBody>
          <a:bodyPr vert="horz" lIns="99048" tIns="49524" rIns="99048" bIns="49524" rtlCol="0">
            <a:normAutofit/>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a:extLst>
              <a:ext uri="{FF2B5EF4-FFF2-40B4-BE49-F238E27FC236}">
                <a16:creationId xmlns:a16="http://schemas.microsoft.com/office/drawing/2014/main" id="{837F1126-E3DB-124E-B704-F3340B440980}"/>
              </a:ext>
            </a:extLst>
          </p:cNvPr>
          <p:cNvSpPr>
            <a:spLocks noGrp="1"/>
          </p:cNvSpPr>
          <p:nvPr>
            <p:ph type="ftr" sz="quarter" idx="4"/>
          </p:nvPr>
        </p:nvSpPr>
        <p:spPr>
          <a:xfrm>
            <a:off x="0" y="9721850"/>
            <a:ext cx="3076575" cy="511175"/>
          </a:xfrm>
          <a:prstGeom prst="rect">
            <a:avLst/>
          </a:prstGeom>
        </p:spPr>
        <p:txBody>
          <a:bodyPr vert="horz" lIns="99048" tIns="49524" rIns="99048" bIns="49524" rtlCol="0" anchor="b"/>
          <a:lstStyle>
            <a:lvl1pPr algn="l" eaLnBrk="1" hangingPunct="1">
              <a:defRPr sz="1300">
                <a:cs typeface="Arial" charset="0"/>
              </a:defRPr>
            </a:lvl1pPr>
          </a:lstStyle>
          <a:p>
            <a:pPr>
              <a:defRPr/>
            </a:pPr>
            <a:endParaRPr lang="fr-FR"/>
          </a:p>
        </p:txBody>
      </p:sp>
      <p:sp>
        <p:nvSpPr>
          <p:cNvPr id="7" name="Espace réservé du numéro de diapositive 6">
            <a:extLst>
              <a:ext uri="{FF2B5EF4-FFF2-40B4-BE49-F238E27FC236}">
                <a16:creationId xmlns:a16="http://schemas.microsoft.com/office/drawing/2014/main" id="{5367C0EE-3F92-5F47-A47A-63E3044FE31D}"/>
              </a:ext>
            </a:extLst>
          </p:cNvPr>
          <p:cNvSpPr>
            <a:spLocks noGrp="1"/>
          </p:cNvSpPr>
          <p:nvPr>
            <p:ph type="sldNum" sz="quarter" idx="5"/>
          </p:nvPr>
        </p:nvSpPr>
        <p:spPr>
          <a:xfrm>
            <a:off x="4021138" y="9721850"/>
            <a:ext cx="3076575" cy="511175"/>
          </a:xfrm>
          <a:prstGeom prst="rect">
            <a:avLst/>
          </a:prstGeom>
        </p:spPr>
        <p:txBody>
          <a:bodyPr vert="horz" lIns="99048" tIns="49524" rIns="99048" bIns="49524" rtlCol="0" anchor="b"/>
          <a:lstStyle>
            <a:lvl1pPr algn="r" eaLnBrk="1" hangingPunct="1">
              <a:defRPr sz="1300">
                <a:cs typeface="Arial" charset="0"/>
              </a:defRPr>
            </a:lvl1pPr>
          </a:lstStyle>
          <a:p>
            <a:pPr>
              <a:defRPr/>
            </a:pPr>
            <a:fld id="{104101F4-8669-6849-AAB9-DDF73130EFAA}"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7" name="Shape 54">
            <a:extLst>
              <a:ext uri="{FF2B5EF4-FFF2-40B4-BE49-F238E27FC236}">
                <a16:creationId xmlns:a16="http://schemas.microsoft.com/office/drawing/2014/main" id="{7E81B59B-6BC0-9F40-9CDE-57DF90C0FEAA}"/>
              </a:ext>
            </a:extLst>
          </p:cNvPr>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med" len="med"/>
            <a:tailEnd type="none" w="med" len="med"/>
          </a:ln>
          <a:extLst>
            <a:ext uri="{909E8E84-426E-40DD-AFC4-6F175D3DCCD1}">
              <a14:hiddenFill xmlns:a14="http://schemas.microsoft.com/office/drawing/2010/main">
                <a:solidFill>
                  <a:srgbClr val="FFFFFF"/>
                </a:solidFill>
              </a14:hiddenFill>
            </a:ext>
          </a:extLst>
        </p:spPr>
      </p:sp>
      <p:sp>
        <p:nvSpPr>
          <p:cNvPr id="19458" name="Shape 55">
            <a:extLst>
              <a:ext uri="{FF2B5EF4-FFF2-40B4-BE49-F238E27FC236}">
                <a16:creationId xmlns:a16="http://schemas.microsoft.com/office/drawing/2014/main" id="{BEFE0776-4534-1B4A-A28A-A72614E0CD6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032" tIns="99032" rIns="99032" bIns="99032" numCol="1" anchor="t" anchorCtr="0" compatLnSpc="1">
            <a:prstTxWarp prst="textNoShape">
              <a:avLst/>
            </a:prstTxWarp>
          </a:bodyPr>
          <a:lstStyle/>
          <a:p>
            <a:pPr eaLnBrk="1" hangingPunct="1">
              <a:spcBef>
                <a:spcPct val="0"/>
              </a:spcBef>
            </a:pPr>
            <a:endParaRPr lang="fr-FR" alt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2</a:t>
            </a:fld>
            <a:endParaRPr lang="fr-FR"/>
          </a:p>
        </p:txBody>
      </p:sp>
    </p:spTree>
    <p:extLst>
      <p:ext uri="{BB962C8B-B14F-4D97-AF65-F5344CB8AC3E}">
        <p14:creationId xmlns:p14="http://schemas.microsoft.com/office/powerpoint/2010/main" val="358655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3</a:t>
            </a:fld>
            <a:endParaRPr lang="fr-FR"/>
          </a:p>
        </p:txBody>
      </p:sp>
    </p:spTree>
    <p:extLst>
      <p:ext uri="{BB962C8B-B14F-4D97-AF65-F5344CB8AC3E}">
        <p14:creationId xmlns:p14="http://schemas.microsoft.com/office/powerpoint/2010/main" val="28108402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smtClean="0"/>
          </a:p>
          <a:p>
            <a:r>
              <a:rPr lang="fr-FR" dirty="0" smtClean="0"/>
              <a:t>Comment</a:t>
            </a:r>
            <a:r>
              <a:rPr lang="fr-FR" baseline="0" dirty="0" smtClean="0"/>
              <a:t> valoriser le suivi de l’option da</a:t>
            </a:r>
            <a:r>
              <a:rPr lang="fr-FR" dirty="0" smtClean="0"/>
              <a:t>ns</a:t>
            </a:r>
            <a:r>
              <a:rPr lang="fr-FR" baseline="0" dirty="0" smtClean="0"/>
              <a:t> la perspective de </a:t>
            </a:r>
            <a:r>
              <a:rPr lang="fr-FR" baseline="0" dirty="0" err="1" smtClean="0"/>
              <a:t>Parcoursup</a:t>
            </a:r>
            <a:r>
              <a:rPr lang="fr-FR" baseline="0" dirty="0" smtClean="0"/>
              <a:t> ?</a:t>
            </a:r>
          </a:p>
          <a:p>
            <a:r>
              <a:rPr lang="fr-FR" baseline="0" dirty="0" smtClean="0"/>
              <a:t>-lettre de motivation ?</a:t>
            </a:r>
          </a:p>
          <a:p>
            <a:r>
              <a:rPr lang="fr-FR" baseline="0" dirty="0" smtClean="0"/>
              <a:t>-grand oral ?</a:t>
            </a:r>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4</a:t>
            </a:fld>
            <a:endParaRPr lang="fr-FR"/>
          </a:p>
        </p:txBody>
      </p:sp>
    </p:spTree>
    <p:extLst>
      <p:ext uri="{BB962C8B-B14F-4D97-AF65-F5344CB8AC3E}">
        <p14:creationId xmlns:p14="http://schemas.microsoft.com/office/powerpoint/2010/main" val="3156807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99E4DA3E-CC4A-464F-89BA-A0E8FF2FA9E9}"/>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24579" name="Rectangle 7">
            <a:extLst>
              <a:ext uri="{FF2B5EF4-FFF2-40B4-BE49-F238E27FC236}">
                <a16:creationId xmlns:a16="http://schemas.microsoft.com/office/drawing/2014/main" id="{25AB1790-EBC3-1840-A954-E0A2CE74B366}"/>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304E60CF-AB55-7949-9FD1-0F7514F32BD0}"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5</a:t>
            </a:fld>
            <a:endParaRPr lang="fr-FR" altLang="fr-FR" sz="1300">
              <a:solidFill>
                <a:srgbClr val="000000"/>
              </a:solidFill>
              <a:latin typeface="Times New Roman" panose="02020603050405020304" pitchFamily="18" charset="0"/>
            </a:endParaRPr>
          </a:p>
        </p:txBody>
      </p:sp>
      <p:sp>
        <p:nvSpPr>
          <p:cNvPr id="24580" name="Rectangle 2">
            <a:extLst>
              <a:ext uri="{FF2B5EF4-FFF2-40B4-BE49-F238E27FC236}">
                <a16:creationId xmlns:a16="http://schemas.microsoft.com/office/drawing/2014/main" id="{EE9DBFED-2611-C343-8A4B-A2F3B6F6C8BD}"/>
              </a:ext>
            </a:extLst>
          </p:cNvPr>
          <p:cNvSpPr>
            <a:spLocks noGrp="1" noRot="1" noChangeAspect="1" noChangeArrowheads="1" noTextEdit="1"/>
          </p:cNvSpPr>
          <p:nvPr>
            <p:ph type="sldImg"/>
          </p:nvPr>
        </p:nvSpPr>
        <p:spPr>
          <a:ln/>
        </p:spPr>
      </p:sp>
      <p:sp>
        <p:nvSpPr>
          <p:cNvPr id="24581" name="Rectangle 3">
            <a:extLst>
              <a:ext uri="{FF2B5EF4-FFF2-40B4-BE49-F238E27FC236}">
                <a16:creationId xmlns:a16="http://schemas.microsoft.com/office/drawing/2014/main" id="{740C54F4-2BCF-284F-A261-4370FE3041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dirty="0">
              <a:latin typeface="Times New Roman" panose="02020603050405020304" pitchFamily="18" charset="0"/>
            </a:endParaRPr>
          </a:p>
        </p:txBody>
      </p:sp>
    </p:spTree>
    <p:extLst>
      <p:ext uri="{BB962C8B-B14F-4D97-AF65-F5344CB8AC3E}">
        <p14:creationId xmlns:p14="http://schemas.microsoft.com/office/powerpoint/2010/main" val="3751410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smtClean="0"/>
          </a:p>
          <a:p>
            <a:r>
              <a:rPr lang="fr-FR" dirty="0" smtClean="0"/>
              <a:t>Première partie : Chaque </a:t>
            </a:r>
            <a:r>
              <a:rPr lang="fr-FR" dirty="0"/>
              <a:t>source de droit est mise en perspective avec la ou les institutions créatrices. Cette partie doit se baser sur des exemples choisis dans une diversité de champs, mais aussi dans la vie quotidienne de l’élève. L’organisation judiciaire et le cadre international sont également abordés afin de doter l’élève des notions élémentaires relatives au cadre juridique et de lui permettre de comprendre et de mener un raisonnement juridique. </a:t>
            </a:r>
          </a:p>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6</a:t>
            </a:fld>
            <a:endParaRPr lang="fr-FR"/>
          </a:p>
        </p:txBody>
      </p:sp>
    </p:spTree>
    <p:extLst>
      <p:ext uri="{BB962C8B-B14F-4D97-AF65-F5344CB8AC3E}">
        <p14:creationId xmlns:p14="http://schemas.microsoft.com/office/powerpoint/2010/main" val="148877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smtClean="0"/>
          </a:p>
          <a:p>
            <a:r>
              <a:rPr lang="fr-FR" dirty="0" smtClean="0"/>
              <a:t>Partie 1 : socle – base nécessaire</a:t>
            </a:r>
            <a:r>
              <a:rPr lang="fr-FR" baseline="0" dirty="0" smtClean="0"/>
              <a:t> pour comprendre le fonctionnement du droit</a:t>
            </a:r>
          </a:p>
          <a:p>
            <a:r>
              <a:rPr lang="fr-FR" baseline="0" dirty="0" smtClean="0"/>
              <a:t>Partie 2 :  cœur du programme avec un questionnement riche possible, possibilité d’exploiter des liens avec l’actualité</a:t>
            </a:r>
          </a:p>
          <a:p>
            <a:endParaRPr lang="fr-FR" baseline="0" dirty="0" smtClean="0"/>
          </a:p>
          <a:p>
            <a:r>
              <a:rPr lang="fr-FR" baseline="0" dirty="0" smtClean="0"/>
              <a:t>Réponse à la question posée </a:t>
            </a:r>
            <a:r>
              <a:rPr lang="fr-FR" b="0" baseline="0" dirty="0" smtClean="0"/>
              <a:t>: </a:t>
            </a:r>
            <a:r>
              <a:rPr lang="fr-FR" sz="1200" b="0" dirty="0" smtClean="0">
                <a:solidFill>
                  <a:srgbClr val="00B050"/>
                </a:solidFill>
              </a:rPr>
              <a:t>faut-il suivre le programme dans l’ordre ?</a:t>
            </a:r>
          </a:p>
          <a:p>
            <a:r>
              <a:rPr lang="fr-FR" sz="1200" dirty="0" smtClean="0">
                <a:solidFill>
                  <a:srgbClr val="00B050"/>
                </a:solidFill>
              </a:rPr>
              <a:t> </a:t>
            </a:r>
          </a:p>
          <a:p>
            <a:r>
              <a:rPr lang="fr-FR" baseline="0" dirty="0" smtClean="0"/>
              <a:t> </a:t>
            </a:r>
            <a:r>
              <a:rPr lang="fr-FR" baseline="0" dirty="0" smtClean="0">
                <a:sym typeface="Wingdings" panose="05000000000000000000" pitchFamily="2" charset="2"/>
              </a:rPr>
              <a:t> </a:t>
            </a:r>
            <a:r>
              <a:rPr lang="fr-FR" baseline="0" dirty="0" err="1" smtClean="0">
                <a:sym typeface="Wingdings" panose="05000000000000000000" pitchFamily="2" charset="2"/>
              </a:rPr>
              <a:t>cf</a:t>
            </a:r>
            <a:r>
              <a:rPr lang="fr-FR" baseline="0" dirty="0" smtClean="0">
                <a:sym typeface="Wingdings" panose="05000000000000000000" pitchFamily="2" charset="2"/>
              </a:rPr>
              <a:t> dans le programme : « </a:t>
            </a:r>
            <a:r>
              <a:rPr lang="fr-FR" sz="1200" b="0" i="0" u="none" strike="noStrike" kern="1200" baseline="0" dirty="0" smtClean="0">
                <a:solidFill>
                  <a:schemeClr val="tx1"/>
                </a:solidFill>
                <a:latin typeface="+mn-lt"/>
                <a:ea typeface="+mn-ea"/>
                <a:cs typeface="+mn-cs"/>
              </a:rPr>
              <a:t>L’étude des thèmes retenus peut s’accompagner d’une présentation des « sources » du droit – des différents types de normes juridiques – qui ont été mentionnées dans la première partie. » </a:t>
            </a:r>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7</a:t>
            </a:fld>
            <a:endParaRPr lang="fr-FR"/>
          </a:p>
        </p:txBody>
      </p:sp>
    </p:spTree>
    <p:extLst>
      <p:ext uri="{BB962C8B-B14F-4D97-AF65-F5344CB8AC3E}">
        <p14:creationId xmlns:p14="http://schemas.microsoft.com/office/powerpoint/2010/main" val="1946997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8</a:t>
            </a:fld>
            <a:endParaRPr lang="fr-FR"/>
          </a:p>
        </p:txBody>
      </p:sp>
    </p:spTree>
    <p:extLst>
      <p:ext uri="{BB962C8B-B14F-4D97-AF65-F5344CB8AC3E}">
        <p14:creationId xmlns:p14="http://schemas.microsoft.com/office/powerpoint/2010/main" val="3252540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9</a:t>
            </a:fld>
            <a:endParaRPr lang="fr-FR"/>
          </a:p>
        </p:txBody>
      </p:sp>
    </p:spTree>
    <p:extLst>
      <p:ext uri="{BB962C8B-B14F-4D97-AF65-F5344CB8AC3E}">
        <p14:creationId xmlns:p14="http://schemas.microsoft.com/office/powerpoint/2010/main" val="1706679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10</a:t>
            </a:fld>
            <a:endParaRPr lang="fr-FR"/>
          </a:p>
        </p:txBody>
      </p:sp>
    </p:spTree>
    <p:extLst>
      <p:ext uri="{BB962C8B-B14F-4D97-AF65-F5344CB8AC3E}">
        <p14:creationId xmlns:p14="http://schemas.microsoft.com/office/powerpoint/2010/main" val="4060214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70942D0-2474-AF4D-9DE6-FDE2C6366C6E}"/>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30723" name="Rectangle 7">
            <a:extLst>
              <a:ext uri="{FF2B5EF4-FFF2-40B4-BE49-F238E27FC236}">
                <a16:creationId xmlns:a16="http://schemas.microsoft.com/office/drawing/2014/main" id="{47154371-2E6D-1B4F-A390-CDAA2F952BDA}"/>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00C1AE97-6D62-B44A-AD86-70308EC8BE95}"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11</a:t>
            </a:fld>
            <a:endParaRPr lang="fr-FR" altLang="fr-FR" sz="1300">
              <a:solidFill>
                <a:srgbClr val="000000"/>
              </a:solidFill>
              <a:latin typeface="Times New Roman" panose="02020603050405020304" pitchFamily="18" charset="0"/>
            </a:endParaRPr>
          </a:p>
        </p:txBody>
      </p:sp>
      <p:sp>
        <p:nvSpPr>
          <p:cNvPr id="30724" name="Rectangle 2">
            <a:extLst>
              <a:ext uri="{FF2B5EF4-FFF2-40B4-BE49-F238E27FC236}">
                <a16:creationId xmlns:a16="http://schemas.microsoft.com/office/drawing/2014/main" id="{5E609C66-E9CC-2D4F-8172-9AFDA2458328}"/>
              </a:ext>
            </a:extLst>
          </p:cNvPr>
          <p:cNvSpPr>
            <a:spLocks noGrp="1" noRot="1" noChangeAspect="1" noChangeArrowheads="1" noTextEdit="1"/>
          </p:cNvSpPr>
          <p:nvPr>
            <p:ph type="sldImg"/>
          </p:nvPr>
        </p:nvSpPr>
        <p:spPr>
          <a:ln/>
        </p:spPr>
      </p:sp>
      <p:sp>
        <p:nvSpPr>
          <p:cNvPr id="30725" name="Rectangle 3">
            <a:extLst>
              <a:ext uri="{FF2B5EF4-FFF2-40B4-BE49-F238E27FC236}">
                <a16:creationId xmlns:a16="http://schemas.microsoft.com/office/drawing/2014/main" id="{027081D6-1773-6D48-88F3-1B81D3B5FA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dirty="0">
              <a:latin typeface="Times New Roman" panose="02020603050405020304" pitchFamily="18" charset="0"/>
            </a:endParaRPr>
          </a:p>
        </p:txBody>
      </p:sp>
    </p:spTree>
    <p:extLst>
      <p:ext uri="{BB962C8B-B14F-4D97-AF65-F5344CB8AC3E}">
        <p14:creationId xmlns:p14="http://schemas.microsoft.com/office/powerpoint/2010/main" val="1574817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12</a:t>
            </a:fld>
            <a:endParaRPr lang="fr-FR"/>
          </a:p>
        </p:txBody>
      </p:sp>
    </p:spTree>
    <p:extLst>
      <p:ext uri="{BB962C8B-B14F-4D97-AF65-F5344CB8AC3E}">
        <p14:creationId xmlns:p14="http://schemas.microsoft.com/office/powerpoint/2010/main" val="4118006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13</a:t>
            </a:fld>
            <a:endParaRPr lang="fr-FR"/>
          </a:p>
        </p:txBody>
      </p:sp>
    </p:spTree>
    <p:extLst>
      <p:ext uri="{BB962C8B-B14F-4D97-AF65-F5344CB8AC3E}">
        <p14:creationId xmlns:p14="http://schemas.microsoft.com/office/powerpoint/2010/main" val="1217884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104101F4-8669-6849-AAB9-DDF73130EFAA}" type="slidenum">
              <a:rPr lang="fr-FR" smtClean="0"/>
              <a:pPr>
                <a:defRPr/>
              </a:pPr>
              <a:t>14</a:t>
            </a:fld>
            <a:endParaRPr lang="fr-FR"/>
          </a:p>
        </p:txBody>
      </p:sp>
    </p:spTree>
    <p:extLst>
      <p:ext uri="{BB962C8B-B14F-4D97-AF65-F5344CB8AC3E}">
        <p14:creationId xmlns:p14="http://schemas.microsoft.com/office/powerpoint/2010/main" val="3701393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70942D0-2474-AF4D-9DE6-FDE2C6366C6E}"/>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30723" name="Rectangle 7">
            <a:extLst>
              <a:ext uri="{FF2B5EF4-FFF2-40B4-BE49-F238E27FC236}">
                <a16:creationId xmlns:a16="http://schemas.microsoft.com/office/drawing/2014/main" id="{47154371-2E6D-1B4F-A390-CDAA2F952BDA}"/>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00C1AE97-6D62-B44A-AD86-70308EC8BE95}"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15</a:t>
            </a:fld>
            <a:endParaRPr lang="fr-FR" altLang="fr-FR" sz="1300">
              <a:solidFill>
                <a:srgbClr val="000000"/>
              </a:solidFill>
              <a:latin typeface="Times New Roman" panose="02020603050405020304" pitchFamily="18" charset="0"/>
            </a:endParaRPr>
          </a:p>
        </p:txBody>
      </p:sp>
      <p:sp>
        <p:nvSpPr>
          <p:cNvPr id="30724" name="Rectangle 2">
            <a:extLst>
              <a:ext uri="{FF2B5EF4-FFF2-40B4-BE49-F238E27FC236}">
                <a16:creationId xmlns:a16="http://schemas.microsoft.com/office/drawing/2014/main" id="{5E609C66-E9CC-2D4F-8172-9AFDA2458328}"/>
              </a:ext>
            </a:extLst>
          </p:cNvPr>
          <p:cNvSpPr>
            <a:spLocks noGrp="1" noRot="1" noChangeAspect="1" noChangeArrowheads="1" noTextEdit="1"/>
          </p:cNvSpPr>
          <p:nvPr>
            <p:ph type="sldImg"/>
          </p:nvPr>
        </p:nvSpPr>
        <p:spPr>
          <a:ln/>
        </p:spPr>
      </p:sp>
      <p:sp>
        <p:nvSpPr>
          <p:cNvPr id="30725" name="Rectangle 3">
            <a:extLst>
              <a:ext uri="{FF2B5EF4-FFF2-40B4-BE49-F238E27FC236}">
                <a16:creationId xmlns:a16="http://schemas.microsoft.com/office/drawing/2014/main" id="{027081D6-1773-6D48-88F3-1B81D3B5FA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dirty="0">
              <a:latin typeface="Times New Roman" panose="02020603050405020304" pitchFamily="18" charset="0"/>
            </a:endParaRPr>
          </a:p>
        </p:txBody>
      </p:sp>
    </p:spTree>
    <p:extLst>
      <p:ext uri="{BB962C8B-B14F-4D97-AF65-F5344CB8AC3E}">
        <p14:creationId xmlns:p14="http://schemas.microsoft.com/office/powerpoint/2010/main" val="21562843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70942D0-2474-AF4D-9DE6-FDE2C6366C6E}"/>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30723" name="Rectangle 7">
            <a:extLst>
              <a:ext uri="{FF2B5EF4-FFF2-40B4-BE49-F238E27FC236}">
                <a16:creationId xmlns:a16="http://schemas.microsoft.com/office/drawing/2014/main" id="{47154371-2E6D-1B4F-A390-CDAA2F952BDA}"/>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00C1AE97-6D62-B44A-AD86-70308EC8BE95}"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16</a:t>
            </a:fld>
            <a:endParaRPr lang="fr-FR" altLang="fr-FR" sz="1300">
              <a:solidFill>
                <a:srgbClr val="000000"/>
              </a:solidFill>
              <a:latin typeface="Times New Roman" panose="02020603050405020304" pitchFamily="18" charset="0"/>
            </a:endParaRPr>
          </a:p>
        </p:txBody>
      </p:sp>
      <p:sp>
        <p:nvSpPr>
          <p:cNvPr id="30724" name="Rectangle 2">
            <a:extLst>
              <a:ext uri="{FF2B5EF4-FFF2-40B4-BE49-F238E27FC236}">
                <a16:creationId xmlns:a16="http://schemas.microsoft.com/office/drawing/2014/main" id="{5E609C66-E9CC-2D4F-8172-9AFDA2458328}"/>
              </a:ext>
            </a:extLst>
          </p:cNvPr>
          <p:cNvSpPr>
            <a:spLocks noGrp="1" noRot="1" noChangeAspect="1" noChangeArrowheads="1" noTextEdit="1"/>
          </p:cNvSpPr>
          <p:nvPr>
            <p:ph type="sldImg"/>
          </p:nvPr>
        </p:nvSpPr>
        <p:spPr>
          <a:ln/>
        </p:spPr>
      </p:sp>
      <p:sp>
        <p:nvSpPr>
          <p:cNvPr id="30725" name="Rectangle 3">
            <a:extLst>
              <a:ext uri="{FF2B5EF4-FFF2-40B4-BE49-F238E27FC236}">
                <a16:creationId xmlns:a16="http://schemas.microsoft.com/office/drawing/2014/main" id="{027081D6-1773-6D48-88F3-1B81D3B5FA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fr-FR" dirty="0" smtClean="0">
                <a:latin typeface="Times New Roman" panose="02020603050405020304" pitchFamily="18" charset="0"/>
              </a:rPr>
              <a:t>Denis</a:t>
            </a:r>
            <a:endParaRPr lang="fr-FR" altLang="fr-FR" dirty="0">
              <a:latin typeface="Times New Roman" panose="02020603050405020304" pitchFamily="18" charset="0"/>
            </a:endParaRPr>
          </a:p>
        </p:txBody>
      </p:sp>
    </p:spTree>
    <p:extLst>
      <p:ext uri="{BB962C8B-B14F-4D97-AF65-F5344CB8AC3E}">
        <p14:creationId xmlns:p14="http://schemas.microsoft.com/office/powerpoint/2010/main" val="9670400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70942D0-2474-AF4D-9DE6-FDE2C6366C6E}"/>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30723" name="Rectangle 7">
            <a:extLst>
              <a:ext uri="{FF2B5EF4-FFF2-40B4-BE49-F238E27FC236}">
                <a16:creationId xmlns:a16="http://schemas.microsoft.com/office/drawing/2014/main" id="{47154371-2E6D-1B4F-A390-CDAA2F952BDA}"/>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00C1AE97-6D62-B44A-AD86-70308EC8BE95}"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17</a:t>
            </a:fld>
            <a:endParaRPr lang="fr-FR" altLang="fr-FR" sz="1300">
              <a:solidFill>
                <a:srgbClr val="000000"/>
              </a:solidFill>
              <a:latin typeface="Times New Roman" panose="02020603050405020304" pitchFamily="18" charset="0"/>
            </a:endParaRPr>
          </a:p>
        </p:txBody>
      </p:sp>
      <p:sp>
        <p:nvSpPr>
          <p:cNvPr id="30724" name="Rectangle 2">
            <a:extLst>
              <a:ext uri="{FF2B5EF4-FFF2-40B4-BE49-F238E27FC236}">
                <a16:creationId xmlns:a16="http://schemas.microsoft.com/office/drawing/2014/main" id="{5E609C66-E9CC-2D4F-8172-9AFDA2458328}"/>
              </a:ext>
            </a:extLst>
          </p:cNvPr>
          <p:cNvSpPr>
            <a:spLocks noGrp="1" noRot="1" noChangeAspect="1" noChangeArrowheads="1" noTextEdit="1"/>
          </p:cNvSpPr>
          <p:nvPr>
            <p:ph type="sldImg"/>
          </p:nvPr>
        </p:nvSpPr>
        <p:spPr>
          <a:ln/>
        </p:spPr>
      </p:sp>
      <p:sp>
        <p:nvSpPr>
          <p:cNvPr id="30725" name="Rectangle 3">
            <a:extLst>
              <a:ext uri="{FF2B5EF4-FFF2-40B4-BE49-F238E27FC236}">
                <a16:creationId xmlns:a16="http://schemas.microsoft.com/office/drawing/2014/main" id="{027081D6-1773-6D48-88F3-1B81D3B5FA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dirty="0">
              <a:latin typeface="Times New Roman" panose="02020603050405020304" pitchFamily="18" charset="0"/>
            </a:endParaRPr>
          </a:p>
        </p:txBody>
      </p:sp>
    </p:spTree>
    <p:extLst>
      <p:ext uri="{BB962C8B-B14F-4D97-AF65-F5344CB8AC3E}">
        <p14:creationId xmlns:p14="http://schemas.microsoft.com/office/powerpoint/2010/main" val="3902987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70942D0-2474-AF4D-9DE6-FDE2C6366C6E}"/>
              </a:ext>
            </a:extLst>
          </p:cNvPr>
          <p:cNvSpPr txBox="1">
            <a:spLocks noGrp="1" noChangeArrowheads="1"/>
          </p:cNvSpPr>
          <p:nvPr/>
        </p:nvSpPr>
        <p:spPr bwMode="auto">
          <a:xfrm>
            <a:off x="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eaLnBrk="1" hangingPunct="1">
              <a:buSzPct val="45000"/>
              <a:buFont typeface="Wingdings" pitchFamily="2" charset="2"/>
              <a:buNone/>
            </a:pPr>
            <a:r>
              <a:rPr lang="fr-FR" altLang="fr-FR" sz="1300">
                <a:solidFill>
                  <a:srgbClr val="000000"/>
                </a:solidFill>
                <a:latin typeface="Times New Roman" panose="02020603050405020304" pitchFamily="18" charset="0"/>
              </a:rPr>
              <a:t>1- 2 -</a:t>
            </a:r>
          </a:p>
        </p:txBody>
      </p:sp>
      <p:sp>
        <p:nvSpPr>
          <p:cNvPr id="30723" name="Rectangle 7">
            <a:extLst>
              <a:ext uri="{FF2B5EF4-FFF2-40B4-BE49-F238E27FC236}">
                <a16:creationId xmlns:a16="http://schemas.microsoft.com/office/drawing/2014/main" id="{47154371-2E6D-1B4F-A390-CDAA2F952BDA}"/>
              </a:ext>
            </a:extLst>
          </p:cNvPr>
          <p:cNvSpPr txBox="1">
            <a:spLocks noGrp="1" noChangeArrowheads="1"/>
          </p:cNvSpPr>
          <p:nvPr/>
        </p:nvSpPr>
        <p:spPr bwMode="auto">
          <a:xfrm>
            <a:off x="4019550" y="9720263"/>
            <a:ext cx="3074988"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032" tIns="48897" rIns="94032" bIns="48897" anchor="b"/>
          <a:lstStyle>
            <a:lvl1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1pPr>
            <a:lvl2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2pPr>
            <a:lvl3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3pPr>
            <a:lvl4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4pPr>
            <a:lvl5pPr defTabSz="469900" eaLnBrk="0" hangingPunc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5pPr>
            <a:lvl6pPr marL="25146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6pPr>
            <a:lvl7pPr marL="29718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7pPr>
            <a:lvl8pPr marL="34290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8pPr>
            <a:lvl9pPr marL="3886200" indent="-228600" defTabSz="469900" eaLnBrk="0" fontAlgn="base" hangingPunct="0">
              <a:spcBef>
                <a:spcPct val="0"/>
              </a:spcBef>
              <a:spcAft>
                <a:spcPct val="0"/>
              </a:spcAft>
              <a:buClr>
                <a:srgbClr val="000000"/>
              </a:buClr>
              <a:buSzPct val="100000"/>
              <a:buFont typeface="Times New Roman" panose="02020603050405020304" pitchFamily="18" charset="0"/>
              <a:tabLst>
                <a:tab pos="755650" algn="l"/>
                <a:tab pos="1512888" algn="l"/>
                <a:tab pos="2268538" algn="l"/>
              </a:tabLst>
              <a:defRPr>
                <a:solidFill>
                  <a:schemeClr val="bg1"/>
                </a:solidFill>
                <a:latin typeface="Arial" panose="020B0604020202020204" pitchFamily="34" charset="0"/>
                <a:cs typeface="Arial" panose="020B0604020202020204" pitchFamily="34" charset="0"/>
              </a:defRPr>
            </a:lvl9pPr>
          </a:lstStyle>
          <a:p>
            <a:pPr algn="r" eaLnBrk="1" hangingPunct="1">
              <a:buSzPct val="45000"/>
              <a:buFont typeface="Wingdings" pitchFamily="2" charset="2"/>
              <a:buNone/>
            </a:pPr>
            <a:fld id="{00C1AE97-6D62-B44A-AD86-70308EC8BE95}" type="slidenum">
              <a:rPr lang="fr-FR" altLang="fr-FR" sz="1300">
                <a:solidFill>
                  <a:srgbClr val="000000"/>
                </a:solidFill>
                <a:latin typeface="Times New Roman" panose="02020603050405020304" pitchFamily="18" charset="0"/>
              </a:rPr>
              <a:pPr algn="r" eaLnBrk="1" hangingPunct="1">
                <a:buSzPct val="45000"/>
                <a:buFont typeface="Wingdings" pitchFamily="2" charset="2"/>
                <a:buNone/>
              </a:pPr>
              <a:t>18</a:t>
            </a:fld>
            <a:endParaRPr lang="fr-FR" altLang="fr-FR" sz="1300">
              <a:solidFill>
                <a:srgbClr val="000000"/>
              </a:solidFill>
              <a:latin typeface="Times New Roman" panose="02020603050405020304" pitchFamily="18" charset="0"/>
            </a:endParaRPr>
          </a:p>
        </p:txBody>
      </p:sp>
      <p:sp>
        <p:nvSpPr>
          <p:cNvPr id="30724" name="Rectangle 2">
            <a:extLst>
              <a:ext uri="{FF2B5EF4-FFF2-40B4-BE49-F238E27FC236}">
                <a16:creationId xmlns:a16="http://schemas.microsoft.com/office/drawing/2014/main" id="{5E609C66-E9CC-2D4F-8172-9AFDA2458328}"/>
              </a:ext>
            </a:extLst>
          </p:cNvPr>
          <p:cNvSpPr>
            <a:spLocks noGrp="1" noRot="1" noChangeAspect="1" noChangeArrowheads="1" noTextEdit="1"/>
          </p:cNvSpPr>
          <p:nvPr>
            <p:ph type="sldImg"/>
          </p:nvPr>
        </p:nvSpPr>
        <p:spPr>
          <a:ln/>
        </p:spPr>
      </p:sp>
      <p:sp>
        <p:nvSpPr>
          <p:cNvPr id="30725" name="Rectangle 3">
            <a:extLst>
              <a:ext uri="{FF2B5EF4-FFF2-40B4-BE49-F238E27FC236}">
                <a16:creationId xmlns:a16="http://schemas.microsoft.com/office/drawing/2014/main" id="{027081D6-1773-6D48-88F3-1B81D3B5FA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dirty="0">
              <a:latin typeface="Times New Roman" panose="02020603050405020304" pitchFamily="18" charset="0"/>
            </a:endParaRPr>
          </a:p>
        </p:txBody>
      </p:sp>
    </p:spTree>
    <p:extLst>
      <p:ext uri="{BB962C8B-B14F-4D97-AF65-F5344CB8AC3E}">
        <p14:creationId xmlns:p14="http://schemas.microsoft.com/office/powerpoint/2010/main" val="40440335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4" name="Image 15"/>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66675" y="0"/>
            <a:ext cx="9271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9"/>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5491ADF1-D96C-422E-B92F-62EDA6D06E59}"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7" name="Image 11" descr="logo NPA.eps"/>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29DB3F47-3977-4D70-A78E-73EED7F03B1D}"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ctrTitle"/>
          </p:nvPr>
        </p:nvSpPr>
        <p:spPr>
          <a:xfrm>
            <a:off x="0" y="1306286"/>
            <a:ext cx="7451154" cy="1207008"/>
          </a:xfrm>
        </p:spPr>
        <p:txBody>
          <a:bodyPr/>
          <a:lstStyle>
            <a:lvl1pPr>
              <a:defRPr sz="4000"/>
            </a:lvl1pPr>
          </a:lstStyle>
          <a:p>
            <a:r>
              <a:rPr lang="fr-FR" smtClean="0"/>
              <a:t>Modifiez le style du titre</a:t>
            </a:r>
            <a:endParaRPr lang="fr-FR" dirty="0"/>
          </a:p>
        </p:txBody>
      </p:sp>
      <p:sp>
        <p:nvSpPr>
          <p:cNvPr id="3" name="Sous-titre 2"/>
          <p:cNvSpPr>
            <a:spLocks noGrp="1"/>
          </p:cNvSpPr>
          <p:nvPr>
            <p:ph type="subTitle" idx="1"/>
          </p:nvPr>
        </p:nvSpPr>
        <p:spPr>
          <a:xfrm>
            <a:off x="4531070" y="3901316"/>
            <a:ext cx="4370832" cy="1752600"/>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dirty="0"/>
          </a:p>
        </p:txBody>
      </p:sp>
      <p:sp>
        <p:nvSpPr>
          <p:cNvPr id="9" name="Espace réservé de la date 3"/>
          <p:cNvSpPr>
            <a:spLocks noGrp="1"/>
          </p:cNvSpPr>
          <p:nvPr>
            <p:ph type="dt" sz="half" idx="10"/>
          </p:nvPr>
        </p:nvSpPr>
        <p:spPr/>
        <p:txBody>
          <a:bodyPr/>
          <a:lstStyle>
            <a:lvl1pPr>
              <a:defRPr/>
            </a:lvl1pPr>
          </a:lstStyle>
          <a:p>
            <a:pPr>
              <a:defRPr/>
            </a:pPr>
            <a:fld id="{206FE799-2999-4049-AC13-C66045E78454}" type="datetimeFigureOut">
              <a:rPr lang="fr-FR" smtClean="0"/>
              <a:pPr>
                <a:defRPr/>
              </a:pPr>
              <a:t>28/09/2020</a:t>
            </a:fld>
            <a:endParaRPr lang="fr-FR"/>
          </a:p>
        </p:txBody>
      </p:sp>
      <p:sp>
        <p:nvSpPr>
          <p:cNvPr id="10"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1356186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pic>
        <p:nvPicPr>
          <p:cNvPr id="4"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55360C04-1901-425D-B045-95E0C9A02C47}"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6"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949F6517-CC01-49FF-9B97-72E7724CDB3A}"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p:txBody>
          <a:bodyPr/>
          <a:lstStyle/>
          <a:p>
            <a:r>
              <a:rPr lang="fr-FR" smtClean="0"/>
              <a:t>Modifiez le style du titre</a:t>
            </a:r>
            <a:endParaRPr lang="fr-FR" dirty="0"/>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8" name="Espace réservé de la date 3"/>
          <p:cNvSpPr>
            <a:spLocks noGrp="1"/>
          </p:cNvSpPr>
          <p:nvPr>
            <p:ph type="dt" sz="half" idx="10"/>
          </p:nvPr>
        </p:nvSpPr>
        <p:spPr/>
        <p:txBody>
          <a:bodyPr/>
          <a:lstStyle>
            <a:lvl1pPr>
              <a:defRPr/>
            </a:lvl1pPr>
          </a:lstStyle>
          <a:p>
            <a:pPr>
              <a:defRPr/>
            </a:pPr>
            <a:fld id="{FBDC1FAB-C194-6C4E-A03B-4B949CF28B84}" type="datetimeFigureOut">
              <a:rPr lang="fr-FR" smtClean="0"/>
              <a:pPr>
                <a:defRPr/>
              </a:pPr>
              <a:t>28/09/2020</a:t>
            </a:fld>
            <a:endParaRPr lang="fr-FR"/>
          </a:p>
        </p:txBody>
      </p:sp>
      <p:sp>
        <p:nvSpPr>
          <p:cNvPr id="9" name="Espace réservé du pied de page 4"/>
          <p:cNvSpPr>
            <a:spLocks noGrp="1"/>
          </p:cNvSpPr>
          <p:nvPr>
            <p:ph type="ftr" sz="quarter" idx="11"/>
          </p:nvPr>
        </p:nvSpPr>
        <p:spPr/>
        <p:txBody>
          <a:bodyPr/>
          <a:lstStyle>
            <a:lvl1pPr>
              <a:defRPr/>
            </a:lvl1pPr>
          </a:lstStyle>
          <a:p>
            <a:pPr>
              <a:defRPr/>
            </a:pPr>
            <a:endParaRPr lang="fr-FR"/>
          </a:p>
        </p:txBody>
      </p:sp>
      <p:sp>
        <p:nvSpPr>
          <p:cNvPr id="10" name="Espace réservé du numéro de diapositive 5"/>
          <p:cNvSpPr>
            <a:spLocks noGrp="1"/>
          </p:cNvSpPr>
          <p:nvPr>
            <p:ph type="sldNum" sz="quarter" idx="12"/>
          </p:nvPr>
        </p:nvSpPr>
        <p:spPr>
          <a:xfrm>
            <a:off x="6553200" y="6356350"/>
            <a:ext cx="2133600" cy="365125"/>
          </a:xfrm>
        </p:spPr>
        <p:txBody>
          <a:bodyPr rtlCol="0"/>
          <a:lstStyle>
            <a:lvl1pPr eaLnBrk="1" hangingPunct="1">
              <a:defRPr>
                <a:solidFill>
                  <a:schemeClr val="tx1">
                    <a:tint val="75000"/>
                  </a:schemeClr>
                </a:solidFill>
                <a:latin typeface="Arial" pitchFamily="34" charset="0"/>
              </a:defRPr>
            </a:lvl1pPr>
          </a:lstStyle>
          <a:p>
            <a:pPr>
              <a:defRPr/>
            </a:pPr>
            <a:fld id="{37170714-3653-0049-9010-3E2034D660EA}" type="slidenum">
              <a:rPr lang="fr-FR" smtClean="0"/>
              <a:pPr>
                <a:defRPr/>
              </a:pPr>
              <a:t>‹N°›</a:t>
            </a:fld>
            <a:endParaRPr lang="fr-FR"/>
          </a:p>
        </p:txBody>
      </p:sp>
    </p:spTree>
    <p:extLst>
      <p:ext uri="{BB962C8B-B14F-4D97-AF65-F5344CB8AC3E}">
        <p14:creationId xmlns:p14="http://schemas.microsoft.com/office/powerpoint/2010/main" val="2851539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4"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1A819E3A-E936-4630-A459-84A7B39D8798}"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5" name="Image 11" descr="logo NPA.eps"/>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98EF644F-AAD5-4876-A469-F76D60B9ED2F}" type="slidenum">
              <a:rPr lang="fr-FR" altLang="fr-FR">
                <a:solidFill>
                  <a:srgbClr val="FFFFFF"/>
                </a:solidFill>
                <a:latin typeface="Calibri" panose="020F0502020204030204" pitchFamily="34" charset="0"/>
              </a:rPr>
              <a:pPr/>
              <a:t>‹N°›</a:t>
            </a:fld>
            <a:endParaRPr lang="fr-FR" altLang="fr-FR"/>
          </a:p>
        </p:txBody>
      </p:sp>
      <p:pic>
        <p:nvPicPr>
          <p:cNvPr id="7" name="Image 13"/>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dirty="0"/>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8" name="Espace réservé de la date 3"/>
          <p:cNvSpPr>
            <a:spLocks noGrp="1"/>
          </p:cNvSpPr>
          <p:nvPr>
            <p:ph type="dt" sz="half" idx="10"/>
          </p:nvPr>
        </p:nvSpPr>
        <p:spPr/>
        <p:txBody>
          <a:bodyPr/>
          <a:lstStyle>
            <a:lvl1pPr algn="r">
              <a:defRPr/>
            </a:lvl1pPr>
          </a:lstStyle>
          <a:p>
            <a:pPr>
              <a:defRPr/>
            </a:pPr>
            <a:fld id="{2118BE13-17D8-5747-9220-0AA41B5552D3}" type="datetimeFigureOut">
              <a:rPr lang="fr-FR" smtClean="0"/>
              <a:pPr>
                <a:defRPr/>
              </a:pPr>
              <a:t>28/09/2020</a:t>
            </a:fld>
            <a:endParaRPr lang="fr-FR"/>
          </a:p>
        </p:txBody>
      </p:sp>
      <p:sp>
        <p:nvSpPr>
          <p:cNvPr id="9"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4218204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pic>
        <p:nvPicPr>
          <p:cNvPr id="5"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EE52350E-B8F9-4018-8B17-0BDDC8252531}"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7"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16769771-6C03-438F-A729-72B86BF7669D}"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p:txBody>
          <a:bodyPr/>
          <a:lstStyle/>
          <a:p>
            <a:r>
              <a:rPr lang="fr-FR" smtClean="0"/>
              <a:t>Modifiez le style du titre</a:t>
            </a:r>
            <a:endParaRPr lang="fr-FR" dirty="0"/>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9" name="Espace réservé de la date 3"/>
          <p:cNvSpPr>
            <a:spLocks noGrp="1"/>
          </p:cNvSpPr>
          <p:nvPr>
            <p:ph type="dt" sz="half" idx="10"/>
          </p:nvPr>
        </p:nvSpPr>
        <p:spPr/>
        <p:txBody>
          <a:bodyPr/>
          <a:lstStyle>
            <a:lvl1pPr algn="r">
              <a:defRPr/>
            </a:lvl1pPr>
          </a:lstStyle>
          <a:p>
            <a:pPr>
              <a:defRPr/>
            </a:pPr>
            <a:fld id="{6B71701A-D829-3045-86C9-27FFA51E0E7F}" type="datetimeFigureOut">
              <a:rPr lang="fr-FR" smtClean="0"/>
              <a:pPr>
                <a:defRPr/>
              </a:pPr>
              <a:t>28/09/2020</a:t>
            </a:fld>
            <a:endParaRPr lang="fr-FR"/>
          </a:p>
        </p:txBody>
      </p:sp>
      <p:sp>
        <p:nvSpPr>
          <p:cNvPr id="10"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3160983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pic>
        <p:nvPicPr>
          <p:cNvPr id="7"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3304D7D2-CD76-417E-B698-24B2F66BA067}"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9"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04AB6185-D9AA-489A-9E86-FFC41C597F1C}"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11" name="Espace réservé de la date 3"/>
          <p:cNvSpPr>
            <a:spLocks noGrp="1"/>
          </p:cNvSpPr>
          <p:nvPr>
            <p:ph type="dt" sz="half" idx="10"/>
          </p:nvPr>
        </p:nvSpPr>
        <p:spPr/>
        <p:txBody>
          <a:bodyPr/>
          <a:lstStyle>
            <a:lvl1pPr algn="r">
              <a:defRPr/>
            </a:lvl1pPr>
          </a:lstStyle>
          <a:p>
            <a:pPr>
              <a:defRPr/>
            </a:pPr>
            <a:fld id="{2DDA2AB1-AA87-B14D-B22A-2AF7357B4B90}" type="datetimeFigureOut">
              <a:rPr lang="fr-FR" smtClean="0"/>
              <a:pPr>
                <a:defRPr/>
              </a:pPr>
              <a:t>28/09/2020</a:t>
            </a:fld>
            <a:endParaRPr lang="fr-FR"/>
          </a:p>
        </p:txBody>
      </p:sp>
      <p:sp>
        <p:nvSpPr>
          <p:cNvPr id="12"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3133933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pic>
        <p:nvPicPr>
          <p:cNvPr id="3"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52BB79D0-0DDC-4D84-83E1-4C6EBEC913CA}"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5"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D0CB130E-ABD4-4199-AEE5-CB047C14A19C}"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p:txBody>
          <a:bodyPr/>
          <a:lstStyle/>
          <a:p>
            <a:r>
              <a:rPr lang="fr-FR" smtClean="0"/>
              <a:t>Modifiez le style du titre</a:t>
            </a:r>
            <a:endParaRPr lang="fr-FR"/>
          </a:p>
        </p:txBody>
      </p:sp>
      <p:sp>
        <p:nvSpPr>
          <p:cNvPr id="7" name="Espace réservé de la date 3"/>
          <p:cNvSpPr>
            <a:spLocks noGrp="1"/>
          </p:cNvSpPr>
          <p:nvPr>
            <p:ph type="dt" sz="half" idx="10"/>
          </p:nvPr>
        </p:nvSpPr>
        <p:spPr/>
        <p:txBody>
          <a:bodyPr/>
          <a:lstStyle>
            <a:lvl1pPr algn="r">
              <a:defRPr/>
            </a:lvl1pPr>
          </a:lstStyle>
          <a:p>
            <a:pPr>
              <a:defRPr/>
            </a:pPr>
            <a:fld id="{F2FF6DFE-C9D6-6944-A6BD-E589A9820F50}" type="datetimeFigureOut">
              <a:rPr lang="fr-FR" smtClean="0"/>
              <a:pPr>
                <a:defRPr/>
              </a:pPr>
              <a:t>28/09/2020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3778326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Vide">
    <p:spTree>
      <p:nvGrpSpPr>
        <p:cNvPr id="1" name=""/>
        <p:cNvGrpSpPr/>
        <p:nvPr/>
      </p:nvGrpSpPr>
      <p:grpSpPr>
        <a:xfrm>
          <a:off x="0" y="0"/>
          <a:ext cx="0" cy="0"/>
          <a:chOff x="0" y="0"/>
          <a:chExt cx="0" cy="0"/>
        </a:xfrm>
      </p:grpSpPr>
      <p:pic>
        <p:nvPicPr>
          <p:cNvPr id="2"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A7EA4DB2-49C4-401B-9C18-AFD76EBB6235}"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4"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6EA11044-6F16-4E0D-86BA-BE74101B48C4}" type="slidenum">
              <a:rPr lang="fr-FR" altLang="fr-FR">
                <a:solidFill>
                  <a:srgbClr val="FFFFFF"/>
                </a:solidFill>
                <a:latin typeface="Calibri" panose="020F0502020204030204" pitchFamily="34" charset="0"/>
              </a:rPr>
              <a:pPr/>
              <a:t>‹N°›</a:t>
            </a:fld>
            <a:endParaRPr lang="fr-FR" altLang="fr-FR"/>
          </a:p>
        </p:txBody>
      </p:sp>
      <p:sp>
        <p:nvSpPr>
          <p:cNvPr id="6" name="Espace réservé de la date 3"/>
          <p:cNvSpPr>
            <a:spLocks noGrp="1"/>
          </p:cNvSpPr>
          <p:nvPr>
            <p:ph type="dt" sz="half" idx="10"/>
          </p:nvPr>
        </p:nvSpPr>
        <p:spPr/>
        <p:txBody>
          <a:bodyPr/>
          <a:lstStyle>
            <a:lvl1pPr algn="r">
              <a:defRPr/>
            </a:lvl1pPr>
          </a:lstStyle>
          <a:p>
            <a:pPr>
              <a:defRPr/>
            </a:pPr>
            <a:fld id="{752E4170-CEE2-8840-A91A-FF2476D0C7A9}" type="datetimeFigureOut">
              <a:rPr lang="fr-FR" smtClean="0"/>
              <a:pPr>
                <a:defRPr/>
              </a:pPr>
              <a:t>28/09/2020</a:t>
            </a:fld>
            <a:endParaRPr lang="fr-FR"/>
          </a:p>
        </p:txBody>
      </p:sp>
      <p:sp>
        <p:nvSpPr>
          <p:cNvPr id="7"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2900858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pic>
        <p:nvPicPr>
          <p:cNvPr id="5"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04DBCECC-89AF-4C98-974D-4FA966042F3A}"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7"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6CDCAC65-22F8-4D5C-A553-C8C47FD461B1}"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Espace réservé de la date 3"/>
          <p:cNvSpPr>
            <a:spLocks noGrp="1"/>
          </p:cNvSpPr>
          <p:nvPr>
            <p:ph type="dt" sz="half" idx="10"/>
          </p:nvPr>
        </p:nvSpPr>
        <p:spPr/>
        <p:txBody>
          <a:bodyPr/>
          <a:lstStyle>
            <a:lvl1pPr algn="r">
              <a:defRPr/>
            </a:lvl1pPr>
          </a:lstStyle>
          <a:p>
            <a:pPr>
              <a:defRPr/>
            </a:pPr>
            <a:fld id="{603A76BC-5624-D542-8B8E-D667E3BD6D87}" type="datetimeFigureOut">
              <a:rPr lang="fr-FR" smtClean="0"/>
              <a:pPr>
                <a:defRPr/>
              </a:pPr>
              <a:t>28/09/2020</a:t>
            </a:fld>
            <a:endParaRPr lang="fr-FR"/>
          </a:p>
        </p:txBody>
      </p:sp>
      <p:sp>
        <p:nvSpPr>
          <p:cNvPr id="10"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3607191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5" name="Image 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17DA9155-018C-4BA0-9B97-C42009E604C4}"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7"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34EC08B0-5264-4D2B-9DBF-D999C024B413}"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Espace réservé de la date 3"/>
          <p:cNvSpPr>
            <a:spLocks noGrp="1"/>
          </p:cNvSpPr>
          <p:nvPr>
            <p:ph type="dt" sz="half" idx="10"/>
          </p:nvPr>
        </p:nvSpPr>
        <p:spPr/>
        <p:txBody>
          <a:bodyPr/>
          <a:lstStyle>
            <a:lvl1pPr algn="r">
              <a:defRPr/>
            </a:lvl1pPr>
          </a:lstStyle>
          <a:p>
            <a:pPr>
              <a:defRPr/>
            </a:pPr>
            <a:fld id="{BC6C573C-9F9B-2743-A211-EF0DD9665299}" type="datetimeFigureOut">
              <a:rPr lang="fr-FR" smtClean="0"/>
              <a:pPr>
                <a:defRPr/>
              </a:pPr>
              <a:t>28/09/2020</a:t>
            </a:fld>
            <a:endParaRPr lang="fr-FR"/>
          </a:p>
        </p:txBody>
      </p:sp>
      <p:sp>
        <p:nvSpPr>
          <p:cNvPr id="10"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330495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pic>
        <p:nvPicPr>
          <p:cNvPr id="4" name="Image 10"/>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69069BD5-0993-4A1F-8C11-0DE1DA415C4E}"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6"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D6438153-6441-4BE3-BA48-9D54AE0323C0}" type="slidenum">
              <a:rPr lang="fr-FR" altLang="fr-FR">
                <a:solidFill>
                  <a:srgbClr val="FFFFFF"/>
                </a:solidFill>
                <a:latin typeface="Calibri" panose="020F0502020204030204" pitchFamily="34" charset="0"/>
              </a:rPr>
              <a:pPr/>
              <a:t>‹N°›</a:t>
            </a:fld>
            <a:endParaRPr lang="fr-FR" altLang="fr-FR"/>
          </a:p>
        </p:txBody>
      </p:sp>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8" name="Espace réservé de la date 3"/>
          <p:cNvSpPr>
            <a:spLocks noGrp="1"/>
          </p:cNvSpPr>
          <p:nvPr>
            <p:ph type="dt" sz="half" idx="10"/>
          </p:nvPr>
        </p:nvSpPr>
        <p:spPr/>
        <p:txBody>
          <a:bodyPr/>
          <a:lstStyle>
            <a:lvl1pPr algn="r">
              <a:defRPr/>
            </a:lvl1pPr>
          </a:lstStyle>
          <a:p>
            <a:pPr>
              <a:defRPr/>
            </a:pPr>
            <a:fld id="{39C5A31B-F006-C147-A552-9117A6FDDB30}" type="datetimeFigureOut">
              <a:rPr lang="fr-FR" smtClean="0"/>
              <a:pPr>
                <a:defRPr/>
              </a:pPr>
              <a:t>28/09/2020</a:t>
            </a:fld>
            <a:endParaRPr lang="fr-FR"/>
          </a:p>
        </p:txBody>
      </p:sp>
      <p:sp>
        <p:nvSpPr>
          <p:cNvPr id="9"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931264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pic>
        <p:nvPicPr>
          <p:cNvPr id="4" name="Image 10"/>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8588" y="34925"/>
            <a:ext cx="8763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33134975-D60D-4292-A383-8325068F5DAF}"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6" name="Image 11" descr="logo NPA.eps"/>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3D2BF799-B5D6-489F-97D7-13B2CB4C0551}" type="slidenum">
              <a:rPr lang="fr-FR" altLang="fr-FR">
                <a:solidFill>
                  <a:srgbClr val="FFFFFF"/>
                </a:solidFill>
                <a:latin typeface="Calibri" panose="020F0502020204030204" pitchFamily="34" charset="0"/>
              </a:rPr>
              <a:pPr/>
              <a:t>‹N°›</a:t>
            </a:fld>
            <a:endParaRPr lang="fr-FR" altLang="fr-FR"/>
          </a:p>
        </p:txBody>
      </p:sp>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8" name="Espace réservé de la date 3"/>
          <p:cNvSpPr>
            <a:spLocks noGrp="1"/>
          </p:cNvSpPr>
          <p:nvPr>
            <p:ph type="dt" sz="half" idx="10"/>
          </p:nvPr>
        </p:nvSpPr>
        <p:spPr/>
        <p:txBody>
          <a:bodyPr/>
          <a:lstStyle>
            <a:lvl1pPr algn="r">
              <a:defRPr/>
            </a:lvl1pPr>
          </a:lstStyle>
          <a:p>
            <a:pPr>
              <a:defRPr/>
            </a:pPr>
            <a:fld id="{EAFDB2FC-410D-0644-9288-A0E477667194}" type="datetimeFigureOut">
              <a:rPr lang="fr-FR" smtClean="0"/>
              <a:pPr>
                <a:defRPr/>
              </a:pPr>
              <a:t>28/09/2020</a:t>
            </a:fld>
            <a:endParaRPr lang="fr-FR"/>
          </a:p>
        </p:txBody>
      </p:sp>
      <p:sp>
        <p:nvSpPr>
          <p:cNvPr id="9" name="Espace réservé du pied de page 4"/>
          <p:cNvSpPr>
            <a:spLocks noGrp="1"/>
          </p:cNvSpPr>
          <p:nvPr>
            <p:ph type="ftr" sz="quarter" idx="11"/>
          </p:nvPr>
        </p:nvSpPr>
        <p:spPr/>
        <p:txBody>
          <a:bodyPr/>
          <a:lstStyle>
            <a:lvl1pPr>
              <a:defRPr/>
            </a:lvl1pPr>
          </a:lstStyle>
          <a:p>
            <a:pPr>
              <a:defRPr/>
            </a:pPr>
            <a:endParaRPr lang="fr-FR"/>
          </a:p>
        </p:txBody>
      </p:sp>
    </p:spTree>
    <p:extLst>
      <p:ext uri="{BB962C8B-B14F-4D97-AF65-F5344CB8AC3E}">
        <p14:creationId xmlns:p14="http://schemas.microsoft.com/office/powerpoint/2010/main" val="1806199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Diapositive de titr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9AF7FD-651F-A941-9EE4-343A7A19BC68}"/>
              </a:ext>
            </a:extLst>
          </p:cNvPr>
          <p:cNvSpPr/>
          <p:nvPr userDrawn="1"/>
        </p:nvSpPr>
        <p:spPr>
          <a:xfrm>
            <a:off x="0" y="260350"/>
            <a:ext cx="2627313" cy="6597650"/>
          </a:xfrm>
          <a:prstGeom prst="rect">
            <a:avLst/>
          </a:prstGeom>
          <a:gradFill flip="none" rotWithShape="1">
            <a:gsLst>
              <a:gs pos="0">
                <a:schemeClr val="bg1">
                  <a:lumMod val="95000"/>
                </a:schemeClr>
              </a:gs>
              <a:gs pos="55000">
                <a:schemeClr val="bg1">
                  <a:lumMod val="85000"/>
                </a:schemeClr>
              </a:gs>
              <a:gs pos="48000">
                <a:schemeClr val="bg1"/>
              </a:gs>
              <a:gs pos="18000">
                <a:schemeClr val="bg1"/>
              </a:gs>
              <a:gs pos="100000">
                <a:schemeClr val="bg1">
                  <a:lumMod val="8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a:p>
        </p:txBody>
      </p:sp>
      <p:sp>
        <p:nvSpPr>
          <p:cNvPr id="5" name="ZoneTexte 12">
            <a:extLst>
              <a:ext uri="{FF2B5EF4-FFF2-40B4-BE49-F238E27FC236}">
                <a16:creationId xmlns:a16="http://schemas.microsoft.com/office/drawing/2014/main" id="{C8BE8538-63A0-CF43-9411-364601B7664E}"/>
              </a:ext>
            </a:extLst>
          </p:cNvPr>
          <p:cNvSpPr txBox="1">
            <a:spLocks noChangeArrowheads="1"/>
          </p:cNvSpPr>
          <p:nvPr userDrawn="1"/>
        </p:nvSpPr>
        <p:spPr bwMode="auto">
          <a:xfrm>
            <a:off x="6588125" y="5949950"/>
            <a:ext cx="2087563" cy="368300"/>
          </a:xfrm>
          <a:prstGeom prst="rect">
            <a:avLst/>
          </a:prstGeom>
          <a:noFill/>
          <a:ln>
            <a:noFill/>
          </a:ln>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defRPr/>
            </a:pPr>
            <a:r>
              <a:rPr lang="fr-FR" u="sng">
                <a:cs typeface="Arial" charset="0"/>
              </a:rPr>
              <a:t>www.ac-dijon.fr</a:t>
            </a:r>
          </a:p>
        </p:txBody>
      </p:sp>
      <p:sp>
        <p:nvSpPr>
          <p:cNvPr id="6" name="Rectangle 5">
            <a:extLst>
              <a:ext uri="{FF2B5EF4-FFF2-40B4-BE49-F238E27FC236}">
                <a16:creationId xmlns:a16="http://schemas.microsoft.com/office/drawing/2014/main" id="{0F6EBC00-D145-2543-A273-37CDFA7C486C}"/>
              </a:ext>
            </a:extLst>
          </p:cNvPr>
          <p:cNvSpPr/>
          <p:nvPr userDrawn="1"/>
        </p:nvSpPr>
        <p:spPr>
          <a:xfrm>
            <a:off x="611188" y="0"/>
            <a:ext cx="1657350" cy="908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fr-FR"/>
          </a:p>
        </p:txBody>
      </p:sp>
      <p:pic>
        <p:nvPicPr>
          <p:cNvPr id="7" name="Image 12">
            <a:extLst>
              <a:ext uri="{FF2B5EF4-FFF2-40B4-BE49-F238E27FC236}">
                <a16:creationId xmlns:a16="http://schemas.microsoft.com/office/drawing/2014/main" id="{549FB99B-2DEB-F041-BFD6-AD47FA65428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69875" y="2559050"/>
            <a:ext cx="3167063"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ous-titre 2"/>
          <p:cNvSpPr>
            <a:spLocks noGrp="1"/>
          </p:cNvSpPr>
          <p:nvPr>
            <p:ph type="subTitle" idx="1"/>
          </p:nvPr>
        </p:nvSpPr>
        <p:spPr>
          <a:xfrm>
            <a:off x="2987824" y="3356992"/>
            <a:ext cx="5760640" cy="2281808"/>
          </a:xfrm>
        </p:spPr>
        <p:txBody>
          <a:bodyPr/>
          <a:lstStyle>
            <a:lvl1pPr marL="0" indent="0" algn="ctr">
              <a:buNone/>
              <a:defRPr b="1">
                <a:solidFill>
                  <a:srgbClr val="7545A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dirty="0"/>
          </a:p>
        </p:txBody>
      </p:sp>
      <p:sp>
        <p:nvSpPr>
          <p:cNvPr id="14" name="Titre 1"/>
          <p:cNvSpPr>
            <a:spLocks noGrp="1"/>
          </p:cNvSpPr>
          <p:nvPr>
            <p:ph type="ctrTitle"/>
          </p:nvPr>
        </p:nvSpPr>
        <p:spPr>
          <a:xfrm>
            <a:off x="4269" y="260648"/>
            <a:ext cx="9139731" cy="2520281"/>
          </a:xfrm>
          <a:gradFill>
            <a:gsLst>
              <a:gs pos="0">
                <a:srgbClr val="9E1F63"/>
              </a:gs>
              <a:gs pos="32000">
                <a:srgbClr val="9E1F63"/>
              </a:gs>
              <a:gs pos="100000">
                <a:schemeClr val="bg1">
                  <a:lumMod val="85000"/>
                </a:schemeClr>
              </a:gs>
            </a:gsLst>
            <a:lin ang="5400000" scaled="0"/>
          </a:gradFill>
        </p:spPr>
        <p:txBody>
          <a:bodyPr>
            <a:normAutofit/>
          </a:bodyPr>
          <a:lstStyle>
            <a:lvl1pPr algn="ctr">
              <a:defRPr sz="4400"/>
            </a:lvl1pPr>
          </a:lstStyle>
          <a:p>
            <a:r>
              <a:rPr lang="fr-FR" smtClean="0"/>
              <a:t>Modifiez le style du titre</a:t>
            </a:r>
            <a:endParaRPr lang="fr-FR" dirty="0"/>
          </a:p>
        </p:txBody>
      </p:sp>
      <p:sp>
        <p:nvSpPr>
          <p:cNvPr id="8" name="Espace réservé de la date 6">
            <a:extLst>
              <a:ext uri="{FF2B5EF4-FFF2-40B4-BE49-F238E27FC236}">
                <a16:creationId xmlns:a16="http://schemas.microsoft.com/office/drawing/2014/main" id="{9251BA16-BDCB-414A-84B6-B1C04BF00C18}"/>
              </a:ext>
            </a:extLst>
          </p:cNvPr>
          <p:cNvSpPr>
            <a:spLocks noGrp="1"/>
          </p:cNvSpPr>
          <p:nvPr>
            <p:ph type="dt" sz="half" idx="10"/>
          </p:nvPr>
        </p:nvSpPr>
        <p:spPr/>
        <p:txBody>
          <a:bodyPr/>
          <a:lstStyle>
            <a:lvl1pPr>
              <a:defRPr/>
            </a:lvl1pPr>
          </a:lstStyle>
          <a:p>
            <a:pPr>
              <a:defRPr/>
            </a:pPr>
            <a:fld id="{206FE799-2999-4049-AC13-C66045E78454}" type="datetimeFigureOut">
              <a:rPr lang="fr-FR"/>
              <a:pPr>
                <a:defRPr/>
              </a:pPr>
              <a:t>28/09/2020</a:t>
            </a:fld>
            <a:endParaRPr lang="fr-FR"/>
          </a:p>
        </p:txBody>
      </p:sp>
      <p:sp>
        <p:nvSpPr>
          <p:cNvPr id="9" name="Espace réservé du pied de page 7">
            <a:extLst>
              <a:ext uri="{FF2B5EF4-FFF2-40B4-BE49-F238E27FC236}">
                <a16:creationId xmlns:a16="http://schemas.microsoft.com/office/drawing/2014/main" id="{60C010E9-2455-7B4D-89EA-962F50D75092}"/>
              </a:ext>
            </a:extLst>
          </p:cNvPr>
          <p:cNvSpPr>
            <a:spLocks noGrp="1"/>
          </p:cNvSpPr>
          <p:nvPr>
            <p:ph type="ftr" sz="quarter" idx="11"/>
          </p:nvPr>
        </p:nvSpPr>
        <p:spPr/>
        <p:txBody>
          <a:bodyPr/>
          <a:lstStyle>
            <a:lvl1pPr>
              <a:defRPr/>
            </a:lvl1pPr>
          </a:lstStyle>
          <a:p>
            <a:pPr>
              <a:defRPr/>
            </a:pPr>
            <a:endParaRPr lang="fr-FR"/>
          </a:p>
        </p:txBody>
      </p:sp>
      <p:sp>
        <p:nvSpPr>
          <p:cNvPr id="10" name="Espace réservé du numéro de diapositive 8">
            <a:extLst>
              <a:ext uri="{FF2B5EF4-FFF2-40B4-BE49-F238E27FC236}">
                <a16:creationId xmlns:a16="http://schemas.microsoft.com/office/drawing/2014/main" id="{602D5AA6-797D-6649-9C95-2D9C42FBFACD}"/>
              </a:ext>
            </a:extLst>
          </p:cNvPr>
          <p:cNvSpPr>
            <a:spLocks noGrp="1"/>
          </p:cNvSpPr>
          <p:nvPr>
            <p:ph type="sldNum" sz="quarter" idx="12"/>
          </p:nvPr>
        </p:nvSpPr>
        <p:spPr/>
        <p:txBody>
          <a:bodyPr/>
          <a:lstStyle>
            <a:lvl1pPr>
              <a:defRPr/>
            </a:lvl1pPr>
          </a:lstStyle>
          <a:p>
            <a:pPr>
              <a:defRPr/>
            </a:pPr>
            <a:fld id="{A73B1B19-C580-BC4A-9091-A46CBB592E71}" type="slidenum">
              <a:rPr lang="fr-FR" altLang="fr-FR"/>
              <a:pPr>
                <a:defRPr/>
              </a:pPr>
              <a:t>‹N°›</a:t>
            </a:fld>
            <a:endParaRPr lang="fr-FR" altLang="fr-FR"/>
          </a:p>
        </p:txBody>
      </p:sp>
    </p:spTree>
    <p:extLst>
      <p:ext uri="{BB962C8B-B14F-4D97-AF65-F5344CB8AC3E}">
        <p14:creationId xmlns:p14="http://schemas.microsoft.com/office/powerpoint/2010/main" val="2005286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iveau 1">
    <p:spTree>
      <p:nvGrpSpPr>
        <p:cNvPr id="1" name=""/>
        <p:cNvGrpSpPr/>
        <p:nvPr/>
      </p:nvGrpSpPr>
      <p:grpSpPr>
        <a:xfrm>
          <a:off x="0" y="0"/>
          <a:ext cx="0" cy="0"/>
          <a:chOff x="0" y="0"/>
          <a:chExt cx="0" cy="0"/>
        </a:xfrm>
      </p:grpSpPr>
      <p:sp>
        <p:nvSpPr>
          <p:cNvPr id="3" name="ZoneTexte 9">
            <a:extLst>
              <a:ext uri="{FF2B5EF4-FFF2-40B4-BE49-F238E27FC236}">
                <a16:creationId xmlns:a16="http://schemas.microsoft.com/office/drawing/2014/main" id="{B3B1E8D6-6991-F24F-A462-914495679A78}"/>
              </a:ext>
            </a:extLst>
          </p:cNvPr>
          <p:cNvSpPr txBox="1">
            <a:spLocks noChangeArrowheads="1"/>
          </p:cNvSpPr>
          <p:nvPr userDrawn="1"/>
        </p:nvSpPr>
        <p:spPr bwMode="auto">
          <a:xfrm>
            <a:off x="0" y="1773238"/>
            <a:ext cx="9144000" cy="522287"/>
          </a:xfrm>
          <a:prstGeom prst="rect">
            <a:avLst/>
          </a:prstGeom>
          <a:solidFill>
            <a:srgbClr val="7545A9">
              <a:alpha val="7294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fr-FR" altLang="fr-FR" sz="2800">
              <a:solidFill>
                <a:schemeClr val="bg1"/>
              </a:solidFill>
            </a:endParaRPr>
          </a:p>
        </p:txBody>
      </p:sp>
      <p:sp>
        <p:nvSpPr>
          <p:cNvPr id="5" name="Shape 127"/>
          <p:cNvSpPr txBox="1">
            <a:spLocks noGrp="1"/>
          </p:cNvSpPr>
          <p:nvPr>
            <p:ph type="title"/>
          </p:nvPr>
        </p:nvSpPr>
        <p:spPr>
          <a:xfrm>
            <a:off x="2195515" y="274639"/>
            <a:ext cx="6491287" cy="1143000"/>
          </a:xfrm>
          <a:prstGeom prst="rect">
            <a:avLst/>
          </a:prstGeom>
          <a:solidFill>
            <a:schemeClr val="bg1">
              <a:alpha val="0"/>
            </a:schemeClr>
          </a:solidFill>
          <a:ln>
            <a:noFill/>
          </a:ln>
        </p:spPr>
        <p:txBody>
          <a:bodyPr lIns="91425" tIns="91425" rIns="91425" bIns="91425">
            <a:noAutofit/>
          </a:bodyPr>
          <a:lstStyle/>
          <a:p>
            <a:r>
              <a:rPr lang="fr-FR" smtClean="0"/>
              <a:t>Modifiez le style du titre</a:t>
            </a:r>
            <a:endParaRPr lang="fr-FR" dirty="0"/>
          </a:p>
        </p:txBody>
      </p:sp>
      <p:sp>
        <p:nvSpPr>
          <p:cNvPr id="4" name="Espace réservé de la date 3">
            <a:extLst>
              <a:ext uri="{FF2B5EF4-FFF2-40B4-BE49-F238E27FC236}">
                <a16:creationId xmlns:a16="http://schemas.microsoft.com/office/drawing/2014/main" id="{AB28FCBD-022B-1141-A92B-0846AAF99A20}"/>
              </a:ext>
            </a:extLst>
          </p:cNvPr>
          <p:cNvSpPr>
            <a:spLocks noGrp="1"/>
          </p:cNvSpPr>
          <p:nvPr>
            <p:ph type="dt" sz="half" idx="10"/>
          </p:nvPr>
        </p:nvSpPr>
        <p:spPr/>
        <p:txBody>
          <a:bodyPr/>
          <a:lstStyle>
            <a:lvl1pPr>
              <a:defRPr/>
            </a:lvl1pPr>
          </a:lstStyle>
          <a:p>
            <a:pPr>
              <a:defRPr/>
            </a:pPr>
            <a:fld id="{51E7E188-2294-AC4D-A3EE-AADB247B034A}" type="datetimeFigureOut">
              <a:rPr lang="fr-FR"/>
              <a:pPr>
                <a:defRPr/>
              </a:pPr>
              <a:t>28/09/2020</a:t>
            </a:fld>
            <a:endParaRPr lang="fr-FR"/>
          </a:p>
        </p:txBody>
      </p:sp>
      <p:sp>
        <p:nvSpPr>
          <p:cNvPr id="6" name="Espace réservé du pied de page 4">
            <a:extLst>
              <a:ext uri="{FF2B5EF4-FFF2-40B4-BE49-F238E27FC236}">
                <a16:creationId xmlns:a16="http://schemas.microsoft.com/office/drawing/2014/main" id="{F360FE3C-3E8D-8548-B728-8BFA1EBAA4B0}"/>
              </a:ext>
            </a:extLst>
          </p:cNvPr>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a:extLst>
              <a:ext uri="{FF2B5EF4-FFF2-40B4-BE49-F238E27FC236}">
                <a16:creationId xmlns:a16="http://schemas.microsoft.com/office/drawing/2014/main" id="{91D2BABC-80F4-9D4C-9871-C04CD57B8BCF}"/>
              </a:ext>
            </a:extLst>
          </p:cNvPr>
          <p:cNvSpPr>
            <a:spLocks noGrp="1"/>
          </p:cNvSpPr>
          <p:nvPr>
            <p:ph type="sldNum" sz="quarter" idx="12"/>
          </p:nvPr>
        </p:nvSpPr>
        <p:spPr/>
        <p:txBody>
          <a:bodyPr/>
          <a:lstStyle>
            <a:lvl1pPr>
              <a:defRPr/>
            </a:lvl1pPr>
          </a:lstStyle>
          <a:p>
            <a:pPr>
              <a:defRPr/>
            </a:pPr>
            <a:fld id="{2BEDA6C5-E84E-C04A-A129-A6E3FB6A9331}" type="slidenum">
              <a:rPr lang="fr-FR"/>
              <a:pPr>
                <a:defRPr/>
              </a:pPr>
              <a:t>‹N°›</a:t>
            </a:fld>
            <a:endParaRPr lang="fr-FR"/>
          </a:p>
        </p:txBody>
      </p:sp>
    </p:spTree>
    <p:extLst>
      <p:ext uri="{BB962C8B-B14F-4D97-AF65-F5344CB8AC3E}">
        <p14:creationId xmlns:p14="http://schemas.microsoft.com/office/powerpoint/2010/main" val="1595640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Image 9"/>
          <p:cNvPicPr>
            <a:picLocks noChangeAspect="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119063" y="36513"/>
            <a:ext cx="87312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et modifiez le titre</a:t>
            </a:r>
          </a:p>
        </p:txBody>
      </p:sp>
      <p:sp>
        <p:nvSpPr>
          <p:cNvPr id="1028"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2118BE13-17D8-5747-9220-0AA41B5552D3}" type="datetimeFigureOut">
              <a:rPr lang="fr-FR" smtClean="0"/>
              <a:pPr>
                <a:defRPr/>
              </a:pPr>
              <a:t>28/09/2020</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fr-FR"/>
          </a:p>
        </p:txBody>
      </p:sp>
      <p:sp>
        <p:nvSpPr>
          <p:cNvPr id="9" name="Signalisation droite 7"/>
          <p:cNvSpPr/>
          <p:nvPr/>
        </p:nvSpPr>
        <p:spPr>
          <a:xfrm>
            <a:off x="0" y="2943225"/>
            <a:ext cx="566738" cy="211138"/>
          </a:xfrm>
          <a:prstGeom prst="homePlate">
            <a:avLst/>
          </a:prstGeom>
          <a:gradFill flip="none" rotWithShape="1">
            <a:gsLst>
              <a:gs pos="100000">
                <a:srgbClr val="73BA64"/>
              </a:gs>
              <a:gs pos="100000">
                <a:schemeClr val="accent3">
                  <a:lumMod val="60000"/>
                  <a:lumOff val="40000"/>
                </a:schemeClr>
              </a:gs>
            </a:gsLst>
            <a:lin ang="16200000" scaled="1"/>
            <a:tileRect/>
          </a:gradFill>
          <a:ln>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1000">
                <a:solidFill>
                  <a:srgbClr val="FFFFFF"/>
                </a:solidFill>
                <a:latin typeface="Calibri" panose="020F0502020204030204" pitchFamily="34" charset="0"/>
              </a:rPr>
              <a:t>  </a:t>
            </a:r>
            <a:fld id="{722606D3-79B2-475B-BDE5-E87A6118FF07}" type="slidenum">
              <a:rPr lang="fr-FR" altLang="fr-FR" sz="1000">
                <a:solidFill>
                  <a:srgbClr val="FFFFFF"/>
                </a:solidFill>
                <a:latin typeface="Calibri" panose="020F0502020204030204" pitchFamily="34" charset="0"/>
              </a:rPr>
              <a:pPr eaLnBrk="1" hangingPunct="1"/>
              <a:t>‹N°›</a:t>
            </a:fld>
            <a:endParaRPr lang="fr-FR" altLang="fr-FR" sz="1000">
              <a:solidFill>
                <a:srgbClr val="FFFFFF"/>
              </a:solidFill>
              <a:latin typeface="Calibri" panose="020F0502020204030204" pitchFamily="34" charset="0"/>
            </a:endParaRPr>
          </a:p>
        </p:txBody>
      </p:sp>
      <p:pic>
        <p:nvPicPr>
          <p:cNvPr id="1032" name="Image 11" descr="logo NPA.eps"/>
          <p:cNvPicPr>
            <a:picLocks noChangeAspect="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88900" y="5853113"/>
            <a:ext cx="947738"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AE1676F0-875A-1244-BAD8-E14443FE18C0}" type="slidenum">
              <a:rPr lang="fr-FR" smtClean="0"/>
              <a:pPr>
                <a:defRPr/>
              </a:pPr>
              <a:t>‹N°›</a:t>
            </a:fld>
            <a:endParaRPr lang="fr-FR"/>
          </a:p>
        </p:txBody>
      </p:sp>
      <p:sp>
        <p:nvSpPr>
          <p:cNvPr id="1034" name="Rectangle 2"/>
          <p:cNvSpPr>
            <a:spLocks noChangeArrowheads="1"/>
          </p:cNvSpPr>
          <p:nvPr/>
        </p:nvSpPr>
        <p:spPr bwMode="auto">
          <a:xfrm>
            <a:off x="-82550" y="2444750"/>
            <a:ext cx="568325" cy="368300"/>
          </a:xfrm>
          <a:prstGeom prst="rect">
            <a:avLst/>
          </a:prstGeom>
          <a:noFill/>
          <a:ln>
            <a:noFill/>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9B6E158D-537F-44AE-87D4-32E7265FB4C4}" type="slidenum">
              <a:rPr lang="fr-FR" altLang="fr-FR">
                <a:solidFill>
                  <a:srgbClr val="FFFFFF"/>
                </a:solidFill>
                <a:latin typeface="Calibri" panose="020F0502020204030204" pitchFamily="34" charset="0"/>
              </a:rPr>
              <a:pPr/>
              <a:t>‹N°›</a:t>
            </a:fld>
            <a:endParaRPr lang="fr-FR" altLang="fr-FR"/>
          </a:p>
        </p:txBody>
      </p:sp>
    </p:spTree>
    <p:extLst>
      <p:ext uri="{BB962C8B-B14F-4D97-AF65-F5344CB8AC3E}">
        <p14:creationId xmlns:p14="http://schemas.microsoft.com/office/powerpoint/2010/main" val="2283413246"/>
      </p:ext>
    </p:extLst>
  </p:cSld>
  <p:clrMap bg1="lt1" tx1="dk1" bg2="lt2" tx2="dk2" accent1="accent1" accent2="accent2" accent3="accent3" accent4="accent4" accent5="accent5" accent6="accent6" hlink="hlink" folHlink="folHlink"/>
  <p:sldLayoutIdLst>
    <p:sldLayoutId id="2147484351" r:id="rId1"/>
    <p:sldLayoutId id="2147484352" r:id="rId2"/>
    <p:sldLayoutId id="2147484353" r:id="rId3"/>
    <p:sldLayoutId id="2147484354" r:id="rId4"/>
    <p:sldLayoutId id="2147484355" r:id="rId5"/>
    <p:sldLayoutId id="2147484356" r:id="rId6"/>
    <p:sldLayoutId id="2147484357" r:id="rId7"/>
    <p:sldLayoutId id="2147484358" r:id="rId8"/>
    <p:sldLayoutId id="2147484359" r:id="rId9"/>
    <p:sldLayoutId id="2147484360" r:id="rId10"/>
    <p:sldLayoutId id="2147484361" r:id="rId11"/>
    <p:sldLayoutId id="2147484168" r:id="rId12"/>
    <p:sldLayoutId id="2147484169" r:id="rId13"/>
  </p:sldLayoutIdLst>
  <p:txStyles>
    <p:titleStyle>
      <a:lvl1pPr algn="ctr" defTabSz="457200" rtl="0" eaLnBrk="1" fontAlgn="base" hangingPunct="1">
        <a:spcBef>
          <a:spcPct val="0"/>
        </a:spcBef>
        <a:spcAft>
          <a:spcPct val="0"/>
        </a:spcAft>
        <a:defRPr sz="4400" kern="1200">
          <a:solidFill>
            <a:schemeClr val="tx1"/>
          </a:solidFill>
          <a:latin typeface="+mj-lt"/>
          <a:ea typeface="+mj-ea"/>
          <a:cs typeface="+mj-cs"/>
        </a:defRPr>
      </a:lvl1pPr>
      <a:lvl2pPr algn="ctr" defTabSz="457200" rtl="0" eaLnBrk="1" fontAlgn="base" hangingPunct="1">
        <a:spcBef>
          <a:spcPct val="0"/>
        </a:spcBef>
        <a:spcAft>
          <a:spcPct val="0"/>
        </a:spcAft>
        <a:defRPr sz="4400">
          <a:solidFill>
            <a:schemeClr val="tx1"/>
          </a:solidFill>
          <a:latin typeface="Calibri" pitchFamily="34" charset="0"/>
        </a:defRPr>
      </a:lvl2pPr>
      <a:lvl3pPr algn="ctr" defTabSz="457200" rtl="0" eaLnBrk="1" fontAlgn="base" hangingPunct="1">
        <a:spcBef>
          <a:spcPct val="0"/>
        </a:spcBef>
        <a:spcAft>
          <a:spcPct val="0"/>
        </a:spcAft>
        <a:defRPr sz="4400">
          <a:solidFill>
            <a:schemeClr val="tx1"/>
          </a:solidFill>
          <a:latin typeface="Calibri" pitchFamily="34" charset="0"/>
        </a:defRPr>
      </a:lvl3pPr>
      <a:lvl4pPr algn="ctr" defTabSz="457200" rtl="0" eaLnBrk="1" fontAlgn="base" hangingPunct="1">
        <a:spcBef>
          <a:spcPct val="0"/>
        </a:spcBef>
        <a:spcAft>
          <a:spcPct val="0"/>
        </a:spcAft>
        <a:defRPr sz="4400">
          <a:solidFill>
            <a:schemeClr val="tx1"/>
          </a:solidFill>
          <a:latin typeface="Calibri" pitchFamily="34" charset="0"/>
        </a:defRPr>
      </a:lvl4pPr>
      <a:lvl5pPr algn="ctr" defTabSz="457200" rtl="0" eaLnBrk="1" fontAlgn="base" hangingPunct="1">
        <a:spcBef>
          <a:spcPct val="0"/>
        </a:spcBef>
        <a:spcAft>
          <a:spcPct val="0"/>
        </a:spcAft>
        <a:defRPr sz="4400">
          <a:solidFill>
            <a:schemeClr val="tx1"/>
          </a:solidFill>
          <a:latin typeface="Calibri" pitchFamily="34" charset="0"/>
        </a:defRPr>
      </a:lvl5pPr>
      <a:lvl6pPr marL="457200" algn="ctr" defTabSz="457200" rtl="0" eaLnBrk="1" fontAlgn="base" hangingPunct="1">
        <a:spcBef>
          <a:spcPct val="0"/>
        </a:spcBef>
        <a:spcAft>
          <a:spcPct val="0"/>
        </a:spcAft>
        <a:defRPr sz="4400">
          <a:solidFill>
            <a:schemeClr val="tx1"/>
          </a:solidFill>
          <a:latin typeface="Calibri" pitchFamily="34" charset="0"/>
        </a:defRPr>
      </a:lvl6pPr>
      <a:lvl7pPr marL="914400" algn="ctr" defTabSz="457200" rtl="0" eaLnBrk="1" fontAlgn="base" hangingPunct="1">
        <a:spcBef>
          <a:spcPct val="0"/>
        </a:spcBef>
        <a:spcAft>
          <a:spcPct val="0"/>
        </a:spcAft>
        <a:defRPr sz="4400">
          <a:solidFill>
            <a:schemeClr val="tx1"/>
          </a:solidFill>
          <a:latin typeface="Calibri" pitchFamily="34" charset="0"/>
        </a:defRPr>
      </a:lvl7pPr>
      <a:lvl8pPr marL="1371600" algn="ctr" defTabSz="457200" rtl="0" eaLnBrk="1" fontAlgn="base" hangingPunct="1">
        <a:spcBef>
          <a:spcPct val="0"/>
        </a:spcBef>
        <a:spcAft>
          <a:spcPct val="0"/>
        </a:spcAft>
        <a:defRPr sz="4400">
          <a:solidFill>
            <a:schemeClr val="tx1"/>
          </a:solidFill>
          <a:latin typeface="Calibri" pitchFamily="34" charset="0"/>
        </a:defRPr>
      </a:lvl8pPr>
      <a:lvl9pPr marL="1828800" algn="ctr" defTabSz="457200"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defTabSz="457200"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7.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magistere.education.fr/ac-grenoble/course/view.php?id=15318&amp;section=1"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tiff"/></Relationships>
</file>

<file path=ppt/slides/_rels/slide13.xml.rels><?xml version="1.0" encoding="UTF-8" standalone="yes"?>
<Relationships xmlns="http://schemas.openxmlformats.org/package/2006/relationships"><Relationship Id="rId3" Type="http://schemas.openxmlformats.org/officeDocument/2006/relationships/hyperlink" Target="https://cvirtuelle.phm.education.gouv.fr/wxmffer01rcj/aype805v5m7p"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hyperlink" Target="https://cvirtuelle.phm.education.gouv.fr/1rkze36i7xlk/ap5tzbfo3snb" TargetMode="External"/><Relationship Id="rId4" Type="http://schemas.openxmlformats.org/officeDocument/2006/relationships/hyperlink" Target="https://cvirtuelle.phm.education.gouv.fr/84hz92wczpwb/c8kenk17dahy"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vie-publique.fr/droit-et-grands-enjeux-du-monde-contemporain-dgemc"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187624" y="-171400"/>
            <a:ext cx="6263530" cy="2376264"/>
          </a:xfrm>
        </p:spPr>
        <p:txBody>
          <a:bodyPr/>
          <a:lstStyle/>
          <a:p>
            <a:r>
              <a:rPr lang="fr-FR" dirty="0" smtClean="0"/>
              <a:t>Droit et Grands enjeux du monde contemporain </a:t>
            </a:r>
            <a:endParaRPr lang="fr-FR" dirty="0"/>
          </a:p>
        </p:txBody>
      </p:sp>
      <p:sp>
        <p:nvSpPr>
          <p:cNvPr id="4" name="Sous-titre 3"/>
          <p:cNvSpPr>
            <a:spLocks noGrp="1"/>
          </p:cNvSpPr>
          <p:nvPr>
            <p:ph type="subTitle" idx="1"/>
          </p:nvPr>
        </p:nvSpPr>
        <p:spPr>
          <a:xfrm>
            <a:off x="5724128" y="4234638"/>
            <a:ext cx="3177774" cy="1419278"/>
          </a:xfrm>
        </p:spPr>
        <p:txBody>
          <a:bodyPr/>
          <a:lstStyle/>
          <a:p>
            <a:r>
              <a:rPr lang="fr-FR" dirty="0" smtClean="0"/>
              <a:t>Visio conférence du 24-09-2020</a:t>
            </a:r>
            <a:endParaRPr lang="fr-FR" dirty="0"/>
          </a:p>
        </p:txBody>
      </p:sp>
      <p:pic>
        <p:nvPicPr>
          <p:cNvPr id="1028" name="Picture 4" descr="Le ministère de la Justice | Gouvernement.f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4960423"/>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09291106-7F00-DB4C-8AF0-2D283A049A7C}"/>
              </a:ext>
            </a:extLst>
          </p:cNvPr>
          <p:cNvSpPr>
            <a:spLocks noGrp="1" noChangeArrowheads="1"/>
          </p:cNvSpPr>
          <p:nvPr>
            <p:ph type="title"/>
          </p:nvPr>
        </p:nvSpPr>
        <p:spPr>
          <a:xfrm>
            <a:off x="457200" y="274638"/>
            <a:ext cx="8229600" cy="634082"/>
          </a:xfrm>
        </p:spPr>
        <p:txBody>
          <a:bodyPr/>
          <a:lstStyle/>
          <a:p>
            <a:r>
              <a:rPr lang="fr-FR" altLang="fr-FR" sz="3200" dirty="0" smtClean="0">
                <a:latin typeface="Algerian" panose="04020705040A02060702" pitchFamily="82" charset="0"/>
              </a:rPr>
              <a:t>Ordre du jour</a:t>
            </a:r>
            <a:endParaRPr lang="fr-FR" altLang="fr-FR" sz="3200" dirty="0">
              <a:latin typeface="Algerian" panose="04020705040A02060702" pitchFamily="82" charset="0"/>
            </a:endParaRPr>
          </a:p>
        </p:txBody>
      </p:sp>
      <p:sp>
        <p:nvSpPr>
          <p:cNvPr id="4099" name="Rectangle 3">
            <a:extLst>
              <a:ext uri="{FF2B5EF4-FFF2-40B4-BE49-F238E27FC236}">
                <a16:creationId xmlns:a16="http://schemas.microsoft.com/office/drawing/2014/main" id="{089D0326-9158-224F-9A01-16735E2E33D1}"/>
              </a:ext>
            </a:extLst>
          </p:cNvPr>
          <p:cNvSpPr>
            <a:spLocks noGrp="1" noChangeArrowheads="1"/>
          </p:cNvSpPr>
          <p:nvPr>
            <p:ph idx="1"/>
          </p:nvPr>
        </p:nvSpPr>
        <p:spPr>
          <a:xfrm>
            <a:off x="457200" y="1196752"/>
            <a:ext cx="8229600" cy="4929411"/>
          </a:xfrm>
        </p:spPr>
        <p:txBody>
          <a:bodyPr/>
          <a:lstStyle/>
          <a:p>
            <a:pPr algn="just"/>
            <a:r>
              <a:rPr lang="fr-FR" altLang="fr-FR" sz="2400" dirty="0" smtClean="0"/>
              <a:t>Etat des lieux rentrée 2020</a:t>
            </a:r>
          </a:p>
          <a:p>
            <a:pPr marL="0" indent="0" algn="just">
              <a:buNone/>
            </a:pPr>
            <a:endParaRPr lang="fr-FR" altLang="fr-FR" sz="2400" dirty="0" smtClean="0"/>
          </a:p>
          <a:p>
            <a:pPr algn="just"/>
            <a:r>
              <a:rPr lang="fr-FR" altLang="fr-FR" sz="2400" dirty="0" smtClean="0"/>
              <a:t>Présentation du programme et pratiques pédagogiques </a:t>
            </a:r>
          </a:p>
          <a:p>
            <a:pPr algn="just"/>
            <a:endParaRPr lang="fr-FR" altLang="fr-FR" sz="2400" dirty="0" smtClean="0"/>
          </a:p>
          <a:p>
            <a:pPr algn="just"/>
            <a:r>
              <a:rPr lang="fr-FR" altLang="fr-FR" sz="2400" dirty="0" smtClean="0"/>
              <a:t>Des ressources pour se former et pour actualiser ses connaissances </a:t>
            </a:r>
          </a:p>
          <a:p>
            <a:pPr algn="just"/>
            <a:endParaRPr lang="fr-FR" altLang="fr-FR" sz="2400" dirty="0" smtClean="0"/>
          </a:p>
          <a:p>
            <a:pPr algn="just"/>
            <a:r>
              <a:rPr lang="fr-FR" altLang="fr-FR" sz="2400" dirty="0" smtClean="0"/>
              <a:t>L’évaluation en DGEMC</a:t>
            </a:r>
          </a:p>
          <a:p>
            <a:pPr algn="just"/>
            <a:endParaRPr lang="fr-FR" altLang="fr-FR" sz="2400" dirty="0" smtClean="0"/>
          </a:p>
          <a:p>
            <a:pPr algn="just"/>
            <a:r>
              <a:rPr lang="fr-FR" altLang="fr-FR" sz="2400" dirty="0" smtClean="0"/>
              <a:t>L’habilitation</a:t>
            </a:r>
          </a:p>
          <a:p>
            <a:pPr algn="just"/>
            <a:endParaRPr lang="fr-FR" altLang="fr-FR" sz="2400" dirty="0" smtClean="0"/>
          </a:p>
          <a:p>
            <a:pPr algn="just"/>
            <a:r>
              <a:rPr lang="fr-FR" altLang="fr-FR" sz="2400" dirty="0" smtClean="0"/>
              <a:t>Le concours les petites plaidoiries </a:t>
            </a:r>
            <a:endParaRPr lang="fr-FR" altLang="fr-FR" sz="2400" dirty="0"/>
          </a:p>
        </p:txBody>
      </p:sp>
    </p:spTree>
    <p:extLst>
      <p:ext uri="{BB962C8B-B14F-4D97-AF65-F5344CB8AC3E}">
        <p14:creationId xmlns:p14="http://schemas.microsoft.com/office/powerpoint/2010/main" val="292927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Etat des lieux des ouvertures à la rentrée 2020</a:t>
            </a:r>
            <a:r>
              <a:rPr lang="fr-FR" dirty="0"/>
              <a:t> </a:t>
            </a:r>
          </a:p>
        </p:txBody>
      </p:sp>
      <p:sp>
        <p:nvSpPr>
          <p:cNvPr id="3" name="Espace réservé du contenu 2"/>
          <p:cNvSpPr>
            <a:spLocks noGrp="1"/>
          </p:cNvSpPr>
          <p:nvPr>
            <p:ph idx="1"/>
          </p:nvPr>
        </p:nvSpPr>
        <p:spPr/>
        <p:txBody>
          <a:bodyPr/>
          <a:lstStyle/>
          <a:p>
            <a:endParaRPr lang="fr-FR" dirty="0"/>
          </a:p>
        </p:txBody>
      </p:sp>
      <p:graphicFrame>
        <p:nvGraphicFramePr>
          <p:cNvPr id="4" name="Objet 3"/>
          <p:cNvGraphicFramePr>
            <a:graphicFrameLocks noChangeAspect="1"/>
          </p:cNvGraphicFramePr>
          <p:nvPr>
            <p:extLst>
              <p:ext uri="{D42A27DB-BD31-4B8C-83A1-F6EECF244321}">
                <p14:modId xmlns:p14="http://schemas.microsoft.com/office/powerpoint/2010/main" val="3584663576"/>
              </p:ext>
            </p:extLst>
          </p:nvPr>
        </p:nvGraphicFramePr>
        <p:xfrm>
          <a:off x="640977" y="2204864"/>
          <a:ext cx="4630996" cy="3240360"/>
        </p:xfrm>
        <a:graphic>
          <a:graphicData uri="http://schemas.openxmlformats.org/presentationml/2006/ole">
            <mc:AlternateContent xmlns:mc="http://schemas.openxmlformats.org/markup-compatibility/2006">
              <mc:Choice xmlns:v="urn:schemas-microsoft-com:vml" Requires="v">
                <p:oleObj spid="_x0000_s1037" name="Feuille de calcul" r:id="rId4" imgW="2209626" imgH="1152618" progId="Excel.Sheet.12">
                  <p:embed/>
                </p:oleObj>
              </mc:Choice>
              <mc:Fallback>
                <p:oleObj name="Feuille de calcul" r:id="rId4" imgW="2209626" imgH="1152618" progId="Excel.Sheet.12">
                  <p:embed/>
                  <p:pic>
                    <p:nvPicPr>
                      <p:cNvPr id="0" name=""/>
                      <p:cNvPicPr/>
                      <p:nvPr/>
                    </p:nvPicPr>
                    <p:blipFill>
                      <a:blip r:embed="rId5"/>
                      <a:stretch>
                        <a:fillRect/>
                      </a:stretch>
                    </p:blipFill>
                    <p:spPr>
                      <a:xfrm>
                        <a:off x="640977" y="2204864"/>
                        <a:ext cx="4630996" cy="3240360"/>
                      </a:xfrm>
                      <a:prstGeom prst="rect">
                        <a:avLst/>
                      </a:prstGeom>
                    </p:spPr>
                  </p:pic>
                </p:oleObj>
              </mc:Fallback>
            </mc:AlternateContent>
          </a:graphicData>
        </a:graphic>
      </p:graphicFrame>
      <p:graphicFrame>
        <p:nvGraphicFramePr>
          <p:cNvPr id="5" name="Objet 4"/>
          <p:cNvGraphicFramePr>
            <a:graphicFrameLocks noChangeAspect="1"/>
          </p:cNvGraphicFramePr>
          <p:nvPr>
            <p:extLst>
              <p:ext uri="{D42A27DB-BD31-4B8C-83A1-F6EECF244321}">
                <p14:modId xmlns:p14="http://schemas.microsoft.com/office/powerpoint/2010/main" val="935299361"/>
              </p:ext>
            </p:extLst>
          </p:nvPr>
        </p:nvGraphicFramePr>
        <p:xfrm>
          <a:off x="5580112" y="4195798"/>
          <a:ext cx="2869628" cy="1800201"/>
        </p:xfrm>
        <a:graphic>
          <a:graphicData uri="http://schemas.openxmlformats.org/presentationml/2006/ole">
            <mc:AlternateContent xmlns:mc="http://schemas.openxmlformats.org/markup-compatibility/2006">
              <mc:Choice xmlns:v="urn:schemas-microsoft-com:vml" Requires="v">
                <p:oleObj spid="_x0000_s1038" name="Feuille de calcul" r:id="rId6" imgW="1533349" imgH="961968" progId="Excel.Sheet.12">
                  <p:embed/>
                </p:oleObj>
              </mc:Choice>
              <mc:Fallback>
                <p:oleObj name="Feuille de calcul" r:id="rId6" imgW="1533349" imgH="961968" progId="Excel.Sheet.12">
                  <p:embed/>
                  <p:pic>
                    <p:nvPicPr>
                      <p:cNvPr id="0" name=""/>
                      <p:cNvPicPr/>
                      <p:nvPr/>
                    </p:nvPicPr>
                    <p:blipFill>
                      <a:blip r:embed="rId7"/>
                      <a:stretch>
                        <a:fillRect/>
                      </a:stretch>
                    </p:blipFill>
                    <p:spPr>
                      <a:xfrm>
                        <a:off x="5580112" y="4195798"/>
                        <a:ext cx="2869628" cy="1800201"/>
                      </a:xfrm>
                      <a:prstGeom prst="rect">
                        <a:avLst/>
                      </a:prstGeom>
                    </p:spPr>
                  </p:pic>
                </p:oleObj>
              </mc:Fallback>
            </mc:AlternateContent>
          </a:graphicData>
        </a:graphic>
      </p:graphicFrame>
    </p:spTree>
    <p:extLst>
      <p:ext uri="{BB962C8B-B14F-4D97-AF65-F5344CB8AC3E}">
        <p14:creationId xmlns:p14="http://schemas.microsoft.com/office/powerpoint/2010/main" val="489572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8" name="ZoneTexte 7">
            <a:extLst>
              <a:ext uri="{FF2B5EF4-FFF2-40B4-BE49-F238E27FC236}">
                <a16:creationId xmlns:a16="http://schemas.microsoft.com/office/drawing/2014/main" id="{AE8891D0-DAE3-1346-A20D-BC996E56909A}"/>
              </a:ext>
            </a:extLst>
          </p:cNvPr>
          <p:cNvSpPr txBox="1"/>
          <p:nvPr/>
        </p:nvSpPr>
        <p:spPr>
          <a:xfrm>
            <a:off x="401916" y="1289213"/>
            <a:ext cx="7986508" cy="369332"/>
          </a:xfrm>
          <a:prstGeom prst="rect">
            <a:avLst/>
          </a:prstGeom>
          <a:noFill/>
        </p:spPr>
        <p:txBody>
          <a:bodyPr wrap="square" rtlCol="0">
            <a:spAutoFit/>
          </a:bodyPr>
          <a:lstStyle/>
          <a:p>
            <a:r>
              <a:rPr lang="fr-FR" dirty="0" smtClean="0">
                <a:solidFill>
                  <a:srgbClr val="00B050"/>
                </a:solidFill>
              </a:rPr>
              <a:t>Visée de l’enseignement et structuration du programme </a:t>
            </a:r>
            <a:endParaRPr lang="fr-FR" dirty="0">
              <a:solidFill>
                <a:srgbClr val="00B050"/>
              </a:solidFill>
            </a:endParaRPr>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
        <p:nvSpPr>
          <p:cNvPr id="3" name="ZoneTexte 2"/>
          <p:cNvSpPr txBox="1"/>
          <p:nvPr/>
        </p:nvSpPr>
        <p:spPr>
          <a:xfrm>
            <a:off x="643600" y="1988840"/>
            <a:ext cx="7744824" cy="4247317"/>
          </a:xfrm>
          <a:prstGeom prst="rect">
            <a:avLst/>
          </a:prstGeom>
          <a:noFill/>
        </p:spPr>
        <p:txBody>
          <a:bodyPr wrap="square" rtlCol="0">
            <a:spAutoFit/>
          </a:bodyPr>
          <a:lstStyle/>
          <a:p>
            <a:r>
              <a:rPr lang="fr-FR" dirty="0"/>
              <a:t>Cet enseignement a pour finalités de : </a:t>
            </a:r>
            <a:endParaRPr lang="fr-FR" dirty="0" smtClean="0"/>
          </a:p>
          <a:p>
            <a:endParaRPr lang="fr-FR" dirty="0"/>
          </a:p>
          <a:p>
            <a:pPr marL="285750" indent="-285750">
              <a:buFont typeface="Arial" panose="020B0604020202020204" pitchFamily="34" charset="0"/>
              <a:buChar char="•"/>
            </a:pPr>
            <a:r>
              <a:rPr lang="fr-FR" dirty="0" smtClean="0"/>
              <a:t> </a:t>
            </a:r>
            <a:r>
              <a:rPr lang="fr-FR" dirty="0"/>
              <a:t>contribuer à la formation de l’élève afin de lui permettre de devenir un </a:t>
            </a:r>
            <a:r>
              <a:rPr lang="fr-FR" b="1" dirty="0">
                <a:solidFill>
                  <a:srgbClr val="00B050"/>
                </a:solidFill>
              </a:rPr>
              <a:t>citoyen</a:t>
            </a:r>
            <a:r>
              <a:rPr lang="fr-FR" dirty="0"/>
              <a:t> éclairé par la découverte de l’environnement juridique dans lequel il évolue ; </a:t>
            </a:r>
            <a:endParaRPr lang="fr-FR" dirty="0" smtClean="0"/>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smtClean="0"/>
              <a:t> </a:t>
            </a:r>
            <a:r>
              <a:rPr lang="fr-FR" dirty="0"/>
              <a:t>comprendre le sens de la règle de droit pour en percevoir </a:t>
            </a:r>
            <a:r>
              <a:rPr lang="fr-FR" b="1" dirty="0">
                <a:solidFill>
                  <a:srgbClr val="00B050"/>
                </a:solidFill>
              </a:rPr>
              <a:t>l’utilité</a:t>
            </a:r>
            <a:r>
              <a:rPr lang="fr-FR" dirty="0"/>
              <a:t> en lien avec d’autres champs disciplinaires ; </a:t>
            </a:r>
            <a:endParaRPr lang="fr-FR" dirty="0" smtClean="0"/>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smtClean="0"/>
              <a:t> </a:t>
            </a:r>
            <a:r>
              <a:rPr lang="fr-FR" dirty="0"/>
              <a:t>favoriser la construction de </a:t>
            </a:r>
            <a:r>
              <a:rPr lang="fr-FR" b="1" dirty="0">
                <a:solidFill>
                  <a:srgbClr val="00B050"/>
                </a:solidFill>
              </a:rPr>
              <a:t>l’esprit critique </a:t>
            </a:r>
            <a:r>
              <a:rPr lang="fr-FR" dirty="0"/>
              <a:t>de l’élève par l’acquisition de la </a:t>
            </a:r>
            <a:r>
              <a:rPr lang="fr-FR" b="1" dirty="0">
                <a:solidFill>
                  <a:srgbClr val="00B050"/>
                </a:solidFill>
              </a:rPr>
              <a:t>rigueur</a:t>
            </a:r>
            <a:r>
              <a:rPr lang="fr-FR" dirty="0"/>
              <a:t> nécessaire à l’expression d’une pensée éclairée ; </a:t>
            </a:r>
            <a:endParaRPr lang="fr-FR" dirty="0" smtClean="0"/>
          </a:p>
          <a:p>
            <a:pPr marL="285750" indent="-285750">
              <a:buFont typeface="Arial" panose="020B0604020202020204" pitchFamily="34" charset="0"/>
              <a:buChar char="•"/>
            </a:pPr>
            <a:endParaRPr lang="fr-FR" dirty="0"/>
          </a:p>
          <a:p>
            <a:pPr marL="285750" indent="-285750">
              <a:buFont typeface="Arial" panose="020B0604020202020204" pitchFamily="34" charset="0"/>
              <a:buChar char="•"/>
            </a:pPr>
            <a:r>
              <a:rPr lang="fr-FR" dirty="0" smtClean="0"/>
              <a:t> </a:t>
            </a:r>
            <a:r>
              <a:rPr lang="fr-FR" dirty="0"/>
              <a:t>permettre la </a:t>
            </a:r>
            <a:r>
              <a:rPr lang="fr-FR" b="1" dirty="0">
                <a:solidFill>
                  <a:srgbClr val="00B050"/>
                </a:solidFill>
              </a:rPr>
              <a:t>découverte des métiers du droit </a:t>
            </a:r>
            <a:r>
              <a:rPr lang="fr-FR" dirty="0"/>
              <a:t>et ainsi contribuer à la réflexion autour du </a:t>
            </a:r>
            <a:r>
              <a:rPr lang="fr-FR" b="1" dirty="0">
                <a:solidFill>
                  <a:srgbClr val="00B050"/>
                </a:solidFill>
              </a:rPr>
              <a:t>parcours d’orientation de l’élève</a:t>
            </a:r>
            <a:r>
              <a:rPr lang="fr-FR" dirty="0"/>
              <a:t>. </a:t>
            </a:r>
          </a:p>
          <a:p>
            <a:pPr marL="285750" indent="-285750">
              <a:buFont typeface="Arial" panose="020B0604020202020204" pitchFamily="34" charset="0"/>
              <a:buChar char="•"/>
            </a:pPr>
            <a:endParaRPr lang="fr-FR" dirty="0"/>
          </a:p>
        </p:txBody>
      </p:sp>
    </p:spTree>
    <p:extLst>
      <p:ext uri="{BB962C8B-B14F-4D97-AF65-F5344CB8AC3E}">
        <p14:creationId xmlns:p14="http://schemas.microsoft.com/office/powerpoint/2010/main" val="3809235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B6411F5F-8539-5A49-84FA-2DD88A659038}"/>
              </a:ext>
            </a:extLst>
          </p:cNvPr>
          <p:cNvSpPr>
            <a:spLocks noGrp="1" noChangeArrowheads="1"/>
          </p:cNvSpPr>
          <p:nvPr>
            <p:ph type="body" idx="4294967295"/>
          </p:nvPr>
        </p:nvSpPr>
        <p:spPr>
          <a:xfrm>
            <a:off x="1035879" y="5068507"/>
            <a:ext cx="7802605" cy="608013"/>
          </a:xfrm>
        </p:spPr>
        <p:txBody>
          <a:bodyPr/>
          <a:lstStyle/>
          <a:p>
            <a:pPr marL="0" indent="0">
              <a:buNone/>
              <a:defRPr/>
            </a:pPr>
            <a:r>
              <a:rPr lang="fr-FR" sz="2400" dirty="0"/>
              <a:t>3/ </a:t>
            </a:r>
            <a:r>
              <a:rPr lang="fr-FR" sz="2400" dirty="0" smtClean="0"/>
              <a:t>Et montrer </a:t>
            </a:r>
            <a:r>
              <a:rPr lang="fr-FR" sz="2400" dirty="0"/>
              <a:t>comment le droit y répond</a:t>
            </a:r>
          </a:p>
        </p:txBody>
      </p:sp>
      <p:sp>
        <p:nvSpPr>
          <p:cNvPr id="3" name="ZoneTexte 2">
            <a:extLst>
              <a:ext uri="{FF2B5EF4-FFF2-40B4-BE49-F238E27FC236}">
                <a16:creationId xmlns:a16="http://schemas.microsoft.com/office/drawing/2014/main" id="{6551B141-AC4E-AF41-A5E6-05EF0D4DBDE8}"/>
              </a:ext>
            </a:extLst>
          </p:cNvPr>
          <p:cNvSpPr txBox="1"/>
          <p:nvPr/>
        </p:nvSpPr>
        <p:spPr>
          <a:xfrm>
            <a:off x="971600" y="1839809"/>
            <a:ext cx="7586581" cy="830997"/>
          </a:xfrm>
          <a:prstGeom prst="rect">
            <a:avLst/>
          </a:prstGeom>
          <a:noFill/>
        </p:spPr>
        <p:txBody>
          <a:bodyPr wrap="square" rtlCol="0">
            <a:spAutoFit/>
          </a:bodyPr>
          <a:lstStyle/>
          <a:p>
            <a:r>
              <a:rPr lang="fr-FR" sz="2400" dirty="0" smtClean="0">
                <a:solidFill>
                  <a:schemeClr val="tx2">
                    <a:lumMod val="75000"/>
                  </a:schemeClr>
                </a:solidFill>
              </a:rPr>
              <a:t>1</a:t>
            </a:r>
            <a:r>
              <a:rPr lang="fr-FR" sz="2400" dirty="0" smtClean="0"/>
              <a:t>/Aborder les grands </a:t>
            </a:r>
            <a:r>
              <a:rPr lang="fr-FR" sz="2400" dirty="0"/>
              <a:t>enjeux politiques, économiques et sociaux contemporains </a:t>
            </a:r>
          </a:p>
        </p:txBody>
      </p:sp>
      <p:sp>
        <p:nvSpPr>
          <p:cNvPr id="4" name="ZoneTexte 3">
            <a:extLst>
              <a:ext uri="{FF2B5EF4-FFF2-40B4-BE49-F238E27FC236}">
                <a16:creationId xmlns:a16="http://schemas.microsoft.com/office/drawing/2014/main" id="{0CD6975B-C17A-494B-9942-A844824205AA}"/>
              </a:ext>
            </a:extLst>
          </p:cNvPr>
          <p:cNvSpPr txBox="1"/>
          <p:nvPr/>
        </p:nvSpPr>
        <p:spPr>
          <a:xfrm>
            <a:off x="964255" y="2477295"/>
            <a:ext cx="7776864" cy="1015663"/>
          </a:xfrm>
          <a:prstGeom prst="rect">
            <a:avLst/>
          </a:prstGeom>
          <a:noFill/>
        </p:spPr>
        <p:txBody>
          <a:bodyPr wrap="square" rtlCol="0">
            <a:spAutoFit/>
          </a:bodyPr>
          <a:lstStyle/>
          <a:p>
            <a:r>
              <a:rPr lang="fr-FR" sz="2400" i="1" dirty="0">
                <a:solidFill>
                  <a:srgbClr val="00B050"/>
                </a:solidFill>
              </a:rPr>
              <a:t>☞</a:t>
            </a:r>
            <a:r>
              <a:rPr lang="fr-FR" i="1" dirty="0">
                <a:solidFill>
                  <a:srgbClr val="00B050"/>
                </a:solidFill>
              </a:rPr>
              <a:t> « il s’agit d’aborder certains </a:t>
            </a:r>
            <a:r>
              <a:rPr lang="fr-FR" i="1" dirty="0" smtClean="0">
                <a:solidFill>
                  <a:srgbClr val="00B050"/>
                </a:solidFill>
              </a:rPr>
              <a:t>grands </a:t>
            </a:r>
            <a:r>
              <a:rPr lang="fr-FR" i="1" dirty="0">
                <a:solidFill>
                  <a:srgbClr val="00B050"/>
                </a:solidFill>
              </a:rPr>
              <a:t>thèmes du monde </a:t>
            </a:r>
            <a:r>
              <a:rPr lang="fr-FR" i="1" dirty="0" smtClean="0">
                <a:solidFill>
                  <a:srgbClr val="00B050"/>
                </a:solidFill>
              </a:rPr>
              <a:t>contemporain, non </a:t>
            </a:r>
            <a:r>
              <a:rPr lang="fr-FR" i="1" dirty="0">
                <a:solidFill>
                  <a:srgbClr val="00B050"/>
                </a:solidFill>
              </a:rPr>
              <a:t>en eux-mêmes, comme ils peuvent l'être dans d'autres </a:t>
            </a:r>
            <a:r>
              <a:rPr lang="fr-FR" i="1" dirty="0" smtClean="0">
                <a:solidFill>
                  <a:srgbClr val="00B050"/>
                </a:solidFill>
              </a:rPr>
              <a:t>matières, mais </a:t>
            </a:r>
            <a:r>
              <a:rPr lang="fr-FR" i="1" dirty="0">
                <a:solidFill>
                  <a:srgbClr val="00B050"/>
                </a:solidFill>
              </a:rPr>
              <a:t>à travers la façon dont ils sont saisis par le droit. »</a:t>
            </a:r>
          </a:p>
        </p:txBody>
      </p:sp>
      <p:sp>
        <p:nvSpPr>
          <p:cNvPr id="5" name="ZoneTexte 4">
            <a:extLst>
              <a:ext uri="{FF2B5EF4-FFF2-40B4-BE49-F238E27FC236}">
                <a16:creationId xmlns:a16="http://schemas.microsoft.com/office/drawing/2014/main" id="{04ED8D6A-5335-0243-86C3-8E72B12D13B6}"/>
              </a:ext>
            </a:extLst>
          </p:cNvPr>
          <p:cNvSpPr txBox="1"/>
          <p:nvPr/>
        </p:nvSpPr>
        <p:spPr>
          <a:xfrm>
            <a:off x="964255" y="3875071"/>
            <a:ext cx="7632847" cy="738664"/>
          </a:xfrm>
          <a:prstGeom prst="rect">
            <a:avLst/>
          </a:prstGeom>
          <a:noFill/>
        </p:spPr>
        <p:txBody>
          <a:bodyPr wrap="square" rtlCol="0">
            <a:spAutoFit/>
          </a:bodyPr>
          <a:lstStyle/>
          <a:p>
            <a:r>
              <a:rPr lang="fr-FR" sz="2400" dirty="0"/>
              <a:t>2/ </a:t>
            </a:r>
            <a:r>
              <a:rPr lang="fr-FR" sz="2400" dirty="0" smtClean="0"/>
              <a:t>S’appuyer sur des situations concrètes.</a:t>
            </a:r>
            <a:endParaRPr lang="fr-FR" sz="2400" dirty="0"/>
          </a:p>
          <a:p>
            <a:endParaRPr lang="fr-FR" dirty="0"/>
          </a:p>
        </p:txBody>
      </p:sp>
      <p:sp>
        <p:nvSpPr>
          <p:cNvPr id="6" name="ZoneTexte 5">
            <a:extLst>
              <a:ext uri="{FF2B5EF4-FFF2-40B4-BE49-F238E27FC236}">
                <a16:creationId xmlns:a16="http://schemas.microsoft.com/office/drawing/2014/main" id="{B977FBDD-D05F-594D-80AC-D81012383BB7}"/>
              </a:ext>
            </a:extLst>
          </p:cNvPr>
          <p:cNvSpPr txBox="1"/>
          <p:nvPr/>
        </p:nvSpPr>
        <p:spPr>
          <a:xfrm>
            <a:off x="1007604" y="4287123"/>
            <a:ext cx="7416824" cy="738664"/>
          </a:xfrm>
          <a:prstGeom prst="rect">
            <a:avLst/>
          </a:prstGeom>
          <a:noFill/>
        </p:spPr>
        <p:txBody>
          <a:bodyPr wrap="square" rtlCol="0">
            <a:spAutoFit/>
          </a:bodyPr>
          <a:lstStyle/>
          <a:p>
            <a:r>
              <a:rPr lang="fr-FR" sz="2400" i="1" dirty="0">
                <a:solidFill>
                  <a:srgbClr val="00B050"/>
                </a:solidFill>
              </a:rPr>
              <a:t>☞</a:t>
            </a:r>
            <a:r>
              <a:rPr lang="fr-FR" i="1" dirty="0">
                <a:solidFill>
                  <a:srgbClr val="00B050"/>
                </a:solidFill>
              </a:rPr>
              <a:t>« Le choix a été fait de partir de questions concrètes </a:t>
            </a:r>
            <a:r>
              <a:rPr lang="fr-FR" i="1" dirty="0" smtClean="0">
                <a:solidFill>
                  <a:srgbClr val="00B050"/>
                </a:solidFill>
              </a:rPr>
              <a:t> qui </a:t>
            </a:r>
            <a:r>
              <a:rPr lang="fr-FR" i="1" dirty="0">
                <a:solidFill>
                  <a:srgbClr val="00B050"/>
                </a:solidFill>
              </a:rPr>
              <a:t>mettent en scène des situations réelles… »</a:t>
            </a:r>
          </a:p>
        </p:txBody>
      </p:sp>
      <p:sp>
        <p:nvSpPr>
          <p:cNvPr id="7" name="ZoneTexte 6">
            <a:extLst>
              <a:ext uri="{FF2B5EF4-FFF2-40B4-BE49-F238E27FC236}">
                <a16:creationId xmlns:a16="http://schemas.microsoft.com/office/drawing/2014/main" id="{302AB159-6020-B44F-9A07-8FD2AD8D84E1}"/>
              </a:ext>
            </a:extLst>
          </p:cNvPr>
          <p:cNvSpPr txBox="1"/>
          <p:nvPr/>
        </p:nvSpPr>
        <p:spPr>
          <a:xfrm>
            <a:off x="1070463" y="5719240"/>
            <a:ext cx="7344815" cy="1015663"/>
          </a:xfrm>
          <a:prstGeom prst="rect">
            <a:avLst/>
          </a:prstGeom>
          <a:noFill/>
        </p:spPr>
        <p:txBody>
          <a:bodyPr wrap="square" rtlCol="0">
            <a:spAutoFit/>
          </a:bodyPr>
          <a:lstStyle/>
          <a:p>
            <a:r>
              <a:rPr lang="fr-FR" sz="2400" i="1" dirty="0">
                <a:solidFill>
                  <a:srgbClr val="00B050"/>
                </a:solidFill>
              </a:rPr>
              <a:t>☞</a:t>
            </a:r>
            <a:r>
              <a:rPr lang="fr-FR" i="1" dirty="0">
                <a:solidFill>
                  <a:srgbClr val="00B050"/>
                </a:solidFill>
              </a:rPr>
              <a:t>« …afin d’identifier comment le droit y est présent et avec quels </a:t>
            </a:r>
            <a:r>
              <a:rPr lang="fr-FR" i="1" dirty="0" smtClean="0">
                <a:solidFill>
                  <a:srgbClr val="00B050"/>
                </a:solidFill>
              </a:rPr>
              <a:t>instruments, quels </a:t>
            </a:r>
            <a:r>
              <a:rPr lang="fr-FR" i="1" dirty="0">
                <a:solidFill>
                  <a:srgbClr val="00B050"/>
                </a:solidFill>
              </a:rPr>
              <a:t>résultats et quelles limites il y répond.»</a:t>
            </a:r>
          </a:p>
          <a:p>
            <a:endParaRPr lang="fr-FR" dirty="0">
              <a:solidFill>
                <a:srgbClr val="009193"/>
              </a:solidFill>
            </a:endParaRPr>
          </a:p>
        </p:txBody>
      </p:sp>
      <p:sp>
        <p:nvSpPr>
          <p:cNvPr id="10" name="Rectangle 9"/>
          <p:cNvSpPr/>
          <p:nvPr/>
        </p:nvSpPr>
        <p:spPr>
          <a:xfrm>
            <a:off x="971600" y="398594"/>
            <a:ext cx="7632848" cy="1200329"/>
          </a:xfrm>
          <a:prstGeom prst="rect">
            <a:avLst/>
          </a:prstGeom>
        </p:spPr>
        <p:txBody>
          <a:bodyPr wrap="square">
            <a:spAutoFit/>
          </a:bodyPr>
          <a:lstStyle/>
          <a:p>
            <a:pPr marL="342900" indent="-342900">
              <a:buAutoNum type="arabicPeriod"/>
            </a:pPr>
            <a:r>
              <a:rPr lang="fr-FR" altLang="fr-FR" sz="2400" dirty="0" smtClean="0"/>
              <a:t>Présentation </a:t>
            </a:r>
            <a:r>
              <a:rPr lang="fr-FR" altLang="fr-FR" sz="2400" dirty="0"/>
              <a:t>du programme et pratiques pédagogiques </a:t>
            </a:r>
          </a:p>
          <a:p>
            <a:pPr marL="342900" indent="-342900">
              <a:buAutoNum type="arabicPeriod"/>
            </a:pPr>
            <a:endParaRPr lang="fr-FR" sz="2400" dirty="0" smtClean="0">
              <a:solidFill>
                <a:srgbClr val="00B050"/>
              </a:solidFill>
            </a:endParaRPr>
          </a:p>
          <a:p>
            <a:r>
              <a:rPr lang="fr-FR" sz="2400" dirty="0" smtClean="0">
                <a:solidFill>
                  <a:srgbClr val="00B050"/>
                </a:solidFill>
              </a:rPr>
              <a:t>Les </a:t>
            </a:r>
            <a:r>
              <a:rPr lang="fr-FR" sz="2400" dirty="0">
                <a:solidFill>
                  <a:srgbClr val="00B050"/>
                </a:solidFill>
              </a:rPr>
              <a:t>choix didactiques portés par l’enseignement de </a:t>
            </a:r>
            <a:r>
              <a:rPr lang="fr-FR" sz="2400" dirty="0" smtClean="0">
                <a:solidFill>
                  <a:srgbClr val="00B050"/>
                </a:solidFill>
              </a:rPr>
              <a:t>DGEMC</a:t>
            </a:r>
            <a:endParaRPr lang="fr-FR" sz="2400" dirty="0">
              <a:solidFill>
                <a:srgbClr val="00B050"/>
              </a:solidFill>
            </a:endParaRPr>
          </a:p>
        </p:txBody>
      </p:sp>
    </p:spTree>
    <p:extLst>
      <p:ext uri="{BB962C8B-B14F-4D97-AF65-F5344CB8AC3E}">
        <p14:creationId xmlns:p14="http://schemas.microsoft.com/office/powerpoint/2010/main" val="141436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1" build="p"/>
      <p:bldP spid="3" grpId="0"/>
      <p:bldP spid="4"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8" name="ZoneTexte 7">
            <a:extLst>
              <a:ext uri="{FF2B5EF4-FFF2-40B4-BE49-F238E27FC236}">
                <a16:creationId xmlns:a16="http://schemas.microsoft.com/office/drawing/2014/main" id="{AE8891D0-DAE3-1346-A20D-BC996E56909A}"/>
              </a:ext>
            </a:extLst>
          </p:cNvPr>
          <p:cNvSpPr txBox="1"/>
          <p:nvPr/>
        </p:nvSpPr>
        <p:spPr>
          <a:xfrm>
            <a:off x="401916" y="1289213"/>
            <a:ext cx="7986508" cy="400110"/>
          </a:xfrm>
          <a:prstGeom prst="rect">
            <a:avLst/>
          </a:prstGeom>
          <a:noFill/>
        </p:spPr>
        <p:txBody>
          <a:bodyPr wrap="square" rtlCol="0">
            <a:spAutoFit/>
          </a:bodyPr>
          <a:lstStyle/>
          <a:p>
            <a:r>
              <a:rPr lang="fr-FR" sz="2000" dirty="0" smtClean="0">
                <a:solidFill>
                  <a:srgbClr val="00B050"/>
                </a:solidFill>
              </a:rPr>
              <a:t>Structure du programme </a:t>
            </a:r>
            <a:endParaRPr lang="fr-FR" sz="2000" dirty="0">
              <a:solidFill>
                <a:srgbClr val="00B050"/>
              </a:solidFill>
            </a:endParaRPr>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
        <p:nvSpPr>
          <p:cNvPr id="3" name="ZoneTexte 2"/>
          <p:cNvSpPr txBox="1"/>
          <p:nvPr/>
        </p:nvSpPr>
        <p:spPr>
          <a:xfrm>
            <a:off x="392372" y="1803726"/>
            <a:ext cx="8480827" cy="4093428"/>
          </a:xfrm>
          <a:prstGeom prst="rect">
            <a:avLst/>
          </a:prstGeom>
          <a:noFill/>
        </p:spPr>
        <p:txBody>
          <a:bodyPr wrap="square" rtlCol="0">
            <a:spAutoFit/>
          </a:bodyPr>
          <a:lstStyle/>
          <a:p>
            <a:pPr marL="285750" indent="-285750">
              <a:buFont typeface="Arial" panose="020B0604020202020204" pitchFamily="34" charset="0"/>
              <a:buChar char="•"/>
            </a:pPr>
            <a:r>
              <a:rPr lang="fr-FR" sz="2000" dirty="0" smtClean="0"/>
              <a:t>Introduction </a:t>
            </a:r>
          </a:p>
          <a:p>
            <a:pPr marL="285750" indent="-285750">
              <a:buFont typeface="Arial" panose="020B0604020202020204" pitchFamily="34" charset="0"/>
              <a:buChar char="•"/>
            </a:pPr>
            <a:r>
              <a:rPr lang="fr-FR" sz="2000" b="1" u="sng" dirty="0"/>
              <a:t>La première partie</a:t>
            </a:r>
            <a:r>
              <a:rPr lang="fr-FR" sz="2000" dirty="0"/>
              <a:t> a pour objet d’exposer les différentes sources de droit afin de mettre en évidence leur hiérarchie et leur complémentarité. </a:t>
            </a:r>
            <a:endParaRPr lang="fr-FR" sz="2000" dirty="0" smtClean="0"/>
          </a:p>
          <a:p>
            <a:pPr marL="285750" indent="-285750">
              <a:buFont typeface="Arial" panose="020B0604020202020204" pitchFamily="34" charset="0"/>
              <a:buChar char="•"/>
            </a:pPr>
            <a:r>
              <a:rPr lang="fr-FR" sz="2000" b="1" u="sng" dirty="0" smtClean="0"/>
              <a:t>La </a:t>
            </a:r>
            <a:r>
              <a:rPr lang="fr-FR" sz="2000" b="1" u="sng" dirty="0"/>
              <a:t>seconde partie,</a:t>
            </a:r>
            <a:r>
              <a:rPr lang="fr-FR" sz="2000" dirty="0"/>
              <a:t> qui représente l’essentiel du programme, </a:t>
            </a:r>
            <a:r>
              <a:rPr lang="fr-FR" sz="2000" dirty="0" smtClean="0"/>
              <a:t>présente une série de questions qui permettront : </a:t>
            </a:r>
          </a:p>
          <a:p>
            <a:pPr marL="285750" indent="-285750">
              <a:buFont typeface="Wingdings" panose="05000000000000000000" pitchFamily="2" charset="2"/>
              <a:buChar char="à"/>
            </a:pPr>
            <a:r>
              <a:rPr lang="fr-FR" sz="2000" dirty="0" smtClean="0"/>
              <a:t>l’examen de situations concrètes, de décisions de justice ou de cas pratiques,</a:t>
            </a:r>
          </a:p>
          <a:p>
            <a:pPr marL="285750" indent="-285750">
              <a:buFont typeface="Wingdings" panose="05000000000000000000" pitchFamily="2" charset="2"/>
              <a:buChar char="à"/>
            </a:pPr>
            <a:r>
              <a:rPr lang="fr-FR" sz="2000" dirty="0" smtClean="0"/>
              <a:t> en vue d’identifier les règles applicables et leur application en l’espèce ; </a:t>
            </a:r>
          </a:p>
          <a:p>
            <a:r>
              <a:rPr lang="fr-FR" sz="2000" dirty="0" smtClean="0">
                <a:sym typeface="Wingdings" panose="05000000000000000000" pitchFamily="2" charset="2"/>
              </a:rPr>
              <a:t></a:t>
            </a:r>
            <a:r>
              <a:rPr lang="fr-FR" sz="2000" dirty="0" smtClean="0"/>
              <a:t> </a:t>
            </a:r>
            <a:r>
              <a:rPr lang="fr-FR" sz="2000" dirty="0"/>
              <a:t>la construction d’une argumentation juridique autour d’une problématique donnée ou dans le cadre de sujets de débat. </a:t>
            </a:r>
          </a:p>
          <a:p>
            <a:endParaRPr lang="fr-FR" sz="2000" dirty="0"/>
          </a:p>
          <a:p>
            <a:r>
              <a:rPr lang="fr-FR" sz="2000" b="1" dirty="0">
                <a:solidFill>
                  <a:srgbClr val="00B050"/>
                </a:solidFill>
              </a:rPr>
              <a:t>Les professeurs peuvent ne pas traiter tous les thèmes proposés dans la partie 2. Il est néanmoins recommandé de traiter au moins trois thèmes de cette partie du programme. </a:t>
            </a:r>
          </a:p>
        </p:txBody>
      </p:sp>
    </p:spTree>
    <p:extLst>
      <p:ext uri="{BB962C8B-B14F-4D97-AF65-F5344CB8AC3E}">
        <p14:creationId xmlns:p14="http://schemas.microsoft.com/office/powerpoint/2010/main" val="41274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8" name="ZoneTexte 7">
            <a:extLst>
              <a:ext uri="{FF2B5EF4-FFF2-40B4-BE49-F238E27FC236}">
                <a16:creationId xmlns:a16="http://schemas.microsoft.com/office/drawing/2014/main" id="{AE8891D0-DAE3-1346-A20D-BC996E56909A}"/>
              </a:ext>
            </a:extLst>
          </p:cNvPr>
          <p:cNvSpPr txBox="1"/>
          <p:nvPr/>
        </p:nvSpPr>
        <p:spPr>
          <a:xfrm>
            <a:off x="836627" y="1363929"/>
            <a:ext cx="8036572" cy="707886"/>
          </a:xfrm>
          <a:prstGeom prst="rect">
            <a:avLst/>
          </a:prstGeom>
          <a:noFill/>
        </p:spPr>
        <p:txBody>
          <a:bodyPr wrap="square" rtlCol="0">
            <a:spAutoFit/>
          </a:bodyPr>
          <a:lstStyle/>
          <a:p>
            <a:r>
              <a:rPr lang="fr-FR" sz="2000" dirty="0" smtClean="0">
                <a:solidFill>
                  <a:srgbClr val="00B050"/>
                </a:solidFill>
              </a:rPr>
              <a:t>Structure du programme : f</a:t>
            </a:r>
            <a:r>
              <a:rPr lang="fr-FR" sz="2000" b="1" dirty="0" smtClean="0">
                <a:solidFill>
                  <a:srgbClr val="00B050"/>
                </a:solidFill>
              </a:rPr>
              <a:t>aut-il suivre </a:t>
            </a:r>
            <a:r>
              <a:rPr lang="fr-FR" sz="2000" b="1" dirty="0">
                <a:solidFill>
                  <a:srgbClr val="00B050"/>
                </a:solidFill>
              </a:rPr>
              <a:t>le programme dans l’ordre ?</a:t>
            </a:r>
          </a:p>
          <a:p>
            <a:r>
              <a:rPr lang="fr-FR" sz="2000" dirty="0" smtClean="0">
                <a:solidFill>
                  <a:srgbClr val="00B050"/>
                </a:solidFill>
              </a:rPr>
              <a:t> </a:t>
            </a:r>
            <a:endParaRPr lang="fr-FR" sz="2000" dirty="0">
              <a:solidFill>
                <a:srgbClr val="00B050"/>
              </a:solidFill>
            </a:endParaRPr>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
        <p:nvSpPr>
          <p:cNvPr id="3" name="ZoneTexte 2"/>
          <p:cNvSpPr txBox="1"/>
          <p:nvPr/>
        </p:nvSpPr>
        <p:spPr>
          <a:xfrm>
            <a:off x="1187624" y="1803726"/>
            <a:ext cx="7685575" cy="4647426"/>
          </a:xfrm>
          <a:prstGeom prst="rect">
            <a:avLst/>
          </a:prstGeom>
          <a:noFill/>
        </p:spPr>
        <p:txBody>
          <a:bodyPr wrap="square" rtlCol="0">
            <a:spAutoFit/>
          </a:bodyPr>
          <a:lstStyle/>
          <a:p>
            <a:endParaRPr lang="fr-FR" dirty="0"/>
          </a:p>
          <a:p>
            <a:r>
              <a:rPr lang="fr-FR" dirty="0"/>
              <a:t> </a:t>
            </a:r>
            <a:r>
              <a:rPr lang="fr-FR" b="1" dirty="0"/>
              <a:t>Introduction - Qu’est-ce que le droit ? </a:t>
            </a:r>
            <a:endParaRPr lang="fr-FR" dirty="0"/>
          </a:p>
          <a:p>
            <a:r>
              <a:rPr lang="fr-FR" sz="2000" dirty="0"/>
              <a:t>Le droit et ses fonctions </a:t>
            </a:r>
          </a:p>
          <a:p>
            <a:r>
              <a:rPr lang="fr-FR" sz="2000" dirty="0"/>
              <a:t>Les caractéristiques de la règle de droit </a:t>
            </a:r>
          </a:p>
          <a:p>
            <a:r>
              <a:rPr lang="fr-FR" sz="2000" b="1" dirty="0">
                <a:solidFill>
                  <a:srgbClr val="00B050"/>
                </a:solidFill>
              </a:rPr>
              <a:t>Partie 1 - Comment le droit est-il organisé ? </a:t>
            </a:r>
            <a:endParaRPr lang="fr-FR" sz="2000" dirty="0">
              <a:solidFill>
                <a:srgbClr val="00B050"/>
              </a:solidFill>
            </a:endParaRPr>
          </a:p>
          <a:p>
            <a:r>
              <a:rPr lang="fr-FR" sz="2000" dirty="0"/>
              <a:t>1.1 - Sources du droit </a:t>
            </a:r>
          </a:p>
          <a:p>
            <a:r>
              <a:rPr lang="fr-FR" sz="2000" dirty="0"/>
              <a:t>1.2 - L’organisation judiciaire en France </a:t>
            </a:r>
          </a:p>
          <a:p>
            <a:r>
              <a:rPr lang="fr-FR" sz="2000" dirty="0"/>
              <a:t>1.3 - Les relations internationales et le droit </a:t>
            </a:r>
          </a:p>
          <a:p>
            <a:r>
              <a:rPr lang="fr-FR" sz="2000" b="1" dirty="0">
                <a:solidFill>
                  <a:srgbClr val="00B050"/>
                </a:solidFill>
              </a:rPr>
              <a:t>Partie 2 - Des questions juridiques contemporaines </a:t>
            </a:r>
            <a:endParaRPr lang="fr-FR" sz="2000" dirty="0">
              <a:solidFill>
                <a:srgbClr val="00B050"/>
              </a:solidFill>
            </a:endParaRPr>
          </a:p>
          <a:p>
            <a:r>
              <a:rPr lang="fr-FR" sz="2000" dirty="0"/>
              <a:t>2.1 - Les sujets de droits </a:t>
            </a:r>
          </a:p>
          <a:p>
            <a:r>
              <a:rPr lang="fr-FR" sz="2000" dirty="0"/>
              <a:t>2.2 - Liberté, égalité, fraternité </a:t>
            </a:r>
          </a:p>
          <a:p>
            <a:r>
              <a:rPr lang="fr-FR" sz="2000" dirty="0"/>
              <a:t>2.3 - Personne et famille </a:t>
            </a:r>
          </a:p>
          <a:p>
            <a:r>
              <a:rPr lang="fr-FR" sz="2000" dirty="0"/>
              <a:t>2.4 - L’entreprise et le droit </a:t>
            </a:r>
          </a:p>
          <a:p>
            <a:r>
              <a:rPr lang="fr-FR" sz="2000" dirty="0"/>
              <a:t>2.5 - Création et technologies numériques </a:t>
            </a:r>
            <a:endParaRPr lang="fr-FR" sz="2000" dirty="0" smtClean="0"/>
          </a:p>
          <a:p>
            <a:endParaRPr lang="fr-FR" sz="2000" dirty="0" smtClean="0"/>
          </a:p>
        </p:txBody>
      </p:sp>
    </p:spTree>
    <p:extLst>
      <p:ext uri="{BB962C8B-B14F-4D97-AF65-F5344CB8AC3E}">
        <p14:creationId xmlns:p14="http://schemas.microsoft.com/office/powerpoint/2010/main" val="106245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8" name="ZoneTexte 7">
            <a:extLst>
              <a:ext uri="{FF2B5EF4-FFF2-40B4-BE49-F238E27FC236}">
                <a16:creationId xmlns:a16="http://schemas.microsoft.com/office/drawing/2014/main" id="{AE8891D0-DAE3-1346-A20D-BC996E56909A}"/>
              </a:ext>
            </a:extLst>
          </p:cNvPr>
          <p:cNvSpPr txBox="1"/>
          <p:nvPr/>
        </p:nvSpPr>
        <p:spPr>
          <a:xfrm>
            <a:off x="1187624" y="1363929"/>
            <a:ext cx="7344816" cy="707886"/>
          </a:xfrm>
          <a:prstGeom prst="rect">
            <a:avLst/>
          </a:prstGeom>
          <a:noFill/>
        </p:spPr>
        <p:txBody>
          <a:bodyPr wrap="square" rtlCol="0">
            <a:spAutoFit/>
          </a:bodyPr>
          <a:lstStyle/>
          <a:p>
            <a:r>
              <a:rPr lang="fr-FR" sz="2000" dirty="0" smtClean="0">
                <a:solidFill>
                  <a:srgbClr val="00B050"/>
                </a:solidFill>
              </a:rPr>
              <a:t>Structure du programme : une construction autour de questions montrant comment le droit répond aux GEMC</a:t>
            </a:r>
            <a:endParaRPr lang="fr-FR" sz="2000" dirty="0">
              <a:solidFill>
                <a:srgbClr val="00B050"/>
              </a:solidFill>
            </a:endParaRPr>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
        <p:nvSpPr>
          <p:cNvPr id="3" name="ZoneTexte 2"/>
          <p:cNvSpPr txBox="1"/>
          <p:nvPr/>
        </p:nvSpPr>
        <p:spPr>
          <a:xfrm>
            <a:off x="971600" y="2379592"/>
            <a:ext cx="7560840" cy="4093428"/>
          </a:xfrm>
          <a:prstGeom prst="rect">
            <a:avLst/>
          </a:prstGeom>
          <a:noFill/>
        </p:spPr>
        <p:txBody>
          <a:bodyPr wrap="square" rtlCol="0">
            <a:spAutoFit/>
          </a:bodyPr>
          <a:lstStyle/>
          <a:p>
            <a:r>
              <a:rPr lang="fr-FR" sz="2000" b="1" dirty="0">
                <a:solidFill>
                  <a:srgbClr val="00B050"/>
                </a:solidFill>
              </a:rPr>
              <a:t>2.1 - Les sujets de droits </a:t>
            </a:r>
          </a:p>
          <a:p>
            <a:r>
              <a:rPr lang="fr-FR" sz="2000" dirty="0">
                <a:solidFill>
                  <a:srgbClr val="00B050"/>
                </a:solidFill>
              </a:rPr>
              <a:t>Notions : </a:t>
            </a:r>
            <a:r>
              <a:rPr lang="fr-FR" sz="2000" dirty="0"/>
              <a:t>personnalité juridique, capacité juridique, personne physique, personne morale, patrimoine, responsabilité civile, pénale et administrative, chose, bien meuble, droits des animaux </a:t>
            </a:r>
          </a:p>
          <a:p>
            <a:pPr marL="285750" indent="-285750">
              <a:buFont typeface="Arial" panose="020B0604020202020204" pitchFamily="34" charset="0"/>
              <a:buChar char="•"/>
            </a:pPr>
            <a:r>
              <a:rPr lang="fr-FR" sz="2000" dirty="0" smtClean="0"/>
              <a:t> </a:t>
            </a:r>
            <a:r>
              <a:rPr lang="fr-FR" sz="2000" b="1" dirty="0"/>
              <a:t>Qui peut faire valoir ses droits ? </a:t>
            </a:r>
            <a:r>
              <a:rPr lang="fr-FR" sz="2000" b="1" dirty="0" smtClean="0"/>
              <a:t>[….]</a:t>
            </a:r>
          </a:p>
          <a:p>
            <a:pPr marL="285750" indent="-285750">
              <a:buFont typeface="Arial" panose="020B0604020202020204" pitchFamily="34" charset="0"/>
              <a:buChar char="•"/>
            </a:pPr>
            <a:endParaRPr lang="fr-FR" sz="2000" b="1" dirty="0" smtClean="0"/>
          </a:p>
          <a:p>
            <a:pPr marL="285750" indent="-285750">
              <a:buFont typeface="Arial" panose="020B0604020202020204" pitchFamily="34" charset="0"/>
              <a:buChar char="•"/>
            </a:pPr>
            <a:r>
              <a:rPr lang="fr-FR" sz="2000" dirty="0" smtClean="0"/>
              <a:t> </a:t>
            </a:r>
            <a:r>
              <a:rPr lang="fr-FR" sz="2000" b="1" dirty="0"/>
              <a:t>La responsabilité est-elle une conséquence de la liberté des individus </a:t>
            </a:r>
            <a:r>
              <a:rPr lang="fr-FR" sz="2000" b="1" dirty="0" smtClean="0"/>
              <a:t>? [….]</a:t>
            </a:r>
          </a:p>
          <a:p>
            <a:pPr marL="285750" indent="-285750">
              <a:buFont typeface="Arial" panose="020B0604020202020204" pitchFamily="34" charset="0"/>
              <a:buChar char="•"/>
            </a:pPr>
            <a:endParaRPr lang="fr-FR" sz="2000" b="1" dirty="0"/>
          </a:p>
          <a:p>
            <a:pPr marL="342900" indent="-342900">
              <a:buFont typeface="Arial" panose="020B0604020202020204" pitchFamily="34" charset="0"/>
              <a:buChar char="•"/>
            </a:pPr>
            <a:r>
              <a:rPr lang="fr-FR" sz="2000" b="1" dirty="0" smtClean="0"/>
              <a:t>L’animal </a:t>
            </a:r>
            <a:r>
              <a:rPr lang="fr-FR" sz="2000" b="1" dirty="0"/>
              <a:t>est-il une personne ou une chose ? </a:t>
            </a:r>
            <a:r>
              <a:rPr lang="fr-FR" sz="2000" b="1" dirty="0" smtClean="0"/>
              <a:t> </a:t>
            </a:r>
          </a:p>
          <a:p>
            <a:r>
              <a:rPr lang="fr-FR" sz="2000" b="1" dirty="0" smtClean="0"/>
              <a:t>Prolongement </a:t>
            </a:r>
            <a:r>
              <a:rPr lang="fr-FR" sz="2000" b="1" dirty="0"/>
              <a:t>possible – problématique juridique : </a:t>
            </a:r>
            <a:r>
              <a:rPr lang="fr-FR" sz="2000" dirty="0"/>
              <a:t>qu’est-ce qui distingue l’animal des biens meubles (ou choses) dont il partage le régime juridique ? </a:t>
            </a:r>
            <a:endParaRPr lang="fr-FR" sz="2000" b="1" dirty="0">
              <a:solidFill>
                <a:srgbClr val="00B050"/>
              </a:solidFill>
            </a:endParaRPr>
          </a:p>
        </p:txBody>
      </p:sp>
    </p:spTree>
    <p:extLst>
      <p:ext uri="{BB962C8B-B14F-4D97-AF65-F5344CB8AC3E}">
        <p14:creationId xmlns:p14="http://schemas.microsoft.com/office/powerpoint/2010/main" val="284794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8" name="ZoneTexte 7">
            <a:extLst>
              <a:ext uri="{FF2B5EF4-FFF2-40B4-BE49-F238E27FC236}">
                <a16:creationId xmlns:a16="http://schemas.microsoft.com/office/drawing/2014/main" id="{AE8891D0-DAE3-1346-A20D-BC996E56909A}"/>
              </a:ext>
            </a:extLst>
          </p:cNvPr>
          <p:cNvSpPr txBox="1"/>
          <p:nvPr/>
        </p:nvSpPr>
        <p:spPr>
          <a:xfrm>
            <a:off x="643600" y="1144032"/>
            <a:ext cx="8229600" cy="5632311"/>
          </a:xfrm>
          <a:prstGeom prst="rect">
            <a:avLst/>
          </a:prstGeom>
          <a:noFill/>
        </p:spPr>
        <p:txBody>
          <a:bodyPr wrap="square" rtlCol="0">
            <a:spAutoFit/>
          </a:bodyPr>
          <a:lstStyle/>
          <a:p>
            <a:r>
              <a:rPr lang="fr-FR" sz="2000" b="1" dirty="0" smtClean="0">
                <a:solidFill>
                  <a:srgbClr val="00B050"/>
                </a:solidFill>
              </a:rPr>
              <a:t>3 types de prolongements sont proposés dans le programme permettant d’approfondir un thème avec des pratiques pédagogiques différentes :</a:t>
            </a:r>
          </a:p>
          <a:p>
            <a:endParaRPr lang="fr-FR" sz="2000" b="1" dirty="0" smtClean="0"/>
          </a:p>
          <a:p>
            <a:pPr marL="285750" indent="-285750">
              <a:buFont typeface="Arial" panose="020B0604020202020204" pitchFamily="34" charset="0"/>
              <a:buChar char="•"/>
            </a:pPr>
            <a:r>
              <a:rPr lang="fr-FR" sz="2000" b="1" dirty="0" smtClean="0"/>
              <a:t>Des travaux à partir de  l’étude de jurisprudence</a:t>
            </a:r>
          </a:p>
          <a:p>
            <a:r>
              <a:rPr lang="fr-FR" sz="2000" dirty="0" smtClean="0"/>
              <a:t>Ex: </a:t>
            </a:r>
            <a:r>
              <a:rPr lang="fr-FR" sz="2000" dirty="0"/>
              <a:t>travail à partir d’arrêts de la Cour de cassation </a:t>
            </a:r>
            <a:r>
              <a:rPr lang="fr-FR" sz="2000" dirty="0" smtClean="0"/>
              <a:t>autour </a:t>
            </a:r>
            <a:r>
              <a:rPr lang="fr-FR" sz="2000" dirty="0"/>
              <a:t>du statut juridique de l’embryon et de la naissance de la personnalité </a:t>
            </a:r>
            <a:r>
              <a:rPr lang="fr-FR" sz="2000" dirty="0" smtClean="0"/>
              <a:t>juridique (2.1 les sujets de droit).</a:t>
            </a:r>
          </a:p>
          <a:p>
            <a:r>
              <a:rPr lang="fr-FR" sz="2000" dirty="0" smtClean="0"/>
              <a:t>Ex: travail </a:t>
            </a:r>
            <a:r>
              <a:rPr lang="fr-FR" sz="2000" dirty="0"/>
              <a:t>à partir d’arrêts, de décisions de justice : à quelles conditions un contrat de prestation de services peut-il être requalifié en contrat de travail ?  (2.4 l’entreprise et le </a:t>
            </a:r>
            <a:r>
              <a:rPr lang="fr-FR" sz="2000" dirty="0" smtClean="0"/>
              <a:t>droit)</a:t>
            </a:r>
            <a:endParaRPr lang="fr-FR" sz="2000" dirty="0"/>
          </a:p>
          <a:p>
            <a:pPr marL="285750" indent="-285750">
              <a:buFont typeface="Arial" panose="020B0604020202020204" pitchFamily="34" charset="0"/>
              <a:buChar char="•"/>
            </a:pPr>
            <a:r>
              <a:rPr lang="fr-FR" sz="2000" b="1" dirty="0" smtClean="0"/>
              <a:t>Compléter avec le traitement d’une problématique </a:t>
            </a:r>
            <a:r>
              <a:rPr lang="fr-FR" sz="2000" b="1" dirty="0"/>
              <a:t>juridique </a:t>
            </a:r>
            <a:r>
              <a:rPr lang="fr-FR" sz="2000" b="1" dirty="0" smtClean="0"/>
              <a:t>au cœur du thème </a:t>
            </a:r>
          </a:p>
          <a:p>
            <a:r>
              <a:rPr lang="fr-FR" sz="2000" dirty="0" smtClean="0"/>
              <a:t>Ex: est-il </a:t>
            </a:r>
            <a:r>
              <a:rPr lang="fr-FR" sz="2000" dirty="0"/>
              <a:t>légitime de restreindre la liberté de manifester afin de garantir la sécurité </a:t>
            </a:r>
            <a:r>
              <a:rPr lang="fr-FR" sz="2000" dirty="0" smtClean="0"/>
              <a:t>? (2.2 liberté, égalité, fraternité)</a:t>
            </a:r>
          </a:p>
          <a:p>
            <a:pPr marL="285750" indent="-285750">
              <a:buFont typeface="Arial" panose="020B0604020202020204" pitchFamily="34" charset="0"/>
              <a:buChar char="•"/>
            </a:pPr>
            <a:r>
              <a:rPr lang="fr-FR" sz="2000" b="1" dirty="0" smtClean="0"/>
              <a:t>Organiser un débat :</a:t>
            </a:r>
          </a:p>
          <a:p>
            <a:r>
              <a:rPr lang="fr-FR" sz="2000" b="1" dirty="0" smtClean="0"/>
              <a:t>Ex: </a:t>
            </a:r>
            <a:r>
              <a:rPr lang="fr-FR" sz="2000" dirty="0"/>
              <a:t>est-on maître de son corps ? </a:t>
            </a:r>
            <a:r>
              <a:rPr lang="fr-FR" sz="2000" dirty="0" smtClean="0"/>
              <a:t>(2.3 personne et famille)</a:t>
            </a:r>
          </a:p>
          <a:p>
            <a:r>
              <a:rPr lang="fr-FR" sz="2000" dirty="0" smtClean="0"/>
              <a:t>Ex : est-il </a:t>
            </a:r>
            <a:r>
              <a:rPr lang="fr-FR" sz="2000" dirty="0"/>
              <a:t>possible de protéger le droit d’auteur sur Internet ? </a:t>
            </a:r>
            <a:r>
              <a:rPr lang="fr-FR" sz="2000" dirty="0" smtClean="0"/>
              <a:t>(2.5 création et technologies numériques)   </a:t>
            </a:r>
            <a:endParaRPr lang="fr-FR" sz="2000" dirty="0"/>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Tree>
    <p:extLst>
      <p:ext uri="{BB962C8B-B14F-4D97-AF65-F5344CB8AC3E}">
        <p14:creationId xmlns:p14="http://schemas.microsoft.com/office/powerpoint/2010/main" val="294430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4125429" y="620812"/>
            <a:ext cx="5098768" cy="523220"/>
          </a:xfrm>
          <a:prstGeom prst="rect">
            <a:avLst/>
          </a:prstGeom>
          <a:noFill/>
        </p:spPr>
        <p:txBody>
          <a:bodyPr wrap="none" rtlCol="0">
            <a:spAutoFit/>
          </a:bodyPr>
          <a:lstStyle/>
          <a:p>
            <a:r>
              <a:rPr lang="fr-FR" sz="2800" dirty="0">
                <a:solidFill>
                  <a:schemeClr val="bg1"/>
                </a:solidFill>
              </a:rPr>
              <a:t>ORGANISATION DU PROGRAMME</a:t>
            </a:r>
          </a:p>
        </p:txBody>
      </p:sp>
      <p:sp>
        <p:nvSpPr>
          <p:cNvPr id="5" name="ZoneTexte 4">
            <a:extLst>
              <a:ext uri="{FF2B5EF4-FFF2-40B4-BE49-F238E27FC236}">
                <a16:creationId xmlns:a16="http://schemas.microsoft.com/office/drawing/2014/main" id="{F0E39071-0F0E-964C-AD6A-DE4DD04FC87A}"/>
              </a:ext>
            </a:extLst>
          </p:cNvPr>
          <p:cNvSpPr txBox="1"/>
          <p:nvPr/>
        </p:nvSpPr>
        <p:spPr>
          <a:xfrm>
            <a:off x="2249123" y="3314700"/>
            <a:ext cx="237566" cy="369332"/>
          </a:xfrm>
          <a:prstGeom prst="rect">
            <a:avLst/>
          </a:prstGeom>
          <a:noFill/>
        </p:spPr>
        <p:txBody>
          <a:bodyPr wrap="none" rtlCol="0">
            <a:spAutoFit/>
          </a:bodyPr>
          <a:lstStyle/>
          <a:p>
            <a:r>
              <a:rPr lang="fr-FR" dirty="0"/>
              <a:t> </a:t>
            </a:r>
          </a:p>
        </p:txBody>
      </p:sp>
      <p:sp>
        <p:nvSpPr>
          <p:cNvPr id="10" name="Rectangle 9">
            <a:extLst>
              <a:ext uri="{FF2B5EF4-FFF2-40B4-BE49-F238E27FC236}">
                <a16:creationId xmlns:a16="http://schemas.microsoft.com/office/drawing/2014/main" id="{A6F9370C-9E87-B34E-B656-734977FBD84E}"/>
              </a:ext>
            </a:extLst>
          </p:cNvPr>
          <p:cNvSpPr/>
          <p:nvPr/>
        </p:nvSpPr>
        <p:spPr>
          <a:xfrm>
            <a:off x="1536470" y="4445780"/>
            <a:ext cx="237566" cy="369332"/>
          </a:xfrm>
          <a:prstGeom prst="rect">
            <a:avLst/>
          </a:prstGeom>
        </p:spPr>
        <p:txBody>
          <a:bodyPr wrap="none">
            <a:spAutoFit/>
          </a:bodyPr>
          <a:lstStyle/>
          <a:p>
            <a:r>
              <a:rPr lang="fr-FR" dirty="0">
                <a:latin typeface="+mj-lt"/>
              </a:rPr>
              <a:t> </a:t>
            </a:r>
            <a:endParaRPr lang="fr-FR" dirty="0">
              <a:effectLst/>
              <a:latin typeface="+mj-lt"/>
            </a:endParaRPr>
          </a:p>
        </p:txBody>
      </p:sp>
      <p:sp>
        <p:nvSpPr>
          <p:cNvPr id="11" name="ZoneTexte 10">
            <a:extLst>
              <a:ext uri="{FF2B5EF4-FFF2-40B4-BE49-F238E27FC236}">
                <a16:creationId xmlns:a16="http://schemas.microsoft.com/office/drawing/2014/main" id="{F70C86C0-3CFD-DA4D-8548-7999A49CA4E5}"/>
              </a:ext>
            </a:extLst>
          </p:cNvPr>
          <p:cNvSpPr txBox="1"/>
          <p:nvPr/>
        </p:nvSpPr>
        <p:spPr>
          <a:xfrm>
            <a:off x="1525120" y="4893275"/>
            <a:ext cx="237566" cy="646331"/>
          </a:xfrm>
          <a:prstGeom prst="rect">
            <a:avLst/>
          </a:prstGeom>
          <a:noFill/>
        </p:spPr>
        <p:txBody>
          <a:bodyPr wrap="none" rtlCol="0">
            <a:spAutoFit/>
          </a:bodyPr>
          <a:lstStyle/>
          <a:p>
            <a:r>
              <a:rPr lang="fr-FR" dirty="0"/>
              <a:t> </a:t>
            </a:r>
          </a:p>
          <a:p>
            <a:endParaRPr lang="fr-FR" dirty="0"/>
          </a:p>
        </p:txBody>
      </p:sp>
      <p:sp>
        <p:nvSpPr>
          <p:cNvPr id="12" name="ZoneTexte 11">
            <a:extLst>
              <a:ext uri="{FF2B5EF4-FFF2-40B4-BE49-F238E27FC236}">
                <a16:creationId xmlns:a16="http://schemas.microsoft.com/office/drawing/2014/main" id="{D6B002EB-3077-574D-A557-FEAF34969640}"/>
              </a:ext>
            </a:extLst>
          </p:cNvPr>
          <p:cNvSpPr txBox="1"/>
          <p:nvPr/>
        </p:nvSpPr>
        <p:spPr>
          <a:xfrm>
            <a:off x="1525120" y="5317196"/>
            <a:ext cx="237566" cy="369332"/>
          </a:xfrm>
          <a:prstGeom prst="rect">
            <a:avLst/>
          </a:prstGeom>
          <a:noFill/>
        </p:spPr>
        <p:txBody>
          <a:bodyPr wrap="none" rtlCol="0">
            <a:spAutoFit/>
          </a:bodyPr>
          <a:lstStyle/>
          <a:p>
            <a:r>
              <a:rPr lang="fr-FR" dirty="0"/>
              <a:t> </a:t>
            </a:r>
          </a:p>
        </p:txBody>
      </p:sp>
      <p:sp>
        <p:nvSpPr>
          <p:cNvPr id="13" name="ZoneTexte 12">
            <a:extLst>
              <a:ext uri="{FF2B5EF4-FFF2-40B4-BE49-F238E27FC236}">
                <a16:creationId xmlns:a16="http://schemas.microsoft.com/office/drawing/2014/main" id="{BB85D339-F5FA-FB4B-B434-2BFCB9F8CD3F}"/>
              </a:ext>
            </a:extLst>
          </p:cNvPr>
          <p:cNvSpPr txBox="1"/>
          <p:nvPr/>
        </p:nvSpPr>
        <p:spPr>
          <a:xfrm>
            <a:off x="1525120" y="5759355"/>
            <a:ext cx="237566" cy="369332"/>
          </a:xfrm>
          <a:prstGeom prst="rect">
            <a:avLst/>
          </a:prstGeom>
          <a:noFill/>
        </p:spPr>
        <p:txBody>
          <a:bodyPr wrap="none" rtlCol="0">
            <a:spAutoFit/>
          </a:bodyPr>
          <a:lstStyle/>
          <a:p>
            <a:r>
              <a:rPr lang="fr-FR" dirty="0"/>
              <a:t> </a:t>
            </a:r>
          </a:p>
        </p:txBody>
      </p:sp>
      <p:sp>
        <p:nvSpPr>
          <p:cNvPr id="7" name="Titre 6"/>
          <p:cNvSpPr>
            <a:spLocks noGrp="1"/>
          </p:cNvSpPr>
          <p:nvPr>
            <p:ph type="title"/>
          </p:nvPr>
        </p:nvSpPr>
        <p:spPr>
          <a:xfrm>
            <a:off x="643600" y="220930"/>
            <a:ext cx="8229600" cy="1143000"/>
          </a:xfrm>
        </p:spPr>
        <p:txBody>
          <a:bodyPr/>
          <a:lstStyle/>
          <a:p>
            <a:r>
              <a:rPr lang="fr-FR" altLang="fr-FR" sz="2400" dirty="0" smtClean="0"/>
              <a:t>1. Présentation </a:t>
            </a:r>
            <a:r>
              <a:rPr lang="fr-FR" altLang="fr-FR" sz="2400" dirty="0"/>
              <a:t>du programme et pratiques pédagogiques </a:t>
            </a:r>
            <a:endParaRPr lang="fr-FR" sz="2400" dirty="0"/>
          </a:p>
        </p:txBody>
      </p:sp>
      <p:sp>
        <p:nvSpPr>
          <p:cNvPr id="3" name="ZoneTexte 2"/>
          <p:cNvSpPr txBox="1"/>
          <p:nvPr/>
        </p:nvSpPr>
        <p:spPr>
          <a:xfrm>
            <a:off x="1085991" y="929432"/>
            <a:ext cx="7662473" cy="6063198"/>
          </a:xfrm>
          <a:prstGeom prst="rect">
            <a:avLst/>
          </a:prstGeom>
          <a:noFill/>
        </p:spPr>
        <p:txBody>
          <a:bodyPr wrap="square" rtlCol="0">
            <a:spAutoFit/>
          </a:bodyPr>
          <a:lstStyle/>
          <a:p>
            <a:endParaRPr lang="fr-FR" sz="2000" b="1" dirty="0">
              <a:solidFill>
                <a:schemeClr val="tx1">
                  <a:lumMod val="50000"/>
                  <a:lumOff val="50000"/>
                </a:schemeClr>
              </a:solidFill>
            </a:endParaRPr>
          </a:p>
          <a:p>
            <a:r>
              <a:rPr lang="fr-FR" sz="2000" b="1" dirty="0">
                <a:solidFill>
                  <a:schemeClr val="tx1">
                    <a:lumMod val="50000"/>
                    <a:lumOff val="50000"/>
                  </a:schemeClr>
                </a:solidFill>
              </a:rPr>
              <a:t> </a:t>
            </a:r>
            <a:r>
              <a:rPr lang="fr-FR" sz="2400" b="1" dirty="0" smtClean="0">
                <a:solidFill>
                  <a:srgbClr val="00B050"/>
                </a:solidFill>
              </a:rPr>
              <a:t>Quels supports  proposer ? </a:t>
            </a:r>
          </a:p>
          <a:p>
            <a:r>
              <a:rPr lang="fr-FR" sz="2400" dirty="0" smtClean="0"/>
              <a:t>Infographie, vidéos, articles de presse, extraits de jurisprudence, texte de lois ou exposé des motifs d’une loi…</a:t>
            </a:r>
          </a:p>
          <a:p>
            <a:r>
              <a:rPr lang="fr-FR" sz="2400" dirty="0" smtClean="0"/>
              <a:t>+ développer la capacité de veille informationnelle </a:t>
            </a:r>
          </a:p>
          <a:p>
            <a:endParaRPr lang="fr-FR" sz="2400" b="1" dirty="0">
              <a:solidFill>
                <a:schemeClr val="tx1">
                  <a:lumMod val="50000"/>
                  <a:lumOff val="50000"/>
                </a:schemeClr>
              </a:solidFill>
            </a:endParaRPr>
          </a:p>
          <a:p>
            <a:r>
              <a:rPr lang="fr-FR" sz="2400" b="1" dirty="0" smtClean="0">
                <a:solidFill>
                  <a:srgbClr val="00B050"/>
                </a:solidFill>
              </a:rPr>
              <a:t>Quelles pratiques pédagogiques ?</a:t>
            </a:r>
          </a:p>
          <a:p>
            <a:r>
              <a:rPr lang="fr-FR" sz="2400" dirty="0" smtClean="0"/>
              <a:t>Etudes de cas pratiques</a:t>
            </a:r>
          </a:p>
          <a:p>
            <a:r>
              <a:rPr lang="fr-FR" sz="2400" dirty="0" smtClean="0"/>
              <a:t>Recherche documentaire</a:t>
            </a:r>
            <a:endParaRPr lang="fr-FR" sz="2400" dirty="0"/>
          </a:p>
          <a:p>
            <a:r>
              <a:rPr lang="fr-FR" sz="2400" dirty="0"/>
              <a:t>Exposés, seul ou en groupe…</a:t>
            </a:r>
          </a:p>
          <a:p>
            <a:r>
              <a:rPr lang="fr-FR" sz="2400" dirty="0"/>
              <a:t>Débats</a:t>
            </a:r>
          </a:p>
          <a:p>
            <a:r>
              <a:rPr lang="fr-FR" sz="2400" dirty="0" smtClean="0"/>
              <a:t>Réalisation d’un</a:t>
            </a:r>
            <a:r>
              <a:rPr lang="fr-FR" sz="2400" b="1" dirty="0" smtClean="0"/>
              <a:t> dossier </a:t>
            </a:r>
            <a:r>
              <a:rPr lang="fr-FR" sz="2400" dirty="0" smtClean="0"/>
              <a:t>par l’élève comme fil rouge de l’année…</a:t>
            </a:r>
          </a:p>
          <a:p>
            <a:r>
              <a:rPr lang="fr-FR" sz="2400" dirty="0" smtClean="0"/>
              <a:t>Synthèse écrite  à partir d’un corpus documentaire</a:t>
            </a:r>
          </a:p>
          <a:p>
            <a:endParaRPr lang="fr-FR" sz="2800" b="1" dirty="0">
              <a:solidFill>
                <a:srgbClr val="00B050"/>
              </a:solidFill>
            </a:endParaRPr>
          </a:p>
          <a:p>
            <a:r>
              <a:rPr lang="fr-FR" sz="2800" b="1" dirty="0" smtClean="0">
                <a:solidFill>
                  <a:srgbClr val="00B050"/>
                </a:solidFill>
              </a:rPr>
              <a:t>Prise de parole à l’oral </a:t>
            </a:r>
            <a:r>
              <a:rPr lang="fr-FR" sz="2800" b="1" dirty="0" smtClean="0">
                <a:solidFill>
                  <a:srgbClr val="00B050"/>
                </a:solidFill>
                <a:sym typeface="Wingdings" panose="05000000000000000000" pitchFamily="2" charset="2"/>
              </a:rPr>
              <a:t> lien avec le grand oral</a:t>
            </a:r>
            <a:endParaRPr lang="fr-FR" sz="2800" b="1" dirty="0" smtClean="0">
              <a:solidFill>
                <a:srgbClr val="00B050"/>
              </a:solidFill>
            </a:endParaRPr>
          </a:p>
        </p:txBody>
      </p:sp>
    </p:spTree>
    <p:extLst>
      <p:ext uri="{BB962C8B-B14F-4D97-AF65-F5344CB8AC3E}">
        <p14:creationId xmlns:p14="http://schemas.microsoft.com/office/powerpoint/2010/main" val="1942705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2FF418-5498-7149-90DD-A3786BF27916}"/>
              </a:ext>
            </a:extLst>
          </p:cNvPr>
          <p:cNvSpPr>
            <a:spLocks noGrp="1" noChangeArrowheads="1"/>
          </p:cNvSpPr>
          <p:nvPr>
            <p:ph type="title" idx="4294967295"/>
          </p:nvPr>
        </p:nvSpPr>
        <p:spPr>
          <a:xfrm>
            <a:off x="899592" y="154297"/>
            <a:ext cx="7688170" cy="710176"/>
          </a:xfrm>
        </p:spPr>
        <p:txBody>
          <a:bodyPr/>
          <a:lstStyle/>
          <a:p>
            <a:r>
              <a:rPr lang="fr-FR" altLang="fr-FR" sz="2400" dirty="0"/>
              <a:t>1. Présentation du programme et pratiques pédagogiques </a:t>
            </a:r>
            <a:r>
              <a:rPr lang="fr-FR" altLang="fr-FR" sz="2400" dirty="0" smtClean="0"/>
              <a:t>: quelles capacités à travailler ?</a:t>
            </a:r>
            <a:endParaRPr lang="fr-FR" altLang="fr-FR" sz="2400" dirty="0"/>
          </a:p>
        </p:txBody>
      </p:sp>
      <p:graphicFrame>
        <p:nvGraphicFramePr>
          <p:cNvPr id="5" name="Diagramme 4">
            <a:extLst>
              <a:ext uri="{FF2B5EF4-FFF2-40B4-BE49-F238E27FC236}">
                <a16:creationId xmlns:a16="http://schemas.microsoft.com/office/drawing/2014/main" id="{AB8C23CE-2945-B04C-8562-05FA36518139}"/>
              </a:ext>
            </a:extLst>
          </p:cNvPr>
          <p:cNvGraphicFramePr/>
          <p:nvPr>
            <p:extLst>
              <p:ext uri="{D42A27DB-BD31-4B8C-83A1-F6EECF244321}">
                <p14:modId xmlns:p14="http://schemas.microsoft.com/office/powerpoint/2010/main" val="2556961084"/>
              </p:ext>
            </p:extLst>
          </p:nvPr>
        </p:nvGraphicFramePr>
        <p:xfrm>
          <a:off x="1111741" y="2068530"/>
          <a:ext cx="4743522" cy="46683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ZoneTexte 8">
            <a:extLst>
              <a:ext uri="{FF2B5EF4-FFF2-40B4-BE49-F238E27FC236}">
                <a16:creationId xmlns:a16="http://schemas.microsoft.com/office/drawing/2014/main" id="{54D97360-2765-6C41-AA2F-45FC1748E354}"/>
              </a:ext>
            </a:extLst>
          </p:cNvPr>
          <p:cNvSpPr txBox="1"/>
          <p:nvPr/>
        </p:nvSpPr>
        <p:spPr>
          <a:xfrm>
            <a:off x="5872340" y="5941731"/>
            <a:ext cx="2944648" cy="646331"/>
          </a:xfrm>
          <a:prstGeom prst="rect">
            <a:avLst/>
          </a:prstGeom>
          <a:noFill/>
          <a:ln>
            <a:solidFill>
              <a:srgbClr val="009193"/>
            </a:solidFill>
          </a:ln>
        </p:spPr>
        <p:txBody>
          <a:bodyPr wrap="square" rtlCol="0">
            <a:spAutoFit/>
          </a:bodyPr>
          <a:lstStyle/>
          <a:p>
            <a:r>
              <a:rPr lang="fr-FR" dirty="0"/>
              <a:t>Recherches </a:t>
            </a:r>
            <a:r>
              <a:rPr lang="fr-FR" dirty="0" smtClean="0"/>
              <a:t>documentaires et suivi de l’actualité juridique</a:t>
            </a:r>
            <a:endParaRPr lang="fr-FR" dirty="0"/>
          </a:p>
        </p:txBody>
      </p:sp>
      <p:sp>
        <p:nvSpPr>
          <p:cNvPr id="10" name="ZoneTexte 9">
            <a:extLst>
              <a:ext uri="{FF2B5EF4-FFF2-40B4-BE49-F238E27FC236}">
                <a16:creationId xmlns:a16="http://schemas.microsoft.com/office/drawing/2014/main" id="{4C545D12-85B1-1A43-8CD6-DE59A99EF545}"/>
              </a:ext>
            </a:extLst>
          </p:cNvPr>
          <p:cNvSpPr txBox="1"/>
          <p:nvPr/>
        </p:nvSpPr>
        <p:spPr>
          <a:xfrm>
            <a:off x="5855263" y="4765681"/>
            <a:ext cx="2944648" cy="646331"/>
          </a:xfrm>
          <a:prstGeom prst="rect">
            <a:avLst/>
          </a:prstGeom>
          <a:noFill/>
          <a:ln>
            <a:solidFill>
              <a:srgbClr val="009193"/>
            </a:solidFill>
          </a:ln>
        </p:spPr>
        <p:txBody>
          <a:bodyPr wrap="square" rtlCol="0">
            <a:spAutoFit/>
          </a:bodyPr>
          <a:lstStyle/>
          <a:p>
            <a:r>
              <a:rPr lang="fr-FR" dirty="0"/>
              <a:t>Choix d’un thème,  </a:t>
            </a:r>
            <a:r>
              <a:rPr lang="fr-FR" dirty="0" smtClean="0"/>
              <a:t>d’une problématique, d’un enjeu</a:t>
            </a:r>
            <a:endParaRPr lang="fr-FR" dirty="0"/>
          </a:p>
        </p:txBody>
      </p:sp>
      <p:sp>
        <p:nvSpPr>
          <p:cNvPr id="11" name="ZoneTexte 10">
            <a:extLst>
              <a:ext uri="{FF2B5EF4-FFF2-40B4-BE49-F238E27FC236}">
                <a16:creationId xmlns:a16="http://schemas.microsoft.com/office/drawing/2014/main" id="{90C34987-C6AA-FE4E-A92F-3F3F093BB3A4}"/>
              </a:ext>
            </a:extLst>
          </p:cNvPr>
          <p:cNvSpPr txBox="1"/>
          <p:nvPr/>
        </p:nvSpPr>
        <p:spPr>
          <a:xfrm>
            <a:off x="5880515" y="3785900"/>
            <a:ext cx="2944648" cy="369332"/>
          </a:xfrm>
          <a:prstGeom prst="rect">
            <a:avLst/>
          </a:prstGeom>
          <a:noFill/>
          <a:ln>
            <a:solidFill>
              <a:srgbClr val="009193"/>
            </a:solidFill>
          </a:ln>
        </p:spPr>
        <p:txBody>
          <a:bodyPr wrap="square" rtlCol="0">
            <a:spAutoFit/>
          </a:bodyPr>
          <a:lstStyle/>
          <a:p>
            <a:r>
              <a:rPr lang="fr-FR" dirty="0"/>
              <a:t>Structurer son </a:t>
            </a:r>
            <a:r>
              <a:rPr lang="fr-FR" dirty="0" smtClean="0"/>
              <a:t>raisonnement </a:t>
            </a:r>
            <a:endParaRPr lang="fr-FR" dirty="0"/>
          </a:p>
        </p:txBody>
      </p:sp>
      <p:sp>
        <p:nvSpPr>
          <p:cNvPr id="12" name="ZoneTexte 11">
            <a:extLst>
              <a:ext uri="{FF2B5EF4-FFF2-40B4-BE49-F238E27FC236}">
                <a16:creationId xmlns:a16="http://schemas.microsoft.com/office/drawing/2014/main" id="{4A9C077B-66EA-624C-AE0F-8E14779A39C1}"/>
              </a:ext>
            </a:extLst>
          </p:cNvPr>
          <p:cNvSpPr txBox="1"/>
          <p:nvPr/>
        </p:nvSpPr>
        <p:spPr>
          <a:xfrm>
            <a:off x="5841628" y="1121755"/>
            <a:ext cx="2944648" cy="923330"/>
          </a:xfrm>
          <a:prstGeom prst="rect">
            <a:avLst/>
          </a:prstGeom>
          <a:noFill/>
          <a:ln>
            <a:solidFill>
              <a:srgbClr val="009193"/>
            </a:solidFill>
          </a:ln>
        </p:spPr>
        <p:txBody>
          <a:bodyPr wrap="square" rtlCol="0">
            <a:spAutoFit/>
          </a:bodyPr>
          <a:lstStyle/>
          <a:p>
            <a:r>
              <a:rPr lang="fr-FR" dirty="0"/>
              <a:t>Présenter </a:t>
            </a:r>
            <a:r>
              <a:rPr lang="fr-FR" dirty="0" smtClean="0"/>
              <a:t>un «</a:t>
            </a:r>
            <a:r>
              <a:rPr lang="fr-FR" dirty="0"/>
              <a:t> dossier-projet » écrit et/ou oralement avec supports</a:t>
            </a:r>
          </a:p>
        </p:txBody>
      </p:sp>
      <p:grpSp>
        <p:nvGrpSpPr>
          <p:cNvPr id="13" name="Groupe 12">
            <a:extLst>
              <a:ext uri="{FF2B5EF4-FFF2-40B4-BE49-F238E27FC236}">
                <a16:creationId xmlns:a16="http://schemas.microsoft.com/office/drawing/2014/main" id="{9F16BD32-207C-814D-B0E7-975A5BB30B53}"/>
              </a:ext>
            </a:extLst>
          </p:cNvPr>
          <p:cNvGrpSpPr/>
          <p:nvPr/>
        </p:nvGrpSpPr>
        <p:grpSpPr>
          <a:xfrm>
            <a:off x="2535537" y="1171802"/>
            <a:ext cx="1868660" cy="829720"/>
            <a:chOff x="2357970" y="254099"/>
            <a:chExt cx="1868660" cy="829720"/>
          </a:xfrm>
        </p:grpSpPr>
        <p:sp>
          <p:nvSpPr>
            <p:cNvPr id="14" name="Rectangle à coins arrondis 13">
              <a:extLst>
                <a:ext uri="{FF2B5EF4-FFF2-40B4-BE49-F238E27FC236}">
                  <a16:creationId xmlns:a16="http://schemas.microsoft.com/office/drawing/2014/main" id="{692ABCAA-51B9-4F47-89FB-EE1DC500BADC}"/>
                </a:ext>
              </a:extLst>
            </p:cNvPr>
            <p:cNvSpPr/>
            <p:nvPr/>
          </p:nvSpPr>
          <p:spPr>
            <a:xfrm>
              <a:off x="2357970" y="254099"/>
              <a:ext cx="1868660" cy="829720"/>
            </a:xfrm>
            <a:prstGeom prst="round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ZoneTexte 14">
              <a:extLst>
                <a:ext uri="{FF2B5EF4-FFF2-40B4-BE49-F238E27FC236}">
                  <a16:creationId xmlns:a16="http://schemas.microsoft.com/office/drawing/2014/main" id="{17D788D0-06B2-2046-969B-60F298C485E2}"/>
                </a:ext>
              </a:extLst>
            </p:cNvPr>
            <p:cNvSpPr txBox="1"/>
            <p:nvPr/>
          </p:nvSpPr>
          <p:spPr>
            <a:xfrm>
              <a:off x="2398474" y="294603"/>
              <a:ext cx="1787652" cy="74871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fr-FR" sz="1700" kern="1200" dirty="0" smtClean="0"/>
                <a:t>Prendre la parole à l’oral – Répondre à une problématique</a:t>
              </a:r>
              <a:endParaRPr lang="fr-FR" sz="1700" kern="1200" dirty="0"/>
            </a:p>
          </p:txBody>
        </p:sp>
      </p:grpSp>
      <p:sp>
        <p:nvSpPr>
          <p:cNvPr id="16" name="ZoneTexte 15">
            <a:extLst>
              <a:ext uri="{FF2B5EF4-FFF2-40B4-BE49-F238E27FC236}">
                <a16:creationId xmlns:a16="http://schemas.microsoft.com/office/drawing/2014/main" id="{C0CA78EB-E6C8-D44C-83C9-FE66967CBE98}"/>
              </a:ext>
            </a:extLst>
          </p:cNvPr>
          <p:cNvSpPr txBox="1"/>
          <p:nvPr/>
        </p:nvSpPr>
        <p:spPr>
          <a:xfrm>
            <a:off x="5841628" y="2240518"/>
            <a:ext cx="2944648" cy="1200329"/>
          </a:xfrm>
          <a:prstGeom prst="rect">
            <a:avLst/>
          </a:prstGeom>
          <a:noFill/>
          <a:ln>
            <a:solidFill>
              <a:srgbClr val="009193"/>
            </a:solidFill>
          </a:ln>
        </p:spPr>
        <p:txBody>
          <a:bodyPr wrap="square" rtlCol="0">
            <a:spAutoFit/>
          </a:bodyPr>
          <a:lstStyle/>
          <a:p>
            <a:r>
              <a:rPr lang="fr-FR" dirty="0"/>
              <a:t>Comprendre le sens de la règle ou </a:t>
            </a:r>
            <a:r>
              <a:rPr lang="fr-FR" dirty="0" smtClean="0"/>
              <a:t>de </a:t>
            </a:r>
            <a:r>
              <a:rPr lang="fr-FR" dirty="0"/>
              <a:t>la </a:t>
            </a:r>
            <a:r>
              <a:rPr lang="fr-FR" dirty="0" smtClean="0"/>
              <a:t>décision -Apporter une solution juridique</a:t>
            </a:r>
            <a:endParaRPr lang="fr-FR" dirty="0"/>
          </a:p>
        </p:txBody>
      </p:sp>
    </p:spTree>
    <p:extLst>
      <p:ext uri="{BB962C8B-B14F-4D97-AF65-F5344CB8AC3E}">
        <p14:creationId xmlns:p14="http://schemas.microsoft.com/office/powerpoint/2010/main" val="35257510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Graphic spid="5" grpId="0">
        <p:bldAsOne/>
      </p:bldGraphic>
      <p:bldP spid="9" grpId="0" animBg="1"/>
      <p:bldP spid="10" grpId="0" animBg="1"/>
      <p:bldP spid="11" grpId="0" animBg="1"/>
      <p:bldP spid="12"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3563888" y="620688"/>
            <a:ext cx="5667385" cy="523220"/>
          </a:xfrm>
          <a:prstGeom prst="rect">
            <a:avLst/>
          </a:prstGeom>
          <a:noFill/>
        </p:spPr>
        <p:txBody>
          <a:bodyPr wrap="none" rtlCol="0">
            <a:spAutoFit/>
          </a:bodyPr>
          <a:lstStyle/>
          <a:p>
            <a:r>
              <a:rPr lang="fr-FR" sz="2800" dirty="0">
                <a:solidFill>
                  <a:schemeClr val="bg1"/>
                </a:solidFill>
              </a:rPr>
              <a:t>DES RESSOURCES SUR LES CONTENUS</a:t>
            </a:r>
          </a:p>
        </p:txBody>
      </p:sp>
      <p:sp>
        <p:nvSpPr>
          <p:cNvPr id="5" name="ZoneTexte 4">
            <a:extLst>
              <a:ext uri="{FF2B5EF4-FFF2-40B4-BE49-F238E27FC236}">
                <a16:creationId xmlns:a16="http://schemas.microsoft.com/office/drawing/2014/main" id="{F0E39071-0F0E-964C-AD6A-DE4DD04FC87A}"/>
              </a:ext>
            </a:extLst>
          </p:cNvPr>
          <p:cNvSpPr txBox="1"/>
          <p:nvPr/>
        </p:nvSpPr>
        <p:spPr>
          <a:xfrm>
            <a:off x="971600" y="189800"/>
            <a:ext cx="8172400" cy="830997"/>
          </a:xfrm>
          <a:prstGeom prst="rect">
            <a:avLst/>
          </a:prstGeom>
          <a:noFill/>
        </p:spPr>
        <p:txBody>
          <a:bodyPr wrap="square" rtlCol="0">
            <a:spAutoFit/>
          </a:bodyPr>
          <a:lstStyle/>
          <a:p>
            <a:r>
              <a:rPr lang="fr-FR" sz="2400" dirty="0" smtClean="0"/>
              <a:t>2. Des </a:t>
            </a:r>
            <a:r>
              <a:rPr lang="fr-FR" sz="2400" dirty="0"/>
              <a:t>ressources pour se former et actualiser </a:t>
            </a:r>
            <a:r>
              <a:rPr lang="fr-FR" sz="2400" dirty="0" smtClean="0"/>
              <a:t>ses connaissances</a:t>
            </a:r>
            <a:endParaRPr lang="fr-FR" sz="2400" dirty="0"/>
          </a:p>
          <a:p>
            <a:r>
              <a:rPr lang="fr-FR" sz="2400" dirty="0" smtClean="0"/>
              <a:t>Un parcours </a:t>
            </a:r>
            <a:r>
              <a:rPr lang="fr-FR" sz="2400" dirty="0" err="1"/>
              <a:t>m@gistère</a:t>
            </a:r>
            <a:r>
              <a:rPr lang="fr-FR" sz="2400" dirty="0"/>
              <a:t> </a:t>
            </a:r>
            <a:r>
              <a:rPr lang="fr-FR" sz="2400" dirty="0" smtClean="0"/>
              <a:t>DGEMC</a:t>
            </a:r>
          </a:p>
        </p:txBody>
      </p:sp>
      <p:sp>
        <p:nvSpPr>
          <p:cNvPr id="10" name="ZoneTexte 9">
            <a:extLst>
              <a:ext uri="{FF2B5EF4-FFF2-40B4-BE49-F238E27FC236}">
                <a16:creationId xmlns:a16="http://schemas.microsoft.com/office/drawing/2014/main" id="{90305A84-B504-3640-A6E9-6C03E194F7A9}"/>
              </a:ext>
            </a:extLst>
          </p:cNvPr>
          <p:cNvSpPr txBox="1"/>
          <p:nvPr/>
        </p:nvSpPr>
        <p:spPr>
          <a:xfrm>
            <a:off x="899592" y="1128519"/>
            <a:ext cx="7922169" cy="646331"/>
          </a:xfrm>
          <a:prstGeom prst="rect">
            <a:avLst/>
          </a:prstGeom>
          <a:noFill/>
        </p:spPr>
        <p:txBody>
          <a:bodyPr wrap="none" rtlCol="0">
            <a:spAutoFit/>
          </a:bodyPr>
          <a:lstStyle/>
          <a:p>
            <a:r>
              <a:rPr lang="fr-FR" dirty="0">
                <a:hlinkClick r:id="rId3"/>
              </a:rPr>
              <a:t>https://magistere.education.fr/ac-grenoble/course/view.php?id=15318&amp;section=1</a:t>
            </a:r>
            <a:endParaRPr lang="fr-FR" dirty="0"/>
          </a:p>
          <a:p>
            <a:r>
              <a:rPr lang="fr-FR" dirty="0"/>
              <a:t> </a:t>
            </a:r>
          </a:p>
        </p:txBody>
      </p:sp>
      <p:pic>
        <p:nvPicPr>
          <p:cNvPr id="8" name="Image 7">
            <a:extLst>
              <a:ext uri="{FF2B5EF4-FFF2-40B4-BE49-F238E27FC236}">
                <a16:creationId xmlns:a16="http://schemas.microsoft.com/office/drawing/2014/main" id="{AFDDF397-BB43-3A45-AB5A-5F3A6C8C91D7}"/>
              </a:ext>
            </a:extLst>
          </p:cNvPr>
          <p:cNvPicPr>
            <a:picLocks noChangeAspect="1"/>
          </p:cNvPicPr>
          <p:nvPr/>
        </p:nvPicPr>
        <p:blipFill>
          <a:blip r:embed="rId4"/>
          <a:stretch>
            <a:fillRect/>
          </a:stretch>
        </p:blipFill>
        <p:spPr>
          <a:xfrm>
            <a:off x="899592" y="1556123"/>
            <a:ext cx="7776864" cy="4821208"/>
          </a:xfrm>
          <a:prstGeom prst="rect">
            <a:avLst/>
          </a:prstGeom>
        </p:spPr>
      </p:pic>
    </p:spTree>
    <p:extLst>
      <p:ext uri="{BB962C8B-B14F-4D97-AF65-F5344CB8AC3E}">
        <p14:creationId xmlns:p14="http://schemas.microsoft.com/office/powerpoint/2010/main" val="240458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CC06B33-D362-0742-87DC-13F636B04E34}"/>
              </a:ext>
            </a:extLst>
          </p:cNvPr>
          <p:cNvSpPr txBox="1"/>
          <p:nvPr/>
        </p:nvSpPr>
        <p:spPr>
          <a:xfrm>
            <a:off x="3563888" y="620688"/>
            <a:ext cx="5667385" cy="523220"/>
          </a:xfrm>
          <a:prstGeom prst="rect">
            <a:avLst/>
          </a:prstGeom>
          <a:noFill/>
        </p:spPr>
        <p:txBody>
          <a:bodyPr wrap="none" rtlCol="0">
            <a:spAutoFit/>
          </a:bodyPr>
          <a:lstStyle/>
          <a:p>
            <a:r>
              <a:rPr lang="fr-FR" sz="2800" dirty="0">
                <a:solidFill>
                  <a:schemeClr val="bg1"/>
                </a:solidFill>
              </a:rPr>
              <a:t>DES RESSOURCES SUR LES CONTENUS</a:t>
            </a:r>
          </a:p>
        </p:txBody>
      </p:sp>
      <p:sp>
        <p:nvSpPr>
          <p:cNvPr id="5" name="ZoneTexte 4">
            <a:extLst>
              <a:ext uri="{FF2B5EF4-FFF2-40B4-BE49-F238E27FC236}">
                <a16:creationId xmlns:a16="http://schemas.microsoft.com/office/drawing/2014/main" id="{F0E39071-0F0E-964C-AD6A-DE4DD04FC87A}"/>
              </a:ext>
            </a:extLst>
          </p:cNvPr>
          <p:cNvSpPr txBox="1"/>
          <p:nvPr/>
        </p:nvSpPr>
        <p:spPr>
          <a:xfrm>
            <a:off x="899592" y="359078"/>
            <a:ext cx="8244408" cy="830997"/>
          </a:xfrm>
          <a:prstGeom prst="rect">
            <a:avLst/>
          </a:prstGeom>
          <a:noFill/>
        </p:spPr>
        <p:txBody>
          <a:bodyPr wrap="square" rtlCol="0">
            <a:spAutoFit/>
          </a:bodyPr>
          <a:lstStyle/>
          <a:p>
            <a:r>
              <a:rPr lang="fr-FR" sz="2400" dirty="0"/>
              <a:t>2. Des ressources pour se former et actualiser ses </a:t>
            </a:r>
            <a:r>
              <a:rPr lang="fr-FR" sz="2400" dirty="0" smtClean="0"/>
              <a:t>connaissances</a:t>
            </a:r>
          </a:p>
          <a:p>
            <a:r>
              <a:rPr lang="fr-FR" sz="2400" dirty="0" smtClean="0"/>
              <a:t>Des audioconférences…</a:t>
            </a:r>
            <a:endParaRPr lang="fr-FR" sz="2400" dirty="0"/>
          </a:p>
        </p:txBody>
      </p:sp>
      <p:sp>
        <p:nvSpPr>
          <p:cNvPr id="3" name="ZoneTexte 2">
            <a:extLst>
              <a:ext uri="{FF2B5EF4-FFF2-40B4-BE49-F238E27FC236}">
                <a16:creationId xmlns:a16="http://schemas.microsoft.com/office/drawing/2014/main" id="{B4341758-EEB3-2640-A95D-848E34BE9A31}"/>
              </a:ext>
            </a:extLst>
          </p:cNvPr>
          <p:cNvSpPr txBox="1"/>
          <p:nvPr/>
        </p:nvSpPr>
        <p:spPr>
          <a:xfrm>
            <a:off x="611560" y="1597858"/>
            <a:ext cx="8280920" cy="4524315"/>
          </a:xfrm>
          <a:prstGeom prst="rect">
            <a:avLst/>
          </a:prstGeom>
          <a:noFill/>
        </p:spPr>
        <p:txBody>
          <a:bodyPr wrap="square" rtlCol="0">
            <a:spAutoFit/>
          </a:bodyPr>
          <a:lstStyle/>
          <a:p>
            <a:endParaRPr lang="fr-FR" dirty="0"/>
          </a:p>
          <a:p>
            <a:r>
              <a:rPr lang="fr-FR" b="1" dirty="0"/>
              <a:t>Module </a:t>
            </a:r>
            <a:r>
              <a:rPr lang="fr-FR" b="1" dirty="0" smtClean="0"/>
              <a:t>1 :  </a:t>
            </a:r>
            <a:r>
              <a:rPr lang="fr-FR" b="1" dirty="0"/>
              <a:t>Introduction au droit</a:t>
            </a:r>
          </a:p>
          <a:p>
            <a:r>
              <a:rPr lang="fr-FR" dirty="0"/>
              <a:t>Classe virtuelle du 16 avril</a:t>
            </a:r>
          </a:p>
          <a:p>
            <a:r>
              <a:rPr lang="fr-FR" dirty="0">
                <a:hlinkClick r:id="rId3"/>
              </a:rPr>
              <a:t>https://cvirtuelle.phm.education.gouv.fr/wxmffer01rcj/aype805v5m7p</a:t>
            </a:r>
            <a:endParaRPr lang="fr-FR" dirty="0"/>
          </a:p>
          <a:p>
            <a:r>
              <a:rPr lang="fr-FR" dirty="0"/>
              <a:t/>
            </a:r>
            <a:br>
              <a:rPr lang="fr-FR" dirty="0"/>
            </a:br>
            <a:endParaRPr lang="fr-FR" dirty="0"/>
          </a:p>
          <a:p>
            <a:r>
              <a:rPr lang="fr-FR" b="1" dirty="0"/>
              <a:t>Module </a:t>
            </a:r>
            <a:r>
              <a:rPr lang="fr-FR" b="1" dirty="0" smtClean="0"/>
              <a:t>2 :  </a:t>
            </a:r>
            <a:r>
              <a:rPr lang="fr-FR" b="1" dirty="0"/>
              <a:t>La </a:t>
            </a:r>
            <a:r>
              <a:rPr lang="fr-FR" b="1" dirty="0" smtClean="0"/>
              <a:t>personne - </a:t>
            </a:r>
            <a:r>
              <a:rPr lang="fr-FR" b="1" dirty="0"/>
              <a:t>Qu'est-ce qu'une personne pour le droit ?</a:t>
            </a:r>
          </a:p>
          <a:p>
            <a:r>
              <a:rPr lang="fr-FR" dirty="0"/>
              <a:t>Classe virtuelle du 7 mai</a:t>
            </a:r>
          </a:p>
          <a:p>
            <a:r>
              <a:rPr lang="fr-FR" dirty="0">
                <a:hlinkClick r:id="rId4"/>
              </a:rPr>
              <a:t>https://cvirtuelle.phm.education.gouv.fr/84hz92wczpwb/c8kenk17dahy</a:t>
            </a:r>
            <a:endParaRPr lang="fr-FR" dirty="0"/>
          </a:p>
          <a:p>
            <a:r>
              <a:rPr lang="fr-FR" dirty="0"/>
              <a:t/>
            </a:r>
            <a:br>
              <a:rPr lang="fr-FR" dirty="0"/>
            </a:br>
            <a:endParaRPr lang="fr-FR" dirty="0"/>
          </a:p>
          <a:p>
            <a:r>
              <a:rPr lang="fr-FR" b="1" dirty="0"/>
              <a:t>Module 3 et fin du module 2 </a:t>
            </a:r>
            <a:r>
              <a:rPr lang="fr-FR" b="1" dirty="0" smtClean="0"/>
              <a:t>: </a:t>
            </a:r>
            <a:r>
              <a:rPr lang="fr-FR" b="1" dirty="0"/>
              <a:t>Les problématiques juridiques liées à la bioéthique</a:t>
            </a:r>
          </a:p>
          <a:p>
            <a:r>
              <a:rPr lang="fr-FR" b="1" dirty="0"/>
              <a:t>La responsabilité </a:t>
            </a:r>
          </a:p>
          <a:p>
            <a:r>
              <a:rPr lang="fr-FR" dirty="0"/>
              <a:t>Classe virtuelle du 19 mai</a:t>
            </a:r>
          </a:p>
          <a:p>
            <a:r>
              <a:rPr lang="fr-FR" dirty="0">
                <a:hlinkClick r:id="rId5"/>
              </a:rPr>
              <a:t>https://cvirtuelle.phm.education.gouv.fr/1rkze36i7xlk/ap5tzbfo3snb</a:t>
            </a:r>
            <a:endParaRPr lang="fr-FR" dirty="0"/>
          </a:p>
          <a:p>
            <a:endParaRPr lang="fr-FR" dirty="0"/>
          </a:p>
        </p:txBody>
      </p:sp>
    </p:spTree>
    <p:extLst>
      <p:ext uri="{BB962C8B-B14F-4D97-AF65-F5344CB8AC3E}">
        <p14:creationId xmlns:p14="http://schemas.microsoft.com/office/powerpoint/2010/main" val="258618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971600" y="274638"/>
            <a:ext cx="8172400" cy="1143000"/>
          </a:xfrm>
        </p:spPr>
        <p:txBody>
          <a:bodyPr/>
          <a:lstStyle/>
          <a:p>
            <a:r>
              <a:rPr lang="fr-FR" sz="2400" dirty="0"/>
              <a:t>2. Des ressources pour se former et actualiser ses connaissances</a:t>
            </a:r>
            <a:br>
              <a:rPr lang="fr-FR" sz="2400" dirty="0"/>
            </a:br>
            <a:r>
              <a:rPr lang="fr-FR" sz="2400" dirty="0" smtClean="0"/>
              <a:t>Des ressources DGEMC sur le site vie-publique.fr</a:t>
            </a:r>
            <a:endParaRPr lang="fr-FR" dirty="0"/>
          </a:p>
        </p:txBody>
      </p:sp>
      <p:sp>
        <p:nvSpPr>
          <p:cNvPr id="4" name="Espace réservé du contenu 3"/>
          <p:cNvSpPr>
            <a:spLocks noGrp="1"/>
          </p:cNvSpPr>
          <p:nvPr>
            <p:ph idx="1"/>
          </p:nvPr>
        </p:nvSpPr>
        <p:spPr>
          <a:xfrm>
            <a:off x="827584" y="1556792"/>
            <a:ext cx="7859216" cy="4569371"/>
          </a:xfrm>
        </p:spPr>
        <p:txBody>
          <a:bodyPr/>
          <a:lstStyle/>
          <a:p>
            <a:r>
              <a:rPr lang="fr-FR" sz="1800" dirty="0"/>
              <a:t>À destination des élèves de terminale et des enseignants, Vie-publique.fr rassemble dans un dossier l'ensemble de ses ressources utiles pour suivre l'option "Droit et grands enjeux du monde contemporain".</a:t>
            </a:r>
            <a:br>
              <a:rPr lang="fr-FR" sz="1800" dirty="0"/>
            </a:br>
            <a:r>
              <a:rPr lang="fr-FR" sz="1800" dirty="0"/>
              <a:t>La partie consacrée à l'organisation du droit est en ligne. À venir : les questions juridiques contemporaines.</a:t>
            </a:r>
          </a:p>
          <a:p>
            <a:pPr marL="0" indent="0">
              <a:buNone/>
            </a:pPr>
            <a:r>
              <a:rPr lang="fr-FR" sz="1800" dirty="0" smtClean="0">
                <a:hlinkClick r:id="rId3"/>
              </a:rPr>
              <a:t>https</a:t>
            </a:r>
            <a:r>
              <a:rPr lang="fr-FR" sz="1800" dirty="0">
                <a:hlinkClick r:id="rId3"/>
              </a:rPr>
              <a:t>://www.vie-publique.fr/droit-et-grands-enjeux-du-monde-contemporain-dgemc</a:t>
            </a:r>
            <a:endParaRPr lang="fr-FR" sz="1800" dirty="0"/>
          </a:p>
          <a:p>
            <a:pPr marL="0" indent="0">
              <a:buNone/>
            </a:pPr>
            <a:endParaRPr lang="fr-FR" dirty="0"/>
          </a:p>
          <a:p>
            <a:pPr marL="0" indent="0">
              <a:buNone/>
            </a:pPr>
            <a:r>
              <a:rPr lang="fr-FR" sz="1800" dirty="0" smtClean="0"/>
              <a:t>Un exemple : un  dossier sur les sujets de droit avec une partie sur la notion de personne et une réservée à l’animal…</a:t>
            </a:r>
          </a:p>
          <a:p>
            <a:endParaRPr lang="fr-FR" sz="1800" dirty="0"/>
          </a:p>
        </p:txBody>
      </p:sp>
      <p:pic>
        <p:nvPicPr>
          <p:cNvPr id="7" name="Image 6"/>
          <p:cNvPicPr>
            <a:picLocks noChangeAspect="1"/>
          </p:cNvPicPr>
          <p:nvPr/>
        </p:nvPicPr>
        <p:blipFill>
          <a:blip r:embed="rId4"/>
          <a:stretch>
            <a:fillRect/>
          </a:stretch>
        </p:blipFill>
        <p:spPr>
          <a:xfrm>
            <a:off x="457200" y="4725144"/>
            <a:ext cx="8435280" cy="1993577"/>
          </a:xfrm>
          <a:prstGeom prst="rect">
            <a:avLst/>
          </a:prstGeom>
        </p:spPr>
      </p:pic>
    </p:spTree>
    <p:extLst>
      <p:ext uri="{BB962C8B-B14F-4D97-AF65-F5344CB8AC3E}">
        <p14:creationId xmlns:p14="http://schemas.microsoft.com/office/powerpoint/2010/main" val="12272964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2FF418-5498-7149-90DD-A3786BF27916}"/>
              </a:ext>
            </a:extLst>
          </p:cNvPr>
          <p:cNvSpPr>
            <a:spLocks noGrp="1" noChangeArrowheads="1"/>
          </p:cNvSpPr>
          <p:nvPr>
            <p:ph type="title" idx="4294967295"/>
          </p:nvPr>
        </p:nvSpPr>
        <p:spPr>
          <a:xfrm>
            <a:off x="1115616" y="476250"/>
            <a:ext cx="6768752" cy="863600"/>
          </a:xfrm>
        </p:spPr>
        <p:txBody>
          <a:bodyPr/>
          <a:lstStyle/>
          <a:p>
            <a:r>
              <a:rPr lang="fr-FR" altLang="fr-FR" sz="2400" dirty="0" smtClean="0"/>
              <a:t>3. L’évaluation</a:t>
            </a:r>
            <a:endParaRPr lang="fr-FR" altLang="fr-FR" sz="2400" dirty="0"/>
          </a:p>
        </p:txBody>
      </p:sp>
      <p:sp>
        <p:nvSpPr>
          <p:cNvPr id="2" name="Rectangle 1">
            <a:extLst>
              <a:ext uri="{FF2B5EF4-FFF2-40B4-BE49-F238E27FC236}">
                <a16:creationId xmlns:a16="http://schemas.microsoft.com/office/drawing/2014/main" id="{9EEFB471-9E10-A441-ACAC-018396EF4B0B}"/>
              </a:ext>
            </a:extLst>
          </p:cNvPr>
          <p:cNvSpPr/>
          <p:nvPr/>
        </p:nvSpPr>
        <p:spPr>
          <a:xfrm>
            <a:off x="539552" y="1901758"/>
            <a:ext cx="8280920" cy="3785652"/>
          </a:xfrm>
          <a:prstGeom prst="rect">
            <a:avLst/>
          </a:prstGeom>
        </p:spPr>
        <p:txBody>
          <a:bodyPr wrap="square">
            <a:spAutoFit/>
          </a:bodyPr>
          <a:lstStyle/>
          <a:p>
            <a:pPr marL="342900" indent="-342900">
              <a:buFont typeface="Wingdings" panose="05000000000000000000" pitchFamily="2" charset="2"/>
              <a:buChar char="à"/>
            </a:pPr>
            <a:r>
              <a:rPr lang="fr-FR" altLang="fr-FR" sz="2400" dirty="0" smtClean="0">
                <a:sym typeface="Wingdings" panose="05000000000000000000" pitchFamily="2" charset="2"/>
              </a:rPr>
              <a:t>Une option à évaluer tout au </a:t>
            </a:r>
            <a:r>
              <a:rPr lang="fr-FR" altLang="fr-FR" sz="2400" dirty="0">
                <a:sym typeface="Wingdings" panose="05000000000000000000" pitchFamily="2" charset="2"/>
              </a:rPr>
              <a:t>l</a:t>
            </a:r>
            <a:r>
              <a:rPr lang="fr-FR" altLang="fr-FR" sz="2400" dirty="0" smtClean="0">
                <a:sym typeface="Wingdings" panose="05000000000000000000" pitchFamily="2" charset="2"/>
              </a:rPr>
              <a:t>ong de l’année</a:t>
            </a:r>
          </a:p>
          <a:p>
            <a:endParaRPr lang="fr-FR" altLang="fr-FR" sz="2400" dirty="0" smtClean="0">
              <a:sym typeface="Wingdings" panose="05000000000000000000" pitchFamily="2" charset="2"/>
            </a:endParaRPr>
          </a:p>
          <a:p>
            <a:pPr marL="342900" indent="-342900">
              <a:buFont typeface="Wingdings" panose="05000000000000000000" pitchFamily="2" charset="2"/>
              <a:buChar char="à"/>
            </a:pPr>
            <a:r>
              <a:rPr lang="fr-FR" altLang="fr-FR" sz="2400" dirty="0" smtClean="0">
                <a:sym typeface="Wingdings" panose="05000000000000000000" pitchFamily="2" charset="2"/>
              </a:rPr>
              <a:t>Note prise en compte dans le cadre du contrôle continu </a:t>
            </a:r>
          </a:p>
          <a:p>
            <a:r>
              <a:rPr lang="fr-FR" altLang="fr-FR" sz="2400" dirty="0" smtClean="0">
                <a:sym typeface="Wingdings" panose="05000000000000000000" pitchFamily="2" charset="2"/>
              </a:rPr>
              <a:t>avec la moyenne des notes obtenues sur le cycle terminal</a:t>
            </a:r>
          </a:p>
          <a:p>
            <a:endParaRPr lang="fr-FR" altLang="fr-FR" sz="2400" dirty="0" smtClean="0">
              <a:sym typeface="Wingdings" panose="05000000000000000000" pitchFamily="2" charset="2"/>
            </a:endParaRPr>
          </a:p>
          <a:p>
            <a:endParaRPr lang="fr-FR" altLang="fr-FR" sz="2400" dirty="0">
              <a:sym typeface="Wingdings" panose="05000000000000000000" pitchFamily="2" charset="2"/>
            </a:endParaRPr>
          </a:p>
          <a:p>
            <a:endParaRPr lang="fr-FR" altLang="fr-FR" sz="2400" dirty="0">
              <a:sym typeface="Wingdings" panose="05000000000000000000" pitchFamily="2" charset="2"/>
            </a:endParaRPr>
          </a:p>
          <a:p>
            <a:r>
              <a:rPr lang="fr-FR" altLang="fr-FR" sz="2400" dirty="0" smtClean="0">
                <a:sym typeface="Wingdings" panose="05000000000000000000" pitchFamily="2" charset="2"/>
              </a:rPr>
              <a:t>Quels types d’évaluation privilégier ?</a:t>
            </a:r>
          </a:p>
          <a:p>
            <a:endParaRPr lang="fr-FR" altLang="fr-FR" sz="2400" dirty="0" smtClean="0">
              <a:sym typeface="Wingdings" panose="05000000000000000000" pitchFamily="2" charset="2"/>
            </a:endParaRPr>
          </a:p>
          <a:p>
            <a:pPr marL="342900" indent="-342900">
              <a:buFont typeface="Wingdings" panose="05000000000000000000" pitchFamily="2" charset="2"/>
              <a:buChar char="à"/>
            </a:pPr>
            <a:endParaRPr lang="fr-FR" altLang="fr-FR" sz="2400" dirty="0" smtClean="0">
              <a:solidFill>
                <a:srgbClr val="7030A0"/>
              </a:solidFill>
              <a:sym typeface="Wingdings" panose="05000000000000000000" pitchFamily="2" charset="2"/>
            </a:endParaRPr>
          </a:p>
        </p:txBody>
      </p:sp>
    </p:spTree>
    <p:extLst>
      <p:ext uri="{BB962C8B-B14F-4D97-AF65-F5344CB8AC3E}">
        <p14:creationId xmlns:p14="http://schemas.microsoft.com/office/powerpoint/2010/main" val="13161147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2FF418-5498-7149-90DD-A3786BF27916}"/>
              </a:ext>
            </a:extLst>
          </p:cNvPr>
          <p:cNvSpPr>
            <a:spLocks noGrp="1" noChangeArrowheads="1"/>
          </p:cNvSpPr>
          <p:nvPr>
            <p:ph type="title" idx="4294967295"/>
          </p:nvPr>
        </p:nvSpPr>
        <p:spPr>
          <a:xfrm>
            <a:off x="1115616" y="476250"/>
            <a:ext cx="6768752" cy="863600"/>
          </a:xfrm>
        </p:spPr>
        <p:txBody>
          <a:bodyPr/>
          <a:lstStyle/>
          <a:p>
            <a:r>
              <a:rPr lang="fr-FR" altLang="fr-FR" sz="2400" dirty="0"/>
              <a:t>4</a:t>
            </a:r>
            <a:r>
              <a:rPr lang="fr-FR" altLang="fr-FR" sz="2400" dirty="0" smtClean="0"/>
              <a:t>. L’habilitation </a:t>
            </a:r>
            <a:endParaRPr lang="fr-FR" altLang="fr-FR" sz="2400" dirty="0"/>
          </a:p>
        </p:txBody>
      </p:sp>
      <p:sp>
        <p:nvSpPr>
          <p:cNvPr id="2" name="Rectangle 1">
            <a:extLst>
              <a:ext uri="{FF2B5EF4-FFF2-40B4-BE49-F238E27FC236}">
                <a16:creationId xmlns:a16="http://schemas.microsoft.com/office/drawing/2014/main" id="{9EEFB471-9E10-A441-ACAC-018396EF4B0B}"/>
              </a:ext>
            </a:extLst>
          </p:cNvPr>
          <p:cNvSpPr/>
          <p:nvPr/>
        </p:nvSpPr>
        <p:spPr>
          <a:xfrm>
            <a:off x="539552" y="1901758"/>
            <a:ext cx="8280920" cy="3046988"/>
          </a:xfrm>
          <a:prstGeom prst="rect">
            <a:avLst/>
          </a:prstGeom>
        </p:spPr>
        <p:txBody>
          <a:bodyPr wrap="square">
            <a:spAutoFit/>
          </a:bodyPr>
          <a:lstStyle/>
          <a:p>
            <a:pPr marL="342900" indent="-342900">
              <a:buFont typeface="Wingdings" panose="05000000000000000000" pitchFamily="2" charset="2"/>
              <a:buChar char="à"/>
            </a:pPr>
            <a:r>
              <a:rPr lang="fr-FR" altLang="fr-FR" sz="2400" dirty="0" smtClean="0">
                <a:sym typeface="Wingdings" panose="05000000000000000000" pitchFamily="2" charset="2"/>
              </a:rPr>
              <a:t>Les conditions pour enseigner : avoir eu un parcours juridique</a:t>
            </a:r>
          </a:p>
          <a:p>
            <a:pPr marL="342900" indent="-342900">
              <a:buFont typeface="Wingdings" panose="05000000000000000000" pitchFamily="2" charset="2"/>
              <a:buChar char="à"/>
            </a:pPr>
            <a:endParaRPr lang="fr-FR" altLang="fr-FR" sz="2400" dirty="0" smtClean="0">
              <a:sym typeface="Wingdings" panose="05000000000000000000" pitchFamily="2" charset="2"/>
            </a:endParaRPr>
          </a:p>
          <a:p>
            <a:pPr marL="342900" indent="-342900">
              <a:buFont typeface="Wingdings" panose="05000000000000000000" pitchFamily="2" charset="2"/>
              <a:buChar char="à"/>
            </a:pPr>
            <a:r>
              <a:rPr lang="fr-FR" altLang="fr-FR" sz="2400" dirty="0" smtClean="0">
                <a:sym typeface="Wingdings" panose="05000000000000000000" pitchFamily="2" charset="2"/>
              </a:rPr>
              <a:t>Une inspection d’habilitation</a:t>
            </a:r>
          </a:p>
          <a:p>
            <a:pPr marL="342900" indent="-342900">
              <a:buFont typeface="Wingdings" panose="05000000000000000000" pitchFamily="2" charset="2"/>
              <a:buChar char="à"/>
            </a:pPr>
            <a:endParaRPr lang="fr-FR" altLang="fr-FR" sz="2400" dirty="0" smtClean="0">
              <a:sym typeface="Wingdings" panose="05000000000000000000" pitchFamily="2" charset="2"/>
            </a:endParaRPr>
          </a:p>
          <a:p>
            <a:pPr marL="342900" indent="-342900">
              <a:buFont typeface="Wingdings" panose="05000000000000000000" pitchFamily="2" charset="2"/>
              <a:buChar char="à"/>
            </a:pPr>
            <a:r>
              <a:rPr lang="fr-FR" altLang="fr-FR" sz="2400" dirty="0" smtClean="0">
                <a:sym typeface="Wingdings" panose="05000000000000000000" pitchFamily="2" charset="2"/>
              </a:rPr>
              <a:t>Une habilitation qui atteste de votre capacité à enseigner la discipline</a:t>
            </a:r>
          </a:p>
          <a:p>
            <a:pPr marL="342900" indent="-342900">
              <a:buFont typeface="Wingdings" panose="05000000000000000000" pitchFamily="2" charset="2"/>
              <a:buChar char="à"/>
            </a:pPr>
            <a:endParaRPr lang="fr-FR" altLang="fr-FR" sz="2400" dirty="0" smtClean="0">
              <a:sym typeface="Wingdings" panose="05000000000000000000" pitchFamily="2" charset="2"/>
            </a:endParaRPr>
          </a:p>
          <a:p>
            <a:pPr marL="342900" indent="-342900">
              <a:buFont typeface="Wingdings" panose="05000000000000000000" pitchFamily="2" charset="2"/>
              <a:buChar char="à"/>
            </a:pPr>
            <a:r>
              <a:rPr lang="fr-FR" altLang="fr-FR" sz="2400" dirty="0" smtClean="0">
                <a:solidFill>
                  <a:srgbClr val="7030A0"/>
                </a:solidFill>
                <a:sym typeface="Wingdings" panose="05000000000000000000" pitchFamily="2" charset="2"/>
              </a:rPr>
              <a:t>L’habilitation déjà obtenue reste valable</a:t>
            </a:r>
          </a:p>
        </p:txBody>
      </p:sp>
    </p:spTree>
    <p:extLst>
      <p:ext uri="{BB962C8B-B14F-4D97-AF65-F5344CB8AC3E}">
        <p14:creationId xmlns:p14="http://schemas.microsoft.com/office/powerpoint/2010/main" val="17856988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2FF418-5498-7149-90DD-A3786BF27916}"/>
              </a:ext>
            </a:extLst>
          </p:cNvPr>
          <p:cNvSpPr>
            <a:spLocks noGrp="1" noChangeArrowheads="1"/>
          </p:cNvSpPr>
          <p:nvPr>
            <p:ph type="title" idx="4294967295"/>
          </p:nvPr>
        </p:nvSpPr>
        <p:spPr>
          <a:xfrm>
            <a:off x="1115616" y="476250"/>
            <a:ext cx="6768752" cy="863600"/>
          </a:xfrm>
        </p:spPr>
        <p:txBody>
          <a:bodyPr/>
          <a:lstStyle/>
          <a:p>
            <a:r>
              <a:rPr lang="fr-FR" altLang="fr-FR" sz="2400" dirty="0" smtClean="0"/>
              <a:t>5. Le concours de petites plaidoiries</a:t>
            </a:r>
            <a:endParaRPr lang="fr-FR" altLang="fr-FR" sz="2400" dirty="0"/>
          </a:p>
        </p:txBody>
      </p:sp>
      <p:sp>
        <p:nvSpPr>
          <p:cNvPr id="2" name="Rectangle 1">
            <a:extLst>
              <a:ext uri="{FF2B5EF4-FFF2-40B4-BE49-F238E27FC236}">
                <a16:creationId xmlns:a16="http://schemas.microsoft.com/office/drawing/2014/main" id="{9EEFB471-9E10-A441-ACAC-018396EF4B0B}"/>
              </a:ext>
            </a:extLst>
          </p:cNvPr>
          <p:cNvSpPr/>
          <p:nvPr/>
        </p:nvSpPr>
        <p:spPr>
          <a:xfrm>
            <a:off x="539552" y="1901758"/>
            <a:ext cx="8280920" cy="830997"/>
          </a:xfrm>
          <a:prstGeom prst="rect">
            <a:avLst/>
          </a:prstGeom>
        </p:spPr>
        <p:txBody>
          <a:bodyPr wrap="square">
            <a:spAutoFit/>
          </a:bodyPr>
          <a:lstStyle/>
          <a:p>
            <a:endParaRPr lang="fr-FR" altLang="fr-FR" sz="2400" dirty="0" smtClean="0">
              <a:sym typeface="Wingdings" panose="05000000000000000000" pitchFamily="2" charset="2"/>
            </a:endParaRPr>
          </a:p>
          <a:p>
            <a:pPr marL="342900" indent="-342900">
              <a:buFont typeface="Wingdings" panose="05000000000000000000" pitchFamily="2" charset="2"/>
              <a:buChar char="à"/>
            </a:pPr>
            <a:endParaRPr lang="fr-FR" altLang="fr-FR" sz="2400" dirty="0" smtClean="0">
              <a:solidFill>
                <a:srgbClr val="7030A0"/>
              </a:solidFill>
              <a:sym typeface="Wingdings" panose="05000000000000000000" pitchFamily="2" charset="2"/>
            </a:endParaRPr>
          </a:p>
        </p:txBody>
      </p:sp>
      <p:sp>
        <p:nvSpPr>
          <p:cNvPr id="3" name="Rectangle 2"/>
          <p:cNvSpPr/>
          <p:nvPr/>
        </p:nvSpPr>
        <p:spPr>
          <a:xfrm>
            <a:off x="827584" y="1313106"/>
            <a:ext cx="7704856" cy="5507662"/>
          </a:xfrm>
          <a:prstGeom prst="rect">
            <a:avLst/>
          </a:prstGeom>
        </p:spPr>
        <p:txBody>
          <a:bodyPr wrap="square">
            <a:spAutoFit/>
          </a:bodyPr>
          <a:lstStyle/>
          <a:p>
            <a:pPr marL="36830" algn="just">
              <a:lnSpc>
                <a:spcPct val="115000"/>
              </a:lnSpc>
              <a:spcAft>
                <a:spcPts val="0"/>
              </a:spcAft>
            </a:pPr>
            <a:r>
              <a:rPr lang="fr-FR" spc="-2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Le concours « Les petites plaidoiries DGEMC » vise à :</a:t>
            </a:r>
            <a:endParaRPr lang="fr-FR" dirty="0">
              <a:ea typeface="Times New Roman" panose="02020603050405020304" pitchFamily="18" charset="0"/>
              <a:cs typeface="Times New Roman" panose="02020603050405020304" pitchFamily="18" charset="0"/>
            </a:endParaRPr>
          </a:p>
          <a:p>
            <a:pPr algn="just">
              <a:lnSpc>
                <a:spcPct val="115000"/>
              </a:lnSpc>
              <a:spcAft>
                <a:spcPts val="0"/>
              </a:spcAft>
            </a:pPr>
            <a:r>
              <a:rPr lang="fr-FR"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 </a:t>
            </a:r>
            <a:endParaRPr lang="fr-FR" dirty="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tabLst>
                <a:tab pos="475615" algn="l"/>
              </a:tabLst>
            </a:pPr>
            <a:r>
              <a:rPr lang="fr-FR" spc="-1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fédérer les élèves autour d'une cause à défendre en mobilisant des concepts simples, inscrits au programme de DGEMC ;</a:t>
            </a:r>
            <a:endParaRPr lang="fr-FR" dirty="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tabLst>
                <a:tab pos="475615" algn="l"/>
              </a:tabLst>
            </a:pPr>
            <a:r>
              <a:rPr lang="fr-FR" spc="-1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développer la capacité à prendre la parole en public et former à l’éloquence ;</a:t>
            </a:r>
            <a:endParaRPr lang="fr-FR" dirty="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tabLst>
                <a:tab pos="475615" algn="l"/>
              </a:tabLst>
            </a:pPr>
            <a:r>
              <a:rPr lang="fr-FR" spc="-1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contribuer à la formation de citoyens éclairés et sensibilisés aux enjeux juridiques du monde contemporain ;</a:t>
            </a:r>
            <a:endParaRPr lang="fr-FR" dirty="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tabLst>
                <a:tab pos="475615" algn="l"/>
              </a:tabLst>
            </a:pPr>
            <a:r>
              <a:rPr lang="fr-FR" spc="-1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découvrir les métiers du droit dans leur diversité;</a:t>
            </a:r>
            <a:endParaRPr lang="fr-FR" dirty="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Arial" panose="020B0604020202020204" pitchFamily="34" charset="0"/>
              <a:buChar char="*"/>
              <a:tabLst>
                <a:tab pos="475615" algn="l"/>
              </a:tabLst>
            </a:pPr>
            <a:r>
              <a:rPr lang="fr-FR" spc="-10"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valoriser l’enseignement de DGEMC dans l’académie. </a:t>
            </a:r>
            <a:endParaRPr lang="fr-FR" spc="-10" dirty="0" smtClean="0">
              <a:solidFill>
                <a:srgbClr val="000000"/>
              </a:solidFill>
              <a:latin typeface="Sitka Small" panose="02000505000000020004" pitchFamily="2" charset="0"/>
              <a:ea typeface="Microsoft YaHei UI Light" panose="020B0502040204020203" pitchFamily="34" charset="-122"/>
              <a:cs typeface="Tahoma" panose="020B0604030504040204" pitchFamily="34" charset="0"/>
            </a:endParaRPr>
          </a:p>
          <a:p>
            <a:pPr marL="342900" lvl="0" indent="-342900" algn="just">
              <a:lnSpc>
                <a:spcPct val="115000"/>
              </a:lnSpc>
              <a:spcAft>
                <a:spcPts val="0"/>
              </a:spcAft>
              <a:buFont typeface="Arial" panose="020B0604020202020204" pitchFamily="34" charset="0"/>
              <a:buChar char="*"/>
              <a:tabLst>
                <a:tab pos="475615" algn="l"/>
              </a:tabLst>
            </a:pPr>
            <a:endParaRPr lang="fr-FR" dirty="0">
              <a:ea typeface="Times New Roman" panose="02020603050405020304" pitchFamily="18" charset="0"/>
              <a:cs typeface="Times New Roman" panose="02020603050405020304" pitchFamily="18" charset="0"/>
            </a:endParaRPr>
          </a:p>
          <a:p>
            <a:pPr marL="46355" algn="just">
              <a:lnSpc>
                <a:spcPct val="115000"/>
              </a:lnSpc>
              <a:spcAft>
                <a:spcPts val="0"/>
              </a:spcAft>
              <a:tabLst>
                <a:tab pos="475615" algn="l"/>
              </a:tabLst>
            </a:pPr>
            <a:r>
              <a:rPr lang="fr-FR" dirty="0">
                <a:solidFill>
                  <a:srgbClr val="00B050"/>
                </a:solidFill>
                <a:latin typeface="Sitka Small" panose="02000505000000020004" pitchFamily="2" charset="0"/>
                <a:ea typeface="Microsoft YaHei UI Light" panose="020B0502040204020203" pitchFamily="34" charset="-122"/>
                <a:cs typeface="Tahoma" panose="020B0604030504040204" pitchFamily="34" charset="0"/>
              </a:rPr>
              <a:t>Ce concours a toute sa place dans le parcours de formation à l’aisance orale dont le point d’orgue est le Grand Oral, épreuve de baccalauréat de fin d’année de terminale.</a:t>
            </a:r>
            <a:endParaRPr lang="fr-FR" dirty="0">
              <a:solidFill>
                <a:srgbClr val="00B050"/>
              </a:solidFill>
              <a:ea typeface="Times New Roman" panose="02020603050405020304" pitchFamily="18" charset="0"/>
              <a:cs typeface="Times New Roman" panose="02020603050405020304" pitchFamily="18" charset="0"/>
            </a:endParaRPr>
          </a:p>
          <a:p>
            <a:pPr marL="46355" algn="just">
              <a:lnSpc>
                <a:spcPct val="115000"/>
              </a:lnSpc>
              <a:spcAft>
                <a:spcPts val="0"/>
              </a:spcAft>
              <a:tabLst>
                <a:tab pos="475615" algn="l"/>
              </a:tabLst>
            </a:pPr>
            <a:r>
              <a:rPr lang="fr-FR"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 </a:t>
            </a:r>
            <a:endParaRPr lang="fr-FR" dirty="0">
              <a:ea typeface="Times New Roman" panose="02020603050405020304" pitchFamily="18" charset="0"/>
              <a:cs typeface="Times New Roman" panose="02020603050405020304" pitchFamily="18" charset="0"/>
            </a:endParaRPr>
          </a:p>
          <a:p>
            <a:pPr marL="46355" algn="just">
              <a:lnSpc>
                <a:spcPct val="115000"/>
              </a:lnSpc>
              <a:spcAft>
                <a:spcPts val="0"/>
              </a:spcAft>
              <a:tabLst>
                <a:tab pos="475615" algn="l"/>
              </a:tabLst>
            </a:pPr>
            <a:r>
              <a:rPr lang="fr-FR" dirty="0">
                <a:solidFill>
                  <a:srgbClr val="000000"/>
                </a:solidFill>
                <a:latin typeface="Sitka Small" panose="02000505000000020004" pitchFamily="2" charset="0"/>
                <a:ea typeface="Microsoft YaHei UI Light" panose="020B0502040204020203" pitchFamily="34" charset="-122"/>
                <a:cs typeface="Tahoma" panose="020B0604030504040204" pitchFamily="34" charset="0"/>
              </a:rPr>
              <a:t> </a:t>
            </a:r>
            <a:endParaRPr lang="fr-FR"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9465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712FF418-5498-7149-90DD-A3786BF27916}"/>
              </a:ext>
            </a:extLst>
          </p:cNvPr>
          <p:cNvSpPr>
            <a:spLocks noGrp="1" noChangeArrowheads="1"/>
          </p:cNvSpPr>
          <p:nvPr>
            <p:ph type="title" idx="4294967295"/>
          </p:nvPr>
        </p:nvSpPr>
        <p:spPr>
          <a:xfrm>
            <a:off x="1115616" y="476250"/>
            <a:ext cx="6768752" cy="863600"/>
          </a:xfrm>
        </p:spPr>
        <p:txBody>
          <a:bodyPr/>
          <a:lstStyle/>
          <a:p>
            <a:r>
              <a:rPr lang="fr-FR" altLang="fr-FR" sz="2400" dirty="0" smtClean="0"/>
              <a:t>5. Le concours de petites plaidoiries</a:t>
            </a:r>
            <a:endParaRPr lang="fr-FR" altLang="fr-FR" sz="2400" dirty="0"/>
          </a:p>
        </p:txBody>
      </p:sp>
      <p:sp>
        <p:nvSpPr>
          <p:cNvPr id="2" name="Rectangle 1">
            <a:extLst>
              <a:ext uri="{FF2B5EF4-FFF2-40B4-BE49-F238E27FC236}">
                <a16:creationId xmlns:a16="http://schemas.microsoft.com/office/drawing/2014/main" id="{9EEFB471-9E10-A441-ACAC-018396EF4B0B}"/>
              </a:ext>
            </a:extLst>
          </p:cNvPr>
          <p:cNvSpPr/>
          <p:nvPr/>
        </p:nvSpPr>
        <p:spPr>
          <a:xfrm>
            <a:off x="539552" y="1901758"/>
            <a:ext cx="8280920" cy="830997"/>
          </a:xfrm>
          <a:prstGeom prst="rect">
            <a:avLst/>
          </a:prstGeom>
        </p:spPr>
        <p:txBody>
          <a:bodyPr wrap="square">
            <a:spAutoFit/>
          </a:bodyPr>
          <a:lstStyle/>
          <a:p>
            <a:endParaRPr lang="fr-FR" altLang="fr-FR" sz="2400" dirty="0" smtClean="0">
              <a:sym typeface="Wingdings" panose="05000000000000000000" pitchFamily="2" charset="2"/>
            </a:endParaRPr>
          </a:p>
          <a:p>
            <a:pPr marL="342900" indent="-342900">
              <a:buFont typeface="Wingdings" panose="05000000000000000000" pitchFamily="2" charset="2"/>
              <a:buChar char="à"/>
            </a:pPr>
            <a:endParaRPr lang="fr-FR" altLang="fr-FR" sz="2400" dirty="0" smtClean="0">
              <a:solidFill>
                <a:srgbClr val="7030A0"/>
              </a:solidFill>
              <a:sym typeface="Wingdings" panose="05000000000000000000" pitchFamily="2" charset="2"/>
            </a:endParaRPr>
          </a:p>
        </p:txBody>
      </p:sp>
      <p:sp>
        <p:nvSpPr>
          <p:cNvPr id="3" name="Rectangle 2"/>
          <p:cNvSpPr/>
          <p:nvPr/>
        </p:nvSpPr>
        <p:spPr>
          <a:xfrm>
            <a:off x="539552" y="1313106"/>
            <a:ext cx="8496944" cy="5410712"/>
          </a:xfrm>
          <a:prstGeom prst="rect">
            <a:avLst/>
          </a:prstGeom>
        </p:spPr>
        <p:txBody>
          <a:bodyPr wrap="square">
            <a:spAutoFit/>
          </a:bodyPr>
          <a:lstStyle/>
          <a:p>
            <a:pPr marL="332105" indent="-285750" algn="just">
              <a:lnSpc>
                <a:spcPct val="115000"/>
              </a:lnSpc>
              <a:spcAft>
                <a:spcPts val="0"/>
              </a:spcAft>
              <a:buFont typeface="Arial" panose="020B0604020202020204" pitchFamily="34" charset="0"/>
              <a:buChar char="•"/>
              <a:tabLst>
                <a:tab pos="475615" algn="l"/>
              </a:tabLst>
            </a:pPr>
            <a:r>
              <a:rPr lang="fr-FR" b="1" dirty="0" smtClean="0">
                <a:solidFill>
                  <a:srgbClr val="00B050"/>
                </a:solidFill>
              </a:rPr>
              <a:t>1</a:t>
            </a:r>
            <a:r>
              <a:rPr lang="fr-FR" b="1" baseline="30000" dirty="0" smtClean="0">
                <a:solidFill>
                  <a:srgbClr val="00B050"/>
                </a:solidFill>
              </a:rPr>
              <a:t>ère</a:t>
            </a:r>
            <a:r>
              <a:rPr lang="fr-FR" b="1" dirty="0" smtClean="0">
                <a:solidFill>
                  <a:srgbClr val="00B050"/>
                </a:solidFill>
              </a:rPr>
              <a:t> étape : une plaidoirie à réaliser </a:t>
            </a:r>
          </a:p>
          <a:p>
            <a:pPr marL="46355" algn="just">
              <a:lnSpc>
                <a:spcPct val="115000"/>
              </a:lnSpc>
              <a:spcAft>
                <a:spcPts val="0"/>
              </a:spcAft>
              <a:tabLst>
                <a:tab pos="475615" algn="l"/>
              </a:tabLst>
            </a:pPr>
            <a:r>
              <a:rPr lang="fr-FR" dirty="0" smtClean="0">
                <a:sym typeface="Wingdings" panose="05000000000000000000" pitchFamily="2" charset="2"/>
              </a:rPr>
              <a:t>Elle est construite en binôme à partir d’un contexte </a:t>
            </a:r>
            <a:r>
              <a:rPr lang="fr-FR" dirty="0" smtClean="0"/>
              <a:t>litigieux, </a:t>
            </a:r>
            <a:r>
              <a:rPr lang="fr-FR" dirty="0"/>
              <a:t>qui entre en résonance avec un grand enjeu du monde contemporain opposant deux </a:t>
            </a:r>
            <a:r>
              <a:rPr lang="fr-FR" dirty="0" smtClean="0"/>
              <a:t>parties. </a:t>
            </a:r>
          </a:p>
          <a:p>
            <a:pPr marL="332105" indent="-285750" algn="just">
              <a:lnSpc>
                <a:spcPct val="115000"/>
              </a:lnSpc>
              <a:spcAft>
                <a:spcPts val="0"/>
              </a:spcAft>
              <a:buFont typeface="Wingdings" panose="05000000000000000000" pitchFamily="2" charset="2"/>
              <a:buChar char="à"/>
              <a:tabLst>
                <a:tab pos="475615" algn="l"/>
              </a:tabLst>
            </a:pPr>
            <a:r>
              <a:rPr lang="fr-FR" dirty="0" smtClean="0"/>
              <a:t>Elle </a:t>
            </a:r>
            <a:r>
              <a:rPr lang="fr-FR" dirty="0"/>
              <a:t>consiste à présenter à l’oral, à deux voix, une argumentation structurée et convaincante chaque élève exposant les arguments juridique d’une des deux parties(durée de 5 à 7 minutes). </a:t>
            </a:r>
            <a:endParaRPr lang="fr-FR" dirty="0" smtClean="0"/>
          </a:p>
          <a:p>
            <a:pPr marL="332105" indent="-285750" algn="just">
              <a:lnSpc>
                <a:spcPct val="115000"/>
              </a:lnSpc>
              <a:spcAft>
                <a:spcPts val="0"/>
              </a:spcAft>
              <a:buFont typeface="Wingdings" panose="05000000000000000000" pitchFamily="2" charset="2"/>
              <a:buChar char="à"/>
              <a:tabLst>
                <a:tab pos="475615" algn="l"/>
              </a:tabLst>
            </a:pPr>
            <a:r>
              <a:rPr lang="fr-FR" dirty="0" smtClean="0"/>
              <a:t>Un autre binôme d’une autre classe lui portera la contradiction. </a:t>
            </a:r>
            <a:endParaRPr lang="fr-FR" dirty="0"/>
          </a:p>
          <a:p>
            <a:pPr marL="332105" indent="-285750" algn="just">
              <a:lnSpc>
                <a:spcPct val="115000"/>
              </a:lnSpc>
              <a:spcAft>
                <a:spcPts val="0"/>
              </a:spcAft>
              <a:buFont typeface="Wingdings" panose="05000000000000000000" pitchFamily="2" charset="2"/>
              <a:buChar char="à"/>
              <a:tabLst>
                <a:tab pos="475615" algn="l"/>
              </a:tabLst>
            </a:pPr>
            <a:endParaRPr lang="fr-FR" dirty="0"/>
          </a:p>
          <a:p>
            <a:pPr marL="285750" indent="-285750">
              <a:buFont typeface="Arial" panose="020B0604020202020204" pitchFamily="34" charset="0"/>
              <a:buChar char="•"/>
            </a:pPr>
            <a:r>
              <a:rPr lang="fr-FR" b="1" dirty="0" smtClean="0">
                <a:solidFill>
                  <a:srgbClr val="00B050"/>
                </a:solidFill>
              </a:rPr>
              <a:t>2</a:t>
            </a:r>
            <a:r>
              <a:rPr lang="fr-FR" b="1" baseline="30000" dirty="0" smtClean="0">
                <a:solidFill>
                  <a:srgbClr val="00B050"/>
                </a:solidFill>
              </a:rPr>
              <a:t>ème</a:t>
            </a:r>
            <a:r>
              <a:rPr lang="fr-FR" b="1" dirty="0" smtClean="0">
                <a:solidFill>
                  <a:srgbClr val="00B050"/>
                </a:solidFill>
              </a:rPr>
              <a:t> étape : NOUVEAU  une vidéo</a:t>
            </a:r>
            <a:r>
              <a:rPr lang="fr-FR" b="1" dirty="0" smtClean="0"/>
              <a:t> </a:t>
            </a:r>
            <a:r>
              <a:rPr lang="fr-FR" b="1" dirty="0"/>
              <a:t> </a:t>
            </a:r>
            <a:r>
              <a:rPr lang="fr-FR" dirty="0" smtClean="0"/>
              <a:t>Chaque </a:t>
            </a:r>
            <a:r>
              <a:rPr lang="fr-FR" dirty="0"/>
              <a:t>établissement adresse au comité de sélection </a:t>
            </a:r>
            <a:r>
              <a:rPr lang="fr-FR" dirty="0">
                <a:solidFill>
                  <a:srgbClr val="00B050"/>
                </a:solidFill>
              </a:rPr>
              <a:t>une vidéo </a:t>
            </a:r>
            <a:r>
              <a:rPr lang="fr-FR" dirty="0"/>
              <a:t>de la plaidoirie proposée (5 </a:t>
            </a:r>
            <a:r>
              <a:rPr lang="fr-FR" dirty="0" smtClean="0"/>
              <a:t>minutes maximum</a:t>
            </a:r>
            <a:r>
              <a:rPr lang="fr-FR" dirty="0"/>
              <a:t> ). Le comité retient une dizaine des plaidoiries qu’il juge les plus intéressantes. Les binômes retenus sont invités à venir présenter leur plaidoirie au Tribunal de justice de Nantes devant le jury</a:t>
            </a:r>
          </a:p>
          <a:p>
            <a:r>
              <a:rPr lang="fr-FR" dirty="0"/>
              <a:t>  </a:t>
            </a:r>
          </a:p>
          <a:p>
            <a:pPr marL="285750" indent="-285750">
              <a:buFont typeface="Arial" panose="020B0604020202020204" pitchFamily="34" charset="0"/>
              <a:buChar char="•"/>
            </a:pPr>
            <a:r>
              <a:rPr lang="fr-FR" dirty="0" smtClean="0">
                <a:solidFill>
                  <a:srgbClr val="00B050"/>
                </a:solidFill>
              </a:rPr>
              <a:t>3</a:t>
            </a:r>
            <a:r>
              <a:rPr lang="fr-FR" baseline="30000" dirty="0" smtClean="0">
                <a:solidFill>
                  <a:srgbClr val="00B050"/>
                </a:solidFill>
              </a:rPr>
              <a:t>ème</a:t>
            </a:r>
            <a:r>
              <a:rPr lang="fr-FR" dirty="0" smtClean="0">
                <a:solidFill>
                  <a:srgbClr val="00B050"/>
                </a:solidFill>
              </a:rPr>
              <a:t> étape : une plaidoirie en binôme  au tribunal </a:t>
            </a:r>
            <a:r>
              <a:rPr lang="fr-FR" dirty="0" smtClean="0"/>
              <a:t>Les </a:t>
            </a:r>
            <a:r>
              <a:rPr lang="fr-FR" dirty="0"/>
              <a:t>binômes sélectionnés présentent leur plaidoirie selon un ordre défini par tirage au sort, pour une durée de 5 à 7 minutes au total par plaidoirie. A l’issue des plaidoiries le jury a la possibilité d’interroger les candidats sur leurs stratégies ou sur les arguments </a:t>
            </a:r>
            <a:r>
              <a:rPr lang="fr-FR" dirty="0" smtClean="0"/>
              <a:t>développés.</a:t>
            </a:r>
            <a:endParaRPr lang="fr-FR" dirty="0"/>
          </a:p>
          <a:p>
            <a:endParaRPr lang="fr-FR" dirty="0">
              <a:ea typeface="Times New Roman" panose="02020603050405020304" pitchFamily="18" charset="0"/>
              <a:cs typeface="Times New Roman" panose="02020603050405020304" pitchFamily="18" charset="0"/>
            </a:endParaRPr>
          </a:p>
        </p:txBody>
      </p:sp>
      <p:pic>
        <p:nvPicPr>
          <p:cNvPr id="5" name="Image 4" descr="D:\Mes documents\Nantes\Concours animations pédagogiques\Challenge DGEMC\Concours de plaidoirie DGEMC\logo\Logo_bleu.jpg"/>
          <p:cNvPicPr/>
          <p:nvPr/>
        </p:nvPicPr>
        <p:blipFill>
          <a:blip r:embed="rId3">
            <a:extLst>
              <a:ext uri="{28A0092B-C50C-407E-A947-70E740481C1C}">
                <a14:useLocalDpi xmlns:a14="http://schemas.microsoft.com/office/drawing/2010/main" val="0"/>
              </a:ext>
            </a:extLst>
          </a:blip>
          <a:srcRect/>
          <a:stretch>
            <a:fillRect/>
          </a:stretch>
        </p:blipFill>
        <p:spPr bwMode="auto">
          <a:xfrm>
            <a:off x="7008068" y="163109"/>
            <a:ext cx="1752600" cy="952500"/>
          </a:xfrm>
          <a:prstGeom prst="rect">
            <a:avLst/>
          </a:prstGeom>
          <a:noFill/>
          <a:ln>
            <a:noFill/>
          </a:ln>
        </p:spPr>
      </p:pic>
    </p:spTree>
    <p:extLst>
      <p:ext uri="{BB962C8B-B14F-4D97-AF65-F5344CB8AC3E}">
        <p14:creationId xmlns:p14="http://schemas.microsoft.com/office/powerpoint/2010/main" val="3983457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2" grpId="0"/>
    </p:bldLst>
  </p:timing>
</p:sld>
</file>

<file path=ppt/theme/theme1.xml><?xml version="1.0" encoding="utf-8"?>
<a:theme xmlns:a="http://schemas.openxmlformats.org/drawingml/2006/main" name="ThèmeNantes2020">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èmeNantes2020" id="{6A58A176-8976-49E3-8DF8-62883E97AABF}" vid="{83555F2B-25E7-462D-BB4F-D137B9AD05B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Diaporam visio DGEMC 24 09 20</Template>
  <TotalTime>2</TotalTime>
  <Words>1375</Words>
  <Application>Microsoft Office PowerPoint</Application>
  <PresentationFormat>Affichage à l'écran (4:3)</PresentationFormat>
  <Paragraphs>246</Paragraphs>
  <Slides>18</Slides>
  <Notes>18</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18</vt:i4>
      </vt:variant>
    </vt:vector>
  </HeadingPairs>
  <TitlesOfParts>
    <vt:vector size="28" baseType="lpstr">
      <vt:lpstr>Microsoft YaHei UI Light</vt:lpstr>
      <vt:lpstr>Algerian</vt:lpstr>
      <vt:lpstr>Arial</vt:lpstr>
      <vt:lpstr>Calibri</vt:lpstr>
      <vt:lpstr>Sitka Small</vt:lpstr>
      <vt:lpstr>Tahoma</vt:lpstr>
      <vt:lpstr>Times New Roman</vt:lpstr>
      <vt:lpstr>Wingdings</vt:lpstr>
      <vt:lpstr>ThèmeNantes2020</vt:lpstr>
      <vt:lpstr>Feuille de calcul</vt:lpstr>
      <vt:lpstr>Droit et Grands enjeux du monde contemporain </vt:lpstr>
      <vt:lpstr>Ordre du jour</vt:lpstr>
      <vt:lpstr>Etat des lieux des ouvertures à la rentrée 2020 </vt:lpstr>
      <vt:lpstr>1. Présentation du programme et pratiques pédagogiques </vt:lpstr>
      <vt:lpstr>Présentation PowerPoint</vt:lpstr>
      <vt:lpstr>1. Présentation du programme et pratiques pédagogiques </vt:lpstr>
      <vt:lpstr>1. Présentation du programme et pratiques pédagogiques </vt:lpstr>
      <vt:lpstr>1. Présentation du programme et pratiques pédagogiques </vt:lpstr>
      <vt:lpstr>1. Présentation du programme et pratiques pédagogiques </vt:lpstr>
      <vt:lpstr>1. Présentation du programme et pratiques pédagogiques </vt:lpstr>
      <vt:lpstr>1. Présentation du programme et pratiques pédagogiques : quelles capacités à travailler ?</vt:lpstr>
      <vt:lpstr>Présentation PowerPoint</vt:lpstr>
      <vt:lpstr>Présentation PowerPoint</vt:lpstr>
      <vt:lpstr>2. Des ressources pour se former et actualiser ses connaissances Des ressources DGEMC sur le site vie-publique.fr</vt:lpstr>
      <vt:lpstr>3. L’évaluation</vt:lpstr>
      <vt:lpstr>4. L’habilitation </vt:lpstr>
      <vt:lpstr>5. Le concours de petites plaidoiries</vt:lpstr>
      <vt:lpstr>5. Le concours de petites plaidoiries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Droit et Grands enjeux du monde contemporain </dc:title>
  <dc:creator>Aurélie Prolongeau</dc:creator>
  <cp:lastModifiedBy>Aurélie Prolongeau</cp:lastModifiedBy>
  <cp:revision>1</cp:revision>
  <cp:lastPrinted>2020-06-18T21:24:34Z</cp:lastPrinted>
  <dcterms:created xsi:type="dcterms:W3CDTF">2020-09-28T07:23:24Z</dcterms:created>
  <dcterms:modified xsi:type="dcterms:W3CDTF">2020-09-28T07:25:28Z</dcterms:modified>
</cp:coreProperties>
</file>