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87" r:id="rId5"/>
    <p:sldId id="261" r:id="rId6"/>
    <p:sldId id="288" r:id="rId7"/>
    <p:sldId id="264" r:id="rId8"/>
    <p:sldId id="262" r:id="rId9"/>
    <p:sldId id="265" r:id="rId10"/>
    <p:sldId id="273" r:id="rId11"/>
    <p:sldId id="263" r:id="rId12"/>
    <p:sldId id="266" r:id="rId13"/>
    <p:sldId id="275" r:id="rId14"/>
    <p:sldId id="269" r:id="rId15"/>
    <p:sldId id="289" r:id="rId16"/>
    <p:sldId id="270" r:id="rId17"/>
    <p:sldId id="290" r:id="rId18"/>
    <p:sldId id="271" r:id="rId19"/>
    <p:sldId id="291" r:id="rId20"/>
    <p:sldId id="272" r:id="rId21"/>
    <p:sldId id="299" r:id="rId22"/>
    <p:sldId id="300" r:id="rId23"/>
    <p:sldId id="278" r:id="rId24"/>
    <p:sldId id="277" r:id="rId25"/>
    <p:sldId id="279" r:id="rId26"/>
    <p:sldId id="280" r:id="rId27"/>
    <p:sldId id="292" r:id="rId28"/>
    <p:sldId id="281" r:id="rId29"/>
    <p:sldId id="293" r:id="rId30"/>
    <p:sldId id="282" r:id="rId31"/>
    <p:sldId id="294" r:id="rId32"/>
    <p:sldId id="283" r:id="rId33"/>
    <p:sldId id="295" r:id="rId34"/>
    <p:sldId id="284" r:id="rId35"/>
    <p:sldId id="297" r:id="rId36"/>
    <p:sldId id="286" r:id="rId37"/>
    <p:sldId id="298" r:id="rId38"/>
    <p:sldId id="276" r:id="rId39"/>
    <p:sldId id="259"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6"/>
    <p:restoredTop sz="94674"/>
  </p:normalViewPr>
  <p:slideViewPr>
    <p:cSldViewPr snapToGrid="0">
      <p:cViewPr varScale="1">
        <p:scale>
          <a:sx n="131" d="100"/>
          <a:sy n="131" d="100"/>
        </p:scale>
        <p:origin x="249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11/25/25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11/25/25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11/25/25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11/25/25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11/25/25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5B24D9-CB6B-9366-8DE0-6AD70A0D7B55}"/>
              </a:ext>
            </a:extLst>
          </p:cNvPr>
          <p:cNvSpPr>
            <a:spLocks noGrp="1"/>
          </p:cNvSpPr>
          <p:nvPr>
            <p:ph type="ctrTitle"/>
          </p:nvPr>
        </p:nvSpPr>
        <p:spPr>
          <a:xfrm>
            <a:off x="1927485" y="1087395"/>
            <a:ext cx="8588115" cy="2218518"/>
          </a:xfrm>
        </p:spPr>
        <p:txBody>
          <a:bodyPr/>
          <a:lstStyle/>
          <a:p>
            <a:r>
              <a:rPr lang="fr-FR" sz="6000" dirty="0"/>
              <a:t>La communication non violente</a:t>
            </a:r>
          </a:p>
        </p:txBody>
      </p:sp>
      <p:sp>
        <p:nvSpPr>
          <p:cNvPr id="3" name="Sous-titre 2">
            <a:extLst>
              <a:ext uri="{FF2B5EF4-FFF2-40B4-BE49-F238E27FC236}">
                <a16:creationId xmlns:a16="http://schemas.microsoft.com/office/drawing/2014/main" id="{71304447-A1FA-7249-E82A-514E6497E6EC}"/>
              </a:ext>
            </a:extLst>
          </p:cNvPr>
          <p:cNvSpPr>
            <a:spLocks noGrp="1"/>
          </p:cNvSpPr>
          <p:nvPr>
            <p:ph type="subTitle" idx="1"/>
          </p:nvPr>
        </p:nvSpPr>
        <p:spPr/>
        <p:txBody>
          <a:bodyPr>
            <a:normAutofit/>
          </a:bodyPr>
          <a:lstStyle/>
          <a:p>
            <a:r>
              <a:rPr lang="fr-FR" sz="3200" dirty="0"/>
              <a:t>Marshall B. Rosenberg</a:t>
            </a:r>
          </a:p>
        </p:txBody>
      </p:sp>
    </p:spTree>
    <p:extLst>
      <p:ext uri="{BB962C8B-B14F-4D97-AF65-F5344CB8AC3E}">
        <p14:creationId xmlns:p14="http://schemas.microsoft.com/office/powerpoint/2010/main" val="1990310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communication non violente (CNV) - Hypnothérapeute à Lyon">
            <a:extLst>
              <a:ext uri="{FF2B5EF4-FFF2-40B4-BE49-F238E27FC236}">
                <a16:creationId xmlns:a16="http://schemas.microsoft.com/office/drawing/2014/main" id="{A61C24E4-E3D7-399D-0799-1CB4D013D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4950"/>
            <a:ext cx="7010400" cy="638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3ECCA70-A60C-8A55-59F9-1ACF3AF447D9}"/>
              </a:ext>
            </a:extLst>
          </p:cNvPr>
          <p:cNvSpPr txBox="1"/>
          <p:nvPr/>
        </p:nvSpPr>
        <p:spPr>
          <a:xfrm>
            <a:off x="1075038" y="160637"/>
            <a:ext cx="10317892" cy="6001643"/>
          </a:xfrm>
          <a:prstGeom prst="rect">
            <a:avLst/>
          </a:prstGeom>
          <a:noFill/>
        </p:spPr>
        <p:txBody>
          <a:bodyPr wrap="square">
            <a:spAutoFit/>
          </a:bodyPr>
          <a:lstStyle/>
          <a:p>
            <a:pPr algn="just"/>
            <a:endParaRPr lang="fr-FR" sz="2400" dirty="0"/>
          </a:p>
          <a:p>
            <a:pPr algn="just"/>
            <a:r>
              <a:rPr lang="fr-FR" sz="2400" b="1" dirty="0"/>
              <a:t>2 exemples : </a:t>
            </a:r>
          </a:p>
          <a:p>
            <a:pPr algn="just"/>
            <a:r>
              <a:rPr lang="fr-FR" sz="2400" dirty="0"/>
              <a:t> « Félix, </a:t>
            </a:r>
            <a:r>
              <a:rPr lang="fr-FR" sz="2400" b="1" dirty="0"/>
              <a:t>quand je vois</a:t>
            </a:r>
            <a:r>
              <a:rPr lang="fr-FR" sz="2400" dirty="0"/>
              <a:t> 3 chaussettes sales sous la table et 2 autres sous la télé, je </a:t>
            </a:r>
            <a:r>
              <a:rPr lang="fr-FR" sz="2400" b="1" dirty="0"/>
              <a:t>suis de mauvaise humeur</a:t>
            </a:r>
            <a:r>
              <a:rPr lang="fr-FR" sz="2400" dirty="0"/>
              <a:t> parce que </a:t>
            </a:r>
            <a:r>
              <a:rPr lang="fr-FR" sz="2400" b="1" dirty="0"/>
              <a:t>j’ai besoin de </a:t>
            </a:r>
            <a:r>
              <a:rPr lang="fr-FR" sz="2400" dirty="0"/>
              <a:t>plus d’ordre dans les pièces que nous partageons.  </a:t>
            </a:r>
            <a:r>
              <a:rPr lang="fr-FR" sz="2400" b="1" dirty="0"/>
              <a:t>Tu veux bien </a:t>
            </a:r>
            <a:r>
              <a:rPr lang="fr-FR" sz="2400" dirty="0"/>
              <a:t>ranger tes chaussettes ou les mettre au sale? » = je dis ce que j’observe, ressens et désire, et ce que que je demande pour mon mieux-être; j’entends ce que tu observes, ressens et désires, et ce que tu demandes pour ton mieux-être.</a:t>
            </a:r>
          </a:p>
          <a:p>
            <a:pPr algn="just"/>
            <a:endParaRPr lang="fr-FR" sz="2400" dirty="0"/>
          </a:p>
          <a:p>
            <a:pPr lvl="0" defTabSz="914400" eaLnBrk="0" fontAlgn="base" hangingPunct="0">
              <a:spcBef>
                <a:spcPct val="0"/>
              </a:spcBef>
              <a:spcAft>
                <a:spcPct val="0"/>
              </a:spcAft>
            </a:pPr>
            <a:r>
              <a:rPr lang="fr-FR" altLang="fr-FR" sz="2400" b="1" dirty="0">
                <a:solidFill>
                  <a:srgbClr val="000000"/>
                </a:solidFill>
                <a:latin typeface="Arial" panose="020B0604020202020204" pitchFamily="34" charset="0"/>
              </a:rPr>
              <a:t>Observation</a:t>
            </a:r>
            <a:r>
              <a:rPr lang="fr-FR" altLang="fr-FR" sz="2400" dirty="0">
                <a:solidFill>
                  <a:srgbClr val="000000"/>
                </a:solidFill>
                <a:latin typeface="Arial" panose="020B0604020202020204" pitchFamily="34" charset="0"/>
              </a:rPr>
              <a:t> – “Tu es arrivé après la sonnerie” plutôt que “Tu es toujours en retard”.</a:t>
            </a:r>
          </a:p>
          <a:p>
            <a:pPr lvl="0" defTabSz="914400" eaLnBrk="0" fontAlgn="base" hangingPunct="0">
              <a:spcBef>
                <a:spcPct val="0"/>
              </a:spcBef>
              <a:spcAft>
                <a:spcPct val="0"/>
              </a:spcAft>
            </a:pPr>
            <a:r>
              <a:rPr lang="fr-FR" altLang="fr-FR" sz="2400" b="1" dirty="0">
                <a:solidFill>
                  <a:srgbClr val="000000"/>
                </a:solidFill>
                <a:latin typeface="Arial" panose="020B0604020202020204" pitchFamily="34" charset="0"/>
              </a:rPr>
              <a:t>Sentiment</a:t>
            </a:r>
            <a:r>
              <a:rPr lang="fr-FR" altLang="fr-FR" sz="2400" dirty="0">
                <a:solidFill>
                  <a:srgbClr val="000000"/>
                </a:solidFill>
                <a:latin typeface="Arial" panose="020B0604020202020204" pitchFamily="34" charset="0"/>
              </a:rPr>
              <a:t> – “Je suis agacée / inquiète / découragée…”</a:t>
            </a:r>
          </a:p>
          <a:p>
            <a:pPr lvl="0" defTabSz="914400" eaLnBrk="0" fontAlgn="base" hangingPunct="0">
              <a:spcBef>
                <a:spcPct val="0"/>
              </a:spcBef>
              <a:spcAft>
                <a:spcPct val="0"/>
              </a:spcAft>
            </a:pPr>
            <a:r>
              <a:rPr lang="fr-FR" altLang="fr-FR" sz="2400" b="1" dirty="0">
                <a:solidFill>
                  <a:srgbClr val="000000"/>
                </a:solidFill>
                <a:latin typeface="Arial" panose="020B0604020202020204" pitchFamily="34" charset="0"/>
              </a:rPr>
              <a:t>Besoin</a:t>
            </a:r>
            <a:r>
              <a:rPr lang="fr-FR" altLang="fr-FR" sz="2400" dirty="0">
                <a:solidFill>
                  <a:srgbClr val="000000"/>
                </a:solidFill>
                <a:latin typeface="Arial" panose="020B0604020202020204" pitchFamily="34" charset="0"/>
              </a:rPr>
              <a:t> –  “J’ai besoin de ponctualité pour que le cours démarre dans de bonnes conditions.”</a:t>
            </a:r>
          </a:p>
          <a:p>
            <a:pPr lvl="0" defTabSz="914400" eaLnBrk="0" fontAlgn="base" hangingPunct="0">
              <a:spcBef>
                <a:spcPct val="0"/>
              </a:spcBef>
              <a:spcAft>
                <a:spcPct val="0"/>
              </a:spcAft>
            </a:pPr>
            <a:r>
              <a:rPr lang="fr-FR" altLang="fr-FR" sz="2400" b="1" dirty="0">
                <a:solidFill>
                  <a:srgbClr val="000000"/>
                </a:solidFill>
                <a:latin typeface="Arial" panose="020B0604020202020204" pitchFamily="34" charset="0"/>
              </a:rPr>
              <a:t>Demande</a:t>
            </a:r>
            <a:r>
              <a:rPr lang="fr-FR" altLang="fr-FR" sz="2400" dirty="0">
                <a:solidFill>
                  <a:srgbClr val="000000"/>
                </a:solidFill>
                <a:latin typeface="Arial" panose="020B0604020202020204" pitchFamily="34" charset="0"/>
              </a:rPr>
              <a:t> –  “Peux-tu essayer d’arriver avant la sonnerie demain ?”</a:t>
            </a:r>
            <a:endParaRPr lang="fr-FR" sz="2400" dirty="0"/>
          </a:p>
          <a:p>
            <a:pPr marL="285750" indent="-285750" algn="just">
              <a:buFontTx/>
              <a:buChar char="-"/>
            </a:pPr>
            <a:endParaRPr lang="fr-FR" sz="2400" b="1" dirty="0"/>
          </a:p>
        </p:txBody>
      </p:sp>
    </p:spTree>
    <p:extLst>
      <p:ext uri="{BB962C8B-B14F-4D97-AF65-F5344CB8AC3E}">
        <p14:creationId xmlns:p14="http://schemas.microsoft.com/office/powerpoint/2010/main" val="261768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E3D94BD-A750-7630-FE48-50E612CF14EC}"/>
              </a:ext>
            </a:extLst>
          </p:cNvPr>
          <p:cNvSpPr txBox="1"/>
          <p:nvPr/>
        </p:nvSpPr>
        <p:spPr>
          <a:xfrm>
            <a:off x="1009134" y="3382833"/>
            <a:ext cx="11075774" cy="707886"/>
          </a:xfrm>
          <a:prstGeom prst="rect">
            <a:avLst/>
          </a:prstGeom>
          <a:noFill/>
        </p:spPr>
        <p:txBody>
          <a:bodyPr wrap="square">
            <a:spAutoFit/>
          </a:bodyPr>
          <a:lstStyle/>
          <a:p>
            <a:r>
              <a:rPr lang="fr-FR" sz="2000" dirty="0"/>
              <a:t>- Demander un retour pour nous assurer que le message que nous avons émis est bien celui qui a été reçu. </a:t>
            </a:r>
          </a:p>
        </p:txBody>
      </p:sp>
      <p:sp>
        <p:nvSpPr>
          <p:cNvPr id="5" name="ZoneTexte 4">
            <a:extLst>
              <a:ext uri="{FF2B5EF4-FFF2-40B4-BE49-F238E27FC236}">
                <a16:creationId xmlns:a16="http://schemas.microsoft.com/office/drawing/2014/main" id="{3BD58BBA-66A4-6674-807A-5B6D38BFB56F}"/>
              </a:ext>
            </a:extLst>
          </p:cNvPr>
          <p:cNvSpPr txBox="1"/>
          <p:nvPr/>
        </p:nvSpPr>
        <p:spPr>
          <a:xfrm>
            <a:off x="836140" y="4410499"/>
            <a:ext cx="11075775" cy="1631216"/>
          </a:xfrm>
          <a:prstGeom prst="rect">
            <a:avLst/>
          </a:prstGeom>
          <a:noFill/>
        </p:spPr>
        <p:txBody>
          <a:bodyPr wrap="square">
            <a:spAutoFit/>
          </a:bodyPr>
          <a:lstStyle/>
          <a:p>
            <a:pPr marL="342900" indent="-342900" algn="just">
              <a:buFontTx/>
              <a:buChar char="-"/>
            </a:pPr>
            <a:r>
              <a:rPr lang="fr-FR" sz="2000" b="1" dirty="0"/>
              <a:t>Exprimer sa reconnaissance</a:t>
            </a:r>
            <a:r>
              <a:rPr lang="fr-FR" sz="2000" dirty="0"/>
              <a:t>. 3 composantes dans l’expression de la reconnaissance : les actes concrets qui ont contribué à notre bien-être ; les besoins que ces actes ont satisfait chez nous ; le sentiment de plaisir né de la satisfaction de ces besoins. </a:t>
            </a:r>
          </a:p>
          <a:p>
            <a:pPr marL="342900" indent="-342900" algn="just">
              <a:buFontTx/>
              <a:buChar char="-"/>
            </a:pPr>
            <a:r>
              <a:rPr lang="fr-FR" sz="2000" dirty="0"/>
              <a:t>Dire merci en CNV = « Voici ce que tu as fait » + « voici ce que je ressens »  + « voici le besoin qui chez moi a été satisfait ». </a:t>
            </a:r>
          </a:p>
        </p:txBody>
      </p:sp>
      <p:sp>
        <p:nvSpPr>
          <p:cNvPr id="7" name="ZoneTexte 6">
            <a:extLst>
              <a:ext uri="{FF2B5EF4-FFF2-40B4-BE49-F238E27FC236}">
                <a16:creationId xmlns:a16="http://schemas.microsoft.com/office/drawing/2014/main" id="{CDDC9524-9D05-CA44-244F-0D7CED1A2907}"/>
              </a:ext>
            </a:extLst>
          </p:cNvPr>
          <p:cNvSpPr txBox="1"/>
          <p:nvPr/>
        </p:nvSpPr>
        <p:spPr>
          <a:xfrm>
            <a:off x="836140" y="89624"/>
            <a:ext cx="10890422" cy="3293209"/>
          </a:xfrm>
          <a:prstGeom prst="rect">
            <a:avLst/>
          </a:prstGeom>
          <a:noFill/>
        </p:spPr>
        <p:txBody>
          <a:bodyPr wrap="square">
            <a:spAutoFit/>
          </a:bodyPr>
          <a:lstStyle/>
          <a:p>
            <a:pPr algn="just"/>
            <a:r>
              <a:rPr lang="fr-FR" sz="2400" b="1" dirty="0"/>
              <a:t>Au quotidien dans nos classes : </a:t>
            </a:r>
          </a:p>
          <a:p>
            <a:pPr algn="just"/>
            <a:endParaRPr lang="fr-FR" sz="2400" b="1" dirty="0"/>
          </a:p>
          <a:p>
            <a:pPr marL="342900" indent="-342900" algn="just">
              <a:buFontTx/>
              <a:buChar char="-"/>
            </a:pPr>
            <a:r>
              <a:rPr lang="fr-FR" sz="2000" dirty="0"/>
              <a:t>Se relier avec empathie aux sentiments et besoins que les enfants expriment via leurs comportements. Entendre ce que l’enfant ressent, ce dont il peut avoir besoin. </a:t>
            </a:r>
          </a:p>
          <a:p>
            <a:pPr marL="342900" indent="-342900" algn="just">
              <a:buFontTx/>
              <a:buChar char="-"/>
            </a:pPr>
            <a:r>
              <a:rPr lang="fr-FR" sz="2000" dirty="0"/>
              <a:t>Ex :</a:t>
            </a:r>
            <a:r>
              <a:rPr lang="fr-FR" sz="2000" b="1" dirty="0"/>
              <a:t> « Est-ce que tu te sens… » « Parce que tu as besoin de… »</a:t>
            </a:r>
          </a:p>
          <a:p>
            <a:pPr algn="just"/>
            <a:r>
              <a:rPr lang="fr-FR" sz="2000" dirty="0"/>
              <a:t>- Ecouter les observations, les sentiments et besoins et ce qu’il demande. </a:t>
            </a:r>
          </a:p>
          <a:p>
            <a:pPr marL="342900" indent="-342900" algn="just">
              <a:buFontTx/>
              <a:buChar char="-"/>
            </a:pPr>
            <a:r>
              <a:rPr lang="fr-FR" sz="2000" dirty="0"/>
              <a:t>Confirmer que nous avons bien reçu le message par la reformulation. </a:t>
            </a:r>
          </a:p>
          <a:p>
            <a:pPr marL="342900" indent="-342900" algn="just">
              <a:buFontTx/>
              <a:buChar char="-"/>
            </a:pPr>
            <a:r>
              <a:rPr lang="fr-FR" sz="2000" dirty="0"/>
              <a:t>L’autre a reçu suffisamment d’empathie lorsque nous ressentons un relâchement de tension + le flux de paroles s’arrête. </a:t>
            </a:r>
          </a:p>
          <a:p>
            <a:pPr marL="342900" indent="-342900" algn="just">
              <a:buFontTx/>
              <a:buChar char="-"/>
            </a:pPr>
            <a:r>
              <a:rPr lang="fr-FR" sz="2000" dirty="0"/>
              <a:t>Penser aux jeux de rôles entre élèves pour apprendre à exprimer besoins et sentiments.</a:t>
            </a:r>
          </a:p>
        </p:txBody>
      </p:sp>
    </p:spTree>
    <p:extLst>
      <p:ext uri="{BB962C8B-B14F-4D97-AF65-F5344CB8AC3E}">
        <p14:creationId xmlns:p14="http://schemas.microsoft.com/office/powerpoint/2010/main" val="84696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mmunication non-violente (CNV) – Etu-en-santé">
            <a:extLst>
              <a:ext uri="{FF2B5EF4-FFF2-40B4-BE49-F238E27FC236}">
                <a16:creationId xmlns:a16="http://schemas.microsoft.com/office/drawing/2014/main" id="{CE9B3C2E-4454-527D-73DC-7A3B4EFE8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3" y="0"/>
            <a:ext cx="6823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9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F416905-593A-39AC-2C8F-3FFB93C8FB0C}"/>
              </a:ext>
            </a:extLst>
          </p:cNvPr>
          <p:cNvSpPr txBox="1"/>
          <p:nvPr/>
        </p:nvSpPr>
        <p:spPr>
          <a:xfrm>
            <a:off x="948380" y="86497"/>
            <a:ext cx="10963533" cy="646331"/>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tabLst/>
            </a:pPr>
            <a:r>
              <a:rPr lang="fr-FR" altLang="fr-FR" b="1" dirty="0">
                <a:solidFill>
                  <a:srgbClr val="000000"/>
                </a:solidFill>
                <a:latin typeface="Arial" panose="020B0604020202020204" pitchFamily="34" charset="0"/>
              </a:rPr>
              <a:t>C</a:t>
            </a:r>
            <a:r>
              <a:rPr kumimoji="0" lang="fr-FR" altLang="fr-FR" sz="1800" b="1" i="0" u="none" strike="noStrike" cap="none" normalizeH="0" baseline="0" dirty="0">
                <a:ln>
                  <a:noFill/>
                </a:ln>
                <a:solidFill>
                  <a:srgbClr val="000000"/>
                </a:solidFill>
                <a:effectLst/>
                <a:latin typeface="Arial" panose="020B0604020202020204" pitchFamily="34" charset="0"/>
              </a:rPr>
              <a:t>omment l’appliquer dans </a:t>
            </a:r>
            <a:r>
              <a:rPr lang="fr-FR" altLang="fr-FR" b="1" dirty="0">
                <a:solidFill>
                  <a:srgbClr val="000000"/>
                </a:solidFill>
                <a:latin typeface="Arial" panose="020B0604020202020204" pitchFamily="34" charset="0"/>
              </a:rPr>
              <a:t>mon </a:t>
            </a:r>
            <a:r>
              <a:rPr kumimoji="0" lang="fr-FR" altLang="fr-FR" sz="1800" b="1" i="0" u="none" strike="noStrike" cap="none" normalizeH="0" baseline="0" dirty="0">
                <a:ln>
                  <a:noFill/>
                </a:ln>
                <a:solidFill>
                  <a:srgbClr val="000000"/>
                </a:solidFill>
                <a:effectLst/>
                <a:latin typeface="Arial" panose="020B0604020202020204" pitchFamily="34" charset="0"/>
              </a:rPr>
              <a:t>quotidien de professeur</a:t>
            </a:r>
            <a:r>
              <a:rPr kumimoji="0" lang="fr-FR" altLang="fr-FR" sz="1800" b="0" i="0" u="none" strike="noStrike" cap="none" normalizeH="0" baseline="0" dirty="0">
                <a:ln>
                  <a:noFill/>
                </a:ln>
                <a:solidFill>
                  <a:srgbClr val="000000"/>
                </a:solidFill>
                <a:effectLst/>
                <a:latin typeface="Arial" panose="020B0604020202020204" pitchFamily="34" charset="0"/>
              </a:rPr>
              <a:t>, que ce soit avec les élèves, les collègues ou les parents ?</a:t>
            </a:r>
          </a:p>
        </p:txBody>
      </p:sp>
      <p:sp>
        <p:nvSpPr>
          <p:cNvPr id="5" name="ZoneTexte 4">
            <a:extLst>
              <a:ext uri="{FF2B5EF4-FFF2-40B4-BE49-F238E27FC236}">
                <a16:creationId xmlns:a16="http://schemas.microsoft.com/office/drawing/2014/main" id="{4F97B4A8-D93E-A972-2553-B32FDD71CD03}"/>
              </a:ext>
            </a:extLst>
          </p:cNvPr>
          <p:cNvSpPr txBox="1"/>
          <p:nvPr/>
        </p:nvSpPr>
        <p:spPr>
          <a:xfrm>
            <a:off x="948380" y="843677"/>
            <a:ext cx="102952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0000"/>
                </a:solidFill>
                <a:effectLst/>
                <a:latin typeface="Arial" panose="020B0604020202020204" pitchFamily="34" charset="0"/>
              </a:rPr>
              <a:t>Avec les élèves</a:t>
            </a:r>
          </a:p>
        </p:txBody>
      </p:sp>
      <p:graphicFrame>
        <p:nvGraphicFramePr>
          <p:cNvPr id="9" name="Tableau 8">
            <a:extLst>
              <a:ext uri="{FF2B5EF4-FFF2-40B4-BE49-F238E27FC236}">
                <a16:creationId xmlns:a16="http://schemas.microsoft.com/office/drawing/2014/main" id="{4A4F82FB-7400-1C0E-8F07-EDB5FC40E798}"/>
              </a:ext>
            </a:extLst>
          </p:cNvPr>
          <p:cNvGraphicFramePr>
            <a:graphicFrameLocks noGrp="1"/>
          </p:cNvGraphicFramePr>
          <p:nvPr>
            <p:extLst>
              <p:ext uri="{D42A27DB-BD31-4B8C-83A1-F6EECF244321}">
                <p14:modId xmlns:p14="http://schemas.microsoft.com/office/powerpoint/2010/main" val="1173385114"/>
              </p:ext>
            </p:extLst>
          </p:nvPr>
        </p:nvGraphicFramePr>
        <p:xfrm>
          <a:off x="861882" y="890358"/>
          <a:ext cx="11198313" cy="1937964"/>
        </p:xfrm>
        <a:graphic>
          <a:graphicData uri="http://schemas.openxmlformats.org/drawingml/2006/table">
            <a:tbl>
              <a:tblPr/>
              <a:tblGrid>
                <a:gridCol w="3732771">
                  <a:extLst>
                    <a:ext uri="{9D8B030D-6E8A-4147-A177-3AD203B41FA5}">
                      <a16:colId xmlns:a16="http://schemas.microsoft.com/office/drawing/2014/main" val="4097514340"/>
                    </a:ext>
                  </a:extLst>
                </a:gridCol>
                <a:gridCol w="3732771">
                  <a:extLst>
                    <a:ext uri="{9D8B030D-6E8A-4147-A177-3AD203B41FA5}">
                      <a16:colId xmlns:a16="http://schemas.microsoft.com/office/drawing/2014/main" val="1162494658"/>
                    </a:ext>
                  </a:extLst>
                </a:gridCol>
                <a:gridCol w="3732771">
                  <a:extLst>
                    <a:ext uri="{9D8B030D-6E8A-4147-A177-3AD203B41FA5}">
                      <a16:colId xmlns:a16="http://schemas.microsoft.com/office/drawing/2014/main" val="3527315208"/>
                    </a:ext>
                  </a:extLst>
                </a:gridCol>
              </a:tblGrid>
              <a:tr h="1937964">
                <a:tc>
                  <a:txBody>
                    <a:bodyPr/>
                    <a:lstStyle/>
                    <a:p>
                      <a:pPr algn="just">
                        <a:buNone/>
                      </a:pPr>
                      <a:r>
                        <a:rPr lang="fr-FR" b="1" dirty="0"/>
                        <a:t>1. Élève insolent ou provocateur</a:t>
                      </a:r>
                      <a:br>
                        <a:rPr lang="fr-FR" dirty="0"/>
                      </a:br>
                      <a:r>
                        <a:rPr lang="fr-FR" i="1" dirty="0"/>
                        <a:t>“De toute façon, vos cours, ça ne sert à rien !”</a:t>
                      </a:r>
                      <a:endParaRPr lang="fr-FR" dirty="0"/>
                    </a:p>
                  </a:txBody>
                  <a:tcPr anchor="ctr">
                    <a:lnL>
                      <a:noFill/>
                    </a:lnL>
                    <a:lnR>
                      <a:noFill/>
                    </a:lnR>
                    <a:lnT>
                      <a:noFill/>
                    </a:lnT>
                    <a:lnB>
                      <a:noFill/>
                    </a:lnB>
                    <a:noFill/>
                  </a:tcPr>
                </a:tc>
                <a:tc>
                  <a:txBody>
                    <a:bodyPr/>
                    <a:lstStyle/>
                    <a:p>
                      <a:pPr algn="just">
                        <a:buNone/>
                      </a:pPr>
                      <a:r>
                        <a:rPr lang="fr-FR" dirty="0"/>
                        <a:t>“Si ça ne te plaît pas, tu peux sortir!” ou “Tu manques de respect, tu auras une punition.”</a:t>
                      </a:r>
                    </a:p>
                  </a:txBody>
                  <a:tcPr anchor="ctr">
                    <a:lnL>
                      <a:noFill/>
                    </a:lnL>
                    <a:lnR>
                      <a:noFill/>
                    </a:lnR>
                    <a:lnT>
                      <a:noFill/>
                    </a:lnT>
                    <a:lnB>
                      <a:noFill/>
                    </a:lnB>
                    <a:noFill/>
                  </a:tcPr>
                </a:tc>
                <a:tc>
                  <a:txBody>
                    <a:bodyPr/>
                    <a:lstStyle/>
                    <a:p>
                      <a:pPr algn="just">
                        <a:buNone/>
                      </a:pPr>
                      <a:r>
                        <a:rPr lang="fr-FR" dirty="0"/>
                        <a:t>“Quand j’entends que tu dis que mes cours ne servent à rien, je me sens découragée, parce que j’aimerais que mon travail ait du sens pour vous. J’aimerais comprendre ce qui te fait dire ça.”</a:t>
                      </a:r>
                    </a:p>
                  </a:txBody>
                  <a:tcPr anchor="ctr">
                    <a:lnL>
                      <a:noFill/>
                    </a:lnL>
                    <a:lnR>
                      <a:noFill/>
                    </a:lnR>
                    <a:lnT>
                      <a:noFill/>
                    </a:lnT>
                    <a:lnB>
                      <a:noFill/>
                    </a:lnB>
                    <a:noFill/>
                  </a:tcPr>
                </a:tc>
                <a:extLst>
                  <a:ext uri="{0D108BD9-81ED-4DB2-BD59-A6C34878D82A}">
                    <a16:rowId xmlns:a16="http://schemas.microsoft.com/office/drawing/2014/main" val="587219095"/>
                  </a:ext>
                </a:extLst>
              </a:tr>
            </a:tbl>
          </a:graphicData>
        </a:graphic>
      </p:graphicFrame>
      <p:graphicFrame>
        <p:nvGraphicFramePr>
          <p:cNvPr id="16" name="Tableau 15">
            <a:extLst>
              <a:ext uri="{FF2B5EF4-FFF2-40B4-BE49-F238E27FC236}">
                <a16:creationId xmlns:a16="http://schemas.microsoft.com/office/drawing/2014/main" id="{6B9ED5A2-145E-FF7D-3CE7-65408B3867C4}"/>
              </a:ext>
            </a:extLst>
          </p:cNvPr>
          <p:cNvGraphicFramePr>
            <a:graphicFrameLocks noGrp="1"/>
          </p:cNvGraphicFramePr>
          <p:nvPr>
            <p:extLst>
              <p:ext uri="{D42A27DB-BD31-4B8C-83A1-F6EECF244321}">
                <p14:modId xmlns:p14="http://schemas.microsoft.com/office/powerpoint/2010/main" val="2930574811"/>
              </p:ext>
            </p:extLst>
          </p:nvPr>
        </p:nvGraphicFramePr>
        <p:xfrm>
          <a:off x="861883" y="3219758"/>
          <a:ext cx="3808972" cy="709004"/>
        </p:xfrm>
        <a:graphic>
          <a:graphicData uri="http://schemas.openxmlformats.org/drawingml/2006/table">
            <a:tbl>
              <a:tblPr/>
              <a:tblGrid>
                <a:gridCol w="3808972">
                  <a:extLst>
                    <a:ext uri="{9D8B030D-6E8A-4147-A177-3AD203B41FA5}">
                      <a16:colId xmlns:a16="http://schemas.microsoft.com/office/drawing/2014/main" val="3966565081"/>
                    </a:ext>
                  </a:extLst>
                </a:gridCol>
              </a:tblGrid>
              <a:tr h="709004">
                <a:tc>
                  <a:txBody>
                    <a:bodyPr/>
                    <a:lstStyle/>
                    <a:p>
                      <a:pPr algn="just">
                        <a:buNone/>
                      </a:pPr>
                      <a:r>
                        <a:rPr lang="fr-FR" b="1" dirty="0"/>
                        <a:t>2. Bavardages constants malgré les rappels</a:t>
                      </a:r>
                      <a:endParaRPr lang="fr-FR" dirty="0"/>
                    </a:p>
                  </a:txBody>
                  <a:tcPr anchor="ctr">
                    <a:lnL>
                      <a:noFill/>
                    </a:lnL>
                    <a:lnR>
                      <a:noFill/>
                    </a:lnR>
                    <a:lnT>
                      <a:noFill/>
                    </a:lnT>
                    <a:lnB>
                      <a:noFill/>
                    </a:lnB>
                    <a:noFill/>
                  </a:tcPr>
                </a:tc>
                <a:extLst>
                  <a:ext uri="{0D108BD9-81ED-4DB2-BD59-A6C34878D82A}">
                    <a16:rowId xmlns:a16="http://schemas.microsoft.com/office/drawing/2014/main" val="2669786455"/>
                  </a:ext>
                </a:extLst>
              </a:tr>
            </a:tbl>
          </a:graphicData>
        </a:graphic>
      </p:graphicFrame>
      <p:graphicFrame>
        <p:nvGraphicFramePr>
          <p:cNvPr id="17" name="Tableau 16">
            <a:extLst>
              <a:ext uri="{FF2B5EF4-FFF2-40B4-BE49-F238E27FC236}">
                <a16:creationId xmlns:a16="http://schemas.microsoft.com/office/drawing/2014/main" id="{C5D95BF2-52D9-FA6C-98C7-89EE444EE8CA}"/>
              </a:ext>
            </a:extLst>
          </p:cNvPr>
          <p:cNvGraphicFramePr>
            <a:graphicFrameLocks noGrp="1"/>
          </p:cNvGraphicFramePr>
          <p:nvPr>
            <p:extLst>
              <p:ext uri="{D42A27DB-BD31-4B8C-83A1-F6EECF244321}">
                <p14:modId xmlns:p14="http://schemas.microsoft.com/office/powerpoint/2010/main" val="506369612"/>
              </p:ext>
            </p:extLst>
          </p:nvPr>
        </p:nvGraphicFramePr>
        <p:xfrm>
          <a:off x="4670854" y="3231582"/>
          <a:ext cx="3303165" cy="914400"/>
        </p:xfrm>
        <a:graphic>
          <a:graphicData uri="http://schemas.openxmlformats.org/drawingml/2006/table">
            <a:tbl>
              <a:tblPr/>
              <a:tblGrid>
                <a:gridCol w="3303165">
                  <a:extLst>
                    <a:ext uri="{9D8B030D-6E8A-4147-A177-3AD203B41FA5}">
                      <a16:colId xmlns:a16="http://schemas.microsoft.com/office/drawing/2014/main" val="3051414299"/>
                    </a:ext>
                  </a:extLst>
                </a:gridCol>
              </a:tblGrid>
              <a:tr h="392239">
                <a:tc>
                  <a:txBody>
                    <a:bodyPr/>
                    <a:lstStyle/>
                    <a:p>
                      <a:pPr algn="just">
                        <a:buNone/>
                      </a:pPr>
                      <a:r>
                        <a:rPr lang="fr-FR" dirty="0"/>
                        <a:t>“Vous êtes insupportables ! Vous ne pouvez pas vous taire deux minutes ?”</a:t>
                      </a:r>
                    </a:p>
                  </a:txBody>
                  <a:tcPr anchor="ctr">
                    <a:lnL>
                      <a:noFill/>
                    </a:lnL>
                    <a:lnR>
                      <a:noFill/>
                    </a:lnR>
                    <a:lnT>
                      <a:noFill/>
                    </a:lnT>
                    <a:lnB>
                      <a:noFill/>
                    </a:lnB>
                    <a:noFill/>
                  </a:tcPr>
                </a:tc>
                <a:extLst>
                  <a:ext uri="{0D108BD9-81ED-4DB2-BD59-A6C34878D82A}">
                    <a16:rowId xmlns:a16="http://schemas.microsoft.com/office/drawing/2014/main" val="2710500332"/>
                  </a:ext>
                </a:extLst>
              </a:tr>
            </a:tbl>
          </a:graphicData>
        </a:graphic>
      </p:graphicFrame>
      <p:graphicFrame>
        <p:nvGraphicFramePr>
          <p:cNvPr id="18" name="Tableau 17">
            <a:extLst>
              <a:ext uri="{FF2B5EF4-FFF2-40B4-BE49-F238E27FC236}">
                <a16:creationId xmlns:a16="http://schemas.microsoft.com/office/drawing/2014/main" id="{F41C1216-51DA-1A68-99C2-D10AB62CFC22}"/>
              </a:ext>
            </a:extLst>
          </p:cNvPr>
          <p:cNvGraphicFramePr>
            <a:graphicFrameLocks noGrp="1"/>
          </p:cNvGraphicFramePr>
          <p:nvPr>
            <p:extLst>
              <p:ext uri="{D42A27DB-BD31-4B8C-83A1-F6EECF244321}">
                <p14:modId xmlns:p14="http://schemas.microsoft.com/office/powerpoint/2010/main" val="3744687763"/>
              </p:ext>
            </p:extLst>
          </p:nvPr>
        </p:nvGraphicFramePr>
        <p:xfrm>
          <a:off x="8254312" y="2751014"/>
          <a:ext cx="3805883" cy="2303299"/>
        </p:xfrm>
        <a:graphic>
          <a:graphicData uri="http://schemas.openxmlformats.org/drawingml/2006/table">
            <a:tbl>
              <a:tblPr/>
              <a:tblGrid>
                <a:gridCol w="3805883">
                  <a:extLst>
                    <a:ext uri="{9D8B030D-6E8A-4147-A177-3AD203B41FA5}">
                      <a16:colId xmlns:a16="http://schemas.microsoft.com/office/drawing/2014/main" val="2072124389"/>
                    </a:ext>
                  </a:extLst>
                </a:gridCol>
              </a:tblGrid>
              <a:tr h="2303299">
                <a:tc>
                  <a:txBody>
                    <a:bodyPr/>
                    <a:lstStyle/>
                    <a:p>
                      <a:pPr algn="just">
                        <a:buNone/>
                      </a:pPr>
                      <a:r>
                        <a:rPr lang="fr-FR" dirty="0"/>
                        <a:t>“Quand j’entends plusieurs conversations pendant que je parle, je me sens agacée, parce que j’ai besoin d’attention pour que tout le monde comprenne. Est-ce que vous pouvez attendre la fin pour discuter?”</a:t>
                      </a:r>
                    </a:p>
                  </a:txBody>
                  <a:tcPr anchor="ctr">
                    <a:lnL>
                      <a:noFill/>
                    </a:lnL>
                    <a:lnR>
                      <a:noFill/>
                    </a:lnR>
                    <a:lnT>
                      <a:noFill/>
                    </a:lnT>
                    <a:lnB>
                      <a:noFill/>
                    </a:lnB>
                    <a:noFill/>
                  </a:tcPr>
                </a:tc>
                <a:extLst>
                  <a:ext uri="{0D108BD9-81ED-4DB2-BD59-A6C34878D82A}">
                    <a16:rowId xmlns:a16="http://schemas.microsoft.com/office/drawing/2014/main" val="1964555752"/>
                  </a:ext>
                </a:extLst>
              </a:tr>
            </a:tbl>
          </a:graphicData>
        </a:graphic>
      </p:graphicFrame>
      <p:graphicFrame>
        <p:nvGraphicFramePr>
          <p:cNvPr id="19" name="Tableau 18">
            <a:extLst>
              <a:ext uri="{FF2B5EF4-FFF2-40B4-BE49-F238E27FC236}">
                <a16:creationId xmlns:a16="http://schemas.microsoft.com/office/drawing/2014/main" id="{06C32439-4BB8-6DD9-7704-2559CB407E39}"/>
              </a:ext>
            </a:extLst>
          </p:cNvPr>
          <p:cNvGraphicFramePr>
            <a:graphicFrameLocks noGrp="1"/>
          </p:cNvGraphicFramePr>
          <p:nvPr>
            <p:extLst>
              <p:ext uri="{D42A27DB-BD31-4B8C-83A1-F6EECF244321}">
                <p14:modId xmlns:p14="http://schemas.microsoft.com/office/powerpoint/2010/main" val="406309692"/>
              </p:ext>
            </p:extLst>
          </p:nvPr>
        </p:nvGraphicFramePr>
        <p:xfrm>
          <a:off x="706289" y="5305319"/>
          <a:ext cx="3964565" cy="709004"/>
        </p:xfrm>
        <a:graphic>
          <a:graphicData uri="http://schemas.openxmlformats.org/drawingml/2006/table">
            <a:tbl>
              <a:tblPr/>
              <a:tblGrid>
                <a:gridCol w="3964565">
                  <a:extLst>
                    <a:ext uri="{9D8B030D-6E8A-4147-A177-3AD203B41FA5}">
                      <a16:colId xmlns:a16="http://schemas.microsoft.com/office/drawing/2014/main" val="1257880392"/>
                    </a:ext>
                  </a:extLst>
                </a:gridCol>
              </a:tblGrid>
              <a:tr h="709004">
                <a:tc>
                  <a:txBody>
                    <a:bodyPr/>
                    <a:lstStyle/>
                    <a:p>
                      <a:pPr algn="just">
                        <a:buNone/>
                      </a:pPr>
                      <a:r>
                        <a:rPr lang="fr-FR" b="1" dirty="0"/>
                        <a:t>3. Oubli répété de matériel ou de devoirs</a:t>
                      </a:r>
                      <a:endParaRPr lang="fr-FR" dirty="0"/>
                    </a:p>
                  </a:txBody>
                  <a:tcPr anchor="ctr">
                    <a:lnL>
                      <a:noFill/>
                    </a:lnL>
                    <a:lnR>
                      <a:noFill/>
                    </a:lnR>
                    <a:lnT>
                      <a:noFill/>
                    </a:lnT>
                    <a:lnB>
                      <a:noFill/>
                    </a:lnB>
                    <a:noFill/>
                  </a:tcPr>
                </a:tc>
                <a:extLst>
                  <a:ext uri="{0D108BD9-81ED-4DB2-BD59-A6C34878D82A}">
                    <a16:rowId xmlns:a16="http://schemas.microsoft.com/office/drawing/2014/main" val="2463447618"/>
                  </a:ext>
                </a:extLst>
              </a:tr>
            </a:tbl>
          </a:graphicData>
        </a:graphic>
      </p:graphicFrame>
      <p:graphicFrame>
        <p:nvGraphicFramePr>
          <p:cNvPr id="20" name="Tableau 19">
            <a:extLst>
              <a:ext uri="{FF2B5EF4-FFF2-40B4-BE49-F238E27FC236}">
                <a16:creationId xmlns:a16="http://schemas.microsoft.com/office/drawing/2014/main" id="{34C648FE-6697-1F28-CBEF-2DEA2AB593F4}"/>
              </a:ext>
            </a:extLst>
          </p:cNvPr>
          <p:cNvGraphicFramePr>
            <a:graphicFrameLocks noGrp="1"/>
          </p:cNvGraphicFramePr>
          <p:nvPr>
            <p:extLst>
              <p:ext uri="{D42A27DB-BD31-4B8C-83A1-F6EECF244321}">
                <p14:modId xmlns:p14="http://schemas.microsoft.com/office/powerpoint/2010/main" val="3811264104"/>
              </p:ext>
            </p:extLst>
          </p:nvPr>
        </p:nvGraphicFramePr>
        <p:xfrm>
          <a:off x="4670854" y="5351438"/>
          <a:ext cx="9601200" cy="365760"/>
        </p:xfrm>
        <a:graphic>
          <a:graphicData uri="http://schemas.openxmlformats.org/drawingml/2006/table">
            <a:tbl>
              <a:tblPr/>
              <a:tblGrid>
                <a:gridCol w="9601200">
                  <a:extLst>
                    <a:ext uri="{9D8B030D-6E8A-4147-A177-3AD203B41FA5}">
                      <a16:colId xmlns:a16="http://schemas.microsoft.com/office/drawing/2014/main" val="4210357196"/>
                    </a:ext>
                  </a:extLst>
                </a:gridCol>
              </a:tblGrid>
              <a:tr h="0">
                <a:tc>
                  <a:txBody>
                    <a:bodyPr/>
                    <a:lstStyle/>
                    <a:p>
                      <a:pPr>
                        <a:buNone/>
                      </a:pPr>
                      <a:r>
                        <a:rPr lang="fr-FR" dirty="0"/>
                        <a:t>“Encore toi ! Tu n’as jamais rien !”</a:t>
                      </a:r>
                    </a:p>
                  </a:txBody>
                  <a:tcPr anchor="ctr">
                    <a:lnL>
                      <a:noFill/>
                    </a:lnL>
                    <a:lnR>
                      <a:noFill/>
                    </a:lnR>
                    <a:lnT>
                      <a:noFill/>
                    </a:lnT>
                    <a:lnB>
                      <a:noFill/>
                    </a:lnB>
                    <a:noFill/>
                  </a:tcPr>
                </a:tc>
                <a:extLst>
                  <a:ext uri="{0D108BD9-81ED-4DB2-BD59-A6C34878D82A}">
                    <a16:rowId xmlns:a16="http://schemas.microsoft.com/office/drawing/2014/main" val="2968487238"/>
                  </a:ext>
                </a:extLst>
              </a:tr>
            </a:tbl>
          </a:graphicData>
        </a:graphic>
      </p:graphicFrame>
      <p:graphicFrame>
        <p:nvGraphicFramePr>
          <p:cNvPr id="21" name="Tableau 20">
            <a:extLst>
              <a:ext uri="{FF2B5EF4-FFF2-40B4-BE49-F238E27FC236}">
                <a16:creationId xmlns:a16="http://schemas.microsoft.com/office/drawing/2014/main" id="{822558B5-0BFC-07C9-B757-22933D48C338}"/>
              </a:ext>
            </a:extLst>
          </p:cNvPr>
          <p:cNvGraphicFramePr>
            <a:graphicFrameLocks noGrp="1"/>
          </p:cNvGraphicFramePr>
          <p:nvPr>
            <p:extLst>
              <p:ext uri="{D42A27DB-BD31-4B8C-83A1-F6EECF244321}">
                <p14:modId xmlns:p14="http://schemas.microsoft.com/office/powerpoint/2010/main" val="335248831"/>
              </p:ext>
            </p:extLst>
          </p:nvPr>
        </p:nvGraphicFramePr>
        <p:xfrm>
          <a:off x="8085645" y="5083569"/>
          <a:ext cx="4106355" cy="1463040"/>
        </p:xfrm>
        <a:graphic>
          <a:graphicData uri="http://schemas.openxmlformats.org/drawingml/2006/table">
            <a:tbl>
              <a:tblPr/>
              <a:tblGrid>
                <a:gridCol w="4106355">
                  <a:extLst>
                    <a:ext uri="{9D8B030D-6E8A-4147-A177-3AD203B41FA5}">
                      <a16:colId xmlns:a16="http://schemas.microsoft.com/office/drawing/2014/main" val="3383186800"/>
                    </a:ext>
                  </a:extLst>
                </a:gridCol>
              </a:tblGrid>
              <a:tr h="262888">
                <a:tc>
                  <a:txBody>
                    <a:bodyPr/>
                    <a:lstStyle/>
                    <a:p>
                      <a:pPr algn="just">
                        <a:buNone/>
                      </a:pPr>
                      <a:r>
                        <a:rPr lang="fr-FR" dirty="0"/>
                        <a:t>“Je vois que tu n’as pas ton cahier pour la troisième fois cette semaine. Je me sens embêtée, parce que j’ai besoin que chacun puisse suivre le cours. Qu’est-ce qui t’aiderait à penser à ton matériel ?”</a:t>
                      </a:r>
                    </a:p>
                  </a:txBody>
                  <a:tcPr anchor="ctr">
                    <a:lnL>
                      <a:noFill/>
                    </a:lnL>
                    <a:lnR>
                      <a:noFill/>
                    </a:lnR>
                    <a:lnT>
                      <a:noFill/>
                    </a:lnT>
                    <a:lnB>
                      <a:noFill/>
                    </a:lnB>
                    <a:noFill/>
                  </a:tcPr>
                </a:tc>
                <a:extLst>
                  <a:ext uri="{0D108BD9-81ED-4DB2-BD59-A6C34878D82A}">
                    <a16:rowId xmlns:a16="http://schemas.microsoft.com/office/drawing/2014/main" val="2849964258"/>
                  </a:ext>
                </a:extLst>
              </a:tr>
            </a:tbl>
          </a:graphicData>
        </a:graphic>
      </p:graphicFrame>
    </p:spTree>
    <p:extLst>
      <p:ext uri="{BB962C8B-B14F-4D97-AF65-F5344CB8AC3E}">
        <p14:creationId xmlns:p14="http://schemas.microsoft.com/office/powerpoint/2010/main" val="123488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5A6A82D-093D-AB1C-1482-2AD7A5060203}"/>
              </a:ext>
            </a:extLst>
          </p:cNvPr>
          <p:cNvGraphicFramePr>
            <a:graphicFrameLocks noGrp="1"/>
          </p:cNvGraphicFramePr>
          <p:nvPr>
            <p:extLst>
              <p:ext uri="{D42A27DB-BD31-4B8C-83A1-F6EECF244321}">
                <p14:modId xmlns:p14="http://schemas.microsoft.com/office/powerpoint/2010/main" val="2950152013"/>
              </p:ext>
            </p:extLst>
          </p:nvPr>
        </p:nvGraphicFramePr>
        <p:xfrm>
          <a:off x="778475" y="255269"/>
          <a:ext cx="3459894" cy="655938"/>
        </p:xfrm>
        <a:graphic>
          <a:graphicData uri="http://schemas.openxmlformats.org/drawingml/2006/table">
            <a:tbl>
              <a:tblPr/>
              <a:tblGrid>
                <a:gridCol w="3459894">
                  <a:extLst>
                    <a:ext uri="{9D8B030D-6E8A-4147-A177-3AD203B41FA5}">
                      <a16:colId xmlns:a16="http://schemas.microsoft.com/office/drawing/2014/main" val="1620156936"/>
                    </a:ext>
                  </a:extLst>
                </a:gridCol>
              </a:tblGrid>
              <a:tr h="655938">
                <a:tc>
                  <a:txBody>
                    <a:bodyPr/>
                    <a:lstStyle/>
                    <a:p>
                      <a:pPr algn="just">
                        <a:buNone/>
                      </a:pPr>
                      <a:r>
                        <a:rPr lang="fr-FR" b="1" dirty="0"/>
                        <a:t>4. Conflit entre deux élèves en pleine classe</a:t>
                      </a:r>
                      <a:endParaRPr lang="fr-FR" dirty="0"/>
                    </a:p>
                  </a:txBody>
                  <a:tcPr anchor="ctr">
                    <a:lnL>
                      <a:noFill/>
                    </a:lnL>
                    <a:lnR>
                      <a:noFill/>
                    </a:lnR>
                    <a:lnT>
                      <a:noFill/>
                    </a:lnT>
                    <a:lnB>
                      <a:noFill/>
                    </a:lnB>
                    <a:noFill/>
                  </a:tcPr>
                </a:tc>
                <a:extLst>
                  <a:ext uri="{0D108BD9-81ED-4DB2-BD59-A6C34878D82A}">
                    <a16:rowId xmlns:a16="http://schemas.microsoft.com/office/drawing/2014/main" val="3467087101"/>
                  </a:ext>
                </a:extLst>
              </a:tr>
            </a:tbl>
          </a:graphicData>
        </a:graphic>
      </p:graphicFrame>
      <p:graphicFrame>
        <p:nvGraphicFramePr>
          <p:cNvPr id="3" name="Tableau 2">
            <a:extLst>
              <a:ext uri="{FF2B5EF4-FFF2-40B4-BE49-F238E27FC236}">
                <a16:creationId xmlns:a16="http://schemas.microsoft.com/office/drawing/2014/main" id="{96691286-46F1-1FE3-B136-C51DEB875322}"/>
              </a:ext>
            </a:extLst>
          </p:cNvPr>
          <p:cNvGraphicFramePr>
            <a:graphicFrameLocks noGrp="1"/>
          </p:cNvGraphicFramePr>
          <p:nvPr>
            <p:extLst>
              <p:ext uri="{D42A27DB-BD31-4B8C-83A1-F6EECF244321}">
                <p14:modId xmlns:p14="http://schemas.microsoft.com/office/powerpoint/2010/main" val="1381269723"/>
              </p:ext>
            </p:extLst>
          </p:nvPr>
        </p:nvGraphicFramePr>
        <p:xfrm>
          <a:off x="4337223" y="255269"/>
          <a:ext cx="3616407" cy="655938"/>
        </p:xfrm>
        <a:graphic>
          <a:graphicData uri="http://schemas.openxmlformats.org/drawingml/2006/table">
            <a:tbl>
              <a:tblPr/>
              <a:tblGrid>
                <a:gridCol w="3616407">
                  <a:extLst>
                    <a:ext uri="{9D8B030D-6E8A-4147-A177-3AD203B41FA5}">
                      <a16:colId xmlns:a16="http://schemas.microsoft.com/office/drawing/2014/main" val="2747762929"/>
                    </a:ext>
                  </a:extLst>
                </a:gridCol>
              </a:tblGrid>
              <a:tr h="655938">
                <a:tc>
                  <a:txBody>
                    <a:bodyPr/>
                    <a:lstStyle/>
                    <a:p>
                      <a:pPr algn="just">
                        <a:buNone/>
                      </a:pPr>
                      <a:r>
                        <a:rPr lang="fr-FR" dirty="0"/>
                        <a:t>“Arrêtez tout de suite ! Vous êtes vraiment immatures !”</a:t>
                      </a:r>
                    </a:p>
                  </a:txBody>
                  <a:tcPr anchor="ctr">
                    <a:lnL>
                      <a:noFill/>
                    </a:lnL>
                    <a:lnR>
                      <a:noFill/>
                    </a:lnR>
                    <a:lnT>
                      <a:noFill/>
                    </a:lnT>
                    <a:lnB>
                      <a:noFill/>
                    </a:lnB>
                    <a:noFill/>
                  </a:tcPr>
                </a:tc>
                <a:extLst>
                  <a:ext uri="{0D108BD9-81ED-4DB2-BD59-A6C34878D82A}">
                    <a16:rowId xmlns:a16="http://schemas.microsoft.com/office/drawing/2014/main" val="3469277416"/>
                  </a:ext>
                </a:extLst>
              </a:tr>
            </a:tbl>
          </a:graphicData>
        </a:graphic>
      </p:graphicFrame>
      <p:graphicFrame>
        <p:nvGraphicFramePr>
          <p:cNvPr id="4" name="Tableau 3">
            <a:extLst>
              <a:ext uri="{FF2B5EF4-FFF2-40B4-BE49-F238E27FC236}">
                <a16:creationId xmlns:a16="http://schemas.microsoft.com/office/drawing/2014/main" id="{3DD9ACE9-FF2F-8548-7097-9788DA1B5F46}"/>
              </a:ext>
            </a:extLst>
          </p:cNvPr>
          <p:cNvGraphicFramePr>
            <a:graphicFrameLocks noGrp="1"/>
          </p:cNvGraphicFramePr>
          <p:nvPr>
            <p:extLst>
              <p:ext uri="{D42A27DB-BD31-4B8C-83A1-F6EECF244321}">
                <p14:modId xmlns:p14="http://schemas.microsoft.com/office/powerpoint/2010/main" val="115481378"/>
              </p:ext>
            </p:extLst>
          </p:nvPr>
        </p:nvGraphicFramePr>
        <p:xfrm>
          <a:off x="7953632" y="110181"/>
          <a:ext cx="4238368" cy="1737360"/>
        </p:xfrm>
        <a:graphic>
          <a:graphicData uri="http://schemas.openxmlformats.org/drawingml/2006/table">
            <a:tbl>
              <a:tblPr/>
              <a:tblGrid>
                <a:gridCol w="4238368">
                  <a:extLst>
                    <a:ext uri="{9D8B030D-6E8A-4147-A177-3AD203B41FA5}">
                      <a16:colId xmlns:a16="http://schemas.microsoft.com/office/drawing/2014/main" val="1811151524"/>
                    </a:ext>
                  </a:extLst>
                </a:gridCol>
              </a:tblGrid>
              <a:tr h="0">
                <a:tc>
                  <a:txBody>
                    <a:bodyPr/>
                    <a:lstStyle/>
                    <a:p>
                      <a:pPr>
                        <a:buNone/>
                      </a:pPr>
                      <a:r>
                        <a:rPr lang="fr-FR" dirty="0"/>
                        <a:t>“Quand je vois que vous vous disputez en classe, je me sens tendue, parce que j’ai besoin de calme pour que le cours continue. Est-ce qu’on peut faire une pause et en reparler ensemble plus tard ?”</a:t>
                      </a:r>
                    </a:p>
                  </a:txBody>
                  <a:tcPr anchor="ctr">
                    <a:lnL>
                      <a:noFill/>
                    </a:lnL>
                    <a:lnR>
                      <a:noFill/>
                    </a:lnR>
                    <a:lnT>
                      <a:noFill/>
                    </a:lnT>
                    <a:lnB>
                      <a:noFill/>
                    </a:lnB>
                    <a:noFill/>
                  </a:tcPr>
                </a:tc>
                <a:extLst>
                  <a:ext uri="{0D108BD9-81ED-4DB2-BD59-A6C34878D82A}">
                    <a16:rowId xmlns:a16="http://schemas.microsoft.com/office/drawing/2014/main" val="3613262030"/>
                  </a:ext>
                </a:extLst>
              </a:tr>
            </a:tbl>
          </a:graphicData>
        </a:graphic>
      </p:graphicFrame>
      <p:graphicFrame>
        <p:nvGraphicFramePr>
          <p:cNvPr id="8" name="Tableau 7">
            <a:extLst>
              <a:ext uri="{FF2B5EF4-FFF2-40B4-BE49-F238E27FC236}">
                <a16:creationId xmlns:a16="http://schemas.microsoft.com/office/drawing/2014/main" id="{A435D00B-FEC5-CDD3-D0A9-C3E21739D604}"/>
              </a:ext>
            </a:extLst>
          </p:cNvPr>
          <p:cNvGraphicFramePr>
            <a:graphicFrameLocks noGrp="1"/>
          </p:cNvGraphicFramePr>
          <p:nvPr>
            <p:extLst>
              <p:ext uri="{D42A27DB-BD31-4B8C-83A1-F6EECF244321}">
                <p14:modId xmlns:p14="http://schemas.microsoft.com/office/powerpoint/2010/main" val="2069832631"/>
              </p:ext>
            </p:extLst>
          </p:nvPr>
        </p:nvGraphicFramePr>
        <p:xfrm>
          <a:off x="729051" y="2165007"/>
          <a:ext cx="3509318" cy="1729740"/>
        </p:xfrm>
        <a:graphic>
          <a:graphicData uri="http://schemas.openxmlformats.org/drawingml/2006/table">
            <a:tbl>
              <a:tblPr/>
              <a:tblGrid>
                <a:gridCol w="3509318">
                  <a:extLst>
                    <a:ext uri="{9D8B030D-6E8A-4147-A177-3AD203B41FA5}">
                      <a16:colId xmlns:a16="http://schemas.microsoft.com/office/drawing/2014/main" val="447143396"/>
                    </a:ext>
                  </a:extLst>
                </a:gridCol>
              </a:tblGrid>
              <a:tr h="1729740">
                <a:tc>
                  <a:txBody>
                    <a:bodyPr/>
                    <a:lstStyle/>
                    <a:p>
                      <a:pPr algn="just">
                        <a:buNone/>
                      </a:pPr>
                      <a:r>
                        <a:rPr lang="fr-FR" b="1" dirty="0"/>
                        <a:t>5. Injustice perçue par un élève</a:t>
                      </a:r>
                      <a:br>
                        <a:rPr lang="fr-FR" dirty="0"/>
                      </a:br>
                      <a:r>
                        <a:rPr lang="fr-FR" i="1" dirty="0"/>
                        <a:t>“C’est toujours moi que vous punissez !”</a:t>
                      </a:r>
                      <a:endParaRPr lang="fr-FR" dirty="0"/>
                    </a:p>
                  </a:txBody>
                  <a:tcPr anchor="ctr">
                    <a:lnL>
                      <a:noFill/>
                    </a:lnL>
                    <a:lnR>
                      <a:noFill/>
                    </a:lnR>
                    <a:lnT>
                      <a:noFill/>
                    </a:lnT>
                    <a:lnB>
                      <a:noFill/>
                    </a:lnB>
                    <a:noFill/>
                  </a:tcPr>
                </a:tc>
                <a:extLst>
                  <a:ext uri="{0D108BD9-81ED-4DB2-BD59-A6C34878D82A}">
                    <a16:rowId xmlns:a16="http://schemas.microsoft.com/office/drawing/2014/main" val="3335829921"/>
                  </a:ext>
                </a:extLst>
              </a:tr>
            </a:tbl>
          </a:graphicData>
        </a:graphic>
      </p:graphicFrame>
      <p:graphicFrame>
        <p:nvGraphicFramePr>
          <p:cNvPr id="9" name="Tableau 8">
            <a:extLst>
              <a:ext uri="{FF2B5EF4-FFF2-40B4-BE49-F238E27FC236}">
                <a16:creationId xmlns:a16="http://schemas.microsoft.com/office/drawing/2014/main" id="{01713A7F-65A0-7590-4ED0-FD76A82A6F48}"/>
              </a:ext>
            </a:extLst>
          </p:cNvPr>
          <p:cNvGraphicFramePr>
            <a:graphicFrameLocks noGrp="1"/>
          </p:cNvGraphicFramePr>
          <p:nvPr>
            <p:extLst>
              <p:ext uri="{D42A27DB-BD31-4B8C-83A1-F6EECF244321}">
                <p14:modId xmlns:p14="http://schemas.microsoft.com/office/powerpoint/2010/main" val="2329310573"/>
              </p:ext>
            </p:extLst>
          </p:nvPr>
        </p:nvGraphicFramePr>
        <p:xfrm>
          <a:off x="4337223" y="2510373"/>
          <a:ext cx="3509317" cy="655937"/>
        </p:xfrm>
        <a:graphic>
          <a:graphicData uri="http://schemas.openxmlformats.org/drawingml/2006/table">
            <a:tbl>
              <a:tblPr/>
              <a:tblGrid>
                <a:gridCol w="3509317">
                  <a:extLst>
                    <a:ext uri="{9D8B030D-6E8A-4147-A177-3AD203B41FA5}">
                      <a16:colId xmlns:a16="http://schemas.microsoft.com/office/drawing/2014/main" val="2355552652"/>
                    </a:ext>
                  </a:extLst>
                </a:gridCol>
              </a:tblGrid>
              <a:tr h="655937">
                <a:tc>
                  <a:txBody>
                    <a:bodyPr/>
                    <a:lstStyle/>
                    <a:p>
                      <a:pPr algn="just">
                        <a:buNone/>
                      </a:pPr>
                      <a:r>
                        <a:rPr lang="fr-FR" dirty="0"/>
                        <a:t>“Ce n’est pas vrai, arrête de te plaindre !”</a:t>
                      </a:r>
                    </a:p>
                  </a:txBody>
                  <a:tcPr anchor="ctr">
                    <a:lnL>
                      <a:noFill/>
                    </a:lnL>
                    <a:lnR>
                      <a:noFill/>
                    </a:lnR>
                    <a:lnT>
                      <a:noFill/>
                    </a:lnT>
                    <a:lnB>
                      <a:noFill/>
                    </a:lnB>
                    <a:noFill/>
                  </a:tcPr>
                </a:tc>
                <a:extLst>
                  <a:ext uri="{0D108BD9-81ED-4DB2-BD59-A6C34878D82A}">
                    <a16:rowId xmlns:a16="http://schemas.microsoft.com/office/drawing/2014/main" val="936136604"/>
                  </a:ext>
                </a:extLst>
              </a:tr>
            </a:tbl>
          </a:graphicData>
        </a:graphic>
      </p:graphicFrame>
      <p:graphicFrame>
        <p:nvGraphicFramePr>
          <p:cNvPr id="10" name="Tableau 9">
            <a:extLst>
              <a:ext uri="{FF2B5EF4-FFF2-40B4-BE49-F238E27FC236}">
                <a16:creationId xmlns:a16="http://schemas.microsoft.com/office/drawing/2014/main" id="{9854A869-6086-C50C-7933-528F79CA205E}"/>
              </a:ext>
            </a:extLst>
          </p:cNvPr>
          <p:cNvGraphicFramePr>
            <a:graphicFrameLocks noGrp="1"/>
          </p:cNvGraphicFramePr>
          <p:nvPr>
            <p:extLst>
              <p:ext uri="{D42A27DB-BD31-4B8C-83A1-F6EECF244321}">
                <p14:modId xmlns:p14="http://schemas.microsoft.com/office/powerpoint/2010/main" val="1341558003"/>
              </p:ext>
            </p:extLst>
          </p:nvPr>
        </p:nvGraphicFramePr>
        <p:xfrm>
          <a:off x="7945394" y="2298357"/>
          <a:ext cx="4003590" cy="1463040"/>
        </p:xfrm>
        <a:graphic>
          <a:graphicData uri="http://schemas.openxmlformats.org/drawingml/2006/table">
            <a:tbl>
              <a:tblPr/>
              <a:tblGrid>
                <a:gridCol w="4003590">
                  <a:extLst>
                    <a:ext uri="{9D8B030D-6E8A-4147-A177-3AD203B41FA5}">
                      <a16:colId xmlns:a16="http://schemas.microsoft.com/office/drawing/2014/main" val="2901740815"/>
                    </a:ext>
                  </a:extLst>
                </a:gridCol>
              </a:tblGrid>
              <a:tr h="1341637">
                <a:tc>
                  <a:txBody>
                    <a:bodyPr/>
                    <a:lstStyle/>
                    <a:p>
                      <a:pPr algn="just">
                        <a:buNone/>
                      </a:pPr>
                      <a:r>
                        <a:rPr lang="fr-FR" dirty="0"/>
                        <a:t>“Quand tu me dis que tu trouves que c’est toujours toi que je punis, je me sens surprise, parce que j’aimerais être juste avec chacun. Peux-tu m’expliquer ce qui te donne cette impression ?”</a:t>
                      </a:r>
                    </a:p>
                  </a:txBody>
                  <a:tcPr anchor="ctr">
                    <a:lnL>
                      <a:noFill/>
                    </a:lnL>
                    <a:lnR>
                      <a:noFill/>
                    </a:lnR>
                    <a:lnT>
                      <a:noFill/>
                    </a:lnT>
                    <a:lnB>
                      <a:noFill/>
                    </a:lnB>
                    <a:noFill/>
                  </a:tcPr>
                </a:tc>
                <a:extLst>
                  <a:ext uri="{0D108BD9-81ED-4DB2-BD59-A6C34878D82A}">
                    <a16:rowId xmlns:a16="http://schemas.microsoft.com/office/drawing/2014/main" val="867771049"/>
                  </a:ext>
                </a:extLst>
              </a:tr>
            </a:tbl>
          </a:graphicData>
        </a:graphic>
      </p:graphicFrame>
    </p:spTree>
    <p:extLst>
      <p:ext uri="{BB962C8B-B14F-4D97-AF65-F5344CB8AC3E}">
        <p14:creationId xmlns:p14="http://schemas.microsoft.com/office/powerpoint/2010/main" val="102817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DD11AF-7D02-9FBA-3D9F-BE253DA3BFFD}"/>
              </a:ext>
            </a:extLst>
          </p:cNvPr>
          <p:cNvSpPr txBox="1"/>
          <p:nvPr/>
        </p:nvSpPr>
        <p:spPr>
          <a:xfrm>
            <a:off x="874239" y="128709"/>
            <a:ext cx="1121066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0000"/>
                </a:solidFill>
                <a:effectLst/>
                <a:latin typeface="Arial" panose="020B0604020202020204" pitchFamily="34" charset="0"/>
              </a:rPr>
              <a:t> Avec les parents</a:t>
            </a:r>
          </a:p>
        </p:txBody>
      </p:sp>
      <p:graphicFrame>
        <p:nvGraphicFramePr>
          <p:cNvPr id="7" name="Tableau 6">
            <a:extLst>
              <a:ext uri="{FF2B5EF4-FFF2-40B4-BE49-F238E27FC236}">
                <a16:creationId xmlns:a16="http://schemas.microsoft.com/office/drawing/2014/main" id="{27377441-0382-ABC7-BAEE-CD096EEF5A64}"/>
              </a:ext>
            </a:extLst>
          </p:cNvPr>
          <p:cNvGraphicFramePr>
            <a:graphicFrameLocks noGrp="1"/>
          </p:cNvGraphicFramePr>
          <p:nvPr>
            <p:extLst>
              <p:ext uri="{D42A27DB-BD31-4B8C-83A1-F6EECF244321}">
                <p14:modId xmlns:p14="http://schemas.microsoft.com/office/powerpoint/2010/main" val="2690118614"/>
              </p:ext>
            </p:extLst>
          </p:nvPr>
        </p:nvGraphicFramePr>
        <p:xfrm>
          <a:off x="778478" y="657063"/>
          <a:ext cx="3558743" cy="1463040"/>
        </p:xfrm>
        <a:graphic>
          <a:graphicData uri="http://schemas.openxmlformats.org/drawingml/2006/table">
            <a:tbl>
              <a:tblPr/>
              <a:tblGrid>
                <a:gridCol w="3558743">
                  <a:extLst>
                    <a:ext uri="{9D8B030D-6E8A-4147-A177-3AD203B41FA5}">
                      <a16:colId xmlns:a16="http://schemas.microsoft.com/office/drawing/2014/main" val="36999226"/>
                    </a:ext>
                  </a:extLst>
                </a:gridCol>
              </a:tblGrid>
              <a:tr h="1050118">
                <a:tc>
                  <a:txBody>
                    <a:bodyPr/>
                    <a:lstStyle/>
                    <a:p>
                      <a:pPr algn="just">
                        <a:buNone/>
                      </a:pPr>
                      <a:r>
                        <a:rPr lang="fr-FR" b="1" dirty="0"/>
                        <a:t>1. Parent agressif ou sur la défensive</a:t>
                      </a:r>
                      <a:br>
                        <a:rPr lang="fr-FR" dirty="0"/>
                      </a:br>
                      <a:r>
                        <a:rPr lang="fr-FR" i="1" dirty="0"/>
                        <a:t>“Mon fils n’a jamais de problème, c’est vous qui ne savez pas gérer votre classe !”</a:t>
                      </a:r>
                      <a:endParaRPr lang="fr-FR" dirty="0"/>
                    </a:p>
                  </a:txBody>
                  <a:tcPr anchor="ctr">
                    <a:lnL>
                      <a:noFill/>
                    </a:lnL>
                    <a:lnR>
                      <a:noFill/>
                    </a:lnR>
                    <a:lnT>
                      <a:noFill/>
                    </a:lnT>
                    <a:lnB>
                      <a:noFill/>
                    </a:lnB>
                    <a:noFill/>
                  </a:tcPr>
                </a:tc>
                <a:extLst>
                  <a:ext uri="{0D108BD9-81ED-4DB2-BD59-A6C34878D82A}">
                    <a16:rowId xmlns:a16="http://schemas.microsoft.com/office/drawing/2014/main" val="1092625361"/>
                  </a:ext>
                </a:extLst>
              </a:tr>
            </a:tbl>
          </a:graphicData>
        </a:graphic>
      </p:graphicFrame>
      <p:graphicFrame>
        <p:nvGraphicFramePr>
          <p:cNvPr id="8" name="Tableau 7">
            <a:extLst>
              <a:ext uri="{FF2B5EF4-FFF2-40B4-BE49-F238E27FC236}">
                <a16:creationId xmlns:a16="http://schemas.microsoft.com/office/drawing/2014/main" id="{1B95F696-07A2-6588-B36D-E81F534EF5A6}"/>
              </a:ext>
            </a:extLst>
          </p:cNvPr>
          <p:cNvGraphicFramePr>
            <a:graphicFrameLocks noGrp="1"/>
          </p:cNvGraphicFramePr>
          <p:nvPr>
            <p:extLst>
              <p:ext uri="{D42A27DB-BD31-4B8C-83A1-F6EECF244321}">
                <p14:modId xmlns:p14="http://schemas.microsoft.com/office/powerpoint/2010/main" val="875163179"/>
              </p:ext>
            </p:extLst>
          </p:nvPr>
        </p:nvGraphicFramePr>
        <p:xfrm>
          <a:off x="4401064" y="498040"/>
          <a:ext cx="3389871" cy="972620"/>
        </p:xfrm>
        <a:graphic>
          <a:graphicData uri="http://schemas.openxmlformats.org/drawingml/2006/table">
            <a:tbl>
              <a:tblPr/>
              <a:tblGrid>
                <a:gridCol w="3389871">
                  <a:extLst>
                    <a:ext uri="{9D8B030D-6E8A-4147-A177-3AD203B41FA5}">
                      <a16:colId xmlns:a16="http://schemas.microsoft.com/office/drawing/2014/main" val="1133524363"/>
                    </a:ext>
                  </a:extLst>
                </a:gridCol>
              </a:tblGrid>
              <a:tr h="972620">
                <a:tc>
                  <a:txBody>
                    <a:bodyPr/>
                    <a:lstStyle/>
                    <a:p>
                      <a:pPr algn="just">
                        <a:buNone/>
                      </a:pPr>
                      <a:r>
                        <a:rPr lang="fr-FR" dirty="0"/>
                        <a:t>“Je vous demande de me parler autrement !” ou “Votre fils n’est pas un ange non plus !”</a:t>
                      </a:r>
                    </a:p>
                  </a:txBody>
                  <a:tcPr anchor="ctr">
                    <a:lnL>
                      <a:noFill/>
                    </a:lnL>
                    <a:lnR>
                      <a:noFill/>
                    </a:lnR>
                    <a:lnT>
                      <a:noFill/>
                    </a:lnT>
                    <a:lnB>
                      <a:noFill/>
                    </a:lnB>
                    <a:noFill/>
                  </a:tcPr>
                </a:tc>
                <a:extLst>
                  <a:ext uri="{0D108BD9-81ED-4DB2-BD59-A6C34878D82A}">
                    <a16:rowId xmlns:a16="http://schemas.microsoft.com/office/drawing/2014/main" val="988245675"/>
                  </a:ext>
                </a:extLst>
              </a:tr>
            </a:tbl>
          </a:graphicData>
        </a:graphic>
      </p:graphicFrame>
      <p:graphicFrame>
        <p:nvGraphicFramePr>
          <p:cNvPr id="9" name="Tableau 8">
            <a:extLst>
              <a:ext uri="{FF2B5EF4-FFF2-40B4-BE49-F238E27FC236}">
                <a16:creationId xmlns:a16="http://schemas.microsoft.com/office/drawing/2014/main" id="{5D74BCA6-44C3-8A97-EA25-E2A6592BA6EE}"/>
              </a:ext>
            </a:extLst>
          </p:cNvPr>
          <p:cNvGraphicFramePr>
            <a:graphicFrameLocks noGrp="1"/>
          </p:cNvGraphicFramePr>
          <p:nvPr>
            <p:extLst>
              <p:ext uri="{D42A27DB-BD31-4B8C-83A1-F6EECF244321}">
                <p14:modId xmlns:p14="http://schemas.microsoft.com/office/powerpoint/2010/main" val="2473007344"/>
              </p:ext>
            </p:extLst>
          </p:nvPr>
        </p:nvGraphicFramePr>
        <p:xfrm>
          <a:off x="7838816" y="0"/>
          <a:ext cx="4198211" cy="2286001"/>
        </p:xfrm>
        <a:graphic>
          <a:graphicData uri="http://schemas.openxmlformats.org/drawingml/2006/table">
            <a:tbl>
              <a:tblPr/>
              <a:tblGrid>
                <a:gridCol w="4198211">
                  <a:extLst>
                    <a:ext uri="{9D8B030D-6E8A-4147-A177-3AD203B41FA5}">
                      <a16:colId xmlns:a16="http://schemas.microsoft.com/office/drawing/2014/main" val="2582802504"/>
                    </a:ext>
                  </a:extLst>
                </a:gridCol>
              </a:tblGrid>
              <a:tr h="2286001">
                <a:tc>
                  <a:txBody>
                    <a:bodyPr/>
                    <a:lstStyle/>
                    <a:p>
                      <a:pPr algn="just">
                        <a:buNone/>
                      </a:pPr>
                      <a:r>
                        <a:rPr lang="fr-FR" dirty="0"/>
                        <a:t>“Quand j’entends que vous remettez en question ma manière d’enseigner, je me sens déstabilisée, parce que j’aimerais qu’on puisse échanger dans un climat de respect. Est-ce qu’on peut reprendre calmement pour chercher ensemble ce qui se passe pour votre fils ?”</a:t>
                      </a:r>
                    </a:p>
                  </a:txBody>
                  <a:tcPr anchor="ctr">
                    <a:lnL>
                      <a:noFill/>
                    </a:lnL>
                    <a:lnR>
                      <a:noFill/>
                    </a:lnR>
                    <a:lnT>
                      <a:noFill/>
                    </a:lnT>
                    <a:lnB>
                      <a:noFill/>
                    </a:lnB>
                    <a:noFill/>
                  </a:tcPr>
                </a:tc>
                <a:extLst>
                  <a:ext uri="{0D108BD9-81ED-4DB2-BD59-A6C34878D82A}">
                    <a16:rowId xmlns:a16="http://schemas.microsoft.com/office/drawing/2014/main" val="3139434393"/>
                  </a:ext>
                </a:extLst>
              </a:tr>
            </a:tbl>
          </a:graphicData>
        </a:graphic>
      </p:graphicFrame>
      <p:graphicFrame>
        <p:nvGraphicFramePr>
          <p:cNvPr id="10" name="Tableau 9">
            <a:extLst>
              <a:ext uri="{FF2B5EF4-FFF2-40B4-BE49-F238E27FC236}">
                <a16:creationId xmlns:a16="http://schemas.microsoft.com/office/drawing/2014/main" id="{C86F87C5-EEC5-92C0-DBEA-F970FF8B7D75}"/>
              </a:ext>
            </a:extLst>
          </p:cNvPr>
          <p:cNvGraphicFramePr>
            <a:graphicFrameLocks noGrp="1"/>
          </p:cNvGraphicFramePr>
          <p:nvPr>
            <p:extLst>
              <p:ext uri="{D42A27DB-BD31-4B8C-83A1-F6EECF244321}">
                <p14:modId xmlns:p14="http://schemas.microsoft.com/office/powerpoint/2010/main" val="2588892490"/>
              </p:ext>
            </p:extLst>
          </p:nvPr>
        </p:nvGraphicFramePr>
        <p:xfrm>
          <a:off x="752216" y="2701393"/>
          <a:ext cx="3541758" cy="727607"/>
        </p:xfrm>
        <a:graphic>
          <a:graphicData uri="http://schemas.openxmlformats.org/drawingml/2006/table">
            <a:tbl>
              <a:tblPr/>
              <a:tblGrid>
                <a:gridCol w="3541758">
                  <a:extLst>
                    <a:ext uri="{9D8B030D-6E8A-4147-A177-3AD203B41FA5}">
                      <a16:colId xmlns:a16="http://schemas.microsoft.com/office/drawing/2014/main" val="3532831304"/>
                    </a:ext>
                  </a:extLst>
                </a:gridCol>
              </a:tblGrid>
              <a:tr h="727607">
                <a:tc>
                  <a:txBody>
                    <a:bodyPr/>
                    <a:lstStyle/>
                    <a:p>
                      <a:pPr algn="just">
                        <a:buNone/>
                      </a:pPr>
                      <a:r>
                        <a:rPr lang="fr-FR" b="1" dirty="0"/>
                        <a:t>2. Parent inquiet qui bombarde de mails / critiques</a:t>
                      </a:r>
                      <a:endParaRPr lang="fr-FR" dirty="0"/>
                    </a:p>
                  </a:txBody>
                  <a:tcPr anchor="ctr">
                    <a:lnL>
                      <a:noFill/>
                    </a:lnL>
                    <a:lnR>
                      <a:noFill/>
                    </a:lnR>
                    <a:lnT>
                      <a:noFill/>
                    </a:lnT>
                    <a:lnB>
                      <a:noFill/>
                    </a:lnB>
                    <a:noFill/>
                  </a:tcPr>
                </a:tc>
                <a:extLst>
                  <a:ext uri="{0D108BD9-81ED-4DB2-BD59-A6C34878D82A}">
                    <a16:rowId xmlns:a16="http://schemas.microsoft.com/office/drawing/2014/main" val="2525083027"/>
                  </a:ext>
                </a:extLst>
              </a:tr>
            </a:tbl>
          </a:graphicData>
        </a:graphic>
      </p:graphicFrame>
      <p:graphicFrame>
        <p:nvGraphicFramePr>
          <p:cNvPr id="11" name="Tableau 10">
            <a:extLst>
              <a:ext uri="{FF2B5EF4-FFF2-40B4-BE49-F238E27FC236}">
                <a16:creationId xmlns:a16="http://schemas.microsoft.com/office/drawing/2014/main" id="{D0E6BDEC-5251-063F-F08A-7F45DFEF7367}"/>
              </a:ext>
            </a:extLst>
          </p:cNvPr>
          <p:cNvGraphicFramePr>
            <a:graphicFrameLocks noGrp="1"/>
          </p:cNvGraphicFramePr>
          <p:nvPr>
            <p:extLst>
              <p:ext uri="{D42A27DB-BD31-4B8C-83A1-F6EECF244321}">
                <p14:modId xmlns:p14="http://schemas.microsoft.com/office/powerpoint/2010/main" val="1654245094"/>
              </p:ext>
            </p:extLst>
          </p:nvPr>
        </p:nvGraphicFramePr>
        <p:xfrm>
          <a:off x="4379441" y="2425116"/>
          <a:ext cx="3389870" cy="1280160"/>
        </p:xfrm>
        <a:graphic>
          <a:graphicData uri="http://schemas.openxmlformats.org/drawingml/2006/table">
            <a:tbl>
              <a:tblPr/>
              <a:tblGrid>
                <a:gridCol w="3389870">
                  <a:extLst>
                    <a:ext uri="{9D8B030D-6E8A-4147-A177-3AD203B41FA5}">
                      <a16:colId xmlns:a16="http://schemas.microsoft.com/office/drawing/2014/main" val="3530822542"/>
                    </a:ext>
                  </a:extLst>
                </a:gridCol>
              </a:tblGrid>
              <a:tr h="1280160">
                <a:tc>
                  <a:txBody>
                    <a:bodyPr/>
                    <a:lstStyle/>
                    <a:p>
                      <a:pPr algn="just">
                        <a:buNone/>
                      </a:pPr>
                      <a:r>
                        <a:rPr lang="fr-FR" dirty="0"/>
                        <a:t>“Je n’ai pas le temps de répondre à tous vos messages !” ou “Faites-moi confiance, je sais ce que je fais.”</a:t>
                      </a:r>
                    </a:p>
                  </a:txBody>
                  <a:tcPr anchor="ctr">
                    <a:lnL>
                      <a:noFill/>
                    </a:lnL>
                    <a:lnR>
                      <a:noFill/>
                    </a:lnR>
                    <a:lnT>
                      <a:noFill/>
                    </a:lnT>
                    <a:lnB>
                      <a:noFill/>
                    </a:lnB>
                    <a:noFill/>
                  </a:tcPr>
                </a:tc>
                <a:extLst>
                  <a:ext uri="{0D108BD9-81ED-4DB2-BD59-A6C34878D82A}">
                    <a16:rowId xmlns:a16="http://schemas.microsoft.com/office/drawing/2014/main" val="2843687846"/>
                  </a:ext>
                </a:extLst>
              </a:tr>
            </a:tbl>
          </a:graphicData>
        </a:graphic>
      </p:graphicFrame>
      <p:graphicFrame>
        <p:nvGraphicFramePr>
          <p:cNvPr id="12" name="Tableau 11">
            <a:extLst>
              <a:ext uri="{FF2B5EF4-FFF2-40B4-BE49-F238E27FC236}">
                <a16:creationId xmlns:a16="http://schemas.microsoft.com/office/drawing/2014/main" id="{F1E05F17-2394-4876-D788-D0A034BA9386}"/>
              </a:ext>
            </a:extLst>
          </p:cNvPr>
          <p:cNvGraphicFramePr>
            <a:graphicFrameLocks noGrp="1"/>
          </p:cNvGraphicFramePr>
          <p:nvPr>
            <p:extLst>
              <p:ext uri="{D42A27DB-BD31-4B8C-83A1-F6EECF244321}">
                <p14:modId xmlns:p14="http://schemas.microsoft.com/office/powerpoint/2010/main" val="542595041"/>
              </p:ext>
            </p:extLst>
          </p:nvPr>
        </p:nvGraphicFramePr>
        <p:xfrm>
          <a:off x="7805351" y="2261103"/>
          <a:ext cx="4386649" cy="2286000"/>
        </p:xfrm>
        <a:graphic>
          <a:graphicData uri="http://schemas.openxmlformats.org/drawingml/2006/table">
            <a:tbl>
              <a:tblPr/>
              <a:tblGrid>
                <a:gridCol w="4386649">
                  <a:extLst>
                    <a:ext uri="{9D8B030D-6E8A-4147-A177-3AD203B41FA5}">
                      <a16:colId xmlns:a16="http://schemas.microsoft.com/office/drawing/2014/main" val="2326899609"/>
                    </a:ext>
                  </a:extLst>
                </a:gridCol>
              </a:tblGrid>
              <a:tr h="1020527">
                <a:tc>
                  <a:txBody>
                    <a:bodyPr/>
                    <a:lstStyle/>
                    <a:p>
                      <a:pPr algn="just">
                        <a:buNone/>
                      </a:pPr>
                      <a:r>
                        <a:rPr lang="fr-FR" dirty="0"/>
                        <a:t>“Je vois que vous m’écrivez très souvent, j’imagine que vous êtes inquiet pour votre enfant. De mon côté, je me sens un peu débordée par le nombre de messages, parce que j’ai besoin de temps pour suivre tous les élèves. Est-ce qu’on pourrait convenir d’un moment hebdomadaire pour faire le point ?”</a:t>
                      </a:r>
                    </a:p>
                  </a:txBody>
                  <a:tcPr anchor="ctr">
                    <a:lnL>
                      <a:noFill/>
                    </a:lnL>
                    <a:lnR>
                      <a:noFill/>
                    </a:lnR>
                    <a:lnT>
                      <a:noFill/>
                    </a:lnT>
                    <a:lnB>
                      <a:noFill/>
                    </a:lnB>
                    <a:noFill/>
                  </a:tcPr>
                </a:tc>
                <a:extLst>
                  <a:ext uri="{0D108BD9-81ED-4DB2-BD59-A6C34878D82A}">
                    <a16:rowId xmlns:a16="http://schemas.microsoft.com/office/drawing/2014/main" val="2593866034"/>
                  </a:ext>
                </a:extLst>
              </a:tr>
            </a:tbl>
          </a:graphicData>
        </a:graphic>
      </p:graphicFrame>
      <p:graphicFrame>
        <p:nvGraphicFramePr>
          <p:cNvPr id="13" name="Tableau 12">
            <a:extLst>
              <a:ext uri="{FF2B5EF4-FFF2-40B4-BE49-F238E27FC236}">
                <a16:creationId xmlns:a16="http://schemas.microsoft.com/office/drawing/2014/main" id="{A750E22F-9573-C568-9239-E6803336071F}"/>
              </a:ext>
            </a:extLst>
          </p:cNvPr>
          <p:cNvGraphicFramePr>
            <a:graphicFrameLocks noGrp="1"/>
          </p:cNvGraphicFramePr>
          <p:nvPr>
            <p:extLst>
              <p:ext uri="{D42A27DB-BD31-4B8C-83A1-F6EECF244321}">
                <p14:modId xmlns:p14="http://schemas.microsoft.com/office/powerpoint/2010/main" val="3014813135"/>
              </p:ext>
            </p:extLst>
          </p:nvPr>
        </p:nvGraphicFramePr>
        <p:xfrm>
          <a:off x="752216" y="5219699"/>
          <a:ext cx="3541758" cy="727606"/>
        </p:xfrm>
        <a:graphic>
          <a:graphicData uri="http://schemas.openxmlformats.org/drawingml/2006/table">
            <a:tbl>
              <a:tblPr/>
              <a:tblGrid>
                <a:gridCol w="3541758">
                  <a:extLst>
                    <a:ext uri="{9D8B030D-6E8A-4147-A177-3AD203B41FA5}">
                      <a16:colId xmlns:a16="http://schemas.microsoft.com/office/drawing/2014/main" val="673131311"/>
                    </a:ext>
                  </a:extLst>
                </a:gridCol>
              </a:tblGrid>
              <a:tr h="727606">
                <a:tc>
                  <a:txBody>
                    <a:bodyPr/>
                    <a:lstStyle/>
                    <a:p>
                      <a:pPr algn="just">
                        <a:buNone/>
                      </a:pPr>
                      <a:r>
                        <a:rPr lang="fr-FR" b="1" dirty="0"/>
                        <a:t>3. Désaccord sur une sanction</a:t>
                      </a:r>
                      <a:br>
                        <a:rPr lang="fr-FR" dirty="0"/>
                      </a:br>
                      <a:r>
                        <a:rPr lang="fr-FR" i="1" dirty="0"/>
                        <a:t>“Vous exagérez complètement !”</a:t>
                      </a:r>
                      <a:endParaRPr lang="fr-FR" dirty="0"/>
                    </a:p>
                  </a:txBody>
                  <a:tcPr anchor="ctr">
                    <a:lnL>
                      <a:noFill/>
                    </a:lnL>
                    <a:lnR>
                      <a:noFill/>
                    </a:lnR>
                    <a:lnT>
                      <a:noFill/>
                    </a:lnT>
                    <a:lnB>
                      <a:noFill/>
                    </a:lnB>
                    <a:noFill/>
                  </a:tcPr>
                </a:tc>
                <a:extLst>
                  <a:ext uri="{0D108BD9-81ED-4DB2-BD59-A6C34878D82A}">
                    <a16:rowId xmlns:a16="http://schemas.microsoft.com/office/drawing/2014/main" val="3953781478"/>
                  </a:ext>
                </a:extLst>
              </a:tr>
            </a:tbl>
          </a:graphicData>
        </a:graphic>
      </p:graphicFrame>
      <p:graphicFrame>
        <p:nvGraphicFramePr>
          <p:cNvPr id="14" name="Tableau 13">
            <a:extLst>
              <a:ext uri="{FF2B5EF4-FFF2-40B4-BE49-F238E27FC236}">
                <a16:creationId xmlns:a16="http://schemas.microsoft.com/office/drawing/2014/main" id="{270858B9-427C-F0FE-843D-97869FB56A29}"/>
              </a:ext>
            </a:extLst>
          </p:cNvPr>
          <p:cNvGraphicFramePr>
            <a:graphicFrameLocks noGrp="1"/>
          </p:cNvGraphicFramePr>
          <p:nvPr>
            <p:extLst>
              <p:ext uri="{D42A27DB-BD31-4B8C-83A1-F6EECF244321}">
                <p14:modId xmlns:p14="http://schemas.microsoft.com/office/powerpoint/2010/main" val="1549964382"/>
              </p:ext>
            </p:extLst>
          </p:nvPr>
        </p:nvGraphicFramePr>
        <p:xfrm>
          <a:off x="4367597" y="5020246"/>
          <a:ext cx="3401714" cy="1126511"/>
        </p:xfrm>
        <a:graphic>
          <a:graphicData uri="http://schemas.openxmlformats.org/drawingml/2006/table">
            <a:tbl>
              <a:tblPr/>
              <a:tblGrid>
                <a:gridCol w="3401714">
                  <a:extLst>
                    <a:ext uri="{9D8B030D-6E8A-4147-A177-3AD203B41FA5}">
                      <a16:colId xmlns:a16="http://schemas.microsoft.com/office/drawing/2014/main" val="3785391493"/>
                    </a:ext>
                  </a:extLst>
                </a:gridCol>
              </a:tblGrid>
              <a:tr h="1126511">
                <a:tc>
                  <a:txBody>
                    <a:bodyPr/>
                    <a:lstStyle/>
                    <a:p>
                      <a:pPr algn="just">
                        <a:buNone/>
                      </a:pPr>
                      <a:r>
                        <a:rPr lang="fr-FR" dirty="0"/>
                        <a:t>“Les règles, c’est les règles !” ou “C’est votre fils qui l’a cherché.”</a:t>
                      </a:r>
                    </a:p>
                  </a:txBody>
                  <a:tcPr anchor="ctr">
                    <a:lnL>
                      <a:noFill/>
                    </a:lnL>
                    <a:lnR>
                      <a:noFill/>
                    </a:lnR>
                    <a:lnT>
                      <a:noFill/>
                    </a:lnT>
                    <a:lnB>
                      <a:noFill/>
                    </a:lnB>
                    <a:noFill/>
                  </a:tcPr>
                </a:tc>
                <a:extLst>
                  <a:ext uri="{0D108BD9-81ED-4DB2-BD59-A6C34878D82A}">
                    <a16:rowId xmlns:a16="http://schemas.microsoft.com/office/drawing/2014/main" val="2128688468"/>
                  </a:ext>
                </a:extLst>
              </a:tr>
            </a:tbl>
          </a:graphicData>
        </a:graphic>
      </p:graphicFrame>
      <p:graphicFrame>
        <p:nvGraphicFramePr>
          <p:cNvPr id="15" name="Tableau 14">
            <a:extLst>
              <a:ext uri="{FF2B5EF4-FFF2-40B4-BE49-F238E27FC236}">
                <a16:creationId xmlns:a16="http://schemas.microsoft.com/office/drawing/2014/main" id="{06663F21-DF61-176B-082F-5938D5DD575D}"/>
              </a:ext>
            </a:extLst>
          </p:cNvPr>
          <p:cNvGraphicFramePr>
            <a:graphicFrameLocks noGrp="1"/>
          </p:cNvGraphicFramePr>
          <p:nvPr>
            <p:extLst>
              <p:ext uri="{D42A27DB-BD31-4B8C-83A1-F6EECF244321}">
                <p14:modId xmlns:p14="http://schemas.microsoft.com/office/powerpoint/2010/main" val="2104885095"/>
              </p:ext>
            </p:extLst>
          </p:nvPr>
        </p:nvGraphicFramePr>
        <p:xfrm>
          <a:off x="7838816" y="4717611"/>
          <a:ext cx="4246092" cy="1737360"/>
        </p:xfrm>
        <a:graphic>
          <a:graphicData uri="http://schemas.openxmlformats.org/drawingml/2006/table">
            <a:tbl>
              <a:tblPr/>
              <a:tblGrid>
                <a:gridCol w="4246092">
                  <a:extLst>
                    <a:ext uri="{9D8B030D-6E8A-4147-A177-3AD203B41FA5}">
                      <a16:colId xmlns:a16="http://schemas.microsoft.com/office/drawing/2014/main" val="3519550412"/>
                    </a:ext>
                  </a:extLst>
                </a:gridCol>
              </a:tblGrid>
              <a:tr h="1143000">
                <a:tc>
                  <a:txBody>
                    <a:bodyPr/>
                    <a:lstStyle/>
                    <a:p>
                      <a:pPr algn="just">
                        <a:buNone/>
                      </a:pPr>
                      <a:r>
                        <a:rPr lang="fr-FR" dirty="0"/>
                        <a:t>“J’entends que vous trouvez la sanction excessive. Je me sens un peu mal à l’aise, parce que j’aimerais que vous compreniez le sens de cette décision. Je peux vous expliquer ce qui a motivé mon choix, et on peut en discuter si vous voulez ?”</a:t>
                      </a:r>
                    </a:p>
                  </a:txBody>
                  <a:tcPr anchor="ctr">
                    <a:lnL>
                      <a:noFill/>
                    </a:lnL>
                    <a:lnR>
                      <a:noFill/>
                    </a:lnR>
                    <a:lnT>
                      <a:noFill/>
                    </a:lnT>
                    <a:lnB>
                      <a:noFill/>
                    </a:lnB>
                    <a:noFill/>
                  </a:tcPr>
                </a:tc>
                <a:extLst>
                  <a:ext uri="{0D108BD9-81ED-4DB2-BD59-A6C34878D82A}">
                    <a16:rowId xmlns:a16="http://schemas.microsoft.com/office/drawing/2014/main" val="3724747638"/>
                  </a:ext>
                </a:extLst>
              </a:tr>
            </a:tbl>
          </a:graphicData>
        </a:graphic>
      </p:graphicFrame>
    </p:spTree>
    <p:extLst>
      <p:ext uri="{BB962C8B-B14F-4D97-AF65-F5344CB8AC3E}">
        <p14:creationId xmlns:p14="http://schemas.microsoft.com/office/powerpoint/2010/main" val="217634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2A6698D-1BA6-12D1-A226-55E46E2FED9D}"/>
              </a:ext>
            </a:extLst>
          </p:cNvPr>
          <p:cNvGraphicFramePr>
            <a:graphicFrameLocks noGrp="1"/>
          </p:cNvGraphicFramePr>
          <p:nvPr>
            <p:extLst>
              <p:ext uri="{D42A27DB-BD31-4B8C-83A1-F6EECF244321}">
                <p14:modId xmlns:p14="http://schemas.microsoft.com/office/powerpoint/2010/main" val="1459642933"/>
              </p:ext>
            </p:extLst>
          </p:nvPr>
        </p:nvGraphicFramePr>
        <p:xfrm>
          <a:off x="889685" y="437429"/>
          <a:ext cx="3336326" cy="1420821"/>
        </p:xfrm>
        <a:graphic>
          <a:graphicData uri="http://schemas.openxmlformats.org/drawingml/2006/table">
            <a:tbl>
              <a:tblPr/>
              <a:tblGrid>
                <a:gridCol w="3336326">
                  <a:extLst>
                    <a:ext uri="{9D8B030D-6E8A-4147-A177-3AD203B41FA5}">
                      <a16:colId xmlns:a16="http://schemas.microsoft.com/office/drawing/2014/main" val="2046502670"/>
                    </a:ext>
                  </a:extLst>
                </a:gridCol>
              </a:tblGrid>
              <a:tr h="1420821">
                <a:tc>
                  <a:txBody>
                    <a:bodyPr/>
                    <a:lstStyle/>
                    <a:p>
                      <a:pPr algn="just">
                        <a:buNone/>
                      </a:pPr>
                      <a:r>
                        <a:rPr lang="fr-FR" b="1" dirty="0"/>
                        <a:t>4. Parent en colère</a:t>
                      </a:r>
                      <a:br>
                        <a:rPr lang="fr-FR" dirty="0"/>
                      </a:br>
                      <a:r>
                        <a:rPr lang="fr-FR" i="1" dirty="0"/>
                        <a:t>“Mon enfant dit que vous l’avez humilié devant toute la classe !”</a:t>
                      </a:r>
                      <a:endParaRPr lang="fr-FR" dirty="0"/>
                    </a:p>
                  </a:txBody>
                  <a:tcPr anchor="ctr">
                    <a:lnL>
                      <a:noFill/>
                    </a:lnL>
                    <a:lnR>
                      <a:noFill/>
                    </a:lnR>
                    <a:lnT>
                      <a:noFill/>
                    </a:lnT>
                    <a:lnB>
                      <a:noFill/>
                    </a:lnB>
                    <a:noFill/>
                  </a:tcPr>
                </a:tc>
                <a:extLst>
                  <a:ext uri="{0D108BD9-81ED-4DB2-BD59-A6C34878D82A}">
                    <a16:rowId xmlns:a16="http://schemas.microsoft.com/office/drawing/2014/main" val="924607190"/>
                  </a:ext>
                </a:extLst>
              </a:tr>
            </a:tbl>
          </a:graphicData>
        </a:graphic>
      </p:graphicFrame>
      <p:graphicFrame>
        <p:nvGraphicFramePr>
          <p:cNvPr id="3" name="Tableau 2">
            <a:extLst>
              <a:ext uri="{FF2B5EF4-FFF2-40B4-BE49-F238E27FC236}">
                <a16:creationId xmlns:a16="http://schemas.microsoft.com/office/drawing/2014/main" id="{2E9DBC01-0DE7-B1EC-5DBB-388B151D81BB}"/>
              </a:ext>
            </a:extLst>
          </p:cNvPr>
          <p:cNvGraphicFramePr>
            <a:graphicFrameLocks noGrp="1"/>
          </p:cNvGraphicFramePr>
          <p:nvPr>
            <p:extLst>
              <p:ext uri="{D42A27DB-BD31-4B8C-83A1-F6EECF244321}">
                <p14:modId xmlns:p14="http://schemas.microsoft.com/office/powerpoint/2010/main" val="1965486570"/>
              </p:ext>
            </p:extLst>
          </p:nvPr>
        </p:nvGraphicFramePr>
        <p:xfrm>
          <a:off x="4337222" y="531340"/>
          <a:ext cx="4015946" cy="1277484"/>
        </p:xfrm>
        <a:graphic>
          <a:graphicData uri="http://schemas.openxmlformats.org/drawingml/2006/table">
            <a:tbl>
              <a:tblPr/>
              <a:tblGrid>
                <a:gridCol w="4015946">
                  <a:extLst>
                    <a:ext uri="{9D8B030D-6E8A-4147-A177-3AD203B41FA5}">
                      <a16:colId xmlns:a16="http://schemas.microsoft.com/office/drawing/2014/main" val="1174097874"/>
                    </a:ext>
                  </a:extLst>
                </a:gridCol>
              </a:tblGrid>
              <a:tr h="1277484">
                <a:tc>
                  <a:txBody>
                    <a:bodyPr/>
                    <a:lstStyle/>
                    <a:p>
                      <a:pPr algn="just">
                        <a:buNone/>
                      </a:pPr>
                      <a:r>
                        <a:rPr lang="fr-FR" dirty="0"/>
                        <a:t>“Ce n’est pas vrai, il exagère !” ou “Je ne me laisse pas parler comme ça !”</a:t>
                      </a:r>
                    </a:p>
                  </a:txBody>
                  <a:tcPr anchor="ctr">
                    <a:lnL>
                      <a:noFill/>
                    </a:lnL>
                    <a:lnR>
                      <a:noFill/>
                    </a:lnR>
                    <a:lnT>
                      <a:noFill/>
                    </a:lnT>
                    <a:lnB>
                      <a:noFill/>
                    </a:lnB>
                    <a:noFill/>
                  </a:tcPr>
                </a:tc>
                <a:extLst>
                  <a:ext uri="{0D108BD9-81ED-4DB2-BD59-A6C34878D82A}">
                    <a16:rowId xmlns:a16="http://schemas.microsoft.com/office/drawing/2014/main" val="514599147"/>
                  </a:ext>
                </a:extLst>
              </a:tr>
            </a:tbl>
          </a:graphicData>
        </a:graphic>
      </p:graphicFrame>
      <p:graphicFrame>
        <p:nvGraphicFramePr>
          <p:cNvPr id="4" name="Tableau 3">
            <a:extLst>
              <a:ext uri="{FF2B5EF4-FFF2-40B4-BE49-F238E27FC236}">
                <a16:creationId xmlns:a16="http://schemas.microsoft.com/office/drawing/2014/main" id="{8D096029-C98E-B859-E516-357DB43518DD}"/>
              </a:ext>
            </a:extLst>
          </p:cNvPr>
          <p:cNvGraphicFramePr>
            <a:graphicFrameLocks noGrp="1"/>
          </p:cNvGraphicFramePr>
          <p:nvPr>
            <p:extLst>
              <p:ext uri="{D42A27DB-BD31-4B8C-83A1-F6EECF244321}">
                <p14:modId xmlns:p14="http://schemas.microsoft.com/office/powerpoint/2010/main" val="951607888"/>
              </p:ext>
            </p:extLst>
          </p:nvPr>
        </p:nvGraphicFramePr>
        <p:xfrm>
          <a:off x="8353168" y="172994"/>
          <a:ext cx="3731740" cy="2286000"/>
        </p:xfrm>
        <a:graphic>
          <a:graphicData uri="http://schemas.openxmlformats.org/drawingml/2006/table">
            <a:tbl>
              <a:tblPr/>
              <a:tblGrid>
                <a:gridCol w="3731740">
                  <a:extLst>
                    <a:ext uri="{9D8B030D-6E8A-4147-A177-3AD203B41FA5}">
                      <a16:colId xmlns:a16="http://schemas.microsoft.com/office/drawing/2014/main" val="1203074385"/>
                    </a:ext>
                  </a:extLst>
                </a:gridCol>
              </a:tblGrid>
              <a:tr h="1816444">
                <a:tc>
                  <a:txBody>
                    <a:bodyPr/>
                    <a:lstStyle/>
                    <a:p>
                      <a:pPr algn="just">
                        <a:buNone/>
                      </a:pPr>
                      <a:r>
                        <a:rPr lang="fr-FR" dirty="0"/>
                        <a:t>“Je vois que vous êtes très en colère, et j’entends que votre enfant s’est senti blessé. C’est important pour moi que les élèves se sentent respectés. J’aimerais qu’on reprenne ensemble ce qui s’est passé pour que je puisse comprendre votre ressenti.”</a:t>
                      </a:r>
                    </a:p>
                  </a:txBody>
                  <a:tcPr anchor="ctr">
                    <a:lnL>
                      <a:noFill/>
                    </a:lnL>
                    <a:lnR>
                      <a:noFill/>
                    </a:lnR>
                    <a:lnT>
                      <a:noFill/>
                    </a:lnT>
                    <a:lnB>
                      <a:noFill/>
                    </a:lnB>
                    <a:noFill/>
                  </a:tcPr>
                </a:tc>
                <a:extLst>
                  <a:ext uri="{0D108BD9-81ED-4DB2-BD59-A6C34878D82A}">
                    <a16:rowId xmlns:a16="http://schemas.microsoft.com/office/drawing/2014/main" val="2949606686"/>
                  </a:ext>
                </a:extLst>
              </a:tr>
            </a:tbl>
          </a:graphicData>
        </a:graphic>
      </p:graphicFrame>
    </p:spTree>
    <p:extLst>
      <p:ext uri="{BB962C8B-B14F-4D97-AF65-F5344CB8AC3E}">
        <p14:creationId xmlns:p14="http://schemas.microsoft.com/office/powerpoint/2010/main" val="36992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92E3A8A-7E8B-CD90-0325-1CD2BDB55FB8}"/>
              </a:ext>
            </a:extLst>
          </p:cNvPr>
          <p:cNvSpPr txBox="1"/>
          <p:nvPr/>
        </p:nvSpPr>
        <p:spPr>
          <a:xfrm>
            <a:off x="988541" y="296563"/>
            <a:ext cx="1094808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0000"/>
                </a:solidFill>
                <a:effectLst/>
                <a:latin typeface="Arial" panose="020B0604020202020204" pitchFamily="34" charset="0"/>
              </a:rPr>
              <a:t>Avec les collègues / l’équipe éducative/ la hiérarchie</a:t>
            </a:r>
          </a:p>
        </p:txBody>
      </p:sp>
      <p:graphicFrame>
        <p:nvGraphicFramePr>
          <p:cNvPr id="7" name="Tableau 6">
            <a:extLst>
              <a:ext uri="{FF2B5EF4-FFF2-40B4-BE49-F238E27FC236}">
                <a16:creationId xmlns:a16="http://schemas.microsoft.com/office/drawing/2014/main" id="{9B1DB204-3755-74E0-EF42-A8CB18A713CB}"/>
              </a:ext>
            </a:extLst>
          </p:cNvPr>
          <p:cNvGraphicFramePr>
            <a:graphicFrameLocks noGrp="1"/>
          </p:cNvGraphicFramePr>
          <p:nvPr>
            <p:extLst>
              <p:ext uri="{D42A27DB-BD31-4B8C-83A1-F6EECF244321}">
                <p14:modId xmlns:p14="http://schemas.microsoft.com/office/powerpoint/2010/main" val="1904710278"/>
              </p:ext>
            </p:extLst>
          </p:nvPr>
        </p:nvGraphicFramePr>
        <p:xfrm>
          <a:off x="840260" y="1315510"/>
          <a:ext cx="3591694" cy="1569102"/>
        </p:xfrm>
        <a:graphic>
          <a:graphicData uri="http://schemas.openxmlformats.org/drawingml/2006/table">
            <a:tbl>
              <a:tblPr/>
              <a:tblGrid>
                <a:gridCol w="3591694">
                  <a:extLst>
                    <a:ext uri="{9D8B030D-6E8A-4147-A177-3AD203B41FA5}">
                      <a16:colId xmlns:a16="http://schemas.microsoft.com/office/drawing/2014/main" val="594690582"/>
                    </a:ext>
                  </a:extLst>
                </a:gridCol>
              </a:tblGrid>
              <a:tr h="1569102">
                <a:tc>
                  <a:txBody>
                    <a:bodyPr/>
                    <a:lstStyle/>
                    <a:p>
                      <a:pPr algn="just">
                        <a:buNone/>
                      </a:pPr>
                      <a:r>
                        <a:rPr lang="fr-FR" b="1" dirty="0"/>
                        <a:t>1. Désaccord sur les pratiques pédagogiques</a:t>
                      </a:r>
                      <a:br>
                        <a:rPr lang="fr-FR" dirty="0"/>
                      </a:br>
                      <a:r>
                        <a:rPr lang="fr-FR" i="1" dirty="0"/>
                        <a:t>“Tu es trop laxiste avec tes élèves.”</a:t>
                      </a:r>
                      <a:endParaRPr lang="fr-FR" dirty="0"/>
                    </a:p>
                  </a:txBody>
                  <a:tcPr anchor="ctr">
                    <a:lnL>
                      <a:noFill/>
                    </a:lnL>
                    <a:lnR>
                      <a:noFill/>
                    </a:lnR>
                    <a:lnT>
                      <a:noFill/>
                    </a:lnT>
                    <a:lnB>
                      <a:noFill/>
                    </a:lnB>
                    <a:noFill/>
                  </a:tcPr>
                </a:tc>
                <a:extLst>
                  <a:ext uri="{0D108BD9-81ED-4DB2-BD59-A6C34878D82A}">
                    <a16:rowId xmlns:a16="http://schemas.microsoft.com/office/drawing/2014/main" val="2642639307"/>
                  </a:ext>
                </a:extLst>
              </a:tr>
            </a:tbl>
          </a:graphicData>
        </a:graphic>
      </p:graphicFrame>
      <p:graphicFrame>
        <p:nvGraphicFramePr>
          <p:cNvPr id="8" name="Tableau 7">
            <a:extLst>
              <a:ext uri="{FF2B5EF4-FFF2-40B4-BE49-F238E27FC236}">
                <a16:creationId xmlns:a16="http://schemas.microsoft.com/office/drawing/2014/main" id="{A467E841-C94A-5CC0-8968-FDDF7B45175E}"/>
              </a:ext>
            </a:extLst>
          </p:cNvPr>
          <p:cNvGraphicFramePr>
            <a:graphicFrameLocks noGrp="1"/>
          </p:cNvGraphicFramePr>
          <p:nvPr>
            <p:extLst>
              <p:ext uri="{D42A27DB-BD31-4B8C-83A1-F6EECF244321}">
                <p14:modId xmlns:p14="http://schemas.microsoft.com/office/powerpoint/2010/main" val="492615550"/>
              </p:ext>
            </p:extLst>
          </p:nvPr>
        </p:nvGraphicFramePr>
        <p:xfrm>
          <a:off x="4557583" y="1315510"/>
          <a:ext cx="2949146" cy="1374072"/>
        </p:xfrm>
        <a:graphic>
          <a:graphicData uri="http://schemas.openxmlformats.org/drawingml/2006/table">
            <a:tbl>
              <a:tblPr/>
              <a:tblGrid>
                <a:gridCol w="2949146">
                  <a:extLst>
                    <a:ext uri="{9D8B030D-6E8A-4147-A177-3AD203B41FA5}">
                      <a16:colId xmlns:a16="http://schemas.microsoft.com/office/drawing/2014/main" val="1125009282"/>
                    </a:ext>
                  </a:extLst>
                </a:gridCol>
              </a:tblGrid>
              <a:tr h="1374072">
                <a:tc>
                  <a:txBody>
                    <a:bodyPr/>
                    <a:lstStyle/>
                    <a:p>
                      <a:pPr algn="just">
                        <a:buNone/>
                      </a:pPr>
                      <a:r>
                        <a:rPr lang="fr-FR" dirty="0"/>
                        <a:t>“Et toi, tu es trop rigide !” </a:t>
                      </a:r>
                      <a:br>
                        <a:rPr lang="fr-FR" dirty="0"/>
                      </a:br>
                      <a:r>
                        <a:rPr lang="fr-FR" dirty="0"/>
                        <a:t>ou “Chacun fait comme il veut, mêle-toi de tes affaires.”</a:t>
                      </a:r>
                    </a:p>
                  </a:txBody>
                  <a:tcPr anchor="ctr">
                    <a:lnL>
                      <a:noFill/>
                    </a:lnL>
                    <a:lnR>
                      <a:noFill/>
                    </a:lnR>
                    <a:lnT>
                      <a:noFill/>
                    </a:lnT>
                    <a:lnB>
                      <a:noFill/>
                    </a:lnB>
                    <a:noFill/>
                  </a:tcPr>
                </a:tc>
                <a:extLst>
                  <a:ext uri="{0D108BD9-81ED-4DB2-BD59-A6C34878D82A}">
                    <a16:rowId xmlns:a16="http://schemas.microsoft.com/office/drawing/2014/main" val="817386608"/>
                  </a:ext>
                </a:extLst>
              </a:tr>
            </a:tbl>
          </a:graphicData>
        </a:graphic>
      </p:graphicFrame>
      <p:graphicFrame>
        <p:nvGraphicFramePr>
          <p:cNvPr id="9" name="Tableau 8">
            <a:extLst>
              <a:ext uri="{FF2B5EF4-FFF2-40B4-BE49-F238E27FC236}">
                <a16:creationId xmlns:a16="http://schemas.microsoft.com/office/drawing/2014/main" id="{A043FB70-0DF1-A4A6-3229-9B9883643C0E}"/>
              </a:ext>
            </a:extLst>
          </p:cNvPr>
          <p:cNvGraphicFramePr>
            <a:graphicFrameLocks noGrp="1"/>
          </p:cNvGraphicFramePr>
          <p:nvPr>
            <p:extLst>
              <p:ext uri="{D42A27DB-BD31-4B8C-83A1-F6EECF244321}">
                <p14:modId xmlns:p14="http://schemas.microsoft.com/office/powerpoint/2010/main" val="3652857204"/>
              </p:ext>
            </p:extLst>
          </p:nvPr>
        </p:nvGraphicFramePr>
        <p:xfrm>
          <a:off x="7632358" y="1071594"/>
          <a:ext cx="4559643" cy="1737360"/>
        </p:xfrm>
        <a:graphic>
          <a:graphicData uri="http://schemas.openxmlformats.org/drawingml/2006/table">
            <a:tbl>
              <a:tblPr/>
              <a:tblGrid>
                <a:gridCol w="4559643">
                  <a:extLst>
                    <a:ext uri="{9D8B030D-6E8A-4147-A177-3AD203B41FA5}">
                      <a16:colId xmlns:a16="http://schemas.microsoft.com/office/drawing/2014/main" val="3205093281"/>
                    </a:ext>
                  </a:extLst>
                </a:gridCol>
              </a:tblGrid>
              <a:tr h="1555923">
                <a:tc>
                  <a:txBody>
                    <a:bodyPr/>
                    <a:lstStyle/>
                    <a:p>
                      <a:pPr algn="just">
                        <a:buNone/>
                      </a:pPr>
                      <a:r>
                        <a:rPr lang="fr-FR" dirty="0"/>
                        <a:t>“Quand j’entends que tu trouves ma manière de faire trop souple, je me sens un peu jugée, parce que j’aimerais que nos échanges soient bienveillants. J’aimerais comprendre ce que tu observes et en discuter pour voir ce qu’on peut partager.”</a:t>
                      </a:r>
                    </a:p>
                  </a:txBody>
                  <a:tcPr anchor="ctr">
                    <a:lnL>
                      <a:noFill/>
                    </a:lnL>
                    <a:lnR>
                      <a:noFill/>
                    </a:lnR>
                    <a:lnT>
                      <a:noFill/>
                    </a:lnT>
                    <a:lnB>
                      <a:noFill/>
                    </a:lnB>
                    <a:noFill/>
                  </a:tcPr>
                </a:tc>
                <a:extLst>
                  <a:ext uri="{0D108BD9-81ED-4DB2-BD59-A6C34878D82A}">
                    <a16:rowId xmlns:a16="http://schemas.microsoft.com/office/drawing/2014/main" val="1205506153"/>
                  </a:ext>
                </a:extLst>
              </a:tr>
            </a:tbl>
          </a:graphicData>
        </a:graphic>
      </p:graphicFrame>
      <p:graphicFrame>
        <p:nvGraphicFramePr>
          <p:cNvPr id="17" name="Tableau 16">
            <a:extLst>
              <a:ext uri="{FF2B5EF4-FFF2-40B4-BE49-F238E27FC236}">
                <a16:creationId xmlns:a16="http://schemas.microsoft.com/office/drawing/2014/main" id="{31A240FB-50D4-1490-7872-4B29BDF664C8}"/>
              </a:ext>
            </a:extLst>
          </p:cNvPr>
          <p:cNvGraphicFramePr>
            <a:graphicFrameLocks noGrp="1"/>
          </p:cNvGraphicFramePr>
          <p:nvPr>
            <p:extLst>
              <p:ext uri="{D42A27DB-BD31-4B8C-83A1-F6EECF244321}">
                <p14:modId xmlns:p14="http://schemas.microsoft.com/office/powerpoint/2010/main" val="1785010684"/>
              </p:ext>
            </p:extLst>
          </p:nvPr>
        </p:nvGraphicFramePr>
        <p:xfrm>
          <a:off x="852616" y="3446844"/>
          <a:ext cx="3455774" cy="1463040"/>
        </p:xfrm>
        <a:graphic>
          <a:graphicData uri="http://schemas.openxmlformats.org/drawingml/2006/table">
            <a:tbl>
              <a:tblPr/>
              <a:tblGrid>
                <a:gridCol w="3455774">
                  <a:extLst>
                    <a:ext uri="{9D8B030D-6E8A-4147-A177-3AD203B41FA5}">
                      <a16:colId xmlns:a16="http://schemas.microsoft.com/office/drawing/2014/main" val="1413555081"/>
                    </a:ext>
                  </a:extLst>
                </a:gridCol>
              </a:tblGrid>
              <a:tr h="1463040">
                <a:tc>
                  <a:txBody>
                    <a:bodyPr/>
                    <a:lstStyle/>
                    <a:p>
                      <a:pPr algn="just">
                        <a:buNone/>
                      </a:pPr>
                      <a:r>
                        <a:rPr lang="fr-FR" b="1" dirty="0"/>
                        <a:t>2. Remarque blessante en salle des profs</a:t>
                      </a:r>
                    </a:p>
                    <a:p>
                      <a:pPr algn="just">
                        <a:buNone/>
                      </a:pPr>
                      <a:br>
                        <a:rPr lang="fr-FR" dirty="0"/>
                      </a:br>
                      <a:r>
                        <a:rPr lang="fr-FR" i="1" dirty="0"/>
                        <a:t>“T’as encore fait ta méthode bizarre ?”</a:t>
                      </a:r>
                      <a:endParaRPr lang="fr-FR" dirty="0"/>
                    </a:p>
                  </a:txBody>
                  <a:tcPr anchor="ctr">
                    <a:lnL>
                      <a:noFill/>
                    </a:lnL>
                    <a:lnR>
                      <a:noFill/>
                    </a:lnR>
                    <a:lnT>
                      <a:noFill/>
                    </a:lnT>
                    <a:lnB>
                      <a:noFill/>
                    </a:lnB>
                    <a:noFill/>
                  </a:tcPr>
                </a:tc>
                <a:extLst>
                  <a:ext uri="{0D108BD9-81ED-4DB2-BD59-A6C34878D82A}">
                    <a16:rowId xmlns:a16="http://schemas.microsoft.com/office/drawing/2014/main" val="3702943228"/>
                  </a:ext>
                </a:extLst>
              </a:tr>
            </a:tbl>
          </a:graphicData>
        </a:graphic>
      </p:graphicFrame>
      <p:graphicFrame>
        <p:nvGraphicFramePr>
          <p:cNvPr id="18" name="Tableau 17">
            <a:extLst>
              <a:ext uri="{FF2B5EF4-FFF2-40B4-BE49-F238E27FC236}">
                <a16:creationId xmlns:a16="http://schemas.microsoft.com/office/drawing/2014/main" id="{D54DF362-9CCF-D853-DDF3-673C0601D4B9}"/>
              </a:ext>
            </a:extLst>
          </p:cNvPr>
          <p:cNvGraphicFramePr>
            <a:graphicFrameLocks noGrp="1"/>
          </p:cNvGraphicFramePr>
          <p:nvPr>
            <p:extLst>
              <p:ext uri="{D42A27DB-BD31-4B8C-83A1-F6EECF244321}">
                <p14:modId xmlns:p14="http://schemas.microsoft.com/office/powerpoint/2010/main" val="515166231"/>
              </p:ext>
            </p:extLst>
          </p:nvPr>
        </p:nvGraphicFramePr>
        <p:xfrm>
          <a:off x="4557583" y="3290311"/>
          <a:ext cx="3200401" cy="1550920"/>
        </p:xfrm>
        <a:graphic>
          <a:graphicData uri="http://schemas.openxmlformats.org/drawingml/2006/table">
            <a:tbl>
              <a:tblPr/>
              <a:tblGrid>
                <a:gridCol w="3200401">
                  <a:extLst>
                    <a:ext uri="{9D8B030D-6E8A-4147-A177-3AD203B41FA5}">
                      <a16:colId xmlns:a16="http://schemas.microsoft.com/office/drawing/2014/main" val="2545405613"/>
                    </a:ext>
                  </a:extLst>
                </a:gridCol>
              </a:tblGrid>
              <a:tr h="1550920">
                <a:tc>
                  <a:txBody>
                    <a:bodyPr/>
                    <a:lstStyle/>
                    <a:p>
                      <a:pPr algn="just">
                        <a:buNone/>
                      </a:pPr>
                      <a:r>
                        <a:rPr lang="fr-FR" dirty="0"/>
                        <a:t>“Et toi, t’es toujours aussi désagréable !” </a:t>
                      </a:r>
                      <a:br>
                        <a:rPr lang="fr-FR" dirty="0"/>
                      </a:br>
                      <a:r>
                        <a:rPr lang="fr-FR" dirty="0"/>
                        <a:t>ou “Ce n’est pas tes affaires.”</a:t>
                      </a:r>
                    </a:p>
                  </a:txBody>
                  <a:tcPr anchor="ctr">
                    <a:lnL>
                      <a:noFill/>
                    </a:lnL>
                    <a:lnR>
                      <a:noFill/>
                    </a:lnR>
                    <a:lnT>
                      <a:noFill/>
                    </a:lnT>
                    <a:lnB>
                      <a:noFill/>
                    </a:lnB>
                    <a:noFill/>
                  </a:tcPr>
                </a:tc>
                <a:extLst>
                  <a:ext uri="{0D108BD9-81ED-4DB2-BD59-A6C34878D82A}">
                    <a16:rowId xmlns:a16="http://schemas.microsoft.com/office/drawing/2014/main" val="1218211859"/>
                  </a:ext>
                </a:extLst>
              </a:tr>
            </a:tbl>
          </a:graphicData>
        </a:graphic>
      </p:graphicFrame>
      <p:graphicFrame>
        <p:nvGraphicFramePr>
          <p:cNvPr id="19" name="Tableau 18">
            <a:extLst>
              <a:ext uri="{FF2B5EF4-FFF2-40B4-BE49-F238E27FC236}">
                <a16:creationId xmlns:a16="http://schemas.microsoft.com/office/drawing/2014/main" id="{4105E1FD-0CB3-830D-3D36-4AC391A5784A}"/>
              </a:ext>
            </a:extLst>
          </p:cNvPr>
          <p:cNvGraphicFramePr>
            <a:graphicFrameLocks noGrp="1"/>
          </p:cNvGraphicFramePr>
          <p:nvPr>
            <p:extLst>
              <p:ext uri="{D42A27DB-BD31-4B8C-83A1-F6EECF244321}">
                <p14:modId xmlns:p14="http://schemas.microsoft.com/office/powerpoint/2010/main" val="3479792104"/>
              </p:ext>
            </p:extLst>
          </p:nvPr>
        </p:nvGraphicFramePr>
        <p:xfrm>
          <a:off x="7811530" y="3471411"/>
          <a:ext cx="4201297" cy="1188720"/>
        </p:xfrm>
        <a:graphic>
          <a:graphicData uri="http://schemas.openxmlformats.org/drawingml/2006/table">
            <a:tbl>
              <a:tblPr/>
              <a:tblGrid>
                <a:gridCol w="4201297">
                  <a:extLst>
                    <a:ext uri="{9D8B030D-6E8A-4147-A177-3AD203B41FA5}">
                      <a16:colId xmlns:a16="http://schemas.microsoft.com/office/drawing/2014/main" val="694397339"/>
                    </a:ext>
                  </a:extLst>
                </a:gridCol>
              </a:tblGrid>
              <a:tr h="722386">
                <a:tc>
                  <a:txBody>
                    <a:bodyPr/>
                    <a:lstStyle/>
                    <a:p>
                      <a:pPr algn="just">
                        <a:buNone/>
                      </a:pPr>
                      <a:r>
                        <a:rPr lang="fr-FR" dirty="0"/>
                        <a:t>“Quand j’entends cette remarque, je me sens blessée, parce que j’ai besoin de respect pour le travail de chacun. Est-ce que tu veux qu’on en parle calmement ?”</a:t>
                      </a:r>
                    </a:p>
                  </a:txBody>
                  <a:tcPr anchor="ctr">
                    <a:lnL>
                      <a:noFill/>
                    </a:lnL>
                    <a:lnR>
                      <a:noFill/>
                    </a:lnR>
                    <a:lnT>
                      <a:noFill/>
                    </a:lnT>
                    <a:lnB>
                      <a:noFill/>
                    </a:lnB>
                    <a:noFill/>
                  </a:tcPr>
                </a:tc>
                <a:extLst>
                  <a:ext uri="{0D108BD9-81ED-4DB2-BD59-A6C34878D82A}">
                    <a16:rowId xmlns:a16="http://schemas.microsoft.com/office/drawing/2014/main" val="1525413627"/>
                  </a:ext>
                </a:extLst>
              </a:tr>
            </a:tbl>
          </a:graphicData>
        </a:graphic>
      </p:graphicFrame>
    </p:spTree>
    <p:extLst>
      <p:ext uri="{BB962C8B-B14F-4D97-AF65-F5344CB8AC3E}">
        <p14:creationId xmlns:p14="http://schemas.microsoft.com/office/powerpoint/2010/main" val="1603348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0B28616F-0721-E6E2-EF9B-03BC0A4DF7AC}"/>
              </a:ext>
            </a:extLst>
          </p:cNvPr>
          <p:cNvGraphicFramePr>
            <a:graphicFrameLocks noGrp="1"/>
          </p:cNvGraphicFramePr>
          <p:nvPr>
            <p:extLst>
              <p:ext uri="{D42A27DB-BD31-4B8C-83A1-F6EECF244321}">
                <p14:modId xmlns:p14="http://schemas.microsoft.com/office/powerpoint/2010/main" val="1023431186"/>
              </p:ext>
            </p:extLst>
          </p:nvPr>
        </p:nvGraphicFramePr>
        <p:xfrm>
          <a:off x="902045" y="1654570"/>
          <a:ext cx="3459892" cy="1172450"/>
        </p:xfrm>
        <a:graphic>
          <a:graphicData uri="http://schemas.openxmlformats.org/drawingml/2006/table">
            <a:tbl>
              <a:tblPr/>
              <a:tblGrid>
                <a:gridCol w="3459892">
                  <a:extLst>
                    <a:ext uri="{9D8B030D-6E8A-4147-A177-3AD203B41FA5}">
                      <a16:colId xmlns:a16="http://schemas.microsoft.com/office/drawing/2014/main" val="325428965"/>
                    </a:ext>
                  </a:extLst>
                </a:gridCol>
              </a:tblGrid>
              <a:tr h="1172450">
                <a:tc>
                  <a:txBody>
                    <a:bodyPr/>
                    <a:lstStyle/>
                    <a:p>
                      <a:pPr algn="just">
                        <a:buNone/>
                      </a:pPr>
                      <a:r>
                        <a:rPr lang="fr-FR" b="1" dirty="0"/>
                        <a:t>3. Collègue qui t’interrompt ou monopolise la parole en réunion</a:t>
                      </a:r>
                      <a:endParaRPr lang="fr-FR" dirty="0"/>
                    </a:p>
                  </a:txBody>
                  <a:tcPr anchor="ctr">
                    <a:lnL>
                      <a:noFill/>
                    </a:lnL>
                    <a:lnR>
                      <a:noFill/>
                    </a:lnR>
                    <a:lnT>
                      <a:noFill/>
                    </a:lnT>
                    <a:lnB>
                      <a:noFill/>
                    </a:lnB>
                    <a:noFill/>
                  </a:tcPr>
                </a:tc>
                <a:extLst>
                  <a:ext uri="{0D108BD9-81ED-4DB2-BD59-A6C34878D82A}">
                    <a16:rowId xmlns:a16="http://schemas.microsoft.com/office/drawing/2014/main" val="2889767659"/>
                  </a:ext>
                </a:extLst>
              </a:tr>
            </a:tbl>
          </a:graphicData>
        </a:graphic>
      </p:graphicFrame>
      <p:graphicFrame>
        <p:nvGraphicFramePr>
          <p:cNvPr id="6" name="Tableau 5">
            <a:extLst>
              <a:ext uri="{FF2B5EF4-FFF2-40B4-BE49-F238E27FC236}">
                <a16:creationId xmlns:a16="http://schemas.microsoft.com/office/drawing/2014/main" id="{F73D4089-967E-41B5-6183-7C6C55597ED6}"/>
              </a:ext>
            </a:extLst>
          </p:cNvPr>
          <p:cNvGraphicFramePr>
            <a:graphicFrameLocks noGrp="1"/>
          </p:cNvGraphicFramePr>
          <p:nvPr>
            <p:extLst>
              <p:ext uri="{D42A27DB-BD31-4B8C-83A1-F6EECF244321}">
                <p14:modId xmlns:p14="http://schemas.microsoft.com/office/powerpoint/2010/main" val="1839059094"/>
              </p:ext>
            </p:extLst>
          </p:nvPr>
        </p:nvGraphicFramePr>
        <p:xfrm>
          <a:off x="4572001" y="1658792"/>
          <a:ext cx="3047999" cy="1197164"/>
        </p:xfrm>
        <a:graphic>
          <a:graphicData uri="http://schemas.openxmlformats.org/drawingml/2006/table">
            <a:tbl>
              <a:tblPr/>
              <a:tblGrid>
                <a:gridCol w="3047999">
                  <a:extLst>
                    <a:ext uri="{9D8B030D-6E8A-4147-A177-3AD203B41FA5}">
                      <a16:colId xmlns:a16="http://schemas.microsoft.com/office/drawing/2014/main" val="3500443001"/>
                    </a:ext>
                  </a:extLst>
                </a:gridCol>
              </a:tblGrid>
              <a:tr h="1197164">
                <a:tc>
                  <a:txBody>
                    <a:bodyPr/>
                    <a:lstStyle/>
                    <a:p>
                      <a:pPr algn="just">
                        <a:buNone/>
                      </a:pPr>
                      <a:r>
                        <a:rPr lang="fr-FR" dirty="0"/>
                        <a:t>“Tu peux me laisser finir, oui?!” </a:t>
                      </a:r>
                      <a:br>
                        <a:rPr lang="fr-FR" dirty="0"/>
                      </a:br>
                      <a:r>
                        <a:rPr lang="fr-FR" dirty="0"/>
                        <a:t>ou “Tu coupes toujours la parole, c’est agaçant !”</a:t>
                      </a:r>
                    </a:p>
                  </a:txBody>
                  <a:tcPr anchor="ctr">
                    <a:lnL>
                      <a:noFill/>
                    </a:lnL>
                    <a:lnR>
                      <a:noFill/>
                    </a:lnR>
                    <a:lnT>
                      <a:noFill/>
                    </a:lnT>
                    <a:lnB>
                      <a:noFill/>
                    </a:lnB>
                    <a:noFill/>
                  </a:tcPr>
                </a:tc>
                <a:extLst>
                  <a:ext uri="{0D108BD9-81ED-4DB2-BD59-A6C34878D82A}">
                    <a16:rowId xmlns:a16="http://schemas.microsoft.com/office/drawing/2014/main" val="4183867207"/>
                  </a:ext>
                </a:extLst>
              </a:tr>
            </a:tbl>
          </a:graphicData>
        </a:graphic>
      </p:graphicFrame>
      <p:graphicFrame>
        <p:nvGraphicFramePr>
          <p:cNvPr id="7" name="Tableau 6">
            <a:extLst>
              <a:ext uri="{FF2B5EF4-FFF2-40B4-BE49-F238E27FC236}">
                <a16:creationId xmlns:a16="http://schemas.microsoft.com/office/drawing/2014/main" id="{EE4381F2-0A68-E963-E1EA-511A3BDEA13C}"/>
              </a:ext>
            </a:extLst>
          </p:cNvPr>
          <p:cNvGraphicFramePr>
            <a:graphicFrameLocks noGrp="1"/>
          </p:cNvGraphicFramePr>
          <p:nvPr>
            <p:extLst>
              <p:ext uri="{D42A27DB-BD31-4B8C-83A1-F6EECF244321}">
                <p14:modId xmlns:p14="http://schemas.microsoft.com/office/powerpoint/2010/main" val="552158579"/>
              </p:ext>
            </p:extLst>
          </p:nvPr>
        </p:nvGraphicFramePr>
        <p:xfrm>
          <a:off x="7706493" y="1525854"/>
          <a:ext cx="4361936" cy="1463040"/>
        </p:xfrm>
        <a:graphic>
          <a:graphicData uri="http://schemas.openxmlformats.org/drawingml/2006/table">
            <a:tbl>
              <a:tblPr/>
              <a:tblGrid>
                <a:gridCol w="4361936">
                  <a:extLst>
                    <a:ext uri="{9D8B030D-6E8A-4147-A177-3AD203B41FA5}">
                      <a16:colId xmlns:a16="http://schemas.microsoft.com/office/drawing/2014/main" val="2161962426"/>
                    </a:ext>
                  </a:extLst>
                </a:gridCol>
              </a:tblGrid>
              <a:tr h="927992">
                <a:tc>
                  <a:txBody>
                    <a:bodyPr/>
                    <a:lstStyle/>
                    <a:p>
                      <a:pPr algn="just">
                        <a:buNone/>
                      </a:pPr>
                      <a:r>
                        <a:rPr lang="fr-FR" dirty="0"/>
                        <a:t>“Quand tu prends la parole pendant que je parle, je me sens frustrée, parce que j’ai besoin d’être écoutée jusqu’au bout. Est-ce qu’on peut convenir de se laisser terminer avant d’intervenir ?”</a:t>
                      </a:r>
                    </a:p>
                  </a:txBody>
                  <a:tcPr anchor="ctr">
                    <a:lnL>
                      <a:noFill/>
                    </a:lnL>
                    <a:lnR>
                      <a:noFill/>
                    </a:lnR>
                    <a:lnT>
                      <a:noFill/>
                    </a:lnT>
                    <a:lnB>
                      <a:noFill/>
                    </a:lnB>
                    <a:noFill/>
                  </a:tcPr>
                </a:tc>
                <a:extLst>
                  <a:ext uri="{0D108BD9-81ED-4DB2-BD59-A6C34878D82A}">
                    <a16:rowId xmlns:a16="http://schemas.microsoft.com/office/drawing/2014/main" val="2841934041"/>
                  </a:ext>
                </a:extLst>
              </a:tr>
            </a:tbl>
          </a:graphicData>
        </a:graphic>
      </p:graphicFrame>
      <p:graphicFrame>
        <p:nvGraphicFramePr>
          <p:cNvPr id="8" name="Tableau 7">
            <a:extLst>
              <a:ext uri="{FF2B5EF4-FFF2-40B4-BE49-F238E27FC236}">
                <a16:creationId xmlns:a16="http://schemas.microsoft.com/office/drawing/2014/main" id="{BAE5CB6F-BBAD-0BB7-363C-2D983284A85D}"/>
              </a:ext>
            </a:extLst>
          </p:cNvPr>
          <p:cNvGraphicFramePr>
            <a:graphicFrameLocks noGrp="1"/>
          </p:cNvGraphicFramePr>
          <p:nvPr>
            <p:extLst>
              <p:ext uri="{D42A27DB-BD31-4B8C-83A1-F6EECF244321}">
                <p14:modId xmlns:p14="http://schemas.microsoft.com/office/powerpoint/2010/main" val="3401210587"/>
              </p:ext>
            </p:extLst>
          </p:nvPr>
        </p:nvGraphicFramePr>
        <p:xfrm>
          <a:off x="902045" y="3918740"/>
          <a:ext cx="3655541" cy="888245"/>
        </p:xfrm>
        <a:graphic>
          <a:graphicData uri="http://schemas.openxmlformats.org/drawingml/2006/table">
            <a:tbl>
              <a:tblPr/>
              <a:tblGrid>
                <a:gridCol w="3655541">
                  <a:extLst>
                    <a:ext uri="{9D8B030D-6E8A-4147-A177-3AD203B41FA5}">
                      <a16:colId xmlns:a16="http://schemas.microsoft.com/office/drawing/2014/main" val="3797303903"/>
                    </a:ext>
                  </a:extLst>
                </a:gridCol>
              </a:tblGrid>
              <a:tr h="888245">
                <a:tc>
                  <a:txBody>
                    <a:bodyPr/>
                    <a:lstStyle/>
                    <a:p>
                      <a:pPr algn="just">
                        <a:buNone/>
                      </a:pPr>
                      <a:r>
                        <a:rPr lang="fr-FR" b="1" dirty="0"/>
                        <a:t>4. Manque de reconnaissance de la direction</a:t>
                      </a:r>
                      <a:endParaRPr lang="fr-FR" dirty="0"/>
                    </a:p>
                  </a:txBody>
                  <a:tcPr anchor="ctr">
                    <a:lnL>
                      <a:noFill/>
                    </a:lnL>
                    <a:lnR>
                      <a:noFill/>
                    </a:lnR>
                    <a:lnT>
                      <a:noFill/>
                    </a:lnT>
                    <a:lnB>
                      <a:noFill/>
                    </a:lnB>
                    <a:noFill/>
                  </a:tcPr>
                </a:tc>
                <a:extLst>
                  <a:ext uri="{0D108BD9-81ED-4DB2-BD59-A6C34878D82A}">
                    <a16:rowId xmlns:a16="http://schemas.microsoft.com/office/drawing/2014/main" val="2246330906"/>
                  </a:ext>
                </a:extLst>
              </a:tr>
            </a:tbl>
          </a:graphicData>
        </a:graphic>
      </p:graphicFrame>
      <p:graphicFrame>
        <p:nvGraphicFramePr>
          <p:cNvPr id="9" name="Tableau 8">
            <a:extLst>
              <a:ext uri="{FF2B5EF4-FFF2-40B4-BE49-F238E27FC236}">
                <a16:creationId xmlns:a16="http://schemas.microsoft.com/office/drawing/2014/main" id="{3594DDB1-57C3-1B4F-4A82-CB15EB43472F}"/>
              </a:ext>
            </a:extLst>
          </p:cNvPr>
          <p:cNvGraphicFramePr>
            <a:graphicFrameLocks noGrp="1"/>
          </p:cNvGraphicFramePr>
          <p:nvPr>
            <p:extLst>
              <p:ext uri="{D42A27DB-BD31-4B8C-83A1-F6EECF244321}">
                <p14:modId xmlns:p14="http://schemas.microsoft.com/office/powerpoint/2010/main" val="1577967355"/>
              </p:ext>
            </p:extLst>
          </p:nvPr>
        </p:nvGraphicFramePr>
        <p:xfrm>
          <a:off x="4572001" y="3719384"/>
          <a:ext cx="3047998" cy="1777931"/>
        </p:xfrm>
        <a:graphic>
          <a:graphicData uri="http://schemas.openxmlformats.org/drawingml/2006/table">
            <a:tbl>
              <a:tblPr/>
              <a:tblGrid>
                <a:gridCol w="3047998">
                  <a:extLst>
                    <a:ext uri="{9D8B030D-6E8A-4147-A177-3AD203B41FA5}">
                      <a16:colId xmlns:a16="http://schemas.microsoft.com/office/drawing/2014/main" val="333699298"/>
                    </a:ext>
                  </a:extLst>
                </a:gridCol>
              </a:tblGrid>
              <a:tr h="1777931">
                <a:tc>
                  <a:txBody>
                    <a:bodyPr/>
                    <a:lstStyle/>
                    <a:p>
                      <a:pPr algn="just">
                        <a:buNone/>
                      </a:pPr>
                      <a:r>
                        <a:rPr lang="fr-FR" dirty="0"/>
                        <a:t>“De toute façon, ici, on ne valorise jamais personne !” </a:t>
                      </a:r>
                      <a:br>
                        <a:rPr lang="fr-FR" dirty="0"/>
                      </a:br>
                      <a:r>
                        <a:rPr lang="fr-FR" dirty="0"/>
                        <a:t>ou “Je fais tout ça pour rien.”</a:t>
                      </a:r>
                    </a:p>
                  </a:txBody>
                  <a:tcPr anchor="ctr">
                    <a:lnL>
                      <a:noFill/>
                    </a:lnL>
                    <a:lnR>
                      <a:noFill/>
                    </a:lnR>
                    <a:lnT>
                      <a:noFill/>
                    </a:lnT>
                    <a:lnB>
                      <a:noFill/>
                    </a:lnB>
                    <a:noFill/>
                  </a:tcPr>
                </a:tc>
                <a:extLst>
                  <a:ext uri="{0D108BD9-81ED-4DB2-BD59-A6C34878D82A}">
                    <a16:rowId xmlns:a16="http://schemas.microsoft.com/office/drawing/2014/main" val="1834873807"/>
                  </a:ext>
                </a:extLst>
              </a:tr>
            </a:tbl>
          </a:graphicData>
        </a:graphic>
      </p:graphicFrame>
      <p:graphicFrame>
        <p:nvGraphicFramePr>
          <p:cNvPr id="10" name="Tableau 9">
            <a:extLst>
              <a:ext uri="{FF2B5EF4-FFF2-40B4-BE49-F238E27FC236}">
                <a16:creationId xmlns:a16="http://schemas.microsoft.com/office/drawing/2014/main" id="{771AD07F-C3E4-B7ED-0ACB-A5224AEE0850}"/>
              </a:ext>
            </a:extLst>
          </p:cNvPr>
          <p:cNvGraphicFramePr>
            <a:graphicFrameLocks noGrp="1"/>
          </p:cNvGraphicFramePr>
          <p:nvPr>
            <p:extLst>
              <p:ext uri="{D42A27DB-BD31-4B8C-83A1-F6EECF244321}">
                <p14:modId xmlns:p14="http://schemas.microsoft.com/office/powerpoint/2010/main" val="2931525967"/>
              </p:ext>
            </p:extLst>
          </p:nvPr>
        </p:nvGraphicFramePr>
        <p:xfrm>
          <a:off x="7706493" y="3719384"/>
          <a:ext cx="4361936" cy="1804292"/>
        </p:xfrm>
        <a:graphic>
          <a:graphicData uri="http://schemas.openxmlformats.org/drawingml/2006/table">
            <a:tbl>
              <a:tblPr/>
              <a:tblGrid>
                <a:gridCol w="4361936">
                  <a:extLst>
                    <a:ext uri="{9D8B030D-6E8A-4147-A177-3AD203B41FA5}">
                      <a16:colId xmlns:a16="http://schemas.microsoft.com/office/drawing/2014/main" val="1817901072"/>
                    </a:ext>
                  </a:extLst>
                </a:gridCol>
              </a:tblGrid>
              <a:tr h="1804292">
                <a:tc>
                  <a:txBody>
                    <a:bodyPr/>
                    <a:lstStyle/>
                    <a:p>
                      <a:pPr algn="just">
                        <a:buNone/>
                      </a:pPr>
                      <a:r>
                        <a:rPr lang="fr-FR" dirty="0"/>
                        <a:t>“Je me sens découragée parce que j’ai besoin que mon travail soit reconnu. J’aimerais savoir si on peut envisager un moment pour faire un point sur mes projets ou mes engagements.”</a:t>
                      </a:r>
                    </a:p>
                  </a:txBody>
                  <a:tcPr anchor="ctr">
                    <a:lnL>
                      <a:noFill/>
                    </a:lnL>
                    <a:lnR>
                      <a:noFill/>
                    </a:lnR>
                    <a:lnT>
                      <a:noFill/>
                    </a:lnT>
                    <a:lnB>
                      <a:noFill/>
                    </a:lnB>
                    <a:noFill/>
                  </a:tcPr>
                </a:tc>
                <a:extLst>
                  <a:ext uri="{0D108BD9-81ED-4DB2-BD59-A6C34878D82A}">
                    <a16:rowId xmlns:a16="http://schemas.microsoft.com/office/drawing/2014/main" val="3463754198"/>
                  </a:ext>
                </a:extLst>
              </a:tr>
            </a:tbl>
          </a:graphicData>
        </a:graphic>
      </p:graphicFrame>
    </p:spTree>
    <p:extLst>
      <p:ext uri="{BB962C8B-B14F-4D97-AF65-F5344CB8AC3E}">
        <p14:creationId xmlns:p14="http://schemas.microsoft.com/office/powerpoint/2010/main" val="238601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A8E89-7618-2FE2-7354-992C135245A9}"/>
              </a:ext>
            </a:extLst>
          </p:cNvPr>
          <p:cNvSpPr>
            <a:spLocks noGrp="1"/>
          </p:cNvSpPr>
          <p:nvPr>
            <p:ph type="title"/>
          </p:nvPr>
        </p:nvSpPr>
        <p:spPr>
          <a:xfrm>
            <a:off x="1739126" y="352167"/>
            <a:ext cx="9601200" cy="1485900"/>
          </a:xfrm>
        </p:spPr>
        <p:txBody>
          <a:bodyPr/>
          <a:lstStyle/>
          <a:p>
            <a:r>
              <a:rPr lang="fr-FR" dirty="0"/>
              <a:t>Marshall B. ROSENBERG (1934-2015) </a:t>
            </a:r>
          </a:p>
        </p:txBody>
      </p:sp>
      <p:sp>
        <p:nvSpPr>
          <p:cNvPr id="4" name="Rectangle 1">
            <a:extLst>
              <a:ext uri="{FF2B5EF4-FFF2-40B4-BE49-F238E27FC236}">
                <a16:creationId xmlns:a16="http://schemas.microsoft.com/office/drawing/2014/main" id="{73186BA4-B219-B926-2488-A8966CCBE2F6}"/>
              </a:ext>
            </a:extLst>
          </p:cNvPr>
          <p:cNvSpPr>
            <a:spLocks noGrp="1" noChangeArrowheads="1"/>
          </p:cNvSpPr>
          <p:nvPr>
            <p:ph idx="1"/>
          </p:nvPr>
        </p:nvSpPr>
        <p:spPr bwMode="auto">
          <a:xfrm>
            <a:off x="851673" y="1619050"/>
            <a:ext cx="11183807"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rgbClr val="000000"/>
                </a:solidFill>
                <a:effectLst/>
                <a:latin typeface="-webkit-standard"/>
              </a:rPr>
              <a:t>Psychologue américain, élève de Carl Rogers et créateur de la </a:t>
            </a:r>
            <a:r>
              <a:rPr kumimoji="0" lang="fr-FR" altLang="fr-FR" sz="2400" b="1" i="0" u="none" strike="noStrike" cap="none" normalizeH="0" baseline="0" dirty="0">
                <a:ln>
                  <a:noFill/>
                </a:ln>
                <a:solidFill>
                  <a:srgbClr val="000000"/>
                </a:solidFill>
                <a:effectLst/>
              </a:rPr>
              <a:t>Communication Non Violente (CNV)</a:t>
            </a:r>
            <a:r>
              <a:rPr kumimoji="0" lang="fr-FR" altLang="fr-FR" sz="2400" b="0" i="0" u="none" strike="noStrike" cap="none" normalizeH="0" baseline="0" dirty="0">
                <a:ln>
                  <a:noFill/>
                </a:ln>
                <a:solidFill>
                  <a:srgbClr val="000000"/>
                </a:solidFill>
                <a:effectLst/>
                <a:latin typeface="-webkit-standard"/>
              </a:rPr>
              <a:t>. </a:t>
            </a:r>
          </a:p>
          <a:p>
            <a:pPr marL="0" marR="0" lvl="0" indent="0" algn="just" defTabSz="914400" rtl="0" eaLnBrk="0" fontAlgn="base" latinLnBrk="0" hangingPunct="0">
              <a:lnSpc>
                <a:spcPct val="100000"/>
              </a:lnSpc>
              <a:spcBef>
                <a:spcPct val="0"/>
              </a:spcBef>
              <a:spcAft>
                <a:spcPct val="0"/>
              </a:spcAft>
              <a:buClrTx/>
              <a:buSzTx/>
              <a:buNone/>
              <a:tabLst/>
            </a:pPr>
            <a:endParaRPr kumimoji="0" lang="fr-FR" altLang="fr-FR" sz="2400" b="0" i="0" u="none" strike="noStrike" cap="none" normalizeH="0" baseline="0" dirty="0">
              <a:ln>
                <a:noFill/>
              </a:ln>
              <a:solidFill>
                <a:srgbClr val="000000"/>
              </a:solidFill>
              <a:effectLst/>
              <a:latin typeface="-webkit-standard"/>
            </a:endParaRPr>
          </a:p>
          <a:p>
            <a:pPr marR="0" lvl="0" algn="just"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rgbClr val="000000"/>
                </a:solidFill>
                <a:effectLst/>
                <a:latin typeface="-webkit-standard"/>
              </a:rPr>
              <a:t>Il a fondé le </a:t>
            </a:r>
            <a:r>
              <a:rPr kumimoji="0" lang="fr-FR" altLang="fr-FR" sz="2400" b="1" i="0" u="none" strike="noStrike" cap="none" normalizeH="0" baseline="0" dirty="0">
                <a:ln>
                  <a:noFill/>
                </a:ln>
                <a:solidFill>
                  <a:srgbClr val="000000"/>
                </a:solidFill>
                <a:effectLst/>
              </a:rPr>
              <a:t>Center for Non Violent Communication</a:t>
            </a:r>
            <a:r>
              <a:rPr kumimoji="0" lang="fr-FR" altLang="fr-FR" sz="2400" b="0" i="0" u="none" strike="noStrike" cap="none" normalizeH="0" baseline="0" dirty="0">
                <a:ln>
                  <a:noFill/>
                </a:ln>
                <a:solidFill>
                  <a:srgbClr val="000000"/>
                </a:solidFill>
                <a:effectLst/>
                <a:latin typeface="-webkit-standard"/>
              </a:rPr>
              <a:t> </a:t>
            </a:r>
          </a:p>
          <a:p>
            <a:pPr marR="0" lvl="0" algn="just" defTabSz="914400" rtl="0" eaLnBrk="0" fontAlgn="base" latinLnBrk="0" hangingPunct="0">
              <a:lnSpc>
                <a:spcPct val="100000"/>
              </a:lnSpc>
              <a:spcBef>
                <a:spcPct val="0"/>
              </a:spcBef>
              <a:spcAft>
                <a:spcPct val="0"/>
              </a:spcAft>
              <a:buClrTx/>
              <a:buSzTx/>
              <a:buFontTx/>
              <a:buChar char="-"/>
              <a:tabLst/>
            </a:pPr>
            <a:endParaRPr kumimoji="0" lang="fr-FR" altLang="fr-FR" sz="2400" b="0" i="0" u="none" strike="noStrike" cap="none" normalizeH="0" baseline="0" dirty="0">
              <a:ln>
                <a:noFill/>
              </a:ln>
              <a:solidFill>
                <a:srgbClr val="000000"/>
              </a:solidFill>
              <a:effectLst/>
              <a:latin typeface="-webkit-standard"/>
            </a:endParaRPr>
          </a:p>
          <a:p>
            <a:pPr marR="0" lvl="0" algn="just"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rgbClr val="000000"/>
                </a:solidFill>
                <a:effectLst/>
                <a:latin typeface="-webkit-standard"/>
              </a:rPr>
              <a:t>méthodes de dialogue favorisant l’empathie, la compréhension mutuelle et la résolution pacifique des conflits.</a:t>
            </a:r>
            <a:endParaRPr lang="fr-FR" altLang="fr-FR" sz="2400" dirty="0">
              <a:solidFill>
                <a:srgbClr val="000000"/>
              </a:solidFill>
              <a:latin typeface="-webkit-standard"/>
            </a:endParaRPr>
          </a:p>
          <a:p>
            <a:pPr marL="0" indent="0" algn="just">
              <a:lnSpc>
                <a:spcPct val="100000"/>
              </a:lnSpc>
              <a:buNone/>
            </a:pPr>
            <a:endParaRPr kumimoji="0" lang="fr-FR" altLang="fr-FR" sz="2400" b="0" i="1" u="none" strike="noStrike" cap="none" normalizeH="0" baseline="0" dirty="0">
              <a:ln>
                <a:noFill/>
              </a:ln>
              <a:solidFill>
                <a:srgbClr val="000000"/>
              </a:solidFill>
              <a:effectLst/>
              <a:latin typeface="-webkit-standard"/>
            </a:endParaRPr>
          </a:p>
          <a:p>
            <a:pPr marL="0" indent="0" algn="ctr">
              <a:lnSpc>
                <a:spcPct val="100000"/>
              </a:lnSpc>
              <a:buNone/>
            </a:pPr>
            <a:r>
              <a:rPr kumimoji="0" lang="fr-FR" altLang="fr-FR" sz="2400" b="0" i="1" u="none" strike="noStrike" cap="none" normalizeH="0" baseline="0" dirty="0">
                <a:ln>
                  <a:noFill/>
                </a:ln>
                <a:solidFill>
                  <a:schemeClr val="accent1">
                    <a:lumMod val="75000"/>
                  </a:schemeClr>
                </a:solidFill>
                <a:effectLst/>
                <a:latin typeface="-webkit-standard"/>
              </a:rPr>
              <a:t>« </a:t>
            </a:r>
            <a:r>
              <a:rPr lang="fr-FR" altLang="fr-FR" sz="2400" i="1" dirty="0">
                <a:solidFill>
                  <a:schemeClr val="accent1">
                    <a:lumMod val="75000"/>
                  </a:schemeClr>
                </a:solidFill>
              </a:rPr>
              <a:t>Toute violence (verbale ou non) est l’expression tragique d’un besoin non satisfait. »</a:t>
            </a:r>
            <a:endParaRPr kumimoji="0" lang="fr-FR" altLang="fr-FR" sz="2400" b="0" i="1" u="none" strike="noStrike" cap="none" normalizeH="0" baseline="0" dirty="0">
              <a:ln>
                <a:noFill/>
              </a:ln>
              <a:solidFill>
                <a:schemeClr val="accent1">
                  <a:lumMod val="75000"/>
                </a:schemeClr>
              </a:solidFill>
              <a:effectLst/>
              <a:latin typeface="-webkit-standard"/>
            </a:endParaRPr>
          </a:p>
          <a:p>
            <a:pPr marL="0" indent="0" algn="ctr">
              <a:lnSpc>
                <a:spcPct val="100000"/>
              </a:lnSpc>
              <a:buNone/>
            </a:pPr>
            <a:r>
              <a:rPr lang="fr-FR" sz="2400" i="1" dirty="0">
                <a:solidFill>
                  <a:schemeClr val="accent1">
                    <a:lumMod val="75000"/>
                  </a:schemeClr>
                </a:solidFill>
              </a:rPr>
              <a:t>« Donner avec bienveillance est autant au bénéfice de celui qui donne que de celui qui reçoit. »</a:t>
            </a:r>
          </a:p>
          <a:p>
            <a:pPr marR="0" lvl="0" algn="just" defTabSz="914400" rtl="0" eaLnBrk="0" fontAlgn="base" latinLnBrk="0" hangingPunct="0">
              <a:lnSpc>
                <a:spcPct val="100000"/>
              </a:lnSpc>
              <a:spcBef>
                <a:spcPct val="0"/>
              </a:spcBef>
              <a:spcAft>
                <a:spcPct val="0"/>
              </a:spcAft>
              <a:buClrTx/>
              <a:buSzTx/>
              <a:buFontTx/>
              <a:buChar char="-"/>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0023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1AA8F8B-E091-17A4-974E-74F6CA27DCED}"/>
              </a:ext>
            </a:extLst>
          </p:cNvPr>
          <p:cNvSpPr txBox="1"/>
          <p:nvPr/>
        </p:nvSpPr>
        <p:spPr>
          <a:xfrm>
            <a:off x="775386" y="0"/>
            <a:ext cx="1127245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rgbClr val="000000"/>
                </a:solidFill>
                <a:effectLst/>
                <a:latin typeface="Arial" panose="020B0604020202020204" pitchFamily="34" charset="0"/>
              </a:rPr>
              <a:t>Avec soi-même</a:t>
            </a:r>
            <a:r>
              <a:rPr lang="fr-FR" altLang="fr-FR" dirty="0">
                <a:solidFill>
                  <a:srgbClr val="000000"/>
                </a:solidFill>
                <a:latin typeface="Arial" panose="020B0604020202020204" pitchFamily="34" charset="0"/>
              </a:rPr>
              <a:t> :</a:t>
            </a:r>
            <a:endParaRPr kumimoji="0" lang="fr-FR" altLang="fr-FR" b="1" i="0" u="none" strike="noStrike" cap="none" normalizeH="0" baseline="0" dirty="0">
              <a:ln>
                <a:noFill/>
              </a:ln>
              <a:solidFill>
                <a:srgbClr val="000000"/>
              </a:solidFill>
              <a:effectLst/>
              <a:latin typeface="Arial" panose="020B0604020202020204" pitchFamily="34" charset="0"/>
            </a:endParaRPr>
          </a:p>
        </p:txBody>
      </p:sp>
      <p:graphicFrame>
        <p:nvGraphicFramePr>
          <p:cNvPr id="6" name="Tableau 5">
            <a:extLst>
              <a:ext uri="{FF2B5EF4-FFF2-40B4-BE49-F238E27FC236}">
                <a16:creationId xmlns:a16="http://schemas.microsoft.com/office/drawing/2014/main" id="{780F86CF-60D8-16A3-B5EC-AC81917399D5}"/>
              </a:ext>
            </a:extLst>
          </p:cNvPr>
          <p:cNvGraphicFramePr>
            <a:graphicFrameLocks noGrp="1"/>
          </p:cNvGraphicFramePr>
          <p:nvPr>
            <p:extLst>
              <p:ext uri="{D42A27DB-BD31-4B8C-83A1-F6EECF244321}">
                <p14:modId xmlns:p14="http://schemas.microsoft.com/office/powerpoint/2010/main" val="3437363128"/>
              </p:ext>
            </p:extLst>
          </p:nvPr>
        </p:nvGraphicFramePr>
        <p:xfrm>
          <a:off x="775386" y="643652"/>
          <a:ext cx="3895468" cy="1188720"/>
        </p:xfrm>
        <a:graphic>
          <a:graphicData uri="http://schemas.openxmlformats.org/drawingml/2006/table">
            <a:tbl>
              <a:tblPr/>
              <a:tblGrid>
                <a:gridCol w="3895468">
                  <a:extLst>
                    <a:ext uri="{9D8B030D-6E8A-4147-A177-3AD203B41FA5}">
                      <a16:colId xmlns:a16="http://schemas.microsoft.com/office/drawing/2014/main" val="2425578975"/>
                    </a:ext>
                  </a:extLst>
                </a:gridCol>
              </a:tblGrid>
              <a:tr h="679416">
                <a:tc>
                  <a:txBody>
                    <a:bodyPr/>
                    <a:lstStyle/>
                    <a:p>
                      <a:pPr marL="342900" indent="-342900" algn="just">
                        <a:buAutoNum type="arabicPeriod"/>
                      </a:pPr>
                      <a:r>
                        <a:rPr lang="fr-FR" b="1" dirty="0"/>
                        <a:t>Tu rentres chez toi épuisée, en te disant :</a:t>
                      </a:r>
                      <a:br>
                        <a:rPr lang="fr-FR" dirty="0"/>
                      </a:br>
                      <a:r>
                        <a:rPr lang="fr-FR" i="1" dirty="0"/>
                        <a:t>“Je n’y arrive plus, je suis nulle, ils ne me respectent pas.”</a:t>
                      </a:r>
                      <a:endParaRPr lang="fr-FR" dirty="0"/>
                    </a:p>
                  </a:txBody>
                  <a:tcPr anchor="ctr">
                    <a:lnL>
                      <a:noFill/>
                    </a:lnL>
                    <a:lnR>
                      <a:noFill/>
                    </a:lnR>
                    <a:lnT>
                      <a:noFill/>
                    </a:lnT>
                    <a:lnB>
                      <a:noFill/>
                    </a:lnB>
                    <a:noFill/>
                  </a:tcPr>
                </a:tc>
                <a:extLst>
                  <a:ext uri="{0D108BD9-81ED-4DB2-BD59-A6C34878D82A}">
                    <a16:rowId xmlns:a16="http://schemas.microsoft.com/office/drawing/2014/main" val="2516366710"/>
                  </a:ext>
                </a:extLst>
              </a:tr>
            </a:tbl>
          </a:graphicData>
        </a:graphic>
      </p:graphicFrame>
      <p:graphicFrame>
        <p:nvGraphicFramePr>
          <p:cNvPr id="7" name="Tableau 6">
            <a:extLst>
              <a:ext uri="{FF2B5EF4-FFF2-40B4-BE49-F238E27FC236}">
                <a16:creationId xmlns:a16="http://schemas.microsoft.com/office/drawing/2014/main" id="{6494684B-E450-6A82-6D7C-5E5F0DD0637E}"/>
              </a:ext>
            </a:extLst>
          </p:cNvPr>
          <p:cNvGraphicFramePr>
            <a:graphicFrameLocks noGrp="1"/>
          </p:cNvGraphicFramePr>
          <p:nvPr>
            <p:extLst>
              <p:ext uri="{D42A27DB-BD31-4B8C-83A1-F6EECF244321}">
                <p14:modId xmlns:p14="http://schemas.microsoft.com/office/powerpoint/2010/main" val="1744152928"/>
              </p:ext>
            </p:extLst>
          </p:nvPr>
        </p:nvGraphicFramePr>
        <p:xfrm>
          <a:off x="4899453" y="575965"/>
          <a:ext cx="2298357" cy="1188720"/>
        </p:xfrm>
        <a:graphic>
          <a:graphicData uri="http://schemas.openxmlformats.org/drawingml/2006/table">
            <a:tbl>
              <a:tblPr/>
              <a:tblGrid>
                <a:gridCol w="2298357">
                  <a:extLst>
                    <a:ext uri="{9D8B030D-6E8A-4147-A177-3AD203B41FA5}">
                      <a16:colId xmlns:a16="http://schemas.microsoft.com/office/drawing/2014/main" val="572509826"/>
                    </a:ext>
                  </a:extLst>
                </a:gridCol>
              </a:tblGrid>
              <a:tr h="1115951">
                <a:tc>
                  <a:txBody>
                    <a:bodyPr/>
                    <a:lstStyle/>
                    <a:p>
                      <a:pPr algn="just">
                        <a:buNone/>
                      </a:pPr>
                      <a:r>
                        <a:rPr lang="fr-FR" dirty="0"/>
                        <a:t>“Je suis vraiment incompétente… Pourquoi je fais ce métier ?”</a:t>
                      </a:r>
                    </a:p>
                  </a:txBody>
                  <a:tcPr anchor="ctr">
                    <a:lnL>
                      <a:noFill/>
                    </a:lnL>
                    <a:lnR>
                      <a:noFill/>
                    </a:lnR>
                    <a:lnT>
                      <a:noFill/>
                    </a:lnT>
                    <a:lnB>
                      <a:noFill/>
                    </a:lnB>
                    <a:noFill/>
                  </a:tcPr>
                </a:tc>
                <a:extLst>
                  <a:ext uri="{0D108BD9-81ED-4DB2-BD59-A6C34878D82A}">
                    <a16:rowId xmlns:a16="http://schemas.microsoft.com/office/drawing/2014/main" val="3674986296"/>
                  </a:ext>
                </a:extLst>
              </a:tr>
            </a:tbl>
          </a:graphicData>
        </a:graphic>
      </p:graphicFrame>
      <p:graphicFrame>
        <p:nvGraphicFramePr>
          <p:cNvPr id="8" name="Tableau 7">
            <a:extLst>
              <a:ext uri="{FF2B5EF4-FFF2-40B4-BE49-F238E27FC236}">
                <a16:creationId xmlns:a16="http://schemas.microsoft.com/office/drawing/2014/main" id="{4AC9B1F0-2602-AA07-9E42-83D28D27FF8C}"/>
              </a:ext>
            </a:extLst>
          </p:cNvPr>
          <p:cNvGraphicFramePr>
            <a:graphicFrameLocks noGrp="1"/>
          </p:cNvGraphicFramePr>
          <p:nvPr>
            <p:extLst>
              <p:ext uri="{D42A27DB-BD31-4B8C-83A1-F6EECF244321}">
                <p14:modId xmlns:p14="http://schemas.microsoft.com/office/powerpoint/2010/main" val="2394069000"/>
              </p:ext>
            </p:extLst>
          </p:nvPr>
        </p:nvGraphicFramePr>
        <p:xfrm>
          <a:off x="7426409" y="233958"/>
          <a:ext cx="4374291" cy="1737360"/>
        </p:xfrm>
        <a:graphic>
          <a:graphicData uri="http://schemas.openxmlformats.org/drawingml/2006/table">
            <a:tbl>
              <a:tblPr/>
              <a:tblGrid>
                <a:gridCol w="4374291">
                  <a:extLst>
                    <a:ext uri="{9D8B030D-6E8A-4147-A177-3AD203B41FA5}">
                      <a16:colId xmlns:a16="http://schemas.microsoft.com/office/drawing/2014/main" val="1794097164"/>
                    </a:ext>
                  </a:extLst>
                </a:gridCol>
              </a:tblGrid>
              <a:tr h="1625084">
                <a:tc>
                  <a:txBody>
                    <a:bodyPr/>
                    <a:lstStyle/>
                    <a:p>
                      <a:pPr algn="just">
                        <a:buNone/>
                      </a:pPr>
                      <a:r>
                        <a:rPr lang="fr-FR" dirty="0"/>
                        <a:t>“Je me sens épuisée et découragée, parce que j’ai besoin de reconnaissance et de soutien. C’est normal de me sentir dépassée parfois. Je peux prendre un moment pour souffler et reconnaître tout ce que j’ai déjà fait aujourd’hui.”</a:t>
                      </a:r>
                    </a:p>
                  </a:txBody>
                  <a:tcPr anchor="ctr">
                    <a:lnL>
                      <a:noFill/>
                    </a:lnL>
                    <a:lnR>
                      <a:noFill/>
                    </a:lnR>
                    <a:lnT>
                      <a:noFill/>
                    </a:lnT>
                    <a:lnB>
                      <a:noFill/>
                    </a:lnB>
                    <a:noFill/>
                  </a:tcPr>
                </a:tc>
                <a:extLst>
                  <a:ext uri="{0D108BD9-81ED-4DB2-BD59-A6C34878D82A}">
                    <a16:rowId xmlns:a16="http://schemas.microsoft.com/office/drawing/2014/main" val="1541797338"/>
                  </a:ext>
                </a:extLst>
              </a:tr>
            </a:tbl>
          </a:graphicData>
        </a:graphic>
      </p:graphicFrame>
      <p:graphicFrame>
        <p:nvGraphicFramePr>
          <p:cNvPr id="9" name="Tableau 8">
            <a:extLst>
              <a:ext uri="{FF2B5EF4-FFF2-40B4-BE49-F238E27FC236}">
                <a16:creationId xmlns:a16="http://schemas.microsoft.com/office/drawing/2014/main" id="{D22068A5-D76E-0348-BB1F-6D405FC398CA}"/>
              </a:ext>
            </a:extLst>
          </p:cNvPr>
          <p:cNvGraphicFramePr>
            <a:graphicFrameLocks noGrp="1"/>
          </p:cNvGraphicFramePr>
          <p:nvPr>
            <p:extLst>
              <p:ext uri="{D42A27DB-BD31-4B8C-83A1-F6EECF244321}">
                <p14:modId xmlns:p14="http://schemas.microsoft.com/office/powerpoint/2010/main" val="2991244294"/>
              </p:ext>
            </p:extLst>
          </p:nvPr>
        </p:nvGraphicFramePr>
        <p:xfrm>
          <a:off x="842576" y="2110948"/>
          <a:ext cx="3761087" cy="2174788"/>
        </p:xfrm>
        <a:graphic>
          <a:graphicData uri="http://schemas.openxmlformats.org/drawingml/2006/table">
            <a:tbl>
              <a:tblPr/>
              <a:tblGrid>
                <a:gridCol w="3761087">
                  <a:extLst>
                    <a:ext uri="{9D8B030D-6E8A-4147-A177-3AD203B41FA5}">
                      <a16:colId xmlns:a16="http://schemas.microsoft.com/office/drawing/2014/main" val="3652087575"/>
                    </a:ext>
                  </a:extLst>
                </a:gridCol>
              </a:tblGrid>
              <a:tr h="2174788">
                <a:tc>
                  <a:txBody>
                    <a:bodyPr/>
                    <a:lstStyle/>
                    <a:p>
                      <a:pPr algn="just">
                        <a:buNone/>
                      </a:pPr>
                      <a:r>
                        <a:rPr lang="fr-FR" b="1" dirty="0"/>
                        <a:t>2. Tu culpabilises après avoir crié.</a:t>
                      </a:r>
                      <a:br>
                        <a:rPr lang="fr-FR" dirty="0"/>
                      </a:br>
                      <a:r>
                        <a:rPr lang="fr-FR" i="1" dirty="0"/>
                        <a:t>“J’ai perdu mon sang-froid… je ne suis pas à la hauteur.”</a:t>
                      </a:r>
                      <a:endParaRPr lang="fr-FR" dirty="0"/>
                    </a:p>
                  </a:txBody>
                  <a:tcPr anchor="ctr">
                    <a:lnL>
                      <a:noFill/>
                    </a:lnL>
                    <a:lnR>
                      <a:noFill/>
                    </a:lnR>
                    <a:lnT>
                      <a:noFill/>
                    </a:lnT>
                    <a:lnB>
                      <a:noFill/>
                    </a:lnB>
                    <a:noFill/>
                  </a:tcPr>
                </a:tc>
                <a:extLst>
                  <a:ext uri="{0D108BD9-81ED-4DB2-BD59-A6C34878D82A}">
                    <a16:rowId xmlns:a16="http://schemas.microsoft.com/office/drawing/2014/main" val="371884616"/>
                  </a:ext>
                </a:extLst>
              </a:tr>
            </a:tbl>
          </a:graphicData>
        </a:graphic>
      </p:graphicFrame>
      <p:graphicFrame>
        <p:nvGraphicFramePr>
          <p:cNvPr id="10" name="Tableau 9">
            <a:extLst>
              <a:ext uri="{FF2B5EF4-FFF2-40B4-BE49-F238E27FC236}">
                <a16:creationId xmlns:a16="http://schemas.microsoft.com/office/drawing/2014/main" id="{64280C3B-C1CC-2B7A-35A1-E7D98BB00A8F}"/>
              </a:ext>
            </a:extLst>
          </p:cNvPr>
          <p:cNvGraphicFramePr>
            <a:graphicFrameLocks noGrp="1"/>
          </p:cNvGraphicFramePr>
          <p:nvPr>
            <p:extLst>
              <p:ext uri="{D42A27DB-BD31-4B8C-83A1-F6EECF244321}">
                <p14:modId xmlns:p14="http://schemas.microsoft.com/office/powerpoint/2010/main" val="3029666224"/>
              </p:ext>
            </p:extLst>
          </p:nvPr>
        </p:nvGraphicFramePr>
        <p:xfrm>
          <a:off x="4777817" y="2752196"/>
          <a:ext cx="2508034" cy="914400"/>
        </p:xfrm>
        <a:graphic>
          <a:graphicData uri="http://schemas.openxmlformats.org/drawingml/2006/table">
            <a:tbl>
              <a:tblPr/>
              <a:tblGrid>
                <a:gridCol w="2508034">
                  <a:extLst>
                    <a:ext uri="{9D8B030D-6E8A-4147-A177-3AD203B41FA5}">
                      <a16:colId xmlns:a16="http://schemas.microsoft.com/office/drawing/2014/main" val="1192514058"/>
                    </a:ext>
                  </a:extLst>
                </a:gridCol>
              </a:tblGrid>
              <a:tr h="896064">
                <a:tc>
                  <a:txBody>
                    <a:bodyPr/>
                    <a:lstStyle/>
                    <a:p>
                      <a:pPr algn="just">
                        <a:buNone/>
                      </a:pPr>
                      <a:r>
                        <a:rPr lang="fr-FR" dirty="0"/>
                        <a:t>“Je ne devrais jamais m’énerver, c’est honteux.”</a:t>
                      </a:r>
                    </a:p>
                  </a:txBody>
                  <a:tcPr anchor="ctr">
                    <a:lnL>
                      <a:noFill/>
                    </a:lnL>
                    <a:lnR>
                      <a:noFill/>
                    </a:lnR>
                    <a:lnT>
                      <a:noFill/>
                    </a:lnT>
                    <a:lnB>
                      <a:noFill/>
                    </a:lnB>
                    <a:noFill/>
                  </a:tcPr>
                </a:tc>
                <a:extLst>
                  <a:ext uri="{0D108BD9-81ED-4DB2-BD59-A6C34878D82A}">
                    <a16:rowId xmlns:a16="http://schemas.microsoft.com/office/drawing/2014/main" val="541119566"/>
                  </a:ext>
                </a:extLst>
              </a:tr>
            </a:tbl>
          </a:graphicData>
        </a:graphic>
      </p:graphicFrame>
      <p:graphicFrame>
        <p:nvGraphicFramePr>
          <p:cNvPr id="11" name="Tableau 10">
            <a:extLst>
              <a:ext uri="{FF2B5EF4-FFF2-40B4-BE49-F238E27FC236}">
                <a16:creationId xmlns:a16="http://schemas.microsoft.com/office/drawing/2014/main" id="{0DE3083C-44B9-7235-2C2A-00634ADAC267}"/>
              </a:ext>
            </a:extLst>
          </p:cNvPr>
          <p:cNvGraphicFramePr>
            <a:graphicFrameLocks noGrp="1"/>
          </p:cNvGraphicFramePr>
          <p:nvPr>
            <p:extLst>
              <p:ext uri="{D42A27DB-BD31-4B8C-83A1-F6EECF244321}">
                <p14:modId xmlns:p14="http://schemas.microsoft.com/office/powerpoint/2010/main" val="3293039873"/>
              </p:ext>
            </p:extLst>
          </p:nvPr>
        </p:nvGraphicFramePr>
        <p:xfrm>
          <a:off x="7460005" y="2271720"/>
          <a:ext cx="4374290" cy="2011680"/>
        </p:xfrm>
        <a:graphic>
          <a:graphicData uri="http://schemas.openxmlformats.org/drawingml/2006/table">
            <a:tbl>
              <a:tblPr/>
              <a:tblGrid>
                <a:gridCol w="4374290">
                  <a:extLst>
                    <a:ext uri="{9D8B030D-6E8A-4147-A177-3AD203B41FA5}">
                      <a16:colId xmlns:a16="http://schemas.microsoft.com/office/drawing/2014/main" val="1451869783"/>
                    </a:ext>
                  </a:extLst>
                </a:gridCol>
              </a:tblGrid>
              <a:tr h="1482804">
                <a:tc>
                  <a:txBody>
                    <a:bodyPr/>
                    <a:lstStyle/>
                    <a:p>
                      <a:pPr algn="just">
                        <a:buNone/>
                      </a:pPr>
                      <a:r>
                        <a:rPr lang="fr-FR" dirty="0"/>
                        <a:t>“Je me sens triste et coupable, parce que j’aimerais être plus calme avec mes élèves. Mon besoin, c’est de respect et de bienveillance — pour eux et pour moi. Je peux reconnaître que j’ai eu un moment de tension et voir ce que je ferai autrement la prochaine fois.”</a:t>
                      </a:r>
                    </a:p>
                  </a:txBody>
                  <a:tcPr anchor="ctr">
                    <a:lnL>
                      <a:noFill/>
                    </a:lnL>
                    <a:lnR>
                      <a:noFill/>
                    </a:lnR>
                    <a:lnT>
                      <a:noFill/>
                    </a:lnT>
                    <a:lnB>
                      <a:noFill/>
                    </a:lnB>
                    <a:noFill/>
                  </a:tcPr>
                </a:tc>
                <a:extLst>
                  <a:ext uri="{0D108BD9-81ED-4DB2-BD59-A6C34878D82A}">
                    <a16:rowId xmlns:a16="http://schemas.microsoft.com/office/drawing/2014/main" val="3313142210"/>
                  </a:ext>
                </a:extLst>
              </a:tr>
            </a:tbl>
          </a:graphicData>
        </a:graphic>
      </p:graphicFrame>
      <p:graphicFrame>
        <p:nvGraphicFramePr>
          <p:cNvPr id="12" name="Tableau 11">
            <a:extLst>
              <a:ext uri="{FF2B5EF4-FFF2-40B4-BE49-F238E27FC236}">
                <a16:creationId xmlns:a16="http://schemas.microsoft.com/office/drawing/2014/main" id="{D3186DA8-438C-B0FE-C6D0-9D0D0C3AC4F4}"/>
              </a:ext>
            </a:extLst>
          </p:cNvPr>
          <p:cNvGraphicFramePr>
            <a:graphicFrameLocks noGrp="1"/>
          </p:cNvGraphicFramePr>
          <p:nvPr>
            <p:extLst>
              <p:ext uri="{D42A27DB-BD31-4B8C-83A1-F6EECF244321}">
                <p14:modId xmlns:p14="http://schemas.microsoft.com/office/powerpoint/2010/main" val="1367842077"/>
              </p:ext>
            </p:extLst>
          </p:nvPr>
        </p:nvGraphicFramePr>
        <p:xfrm>
          <a:off x="909766" y="4402950"/>
          <a:ext cx="3637519" cy="1519675"/>
        </p:xfrm>
        <a:graphic>
          <a:graphicData uri="http://schemas.openxmlformats.org/drawingml/2006/table">
            <a:tbl>
              <a:tblPr/>
              <a:tblGrid>
                <a:gridCol w="3637519">
                  <a:extLst>
                    <a:ext uri="{9D8B030D-6E8A-4147-A177-3AD203B41FA5}">
                      <a16:colId xmlns:a16="http://schemas.microsoft.com/office/drawing/2014/main" val="863498746"/>
                    </a:ext>
                  </a:extLst>
                </a:gridCol>
              </a:tblGrid>
              <a:tr h="1519675">
                <a:tc>
                  <a:txBody>
                    <a:bodyPr/>
                    <a:lstStyle/>
                    <a:p>
                      <a:pPr algn="just">
                        <a:buNone/>
                      </a:pPr>
                      <a:r>
                        <a:rPr lang="fr-FR" b="1" dirty="0"/>
                        <a:t>3. Tu t’imposes trop.</a:t>
                      </a:r>
                      <a:br>
                        <a:rPr lang="fr-FR" dirty="0"/>
                      </a:br>
                      <a:r>
                        <a:rPr lang="fr-FR" i="1" dirty="0"/>
                        <a:t>“Je dois être parfaite, ne jamais faillir.”</a:t>
                      </a:r>
                      <a:endParaRPr lang="fr-FR" dirty="0"/>
                    </a:p>
                  </a:txBody>
                  <a:tcPr anchor="ctr">
                    <a:lnL>
                      <a:noFill/>
                    </a:lnL>
                    <a:lnR>
                      <a:noFill/>
                    </a:lnR>
                    <a:lnT>
                      <a:noFill/>
                    </a:lnT>
                    <a:lnB>
                      <a:noFill/>
                    </a:lnB>
                    <a:noFill/>
                  </a:tcPr>
                </a:tc>
                <a:extLst>
                  <a:ext uri="{0D108BD9-81ED-4DB2-BD59-A6C34878D82A}">
                    <a16:rowId xmlns:a16="http://schemas.microsoft.com/office/drawing/2014/main" val="3189493026"/>
                  </a:ext>
                </a:extLst>
              </a:tr>
            </a:tbl>
          </a:graphicData>
        </a:graphic>
      </p:graphicFrame>
      <p:graphicFrame>
        <p:nvGraphicFramePr>
          <p:cNvPr id="13" name="Tableau 12">
            <a:extLst>
              <a:ext uri="{FF2B5EF4-FFF2-40B4-BE49-F238E27FC236}">
                <a16:creationId xmlns:a16="http://schemas.microsoft.com/office/drawing/2014/main" id="{11719EAD-2D9D-5813-2B96-DF87ABF30EB9}"/>
              </a:ext>
            </a:extLst>
          </p:cNvPr>
          <p:cNvGraphicFramePr>
            <a:graphicFrameLocks noGrp="1"/>
          </p:cNvGraphicFramePr>
          <p:nvPr>
            <p:extLst>
              <p:ext uri="{D42A27DB-BD31-4B8C-83A1-F6EECF244321}">
                <p14:modId xmlns:p14="http://schemas.microsoft.com/office/powerpoint/2010/main" val="3095002764"/>
              </p:ext>
            </p:extLst>
          </p:nvPr>
        </p:nvGraphicFramePr>
        <p:xfrm>
          <a:off x="4841982" y="4384089"/>
          <a:ext cx="2508035" cy="1343007"/>
        </p:xfrm>
        <a:graphic>
          <a:graphicData uri="http://schemas.openxmlformats.org/drawingml/2006/table">
            <a:tbl>
              <a:tblPr/>
              <a:tblGrid>
                <a:gridCol w="2508035">
                  <a:extLst>
                    <a:ext uri="{9D8B030D-6E8A-4147-A177-3AD203B41FA5}">
                      <a16:colId xmlns:a16="http://schemas.microsoft.com/office/drawing/2014/main" val="308838635"/>
                    </a:ext>
                  </a:extLst>
                </a:gridCol>
              </a:tblGrid>
              <a:tr h="1343007">
                <a:tc>
                  <a:txBody>
                    <a:bodyPr/>
                    <a:lstStyle/>
                    <a:p>
                      <a:pPr algn="just">
                        <a:buNone/>
                      </a:pPr>
                      <a:r>
                        <a:rPr lang="fr-FR" dirty="0"/>
                        <a:t>“Je n’ai pas le droit de me tromper.”</a:t>
                      </a:r>
                    </a:p>
                  </a:txBody>
                  <a:tcPr anchor="ctr">
                    <a:lnL>
                      <a:noFill/>
                    </a:lnL>
                    <a:lnR>
                      <a:noFill/>
                    </a:lnR>
                    <a:lnT>
                      <a:noFill/>
                    </a:lnT>
                    <a:lnB>
                      <a:noFill/>
                    </a:lnB>
                    <a:noFill/>
                  </a:tcPr>
                </a:tc>
                <a:extLst>
                  <a:ext uri="{0D108BD9-81ED-4DB2-BD59-A6C34878D82A}">
                    <a16:rowId xmlns:a16="http://schemas.microsoft.com/office/drawing/2014/main" val="3980054688"/>
                  </a:ext>
                </a:extLst>
              </a:tr>
            </a:tbl>
          </a:graphicData>
        </a:graphic>
      </p:graphicFrame>
      <p:graphicFrame>
        <p:nvGraphicFramePr>
          <p:cNvPr id="14" name="Tableau 13">
            <a:extLst>
              <a:ext uri="{FF2B5EF4-FFF2-40B4-BE49-F238E27FC236}">
                <a16:creationId xmlns:a16="http://schemas.microsoft.com/office/drawing/2014/main" id="{34A97C54-CFF0-0D55-CE0B-351CCD319C90}"/>
              </a:ext>
            </a:extLst>
          </p:cNvPr>
          <p:cNvGraphicFramePr>
            <a:graphicFrameLocks noGrp="1"/>
          </p:cNvGraphicFramePr>
          <p:nvPr>
            <p:extLst>
              <p:ext uri="{D42A27DB-BD31-4B8C-83A1-F6EECF244321}">
                <p14:modId xmlns:p14="http://schemas.microsoft.com/office/powerpoint/2010/main" val="2414420931"/>
              </p:ext>
            </p:extLst>
          </p:nvPr>
        </p:nvGraphicFramePr>
        <p:xfrm>
          <a:off x="7426409" y="4583802"/>
          <a:ext cx="4407886" cy="1544387"/>
        </p:xfrm>
        <a:graphic>
          <a:graphicData uri="http://schemas.openxmlformats.org/drawingml/2006/table">
            <a:tbl>
              <a:tblPr/>
              <a:tblGrid>
                <a:gridCol w="4407886">
                  <a:extLst>
                    <a:ext uri="{9D8B030D-6E8A-4147-A177-3AD203B41FA5}">
                      <a16:colId xmlns:a16="http://schemas.microsoft.com/office/drawing/2014/main" val="2613372277"/>
                    </a:ext>
                  </a:extLst>
                </a:gridCol>
              </a:tblGrid>
              <a:tr h="1544387">
                <a:tc>
                  <a:txBody>
                    <a:bodyPr/>
                    <a:lstStyle/>
                    <a:p>
                      <a:pPr algn="just">
                        <a:buNone/>
                      </a:pPr>
                      <a:r>
                        <a:rPr lang="fr-FR" dirty="0"/>
                        <a:t>“Je ressens une pression énorme, parce que j’ai besoin de reconnaissance et de confiance. J’aimerais me rappeler que j’ai aussi le droit d’apprendre, de me reposer, et d’être humaine.”</a:t>
                      </a:r>
                    </a:p>
                  </a:txBody>
                  <a:tcPr anchor="ctr">
                    <a:lnL>
                      <a:noFill/>
                    </a:lnL>
                    <a:lnR>
                      <a:noFill/>
                    </a:lnR>
                    <a:lnT>
                      <a:noFill/>
                    </a:lnT>
                    <a:lnB>
                      <a:noFill/>
                    </a:lnB>
                    <a:noFill/>
                  </a:tcPr>
                </a:tc>
                <a:extLst>
                  <a:ext uri="{0D108BD9-81ED-4DB2-BD59-A6C34878D82A}">
                    <a16:rowId xmlns:a16="http://schemas.microsoft.com/office/drawing/2014/main" val="4168857692"/>
                  </a:ext>
                </a:extLst>
              </a:tr>
            </a:tbl>
          </a:graphicData>
        </a:graphic>
      </p:graphicFrame>
    </p:spTree>
    <p:extLst>
      <p:ext uri="{BB962C8B-B14F-4D97-AF65-F5344CB8AC3E}">
        <p14:creationId xmlns:p14="http://schemas.microsoft.com/office/powerpoint/2010/main" val="20654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195A51F7-4FA9-8C21-8A9F-F8355617108B}"/>
              </a:ext>
            </a:extLst>
          </p:cNvPr>
          <p:cNvGraphicFramePr>
            <a:graphicFrameLocks noGrp="1"/>
          </p:cNvGraphicFramePr>
          <p:nvPr>
            <p:extLst>
              <p:ext uri="{D42A27DB-BD31-4B8C-83A1-F6EECF244321}">
                <p14:modId xmlns:p14="http://schemas.microsoft.com/office/powerpoint/2010/main" val="1663761266"/>
              </p:ext>
            </p:extLst>
          </p:nvPr>
        </p:nvGraphicFramePr>
        <p:xfrm>
          <a:off x="803192" y="648215"/>
          <a:ext cx="4028303" cy="962385"/>
        </p:xfrm>
        <a:graphic>
          <a:graphicData uri="http://schemas.openxmlformats.org/drawingml/2006/table">
            <a:tbl>
              <a:tblPr/>
              <a:tblGrid>
                <a:gridCol w="4028303">
                  <a:extLst>
                    <a:ext uri="{9D8B030D-6E8A-4147-A177-3AD203B41FA5}">
                      <a16:colId xmlns:a16="http://schemas.microsoft.com/office/drawing/2014/main" val="243159039"/>
                    </a:ext>
                  </a:extLst>
                </a:gridCol>
              </a:tblGrid>
              <a:tr h="962385">
                <a:tc>
                  <a:txBody>
                    <a:bodyPr/>
                    <a:lstStyle/>
                    <a:p>
                      <a:pPr algn="just">
                        <a:buNone/>
                      </a:pPr>
                      <a:r>
                        <a:rPr lang="fr-FR" b="1" dirty="0"/>
                        <a:t>4. Tu ressens une fatigue chronique ou un désintérêt.</a:t>
                      </a:r>
                      <a:endParaRPr lang="fr-FR" dirty="0"/>
                    </a:p>
                  </a:txBody>
                  <a:tcPr anchor="ctr">
                    <a:lnL>
                      <a:noFill/>
                    </a:lnL>
                    <a:lnR>
                      <a:noFill/>
                    </a:lnR>
                    <a:lnT>
                      <a:noFill/>
                    </a:lnT>
                    <a:lnB>
                      <a:noFill/>
                    </a:lnB>
                    <a:noFill/>
                  </a:tcPr>
                </a:tc>
                <a:extLst>
                  <a:ext uri="{0D108BD9-81ED-4DB2-BD59-A6C34878D82A}">
                    <a16:rowId xmlns:a16="http://schemas.microsoft.com/office/drawing/2014/main" val="3371001570"/>
                  </a:ext>
                </a:extLst>
              </a:tr>
            </a:tbl>
          </a:graphicData>
        </a:graphic>
      </p:graphicFrame>
      <p:graphicFrame>
        <p:nvGraphicFramePr>
          <p:cNvPr id="6" name="Tableau 5">
            <a:extLst>
              <a:ext uri="{FF2B5EF4-FFF2-40B4-BE49-F238E27FC236}">
                <a16:creationId xmlns:a16="http://schemas.microsoft.com/office/drawing/2014/main" id="{72DF1585-4FCB-A110-6DE6-31BEFEC32AB7}"/>
              </a:ext>
            </a:extLst>
          </p:cNvPr>
          <p:cNvGraphicFramePr>
            <a:graphicFrameLocks noGrp="1"/>
          </p:cNvGraphicFramePr>
          <p:nvPr>
            <p:extLst>
              <p:ext uri="{D42A27DB-BD31-4B8C-83A1-F6EECF244321}">
                <p14:modId xmlns:p14="http://schemas.microsoft.com/office/powerpoint/2010/main" val="4015841714"/>
              </p:ext>
            </p:extLst>
          </p:nvPr>
        </p:nvGraphicFramePr>
        <p:xfrm>
          <a:off x="5109520" y="463584"/>
          <a:ext cx="2977978" cy="1192221"/>
        </p:xfrm>
        <a:graphic>
          <a:graphicData uri="http://schemas.openxmlformats.org/drawingml/2006/table">
            <a:tbl>
              <a:tblPr/>
              <a:tblGrid>
                <a:gridCol w="2977978">
                  <a:extLst>
                    <a:ext uri="{9D8B030D-6E8A-4147-A177-3AD203B41FA5}">
                      <a16:colId xmlns:a16="http://schemas.microsoft.com/office/drawing/2014/main" val="2501671154"/>
                    </a:ext>
                  </a:extLst>
                </a:gridCol>
              </a:tblGrid>
              <a:tr h="1192221">
                <a:tc>
                  <a:txBody>
                    <a:bodyPr/>
                    <a:lstStyle/>
                    <a:p>
                      <a:pPr algn="just">
                        <a:buNone/>
                      </a:pPr>
                      <a:r>
                        <a:rPr lang="fr-FR" dirty="0"/>
                        <a:t>“Je n’ai plus d’énergie, je n’en peux plus, je suis vide.”</a:t>
                      </a:r>
                    </a:p>
                  </a:txBody>
                  <a:tcPr anchor="ctr">
                    <a:lnL>
                      <a:noFill/>
                    </a:lnL>
                    <a:lnR>
                      <a:noFill/>
                    </a:lnR>
                    <a:lnT>
                      <a:noFill/>
                    </a:lnT>
                    <a:lnB>
                      <a:noFill/>
                    </a:lnB>
                    <a:noFill/>
                  </a:tcPr>
                </a:tc>
                <a:extLst>
                  <a:ext uri="{0D108BD9-81ED-4DB2-BD59-A6C34878D82A}">
                    <a16:rowId xmlns:a16="http://schemas.microsoft.com/office/drawing/2014/main" val="3929243481"/>
                  </a:ext>
                </a:extLst>
              </a:tr>
            </a:tbl>
          </a:graphicData>
        </a:graphic>
      </p:graphicFrame>
      <p:graphicFrame>
        <p:nvGraphicFramePr>
          <p:cNvPr id="7" name="Tableau 6">
            <a:extLst>
              <a:ext uri="{FF2B5EF4-FFF2-40B4-BE49-F238E27FC236}">
                <a16:creationId xmlns:a16="http://schemas.microsoft.com/office/drawing/2014/main" id="{530842F8-E891-388D-6F0F-DB54E48C5C27}"/>
              </a:ext>
            </a:extLst>
          </p:cNvPr>
          <p:cNvGraphicFramePr>
            <a:graphicFrameLocks noGrp="1"/>
          </p:cNvGraphicFramePr>
          <p:nvPr>
            <p:extLst>
              <p:ext uri="{D42A27DB-BD31-4B8C-83A1-F6EECF244321}">
                <p14:modId xmlns:p14="http://schemas.microsoft.com/office/powerpoint/2010/main" val="3178290404"/>
              </p:ext>
            </p:extLst>
          </p:nvPr>
        </p:nvGraphicFramePr>
        <p:xfrm>
          <a:off x="8365523" y="123568"/>
          <a:ext cx="3719385" cy="2011680"/>
        </p:xfrm>
        <a:graphic>
          <a:graphicData uri="http://schemas.openxmlformats.org/drawingml/2006/table">
            <a:tbl>
              <a:tblPr/>
              <a:tblGrid>
                <a:gridCol w="3719385">
                  <a:extLst>
                    <a:ext uri="{9D8B030D-6E8A-4147-A177-3AD203B41FA5}">
                      <a16:colId xmlns:a16="http://schemas.microsoft.com/office/drawing/2014/main" val="1731786723"/>
                    </a:ext>
                  </a:extLst>
                </a:gridCol>
              </a:tblGrid>
              <a:tr h="1717589">
                <a:tc>
                  <a:txBody>
                    <a:bodyPr/>
                    <a:lstStyle/>
                    <a:p>
                      <a:pPr algn="just">
                        <a:buNone/>
                      </a:pPr>
                      <a:r>
                        <a:rPr lang="fr-FR" dirty="0"/>
                        <a:t>“Je sens de la fatigue et de la lassitude, parce que j’ai besoin de sens et de récupération. Peut-être qu’il est temps de ralentir, de déléguer ou de demander du soutien pour retrouver de la joie dans ce métier.”</a:t>
                      </a:r>
                    </a:p>
                  </a:txBody>
                  <a:tcPr anchor="ctr">
                    <a:lnL>
                      <a:noFill/>
                    </a:lnL>
                    <a:lnR>
                      <a:noFill/>
                    </a:lnR>
                    <a:lnT>
                      <a:noFill/>
                    </a:lnT>
                    <a:lnB>
                      <a:noFill/>
                    </a:lnB>
                    <a:noFill/>
                  </a:tcPr>
                </a:tc>
                <a:extLst>
                  <a:ext uri="{0D108BD9-81ED-4DB2-BD59-A6C34878D82A}">
                    <a16:rowId xmlns:a16="http://schemas.microsoft.com/office/drawing/2014/main" val="2514091407"/>
                  </a:ext>
                </a:extLst>
              </a:tr>
            </a:tbl>
          </a:graphicData>
        </a:graphic>
      </p:graphicFrame>
      <p:graphicFrame>
        <p:nvGraphicFramePr>
          <p:cNvPr id="8" name="Tableau 7">
            <a:extLst>
              <a:ext uri="{FF2B5EF4-FFF2-40B4-BE49-F238E27FC236}">
                <a16:creationId xmlns:a16="http://schemas.microsoft.com/office/drawing/2014/main" id="{FCB17FF1-152F-8F11-8E24-91D683DE0DB8}"/>
              </a:ext>
            </a:extLst>
          </p:cNvPr>
          <p:cNvGraphicFramePr>
            <a:graphicFrameLocks noGrp="1"/>
          </p:cNvGraphicFramePr>
          <p:nvPr>
            <p:extLst>
              <p:ext uri="{D42A27DB-BD31-4B8C-83A1-F6EECF244321}">
                <p14:modId xmlns:p14="http://schemas.microsoft.com/office/powerpoint/2010/main" val="562785163"/>
              </p:ext>
            </p:extLst>
          </p:nvPr>
        </p:nvGraphicFramePr>
        <p:xfrm>
          <a:off x="951470" y="2347988"/>
          <a:ext cx="3904735" cy="1737359"/>
        </p:xfrm>
        <a:graphic>
          <a:graphicData uri="http://schemas.openxmlformats.org/drawingml/2006/table">
            <a:tbl>
              <a:tblPr/>
              <a:tblGrid>
                <a:gridCol w="3904735">
                  <a:extLst>
                    <a:ext uri="{9D8B030D-6E8A-4147-A177-3AD203B41FA5}">
                      <a16:colId xmlns:a16="http://schemas.microsoft.com/office/drawing/2014/main" val="2820043445"/>
                    </a:ext>
                  </a:extLst>
                </a:gridCol>
              </a:tblGrid>
              <a:tr h="1737359">
                <a:tc>
                  <a:txBody>
                    <a:bodyPr/>
                    <a:lstStyle/>
                    <a:p>
                      <a:pPr algn="just">
                        <a:buNone/>
                      </a:pPr>
                      <a:r>
                        <a:rPr lang="fr-FR" b="1" dirty="0"/>
                        <a:t>5. Tu te compares aux autres enseignants.</a:t>
                      </a:r>
                      <a:br>
                        <a:rPr lang="fr-FR" dirty="0"/>
                      </a:br>
                      <a:r>
                        <a:rPr lang="fr-FR" i="1" dirty="0"/>
                        <a:t>“Les autres y arrivent mieux que moi.”</a:t>
                      </a:r>
                      <a:endParaRPr lang="fr-FR" dirty="0"/>
                    </a:p>
                  </a:txBody>
                  <a:tcPr anchor="ctr">
                    <a:lnL>
                      <a:noFill/>
                    </a:lnL>
                    <a:lnR>
                      <a:noFill/>
                    </a:lnR>
                    <a:lnT>
                      <a:noFill/>
                    </a:lnT>
                    <a:lnB>
                      <a:noFill/>
                    </a:lnB>
                    <a:noFill/>
                  </a:tcPr>
                </a:tc>
                <a:extLst>
                  <a:ext uri="{0D108BD9-81ED-4DB2-BD59-A6C34878D82A}">
                    <a16:rowId xmlns:a16="http://schemas.microsoft.com/office/drawing/2014/main" val="2081476128"/>
                  </a:ext>
                </a:extLst>
              </a:tr>
            </a:tbl>
          </a:graphicData>
        </a:graphic>
      </p:graphicFrame>
      <p:graphicFrame>
        <p:nvGraphicFramePr>
          <p:cNvPr id="9" name="Tableau 8">
            <a:extLst>
              <a:ext uri="{FF2B5EF4-FFF2-40B4-BE49-F238E27FC236}">
                <a16:creationId xmlns:a16="http://schemas.microsoft.com/office/drawing/2014/main" id="{3E25CB9E-20A4-1740-0960-211CCE6833AC}"/>
              </a:ext>
            </a:extLst>
          </p:cNvPr>
          <p:cNvGraphicFramePr>
            <a:graphicFrameLocks noGrp="1"/>
          </p:cNvGraphicFramePr>
          <p:nvPr>
            <p:extLst>
              <p:ext uri="{D42A27DB-BD31-4B8C-83A1-F6EECF244321}">
                <p14:modId xmlns:p14="http://schemas.microsoft.com/office/powerpoint/2010/main" val="3538164639"/>
              </p:ext>
            </p:extLst>
          </p:nvPr>
        </p:nvGraphicFramePr>
        <p:xfrm>
          <a:off x="5149680" y="2791286"/>
          <a:ext cx="2897658" cy="850762"/>
        </p:xfrm>
        <a:graphic>
          <a:graphicData uri="http://schemas.openxmlformats.org/drawingml/2006/table">
            <a:tbl>
              <a:tblPr/>
              <a:tblGrid>
                <a:gridCol w="2897658">
                  <a:extLst>
                    <a:ext uri="{9D8B030D-6E8A-4147-A177-3AD203B41FA5}">
                      <a16:colId xmlns:a16="http://schemas.microsoft.com/office/drawing/2014/main" val="2920679156"/>
                    </a:ext>
                  </a:extLst>
                </a:gridCol>
              </a:tblGrid>
              <a:tr h="850762">
                <a:tc>
                  <a:txBody>
                    <a:bodyPr/>
                    <a:lstStyle/>
                    <a:p>
                      <a:pPr algn="just">
                        <a:buNone/>
                      </a:pPr>
                      <a:r>
                        <a:rPr lang="fr-FR" dirty="0"/>
                        <a:t>“Je ne suis pas assez compétente.”</a:t>
                      </a:r>
                    </a:p>
                  </a:txBody>
                  <a:tcPr anchor="ctr">
                    <a:lnL>
                      <a:noFill/>
                    </a:lnL>
                    <a:lnR>
                      <a:noFill/>
                    </a:lnR>
                    <a:lnT>
                      <a:noFill/>
                    </a:lnT>
                    <a:lnB>
                      <a:noFill/>
                    </a:lnB>
                    <a:noFill/>
                  </a:tcPr>
                </a:tc>
                <a:extLst>
                  <a:ext uri="{0D108BD9-81ED-4DB2-BD59-A6C34878D82A}">
                    <a16:rowId xmlns:a16="http://schemas.microsoft.com/office/drawing/2014/main" val="3568940050"/>
                  </a:ext>
                </a:extLst>
              </a:tr>
            </a:tbl>
          </a:graphicData>
        </a:graphic>
      </p:graphicFrame>
      <p:graphicFrame>
        <p:nvGraphicFramePr>
          <p:cNvPr id="10" name="Tableau 9">
            <a:extLst>
              <a:ext uri="{FF2B5EF4-FFF2-40B4-BE49-F238E27FC236}">
                <a16:creationId xmlns:a16="http://schemas.microsoft.com/office/drawing/2014/main" id="{5B2DA0E0-3EAE-775D-97D2-A4B028BAFAD4}"/>
              </a:ext>
            </a:extLst>
          </p:cNvPr>
          <p:cNvGraphicFramePr>
            <a:graphicFrameLocks noGrp="1"/>
          </p:cNvGraphicFramePr>
          <p:nvPr>
            <p:extLst>
              <p:ext uri="{D42A27DB-BD31-4B8C-83A1-F6EECF244321}">
                <p14:modId xmlns:p14="http://schemas.microsoft.com/office/powerpoint/2010/main" val="1739059852"/>
              </p:ext>
            </p:extLst>
          </p:nvPr>
        </p:nvGraphicFramePr>
        <p:xfrm>
          <a:off x="8204885" y="2504302"/>
          <a:ext cx="3812061" cy="1737360"/>
        </p:xfrm>
        <a:graphic>
          <a:graphicData uri="http://schemas.openxmlformats.org/drawingml/2006/table">
            <a:tbl>
              <a:tblPr/>
              <a:tblGrid>
                <a:gridCol w="3812061">
                  <a:extLst>
                    <a:ext uri="{9D8B030D-6E8A-4147-A177-3AD203B41FA5}">
                      <a16:colId xmlns:a16="http://schemas.microsoft.com/office/drawing/2014/main" val="2429639798"/>
                    </a:ext>
                  </a:extLst>
                </a:gridCol>
              </a:tblGrid>
              <a:tr h="1737359">
                <a:tc>
                  <a:txBody>
                    <a:bodyPr/>
                    <a:lstStyle/>
                    <a:p>
                      <a:pPr algn="just">
                        <a:buNone/>
                      </a:pPr>
                      <a:r>
                        <a:rPr lang="fr-FR" dirty="0"/>
                        <a:t>“Je me sens inférieure, parce que j’ai besoin de confiance et de reconnaissance. Chacun avance à son rythme et avec ses forces. Qu’est-ce qui, moi, me réussit bien et que je peux valoriser ?”</a:t>
                      </a:r>
                    </a:p>
                  </a:txBody>
                  <a:tcPr anchor="ctr">
                    <a:lnL>
                      <a:noFill/>
                    </a:lnL>
                    <a:lnR>
                      <a:noFill/>
                    </a:lnR>
                    <a:lnT>
                      <a:noFill/>
                    </a:lnT>
                    <a:lnB>
                      <a:noFill/>
                    </a:lnB>
                    <a:noFill/>
                  </a:tcPr>
                </a:tc>
                <a:extLst>
                  <a:ext uri="{0D108BD9-81ED-4DB2-BD59-A6C34878D82A}">
                    <a16:rowId xmlns:a16="http://schemas.microsoft.com/office/drawing/2014/main" val="1854874708"/>
                  </a:ext>
                </a:extLst>
              </a:tr>
            </a:tbl>
          </a:graphicData>
        </a:graphic>
      </p:graphicFrame>
    </p:spTree>
    <p:extLst>
      <p:ext uri="{BB962C8B-B14F-4D97-AF65-F5344CB8AC3E}">
        <p14:creationId xmlns:p14="http://schemas.microsoft.com/office/powerpoint/2010/main" val="1768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AC2CCCA-0324-179F-45A9-D965F94231A8}"/>
              </a:ext>
            </a:extLst>
          </p:cNvPr>
          <p:cNvSpPr txBox="1"/>
          <p:nvPr/>
        </p:nvSpPr>
        <p:spPr>
          <a:xfrm>
            <a:off x="1000897" y="1544595"/>
            <a:ext cx="10589741" cy="3046988"/>
          </a:xfrm>
          <a:prstGeom prst="rect">
            <a:avLst/>
          </a:prstGeom>
          <a:noFill/>
        </p:spPr>
        <p:txBody>
          <a:bodyPr wrap="square">
            <a:spAutoFit/>
          </a:bodyPr>
          <a:lstStyle/>
          <a:p>
            <a:r>
              <a:rPr lang="fr-FR" sz="2400" b="1" i="0" u="none" strike="noStrike" dirty="0">
                <a:solidFill>
                  <a:srgbClr val="000000"/>
                </a:solidFill>
                <a:effectLst/>
                <a:latin typeface="Helvetica" pitchFamily="2" charset="0"/>
              </a:rPr>
              <a:t>Cas particulier du harcèlement : </a:t>
            </a:r>
          </a:p>
          <a:p>
            <a:endParaRPr lang="fr-FR" sz="2400" dirty="0">
              <a:solidFill>
                <a:srgbClr val="000000"/>
              </a:solidFill>
              <a:latin typeface="Helvetica" pitchFamily="2" charset="0"/>
            </a:endParaRPr>
          </a:p>
          <a:p>
            <a:pPr marL="342900" indent="-342900" algn="just">
              <a:buFontTx/>
              <a:buChar char="-"/>
            </a:pPr>
            <a:r>
              <a:rPr lang="fr-FR" sz="2400" b="0" i="0" u="none" strike="noStrike" dirty="0">
                <a:solidFill>
                  <a:srgbClr val="000000"/>
                </a:solidFill>
                <a:effectLst/>
                <a:latin typeface="Helvetica" pitchFamily="2" charset="0"/>
              </a:rPr>
              <a:t>Comment réagir lorsqu’on voit un ou une collègue en train d’être harcelé par un autre collègue. </a:t>
            </a:r>
          </a:p>
          <a:p>
            <a:pPr marL="342900" indent="-342900" algn="just">
              <a:buFontTx/>
              <a:buChar char="-"/>
            </a:pPr>
            <a:endParaRPr lang="fr-FR" sz="2400" b="0" i="0" u="none" strike="noStrike" dirty="0">
              <a:solidFill>
                <a:srgbClr val="000000"/>
              </a:solidFill>
              <a:effectLst/>
              <a:latin typeface="Helvetica" pitchFamily="2" charset="0"/>
            </a:endParaRPr>
          </a:p>
          <a:p>
            <a:pPr marL="342900" indent="-342900" algn="just">
              <a:buFontTx/>
              <a:buChar char="-"/>
            </a:pPr>
            <a:r>
              <a:rPr lang="fr-FR" sz="2400" dirty="0">
                <a:solidFill>
                  <a:srgbClr val="000000"/>
                </a:solidFill>
                <a:latin typeface="Helvetica" pitchFamily="2" charset="0"/>
              </a:rPr>
              <a:t>Présence </a:t>
            </a:r>
            <a:r>
              <a:rPr lang="fr-FR" sz="2400" b="0" i="0" u="none" strike="noStrike" dirty="0">
                <a:solidFill>
                  <a:srgbClr val="000000"/>
                </a:solidFill>
                <a:effectLst/>
                <a:latin typeface="Helvetica" pitchFamily="2" charset="0"/>
              </a:rPr>
              <a:t>d’une troisième personne (</a:t>
            </a:r>
            <a:r>
              <a:rPr lang="fr-FR" sz="2400" dirty="0">
                <a:solidFill>
                  <a:srgbClr val="000000"/>
                </a:solidFill>
                <a:latin typeface="Helvetica" pitchFamily="2" charset="0"/>
              </a:rPr>
              <a:t>témoin extérieur) </a:t>
            </a:r>
          </a:p>
          <a:p>
            <a:pPr marL="342900" indent="-342900" algn="just">
              <a:buFontTx/>
              <a:buChar char="-"/>
            </a:pPr>
            <a:endParaRPr lang="fr-FR" sz="2400" dirty="0">
              <a:solidFill>
                <a:srgbClr val="000000"/>
              </a:solidFill>
              <a:latin typeface="Helvetica" pitchFamily="2" charset="0"/>
            </a:endParaRPr>
          </a:p>
          <a:p>
            <a:pPr marL="342900" indent="-342900" algn="just">
              <a:buFontTx/>
              <a:buChar char="-"/>
            </a:pPr>
            <a:r>
              <a:rPr lang="fr-FR" sz="2400" b="0" i="0" u="none" strike="noStrike" dirty="0">
                <a:solidFill>
                  <a:srgbClr val="000000"/>
                </a:solidFill>
                <a:effectLst/>
                <a:latin typeface="Helvetica" pitchFamily="2" charset="0"/>
              </a:rPr>
              <a:t>Ce que l’on pourrait dire. </a:t>
            </a:r>
            <a:endParaRPr lang="fr-FR" sz="2400" dirty="0"/>
          </a:p>
        </p:txBody>
      </p:sp>
    </p:spTree>
    <p:extLst>
      <p:ext uri="{BB962C8B-B14F-4D97-AF65-F5344CB8AC3E}">
        <p14:creationId xmlns:p14="http://schemas.microsoft.com/office/powerpoint/2010/main" val="1655114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7FD787-EB19-62D6-8E81-55CCD405BFD4}"/>
              </a:ext>
            </a:extLst>
          </p:cNvPr>
          <p:cNvSpPr>
            <a:spLocks noGrp="1"/>
          </p:cNvSpPr>
          <p:nvPr>
            <p:ph type="title"/>
          </p:nvPr>
        </p:nvSpPr>
        <p:spPr/>
        <p:txBody>
          <a:bodyPr/>
          <a:lstStyle/>
          <a:p>
            <a:r>
              <a:rPr lang="fr-FR" dirty="0"/>
              <a:t>QUIZ</a:t>
            </a:r>
          </a:p>
        </p:txBody>
      </p:sp>
      <p:sp>
        <p:nvSpPr>
          <p:cNvPr id="3" name="Espace réservé du texte 2">
            <a:extLst>
              <a:ext uri="{FF2B5EF4-FFF2-40B4-BE49-F238E27FC236}">
                <a16:creationId xmlns:a16="http://schemas.microsoft.com/office/drawing/2014/main" id="{8F8DC071-C8F8-3151-9032-605408E93C6E}"/>
              </a:ext>
            </a:extLst>
          </p:cNvPr>
          <p:cNvSpPr>
            <a:spLocks noGrp="1"/>
          </p:cNvSpPr>
          <p:nvPr>
            <p:ph type="body" idx="1"/>
          </p:nvPr>
        </p:nvSpPr>
        <p:spPr/>
        <p:txBody>
          <a:bodyPr/>
          <a:lstStyle/>
          <a:p>
            <a:r>
              <a:rPr lang="fr-FR" dirty="0"/>
              <a:t>Et vous, que diriez-vous?</a:t>
            </a:r>
          </a:p>
        </p:txBody>
      </p:sp>
    </p:spTree>
    <p:extLst>
      <p:ext uri="{BB962C8B-B14F-4D97-AF65-F5344CB8AC3E}">
        <p14:creationId xmlns:p14="http://schemas.microsoft.com/office/powerpoint/2010/main" val="1433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8361292-0DFB-82B2-BF68-E01FBD39126C}"/>
              </a:ext>
            </a:extLst>
          </p:cNvPr>
          <p:cNvSpPr txBox="1"/>
          <p:nvPr/>
        </p:nvSpPr>
        <p:spPr>
          <a:xfrm>
            <a:off x="1075038" y="222422"/>
            <a:ext cx="9576486" cy="48320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Phrase entendue dans une salle de classe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1" u="none" strike="noStrike" cap="none" normalizeH="0" baseline="0" dirty="0">
                <a:ln>
                  <a:noFill/>
                </a:ln>
                <a:solidFill>
                  <a:schemeClr val="tx1"/>
                </a:solidFill>
                <a:effectLst/>
                <a:latin typeface="Arial" panose="020B0604020202020204" pitchFamily="34" charset="0"/>
              </a:rPr>
              <a:t>“Tu es vraiment paresseux, tu n’as encore rien rendu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Quelle serait une reformulation plus proche de la CNV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A. “Tu es toujours en retard pour tout.”</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B. “Quand je vois que ton travail n’est pas rendu, je me sens inquiète parce que j’ai besoin de savoir où tu en es. Peux-tu me dire ce qui bloque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C. “Tu devrais faire plus d’efforts, franchement.”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833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A24B593-1E7A-D300-1D47-CD917A22FC62}"/>
              </a:ext>
            </a:extLst>
          </p:cNvPr>
          <p:cNvSpPr txBox="1"/>
          <p:nvPr/>
        </p:nvSpPr>
        <p:spPr>
          <a:xfrm>
            <a:off x="1084306" y="1790868"/>
            <a:ext cx="10901748" cy="1569660"/>
          </a:xfrm>
          <a:prstGeom prst="rect">
            <a:avLst/>
          </a:prstGeom>
          <a:noFill/>
        </p:spPr>
        <p:txBody>
          <a:bodyPr wrap="square">
            <a:spAutoFit/>
          </a:bodyPr>
          <a:lstStyle/>
          <a:p>
            <a:pPr algn="just"/>
            <a:r>
              <a:rPr kumimoji="0" lang="fr-FR" altLang="fr-FR" sz="2400" b="1" i="0" u="none" strike="noStrike" cap="none" normalizeH="0" baseline="0" dirty="0">
                <a:ln>
                  <a:noFill/>
                </a:ln>
                <a:solidFill>
                  <a:srgbClr val="000000"/>
                </a:solidFill>
                <a:effectLst/>
                <a:latin typeface="Arial" panose="020B0604020202020204" pitchFamily="34" charset="0"/>
              </a:rPr>
              <a:t>Bonne réponse : B</a:t>
            </a:r>
          </a:p>
          <a:p>
            <a:pPr algn="just"/>
            <a:br>
              <a:rPr kumimoji="0" lang="fr-FR" altLang="fr-FR" sz="2400" b="0" i="0" u="none" strike="noStrike" cap="none" normalizeH="0" baseline="0" dirty="0">
                <a:ln>
                  <a:noFill/>
                </a:ln>
                <a:solidFill>
                  <a:srgbClr val="000000"/>
                </a:solidFill>
                <a:effectLst/>
                <a:latin typeface="Arial" panose="020B0604020202020204" pitchFamily="34" charset="0"/>
              </a:rPr>
            </a:br>
            <a:r>
              <a:rPr lang="fr-FR" altLang="fr-FR" sz="2400" dirty="0">
                <a:solidFill>
                  <a:srgbClr val="000000"/>
                </a:solidFill>
                <a:latin typeface="Arial" panose="020B0604020202020204" pitchFamily="34" charset="0"/>
              </a:rPr>
              <a:t>O</a:t>
            </a:r>
            <a:r>
              <a:rPr kumimoji="0" lang="fr-FR" altLang="fr-FR" sz="2400" b="0" i="0" u="none" strike="noStrike" cap="none" normalizeH="0" baseline="0" dirty="0">
                <a:ln>
                  <a:noFill/>
                </a:ln>
                <a:solidFill>
                  <a:srgbClr val="000000"/>
                </a:solidFill>
                <a:effectLst/>
                <a:latin typeface="Arial" panose="020B0604020202020204" pitchFamily="34" charset="0"/>
              </a:rPr>
              <a:t>n décrit un fait (non rendu), on exprime un sentiment (inquiétude), un besoin (comprendre / suivi), et on ouvre un dialogue.</a:t>
            </a:r>
            <a:endParaRPr lang="fr-FR" sz="2400" dirty="0"/>
          </a:p>
        </p:txBody>
      </p:sp>
    </p:spTree>
    <p:extLst>
      <p:ext uri="{BB962C8B-B14F-4D97-AF65-F5344CB8AC3E}">
        <p14:creationId xmlns:p14="http://schemas.microsoft.com/office/powerpoint/2010/main" val="4151385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582F20-4320-1DFF-BA74-E5D72359B7FF}"/>
              </a:ext>
            </a:extLst>
          </p:cNvPr>
          <p:cNvSpPr txBox="1"/>
          <p:nvPr/>
        </p:nvSpPr>
        <p:spPr>
          <a:xfrm>
            <a:off x="1133733" y="1182460"/>
            <a:ext cx="10753467"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Laquelle de ces phrases correspond à une </a:t>
            </a:r>
            <a:r>
              <a:rPr kumimoji="0" lang="fr-FR" altLang="fr-FR" sz="2800" b="1" i="0" u="none" strike="noStrike" cap="none" normalizeH="0" baseline="0" dirty="0">
                <a:ln>
                  <a:noFill/>
                </a:ln>
                <a:solidFill>
                  <a:schemeClr val="tx1"/>
                </a:solidFill>
                <a:effectLst/>
                <a:latin typeface="Arial" panose="020B0604020202020204" pitchFamily="34" charset="0"/>
              </a:rPr>
              <a:t>observation factuelle</a:t>
            </a:r>
            <a:r>
              <a:rPr kumimoji="0" lang="fr-FR" altLang="fr-FR" sz="2800" b="0" i="0" u="none" strike="noStrike" cap="none" normalizeH="0" baseline="0" dirty="0">
                <a:ln>
                  <a:noFill/>
                </a:ln>
                <a:solidFill>
                  <a:schemeClr val="tx1"/>
                </a:solidFill>
                <a:effectLst/>
                <a:latin typeface="Arial" panose="020B0604020202020204" pitchFamily="34" charset="0"/>
              </a:rPr>
              <a:t>, sans interprétation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fr-FR" altLang="fr-FR" sz="2800" b="0" i="0" u="none" strike="noStrike" cap="none" normalizeH="0" baseline="0" dirty="0">
                <a:ln>
                  <a:noFill/>
                </a:ln>
                <a:solidFill>
                  <a:schemeClr val="tx1"/>
                </a:solidFill>
                <a:effectLst/>
                <a:latin typeface="Arial" panose="020B0604020202020204" pitchFamily="34" charset="0"/>
              </a:rPr>
              <a:t>A. “Tu es insolent avec tes camarades.”</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B. </a:t>
            </a:r>
            <a:r>
              <a:rPr lang="fr-FR" altLang="fr-FR" sz="2800" dirty="0">
                <a:latin typeface="Arial" panose="020B0604020202020204" pitchFamily="34" charset="0"/>
              </a:rPr>
              <a:t>“Tu manques de respect à tout le monde.”</a:t>
            </a:r>
          </a:p>
          <a:p>
            <a:pPr lvl="0" defTabSz="914400" eaLnBrk="0" fontAlgn="base" hangingPunct="0">
              <a:spcBef>
                <a:spcPct val="0"/>
              </a:spcBef>
              <a:spcAft>
                <a:spcPct val="0"/>
              </a:spcAft>
            </a:pPr>
            <a:r>
              <a:rPr kumimoji="0" lang="fr-FR" altLang="fr-FR" sz="2800" b="0" i="0" u="none" strike="noStrike" cap="none" normalizeH="0" baseline="0" dirty="0">
                <a:ln>
                  <a:noFill/>
                </a:ln>
                <a:solidFill>
                  <a:schemeClr val="tx1"/>
                </a:solidFill>
                <a:effectLst/>
                <a:latin typeface="Arial" panose="020B0604020202020204" pitchFamily="34" charset="0"/>
              </a:rPr>
              <a:t>C. “Tu as levé les yeux au ciel quand ton camarade a pris la parole.”</a:t>
            </a:r>
            <a:br>
              <a:rPr kumimoji="0" lang="fr-FR" altLang="fr-FR" sz="2800" b="0" i="0" u="none" strike="noStrike" cap="none" normalizeH="0" baseline="0" dirty="0">
                <a:ln>
                  <a:noFill/>
                </a:ln>
                <a:solidFill>
                  <a:schemeClr val="tx1"/>
                </a:solidFill>
                <a:effectLst/>
                <a:latin typeface="Arial" panose="020B0604020202020204" pitchFamily="34" charset="0"/>
              </a:rPr>
            </a:br>
            <a:endParaRPr lang="fr-FR" sz="2800" dirty="0"/>
          </a:p>
        </p:txBody>
      </p:sp>
    </p:spTree>
    <p:extLst>
      <p:ext uri="{BB962C8B-B14F-4D97-AF65-F5344CB8AC3E}">
        <p14:creationId xmlns:p14="http://schemas.microsoft.com/office/powerpoint/2010/main" val="3462951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4EC749F-1F47-7685-3D4A-660E49C5E99A}"/>
              </a:ext>
            </a:extLst>
          </p:cNvPr>
          <p:cNvSpPr txBox="1"/>
          <p:nvPr/>
        </p:nvSpPr>
        <p:spPr>
          <a:xfrm>
            <a:off x="1071948" y="1756373"/>
            <a:ext cx="11000603" cy="1384995"/>
          </a:xfrm>
          <a:prstGeom prst="rect">
            <a:avLst/>
          </a:prstGeom>
          <a:noFill/>
        </p:spPr>
        <p:txBody>
          <a:bodyPr wrap="square">
            <a:spAutoFit/>
          </a:bodyPr>
          <a:lstStyle/>
          <a:p>
            <a:r>
              <a:rPr kumimoji="0" lang="fr-FR" altLang="fr-FR" sz="2800" b="1" i="0" u="none" strike="noStrike" cap="none" normalizeH="0" baseline="0" dirty="0">
                <a:ln>
                  <a:noFill/>
                </a:ln>
                <a:solidFill>
                  <a:srgbClr val="000000"/>
                </a:solidFill>
                <a:effectLst/>
                <a:latin typeface="Arial" panose="020B0604020202020204" pitchFamily="34" charset="0"/>
              </a:rPr>
              <a:t>Bonne réponse : C</a:t>
            </a:r>
            <a:br>
              <a:rPr kumimoji="0" lang="fr-FR" altLang="fr-FR" sz="2800" b="0" i="0" u="none" strike="noStrike" cap="none" normalizeH="0" baseline="0" dirty="0">
                <a:ln>
                  <a:noFill/>
                </a:ln>
                <a:solidFill>
                  <a:srgbClr val="000000"/>
                </a:solidFill>
                <a:effectLst/>
                <a:latin typeface="Arial" panose="020B0604020202020204" pitchFamily="34" charset="0"/>
              </a:rPr>
            </a:br>
            <a:r>
              <a:rPr kumimoji="0" lang="fr-FR" altLang="fr-FR" sz="2800" i="0" u="none" strike="noStrike" cap="none" normalizeH="0" baseline="0" dirty="0">
                <a:ln>
                  <a:noFill/>
                </a:ln>
                <a:solidFill>
                  <a:srgbClr val="000000"/>
                </a:solidFill>
                <a:effectLst/>
                <a:latin typeface="Arial" panose="020B0604020202020204" pitchFamily="34" charset="0"/>
              </a:rPr>
              <a:t>On</a:t>
            </a:r>
            <a:r>
              <a:rPr kumimoji="0" lang="fr-FR" altLang="fr-FR" sz="2800" b="1" i="0" u="none" strike="noStrike" cap="none" normalizeH="0" baseline="0" dirty="0">
                <a:ln>
                  <a:noFill/>
                </a:ln>
                <a:solidFill>
                  <a:srgbClr val="000000"/>
                </a:solidFill>
                <a:effectLst/>
                <a:latin typeface="Arial" panose="020B0604020202020204" pitchFamily="34" charset="0"/>
              </a:rPr>
              <a:t> </a:t>
            </a:r>
            <a:r>
              <a:rPr kumimoji="0" lang="fr-FR" altLang="fr-FR" sz="2800" b="0" i="0" u="none" strike="noStrike" cap="none" normalizeH="0" baseline="0" dirty="0">
                <a:ln>
                  <a:noFill/>
                </a:ln>
                <a:solidFill>
                  <a:srgbClr val="000000"/>
                </a:solidFill>
                <a:effectLst/>
                <a:latin typeface="Arial" panose="020B0604020202020204" pitchFamily="34" charset="0"/>
              </a:rPr>
              <a:t>décrit un comportement concret, observable, sans y coller d’étiquette morale</a:t>
            </a:r>
            <a:r>
              <a:rPr lang="fr-FR" altLang="fr-FR" sz="2800" dirty="0">
                <a:latin typeface="Arial" panose="020B0604020202020204" pitchFamily="34" charset="0"/>
              </a:rPr>
              <a:t>. </a:t>
            </a:r>
            <a:endParaRPr lang="fr-FR" sz="2800" dirty="0"/>
          </a:p>
        </p:txBody>
      </p:sp>
    </p:spTree>
    <p:extLst>
      <p:ext uri="{BB962C8B-B14F-4D97-AF65-F5344CB8AC3E}">
        <p14:creationId xmlns:p14="http://schemas.microsoft.com/office/powerpoint/2010/main" val="3433008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3DDE953-54DA-0EC2-ABB5-84C7B1F37432}"/>
              </a:ext>
            </a:extLst>
          </p:cNvPr>
          <p:cNvSpPr txBox="1"/>
          <p:nvPr/>
        </p:nvSpPr>
        <p:spPr>
          <a:xfrm>
            <a:off x="1062681" y="593124"/>
            <a:ext cx="10997514" cy="310854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Dans cette phrase, quel est le </a:t>
            </a:r>
            <a:r>
              <a:rPr kumimoji="0" lang="fr-FR" altLang="fr-FR" sz="2800" b="1" i="0" u="none" strike="noStrike" cap="none" normalizeH="0" baseline="0" dirty="0">
                <a:ln>
                  <a:noFill/>
                </a:ln>
                <a:solidFill>
                  <a:schemeClr val="tx1"/>
                </a:solidFill>
                <a:effectLst/>
                <a:latin typeface="Arial" panose="020B0604020202020204" pitchFamily="34" charset="0"/>
              </a:rPr>
              <a:t>besoin sous-jacent</a:t>
            </a:r>
            <a:r>
              <a:rPr kumimoji="0" lang="fr-FR" altLang="fr-FR" sz="2800" b="0" i="0" u="none" strike="noStrike" cap="none" normalizeH="0" baseline="0" dirty="0">
                <a:ln>
                  <a:noFill/>
                </a:ln>
                <a:solidFill>
                  <a:schemeClr val="tx1"/>
                </a:solidFill>
                <a:effectLst/>
                <a:latin typeface="Arial" panose="020B0604020202020204" pitchFamily="34" charset="0"/>
              </a:rPr>
              <a:t>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“Je me sens fatiguée en fin de journée, j’ai besoin que la classe soit plus calme.”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A. Besoin d’autorité</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B. Besoin de respect</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C. Besoin de repos et de tranquillité</a:t>
            </a:r>
          </a:p>
        </p:txBody>
      </p:sp>
    </p:spTree>
    <p:extLst>
      <p:ext uri="{BB962C8B-B14F-4D97-AF65-F5344CB8AC3E}">
        <p14:creationId xmlns:p14="http://schemas.microsoft.com/office/powerpoint/2010/main" val="2665633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71B48E1-9362-C0EC-9B1A-B3FA064203EA}"/>
              </a:ext>
            </a:extLst>
          </p:cNvPr>
          <p:cNvSpPr txBox="1"/>
          <p:nvPr/>
        </p:nvSpPr>
        <p:spPr>
          <a:xfrm>
            <a:off x="1099751" y="1556952"/>
            <a:ext cx="10960444"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Arial" panose="020B0604020202020204" pitchFamily="34" charset="0"/>
              </a:rPr>
              <a:t>Bonne réponse : C</a:t>
            </a:r>
            <a:br>
              <a:rPr kumimoji="0" lang="fr-FR" altLang="fr-FR" sz="2800" b="0" i="0" u="none" strike="noStrike" cap="none" normalizeH="0" baseline="0" dirty="0">
                <a:ln>
                  <a:noFill/>
                </a:ln>
                <a:solidFill>
                  <a:srgbClr val="000000"/>
                </a:solidFill>
                <a:effectLst/>
                <a:latin typeface="Arial" panose="020B0604020202020204" pitchFamily="34" charset="0"/>
              </a:rPr>
            </a:br>
            <a:r>
              <a:rPr kumimoji="0" lang="fr-FR" altLang="fr-FR" sz="2800" b="0" i="0" u="none" strike="noStrike" cap="none" normalizeH="0" baseline="0" dirty="0">
                <a:ln>
                  <a:noFill/>
                </a:ln>
                <a:solidFill>
                  <a:srgbClr val="000000"/>
                </a:solidFill>
                <a:effectLst/>
                <a:latin typeface="Arial" panose="020B0604020202020204" pitchFamily="34" charset="0"/>
              </a:rPr>
              <a:t>La CNV aide à identifier ce qu’il y a derrière nos émotions : un besoin universel (ici, calme / repos).</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531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9F7A85C-5B6E-955B-2135-6C578709B458}"/>
              </a:ext>
            </a:extLst>
          </p:cNvPr>
          <p:cNvSpPr txBox="1"/>
          <p:nvPr/>
        </p:nvSpPr>
        <p:spPr>
          <a:xfrm>
            <a:off x="902044" y="287456"/>
            <a:ext cx="11034583" cy="6063198"/>
          </a:xfrm>
          <a:prstGeom prst="rect">
            <a:avLst/>
          </a:prstGeom>
          <a:noFill/>
        </p:spPr>
        <p:txBody>
          <a:bodyPr wrap="square">
            <a:spAutoFit/>
          </a:bodyPr>
          <a:lstStyle/>
          <a:p>
            <a:pPr algn="just"/>
            <a:r>
              <a:rPr lang="fr-FR" sz="2800" b="1" dirty="0"/>
              <a:t>Objectif </a:t>
            </a:r>
            <a:r>
              <a:rPr lang="fr-FR" sz="2400" dirty="0"/>
              <a:t>de la CNV: renforcer notre capacité à améliorer notre relation à autrui et à résoudre les différends dans un esprit de bienveillance. </a:t>
            </a:r>
            <a:r>
              <a:rPr lang="fr-FR" sz="2400" dirty="0">
                <a:solidFill>
                  <a:srgbClr val="000000"/>
                </a:solidFill>
                <a:latin typeface="+mj-lt"/>
              </a:rPr>
              <a:t>C</a:t>
            </a:r>
            <a:r>
              <a:rPr lang="fr-FR" altLang="fr-FR" sz="2400" dirty="0">
                <a:solidFill>
                  <a:srgbClr val="000000"/>
                </a:solidFill>
                <a:latin typeface="+mj-lt"/>
              </a:rPr>
              <a:t>ommuniquer de manière authentique, respectueuse et constructive, même dans le conflit.</a:t>
            </a:r>
            <a:endParaRPr lang="fr-FR" sz="2400" dirty="0">
              <a:latin typeface="+mj-lt"/>
            </a:endParaRPr>
          </a:p>
          <a:p>
            <a:pPr algn="just"/>
            <a:endParaRPr lang="fr-FR" sz="2400" dirty="0"/>
          </a:p>
          <a:p>
            <a:pPr algn="just"/>
            <a:endParaRPr lang="fr-FR" sz="2400" dirty="0"/>
          </a:p>
          <a:p>
            <a:pPr algn="just"/>
            <a:r>
              <a:rPr lang="fr-FR" altLang="fr-FR" sz="2400" b="1" dirty="0">
                <a:solidFill>
                  <a:srgbClr val="000000"/>
                </a:solidFill>
                <a:latin typeface="-webkit-standard"/>
              </a:rPr>
              <a:t>Pour nous enseignants </a:t>
            </a:r>
            <a:r>
              <a:rPr lang="fr-FR" altLang="fr-FR" sz="2400" dirty="0">
                <a:solidFill>
                  <a:srgbClr val="000000"/>
                </a:solidFill>
                <a:latin typeface="-webkit-standard"/>
              </a:rPr>
              <a:t>: transformer la relation pédagogique, réduire les tensions et renforcer la coopération.</a:t>
            </a:r>
            <a:r>
              <a:rPr lang="fr-FR" altLang="fr-FR" sz="2400" dirty="0">
                <a:solidFill>
                  <a:srgbClr val="000000"/>
                </a:solidFill>
                <a:latin typeface="Arial" panose="020B0604020202020204" pitchFamily="34" charset="0"/>
              </a:rPr>
              <a:t> </a:t>
            </a:r>
          </a:p>
          <a:p>
            <a:pPr algn="just"/>
            <a:endParaRPr lang="fr-FR" sz="2400" dirty="0">
              <a:highlight>
                <a:srgbClr val="FFFF00"/>
              </a:highlight>
            </a:endParaRPr>
          </a:p>
          <a:p>
            <a:pPr algn="just"/>
            <a:endParaRPr lang="fr-FR" sz="2400" dirty="0">
              <a:highlight>
                <a:srgbClr val="FFFF00"/>
              </a:highlight>
            </a:endParaRPr>
          </a:p>
          <a:p>
            <a:pPr algn="just"/>
            <a:r>
              <a:rPr lang="fr-FR" sz="2400" dirty="0"/>
              <a:t>La CNV focalise l’attention sur </a:t>
            </a:r>
            <a:r>
              <a:rPr lang="fr-FR" sz="2400" b="1" dirty="0"/>
              <a:t>4 points </a:t>
            </a:r>
            <a:r>
              <a:rPr lang="fr-FR" sz="2400" dirty="0"/>
              <a:t>: </a:t>
            </a:r>
          </a:p>
          <a:p>
            <a:pPr algn="just"/>
            <a:endParaRPr lang="fr-FR" sz="2400" dirty="0"/>
          </a:p>
          <a:p>
            <a:pPr algn="just"/>
            <a:r>
              <a:rPr lang="fr-FR" sz="2400" dirty="0"/>
              <a:t>-   ce qui se passe en moi</a:t>
            </a:r>
          </a:p>
          <a:p>
            <a:pPr marL="285750" indent="-285750" algn="just">
              <a:buFontTx/>
              <a:buChar char="-"/>
            </a:pPr>
            <a:r>
              <a:rPr lang="fr-FR" sz="2400" dirty="0"/>
              <a:t>ce que je demande pour me rendre la vie plus belle</a:t>
            </a:r>
          </a:p>
          <a:p>
            <a:pPr marL="285750" indent="-285750" algn="just">
              <a:buFontTx/>
              <a:buChar char="-"/>
            </a:pPr>
            <a:r>
              <a:rPr lang="fr-FR" sz="2400" dirty="0"/>
              <a:t>ce qui se passe en l’autre</a:t>
            </a:r>
          </a:p>
          <a:p>
            <a:pPr marL="285750" indent="-285750" algn="just">
              <a:buFontTx/>
              <a:buChar char="-"/>
            </a:pPr>
            <a:r>
              <a:rPr lang="fr-FR" sz="2400" dirty="0"/>
              <a:t>ce que l’autre demande pour se rendre la vie plus belle.</a:t>
            </a:r>
          </a:p>
          <a:p>
            <a:endParaRPr lang="fr-FR" sz="2400" dirty="0"/>
          </a:p>
        </p:txBody>
      </p:sp>
    </p:spTree>
    <p:extLst>
      <p:ext uri="{BB962C8B-B14F-4D97-AF65-F5344CB8AC3E}">
        <p14:creationId xmlns:p14="http://schemas.microsoft.com/office/powerpoint/2010/main" val="49329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29DBEB-3B97-3D5C-140C-D6F20FF65042}"/>
              </a:ext>
            </a:extLst>
          </p:cNvPr>
          <p:cNvSpPr txBox="1"/>
          <p:nvPr/>
        </p:nvSpPr>
        <p:spPr>
          <a:xfrm>
            <a:off x="1297459" y="827902"/>
            <a:ext cx="10515600" cy="224676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Quelle phrase est une </a:t>
            </a:r>
            <a:r>
              <a:rPr kumimoji="0" lang="fr-FR" altLang="fr-FR" sz="2800" b="1" i="0" u="none" strike="noStrike" cap="none" normalizeH="0" baseline="0" dirty="0">
                <a:ln>
                  <a:noFill/>
                </a:ln>
                <a:solidFill>
                  <a:schemeClr val="tx1"/>
                </a:solidFill>
                <a:effectLst/>
                <a:latin typeface="Arial" panose="020B0604020202020204" pitchFamily="34" charset="0"/>
              </a:rPr>
              <a:t>demande CNV</a:t>
            </a:r>
            <a:r>
              <a:rPr kumimoji="0" lang="fr-FR" altLang="fr-FR" sz="2800" b="0" i="0" u="none" strike="noStrike" cap="none" normalizeH="0" baseline="0" dirty="0">
                <a:ln>
                  <a:noFill/>
                </a:ln>
                <a:solidFill>
                  <a:schemeClr val="tx1"/>
                </a:solidFill>
                <a:effectLst/>
                <a:latin typeface="Arial" panose="020B0604020202020204" pitchFamily="34" charset="0"/>
              </a:rPr>
              <a:t> et non une exigence ?</a:t>
            </a:r>
          </a:p>
          <a:p>
            <a:pPr lvl="0" defTabSz="914400" eaLnBrk="0" fontAlgn="base" hangingPunct="0">
              <a:spcBef>
                <a:spcPct val="0"/>
              </a:spcBef>
              <a:spcAft>
                <a:spcPct val="0"/>
              </a:spcAft>
            </a:pPr>
            <a:r>
              <a:rPr kumimoji="0" lang="fr-FR" altLang="fr-FR" sz="2800" b="0" i="0" u="none" strike="noStrike" cap="none" normalizeH="0" baseline="0" dirty="0">
                <a:ln>
                  <a:noFill/>
                </a:ln>
                <a:solidFill>
                  <a:schemeClr val="tx1"/>
                </a:solidFill>
                <a:effectLst/>
                <a:latin typeface="Arial" panose="020B0604020202020204" pitchFamily="34" charset="0"/>
              </a:rPr>
              <a:t>A. </a:t>
            </a:r>
            <a:r>
              <a:rPr lang="fr-FR" altLang="fr-FR" sz="2800" dirty="0">
                <a:latin typeface="Arial" panose="020B0604020202020204" pitchFamily="34" charset="0"/>
              </a:rPr>
              <a:t>“J’aimerais que vous leviez la main avant de parler, est-ce que vous seriez d’accord d’essayer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B. </a:t>
            </a:r>
            <a:r>
              <a:rPr lang="fr-FR" altLang="fr-FR" sz="2800" dirty="0">
                <a:latin typeface="Arial" panose="020B0604020202020204" pitchFamily="34" charset="0"/>
              </a:rPr>
              <a:t>“Arrêtez de parler maintenant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C. “Si vous continuez, je vous colle.”</a:t>
            </a:r>
          </a:p>
        </p:txBody>
      </p:sp>
    </p:spTree>
    <p:extLst>
      <p:ext uri="{BB962C8B-B14F-4D97-AF65-F5344CB8AC3E}">
        <p14:creationId xmlns:p14="http://schemas.microsoft.com/office/powerpoint/2010/main" val="416842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ECF2AC6-9AEC-A8E7-73E1-780387216E24}"/>
              </a:ext>
            </a:extLst>
          </p:cNvPr>
          <p:cNvSpPr txBox="1"/>
          <p:nvPr/>
        </p:nvSpPr>
        <p:spPr>
          <a:xfrm>
            <a:off x="1084306" y="1348599"/>
            <a:ext cx="10568116"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Arial" panose="020B0604020202020204" pitchFamily="34" charset="0"/>
              </a:rPr>
              <a:t>Bonne réponse : A</a:t>
            </a:r>
            <a:br>
              <a:rPr kumimoji="0" lang="fr-FR" altLang="fr-FR" sz="2800" b="0" i="0" u="none" strike="noStrike" cap="none" normalizeH="0" baseline="0" dirty="0">
                <a:ln>
                  <a:noFill/>
                </a:ln>
                <a:solidFill>
                  <a:srgbClr val="000000"/>
                </a:solidFill>
                <a:effectLst/>
                <a:latin typeface="Arial" panose="020B0604020202020204" pitchFamily="34" charset="0"/>
              </a:rPr>
            </a:br>
            <a:r>
              <a:rPr kumimoji="0" lang="fr-FR" altLang="fr-FR" sz="2800" b="0" i="0" u="none" strike="noStrike" cap="none" normalizeH="0" baseline="0" dirty="0">
                <a:ln>
                  <a:noFill/>
                </a:ln>
                <a:solidFill>
                  <a:srgbClr val="000000"/>
                </a:solidFill>
                <a:effectLst/>
                <a:latin typeface="Arial" panose="020B0604020202020204" pitchFamily="34" charset="0"/>
              </a:rPr>
              <a:t>La demande est concrète, formulée positivement et laisse à l’autre la possibilité de choisir.</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0156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57ED5F6-9802-1072-F3C9-A6BA04138CD6}"/>
              </a:ext>
            </a:extLst>
          </p:cNvPr>
          <p:cNvSpPr txBox="1"/>
          <p:nvPr/>
        </p:nvSpPr>
        <p:spPr>
          <a:xfrm>
            <a:off x="1112108" y="630195"/>
            <a:ext cx="10812162"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Après avoir crié sur un élève, quelle phrase reflète une </a:t>
            </a:r>
            <a:r>
              <a:rPr kumimoji="0" lang="fr-FR" altLang="fr-FR" sz="2800" b="1" i="0" u="none" strike="noStrike" cap="none" normalizeH="0" baseline="0" dirty="0">
                <a:ln>
                  <a:noFill/>
                </a:ln>
                <a:solidFill>
                  <a:schemeClr val="tx1"/>
                </a:solidFill>
                <a:effectLst/>
                <a:latin typeface="Arial" panose="020B0604020202020204" pitchFamily="34" charset="0"/>
              </a:rPr>
              <a:t>attitude CNV envers soi-même</a:t>
            </a:r>
            <a:r>
              <a:rPr kumimoji="0" lang="fr-FR" altLang="fr-FR" sz="2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A. “Je suis vraiment une mauvaise prof.”</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B. “Je suis nulle, je perds tout le temps patience.”</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C. “Je regrette d’avoir crié, je me sens frustrée parce que j’aimerais gérer ces moments autrement.”</a:t>
            </a:r>
          </a:p>
        </p:txBody>
      </p:sp>
    </p:spTree>
    <p:extLst>
      <p:ext uri="{BB962C8B-B14F-4D97-AF65-F5344CB8AC3E}">
        <p14:creationId xmlns:p14="http://schemas.microsoft.com/office/powerpoint/2010/main" val="932537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93A3CE7-CECD-316F-C7DF-4B8F771E9EFC}"/>
              </a:ext>
            </a:extLst>
          </p:cNvPr>
          <p:cNvSpPr txBox="1"/>
          <p:nvPr/>
        </p:nvSpPr>
        <p:spPr>
          <a:xfrm>
            <a:off x="1025611" y="2026508"/>
            <a:ext cx="10985157"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Arial" panose="020B0604020202020204" pitchFamily="34" charset="0"/>
              </a:rPr>
              <a:t>Bonne réponse : C</a:t>
            </a:r>
            <a:br>
              <a:rPr kumimoji="0" lang="fr-FR" altLang="fr-FR" sz="2800" b="0" i="0" u="none" strike="noStrike" cap="none" normalizeH="0" baseline="0" dirty="0">
                <a:ln>
                  <a:noFill/>
                </a:ln>
                <a:solidFill>
                  <a:srgbClr val="000000"/>
                </a:solidFill>
                <a:effectLst/>
                <a:latin typeface="Arial" panose="020B0604020202020204" pitchFamily="34" charset="0"/>
              </a:rPr>
            </a:br>
            <a:r>
              <a:rPr lang="fr-FR" altLang="fr-FR" sz="2800" dirty="0">
                <a:solidFill>
                  <a:srgbClr val="000000"/>
                </a:solidFill>
                <a:latin typeface="Arial" panose="020B0604020202020204" pitchFamily="34" charset="0"/>
              </a:rPr>
              <a:t>A</a:t>
            </a:r>
            <a:r>
              <a:rPr kumimoji="0" lang="fr-FR" altLang="fr-FR" sz="2800" b="0" i="0" u="none" strike="noStrike" cap="none" normalizeH="0" baseline="0" dirty="0">
                <a:ln>
                  <a:noFill/>
                </a:ln>
                <a:solidFill>
                  <a:srgbClr val="000000"/>
                </a:solidFill>
                <a:effectLst/>
                <a:latin typeface="Arial" panose="020B0604020202020204" pitchFamily="34" charset="0"/>
              </a:rPr>
              <a:t>ccueillir ce qu’on ressent sans se juger, identifier le besoin (calme, maîtrise, respect mutuel) → première étape du changement.</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1116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50CB47E-B482-A6C8-4587-F4B47C97A891}"/>
              </a:ext>
            </a:extLst>
          </p:cNvPr>
          <p:cNvSpPr txBox="1"/>
          <p:nvPr/>
        </p:nvSpPr>
        <p:spPr>
          <a:xfrm>
            <a:off x="976184" y="877328"/>
            <a:ext cx="11121081" cy="39703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Un parent </a:t>
            </a:r>
            <a:r>
              <a:rPr lang="fr-FR" altLang="fr-FR" sz="2800" dirty="0">
                <a:latin typeface="Arial" panose="020B0604020202020204" pitchFamily="34" charset="0"/>
              </a:rPr>
              <a:t>vous </a:t>
            </a:r>
            <a:r>
              <a:rPr kumimoji="0" lang="fr-FR" altLang="fr-FR" sz="2800" b="0" i="0" u="none" strike="noStrike" cap="none" normalizeH="0" baseline="0" dirty="0">
                <a:ln>
                  <a:noFill/>
                </a:ln>
                <a:solidFill>
                  <a:schemeClr val="tx1"/>
                </a:solidFill>
                <a:effectLst/>
                <a:latin typeface="Arial" panose="020B0604020202020204" pitchFamily="34" charset="0"/>
              </a:rPr>
              <a:t>interpelle agressivement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“Mon fils dit que vous l’humiliez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Quelle première réaction serait la plus “CNV”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A. “Ce n’est pas vrai, il exagère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B. “Je comprends que vous soyez inquiet, pouvez-vous me dire ce qu’il vous a raconté exactement ?”</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C. “Vous n’avez pas le droit de me parler sur ce ton !”</a:t>
            </a:r>
          </a:p>
        </p:txBody>
      </p:sp>
    </p:spTree>
    <p:extLst>
      <p:ext uri="{BB962C8B-B14F-4D97-AF65-F5344CB8AC3E}">
        <p14:creationId xmlns:p14="http://schemas.microsoft.com/office/powerpoint/2010/main" val="3757893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F27814B-A602-8428-B09A-51F4F8F5A0AE}"/>
              </a:ext>
            </a:extLst>
          </p:cNvPr>
          <p:cNvSpPr txBox="1"/>
          <p:nvPr/>
        </p:nvSpPr>
        <p:spPr>
          <a:xfrm>
            <a:off x="1000897" y="2150076"/>
            <a:ext cx="10861589"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Arial" panose="020B0604020202020204" pitchFamily="34" charset="0"/>
              </a:rPr>
              <a:t>Bonne réponse : B</a:t>
            </a:r>
            <a:br>
              <a:rPr kumimoji="0" lang="fr-FR" altLang="fr-FR" sz="2800" b="0" i="0" u="none" strike="noStrike" cap="none" normalizeH="0" baseline="0" dirty="0">
                <a:ln>
                  <a:noFill/>
                </a:ln>
                <a:solidFill>
                  <a:srgbClr val="000000"/>
                </a:solidFill>
                <a:effectLst/>
                <a:latin typeface="Arial" panose="020B0604020202020204" pitchFamily="34" charset="0"/>
              </a:rPr>
            </a:br>
            <a:r>
              <a:rPr kumimoji="0" lang="fr-FR" altLang="fr-FR" sz="2800" i="0" u="none" strike="noStrike" cap="none" normalizeH="0" baseline="0" dirty="0">
                <a:ln>
                  <a:noFill/>
                </a:ln>
                <a:solidFill>
                  <a:srgbClr val="000000"/>
                </a:solidFill>
                <a:effectLst/>
                <a:latin typeface="Arial" panose="020B0604020202020204" pitchFamily="34" charset="0"/>
              </a:rPr>
              <a:t>On</a:t>
            </a:r>
            <a:r>
              <a:rPr kumimoji="0" lang="fr-FR" altLang="fr-FR" sz="2800" b="1" i="0" u="none" strike="noStrike" cap="none" normalizeH="0" baseline="0" dirty="0">
                <a:ln>
                  <a:noFill/>
                </a:ln>
                <a:solidFill>
                  <a:srgbClr val="000000"/>
                </a:solidFill>
                <a:effectLst/>
                <a:latin typeface="Arial" panose="020B0604020202020204" pitchFamily="34" charset="0"/>
              </a:rPr>
              <a:t> </a:t>
            </a:r>
            <a:r>
              <a:rPr kumimoji="0" lang="fr-FR" altLang="fr-FR" sz="2800" b="0" i="0" u="none" strike="noStrike" cap="none" normalizeH="0" baseline="0" dirty="0">
                <a:ln>
                  <a:noFill/>
                </a:ln>
                <a:solidFill>
                  <a:srgbClr val="000000"/>
                </a:solidFill>
                <a:effectLst/>
                <a:latin typeface="Arial" panose="020B0604020202020204" pitchFamily="34" charset="0"/>
              </a:rPr>
              <a:t>reconnaît l’émotion de l’autre (inquiétude), on invite à clarifier les faits, sans se défendre ni attaquer.</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6949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66FBB1A-8242-F5BB-A9CB-FB6E08F2C0C0}"/>
              </a:ext>
            </a:extLst>
          </p:cNvPr>
          <p:cNvSpPr txBox="1"/>
          <p:nvPr/>
        </p:nvSpPr>
        <p:spPr>
          <a:xfrm>
            <a:off x="862913" y="1569307"/>
            <a:ext cx="10466173" cy="31085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Laquelle de ces phrases exprime un </a:t>
            </a:r>
            <a:r>
              <a:rPr kumimoji="0" lang="fr-FR" altLang="fr-FR" sz="2800" b="1" i="0" u="none" strike="noStrike" cap="none" normalizeH="0" baseline="0" dirty="0">
                <a:ln>
                  <a:noFill/>
                </a:ln>
                <a:solidFill>
                  <a:schemeClr val="tx1"/>
                </a:solidFill>
                <a:effectLst/>
                <a:latin typeface="Arial" panose="020B0604020202020204" pitchFamily="34" charset="0"/>
              </a:rPr>
              <a:t>sentiment authentique</a:t>
            </a:r>
            <a:r>
              <a:rPr kumimoji="0" lang="fr-FR" altLang="fr-FR" sz="2800" b="0" i="0" u="none" strike="noStrike" cap="none" normalizeH="0" baseline="0" dirty="0">
                <a:ln>
                  <a:noFill/>
                </a:ln>
                <a:solidFill>
                  <a:schemeClr val="tx1"/>
                </a:solidFill>
                <a:effectLst/>
                <a:latin typeface="Arial" panose="020B0604020202020204" pitchFamily="34" charset="0"/>
              </a:rPr>
              <a:t> plutôt qu’un jugement déguisé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chemeClr val="tx1"/>
                </a:solidFill>
                <a:effectLst/>
                <a:latin typeface="Arial" panose="020B0604020202020204" pitchFamily="34" charset="0"/>
              </a:rPr>
              <a:t>A. “Je me sens trahie parce que tu es un menteur.”</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B. “Je me sens triste parce que j’aurais aimé que tu me dises la vérité.”</a:t>
            </a:r>
            <a:br>
              <a:rPr kumimoji="0" lang="fr-FR" altLang="fr-FR" sz="2800" b="0" i="0" u="none" strike="noStrike" cap="none" normalizeH="0" baseline="0" dirty="0">
                <a:ln>
                  <a:noFill/>
                </a:ln>
                <a:solidFill>
                  <a:schemeClr val="tx1"/>
                </a:solidFill>
                <a:effectLst/>
                <a:latin typeface="Arial" panose="020B0604020202020204" pitchFamily="34" charset="0"/>
              </a:rPr>
            </a:br>
            <a:r>
              <a:rPr kumimoji="0" lang="fr-FR" altLang="fr-FR" sz="2800" b="0" i="0" u="none" strike="noStrike" cap="none" normalizeH="0" baseline="0" dirty="0">
                <a:ln>
                  <a:noFill/>
                </a:ln>
                <a:solidFill>
                  <a:schemeClr val="tx1"/>
                </a:solidFill>
                <a:effectLst/>
                <a:latin typeface="Arial" panose="020B0604020202020204" pitchFamily="34" charset="0"/>
              </a:rPr>
              <a:t>C. “Je me sens que tu n’es pas fiable.”</a:t>
            </a:r>
          </a:p>
        </p:txBody>
      </p:sp>
    </p:spTree>
    <p:extLst>
      <p:ext uri="{BB962C8B-B14F-4D97-AF65-F5344CB8AC3E}">
        <p14:creationId xmlns:p14="http://schemas.microsoft.com/office/powerpoint/2010/main" val="1031478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D84B6D-2DD5-8D60-2F10-19161EBC4811}"/>
              </a:ext>
            </a:extLst>
          </p:cNvPr>
          <p:cNvSpPr txBox="1"/>
          <p:nvPr/>
        </p:nvSpPr>
        <p:spPr>
          <a:xfrm>
            <a:off x="815546" y="1544595"/>
            <a:ext cx="10836876" cy="138499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Arial" panose="020B0604020202020204" pitchFamily="34" charset="0"/>
              </a:rPr>
              <a:t>Bonne réponse : B</a:t>
            </a:r>
            <a:br>
              <a:rPr kumimoji="0" lang="fr-FR" altLang="fr-FR" sz="2800" b="0" i="0" u="none" strike="noStrike" cap="none" normalizeH="0" baseline="0" dirty="0">
                <a:ln>
                  <a:noFill/>
                </a:ln>
                <a:solidFill>
                  <a:srgbClr val="000000"/>
                </a:solidFill>
                <a:effectLst/>
                <a:latin typeface="Arial" panose="020B0604020202020204" pitchFamily="34" charset="0"/>
              </a:rPr>
            </a:br>
            <a:r>
              <a:rPr kumimoji="0" lang="fr-FR" altLang="fr-FR" sz="2800" i="0" u="none" strike="noStrike" cap="none" normalizeH="0" baseline="0" dirty="0">
                <a:ln>
                  <a:noFill/>
                </a:ln>
                <a:solidFill>
                  <a:srgbClr val="000000"/>
                </a:solidFill>
                <a:effectLst/>
                <a:latin typeface="Arial" panose="020B0604020202020204" pitchFamily="34" charset="0"/>
              </a:rPr>
              <a:t>Le</a:t>
            </a:r>
            <a:r>
              <a:rPr kumimoji="0" lang="fr-FR" altLang="fr-FR" sz="2800" b="1" i="0" u="none" strike="noStrike" cap="none" normalizeH="0" baseline="0" dirty="0">
                <a:ln>
                  <a:noFill/>
                </a:ln>
                <a:solidFill>
                  <a:srgbClr val="000000"/>
                </a:solidFill>
                <a:effectLst/>
                <a:latin typeface="Arial" panose="020B0604020202020204" pitchFamily="34" charset="0"/>
              </a:rPr>
              <a:t> </a:t>
            </a:r>
            <a:r>
              <a:rPr kumimoji="0" lang="fr-FR" altLang="fr-FR" sz="2800" b="0" i="0" u="none" strike="noStrike" cap="none" normalizeH="0" baseline="0" dirty="0">
                <a:ln>
                  <a:noFill/>
                </a:ln>
                <a:solidFill>
                  <a:srgbClr val="000000"/>
                </a:solidFill>
                <a:effectLst/>
                <a:latin typeface="Arial" panose="020B0604020202020204" pitchFamily="34" charset="0"/>
              </a:rPr>
              <a:t>sentiment est relié à un besoin personnel, pas à une accusation sur l’autre.</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495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C3DE103-B9DA-42B6-40E4-FCC10D7A5DF0}"/>
              </a:ext>
            </a:extLst>
          </p:cNvPr>
          <p:cNvSpPr txBox="1"/>
          <p:nvPr/>
        </p:nvSpPr>
        <p:spPr>
          <a:xfrm>
            <a:off x="1062681" y="407773"/>
            <a:ext cx="10552670" cy="35394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Arial" panose="020B0604020202020204" pitchFamily="34" charset="0"/>
              </a:rPr>
              <a:t>Bénéfices et limites Bénéfices :</a:t>
            </a:r>
            <a:endParaRPr kumimoji="0" lang="fr-FR" altLang="fr-FR" sz="2800" b="0" i="0" u="none" strike="noStrike" cap="none" normalizeH="0" baseline="0" dirty="0">
              <a:ln>
                <a:noFill/>
              </a:ln>
              <a:solidFill>
                <a:srgbClr val="000000"/>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rial" panose="020B0604020202020204" pitchFamily="34" charset="0"/>
              </a:rPr>
              <a:t>Climat plus apaisé en classe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rial" panose="020B0604020202020204" pitchFamily="34" charset="0"/>
              </a:rPr>
              <a:t>Meilleure coopération et confiance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rial" panose="020B0604020202020204" pitchFamily="34" charset="0"/>
              </a:rPr>
              <a:t>Modèle de communication pour les élèves</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fr-FR" altLang="fr-FR"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1" i="0" u="none" strike="noStrike" cap="none" normalizeH="0" baseline="0" dirty="0">
                <a:ln>
                  <a:noFill/>
                </a:ln>
                <a:solidFill>
                  <a:srgbClr val="000000"/>
                </a:solidFill>
                <a:effectLst/>
                <a:latin typeface="Arial" panose="020B0604020202020204" pitchFamily="34" charset="0"/>
              </a:rPr>
              <a:t>Limites :</a:t>
            </a:r>
            <a:endParaRPr kumimoji="0" lang="fr-FR" altLang="fr-FR" sz="2800" b="0" i="0" u="none" strike="noStrike" cap="none" normalizeH="0" baseline="0" dirty="0">
              <a:ln>
                <a:noFill/>
              </a:ln>
              <a:solidFill>
                <a:srgbClr val="000000"/>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rial" panose="020B0604020202020204" pitchFamily="34" charset="0"/>
              </a:rPr>
              <a:t>Cela demande du temps et de la pratique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fr-FR" altLang="fr-FR" sz="2800" b="0" i="0" u="none" strike="noStrike" cap="none" normalizeH="0" baseline="0" dirty="0">
                <a:ln>
                  <a:noFill/>
                </a:ln>
                <a:solidFill>
                  <a:srgbClr val="000000"/>
                </a:solidFill>
                <a:effectLst/>
                <a:latin typeface="Arial" panose="020B0604020202020204" pitchFamily="34" charset="0"/>
              </a:rPr>
              <a:t>Pas une “technique magique” : il faut sincérité et cohérence</a:t>
            </a:r>
          </a:p>
        </p:txBody>
      </p:sp>
      <p:sp>
        <p:nvSpPr>
          <p:cNvPr id="5" name="ZoneTexte 4">
            <a:extLst>
              <a:ext uri="{FF2B5EF4-FFF2-40B4-BE49-F238E27FC236}">
                <a16:creationId xmlns:a16="http://schemas.microsoft.com/office/drawing/2014/main" id="{9B858CE2-B7D8-B4C6-E60B-6625AC1320BE}"/>
              </a:ext>
            </a:extLst>
          </p:cNvPr>
          <p:cNvSpPr txBox="1"/>
          <p:nvPr/>
        </p:nvSpPr>
        <p:spPr>
          <a:xfrm>
            <a:off x="864972" y="4984062"/>
            <a:ext cx="10552670" cy="1077218"/>
          </a:xfrm>
          <a:prstGeom prst="rect">
            <a:avLst/>
          </a:prstGeom>
          <a:noFill/>
        </p:spPr>
        <p:txBody>
          <a:bodyPr wrap="square">
            <a:spAutoFit/>
          </a:bodyPr>
          <a:lstStyle/>
          <a:p>
            <a:pPr algn="just"/>
            <a:r>
              <a:rPr lang="fr-FR" altLang="fr-FR" sz="3200" b="1" dirty="0">
                <a:solidFill>
                  <a:srgbClr val="000000"/>
                </a:solidFill>
                <a:latin typeface="-webkit-standard"/>
              </a:rPr>
              <a:t>Conclusion </a:t>
            </a:r>
            <a:r>
              <a:rPr lang="fr-FR" altLang="fr-FR" sz="3200" dirty="0">
                <a:solidFill>
                  <a:srgbClr val="000000"/>
                </a:solidFill>
                <a:latin typeface="-webkit-standard"/>
              </a:rPr>
              <a:t>: la</a:t>
            </a:r>
            <a:r>
              <a:rPr kumimoji="0" lang="fr-FR" altLang="fr-FR" sz="3200" i="0" u="none" strike="noStrike" cap="none" normalizeH="0" baseline="0" dirty="0">
                <a:ln>
                  <a:noFill/>
                </a:ln>
                <a:solidFill>
                  <a:srgbClr val="000000"/>
                </a:solidFill>
                <a:effectLst/>
                <a:latin typeface="-webkit-standard"/>
              </a:rPr>
              <a:t> CNV, ce n’est pas ‘être gentil’ mais </a:t>
            </a:r>
            <a:r>
              <a:rPr kumimoji="0" lang="fr-FR" altLang="fr-FR" sz="3200" b="1" i="0" u="none" strike="noStrike" cap="none" normalizeH="0" baseline="0" dirty="0">
                <a:ln>
                  <a:noFill/>
                </a:ln>
                <a:solidFill>
                  <a:srgbClr val="000000"/>
                </a:solidFill>
                <a:effectLst/>
              </a:rPr>
              <a:t>parler de soi sans accuser</a:t>
            </a:r>
            <a:r>
              <a:rPr kumimoji="0" lang="fr-FR" altLang="fr-FR" sz="3200" b="1" i="0" u="none" strike="noStrike" cap="none" normalizeH="0" baseline="0" dirty="0">
                <a:ln>
                  <a:noFill/>
                </a:ln>
                <a:solidFill>
                  <a:srgbClr val="000000"/>
                </a:solidFill>
                <a:effectLst/>
                <a:latin typeface="-webkit-standard"/>
              </a:rPr>
              <a:t> et </a:t>
            </a:r>
            <a:r>
              <a:rPr kumimoji="0" lang="fr-FR" altLang="fr-FR" sz="3200" b="1" i="0" u="none" strike="noStrike" cap="none" normalizeH="0" baseline="0" dirty="0">
                <a:ln>
                  <a:noFill/>
                </a:ln>
                <a:solidFill>
                  <a:srgbClr val="000000"/>
                </a:solidFill>
                <a:effectLst/>
              </a:rPr>
              <a:t>écouter l’autre sans juger</a:t>
            </a:r>
            <a:r>
              <a:rPr kumimoji="0" lang="fr-FR" altLang="fr-FR" sz="3200" b="1" i="0" u="none" strike="noStrike" cap="none" normalizeH="0" baseline="0" dirty="0">
                <a:ln>
                  <a:noFill/>
                </a:ln>
                <a:solidFill>
                  <a:srgbClr val="000000"/>
                </a:solidFill>
                <a:effectLst/>
                <a:latin typeface="-webkit-standard"/>
              </a:rPr>
              <a:t>.</a:t>
            </a:r>
            <a:endParaRPr lang="fr-FR" sz="3200" b="1" dirty="0"/>
          </a:p>
        </p:txBody>
      </p:sp>
    </p:spTree>
    <p:extLst>
      <p:ext uri="{BB962C8B-B14F-4D97-AF65-F5344CB8AC3E}">
        <p14:creationId xmlns:p14="http://schemas.microsoft.com/office/powerpoint/2010/main" val="268719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BC62B-CCD5-980E-04CF-606EB7A0E05E}"/>
              </a:ext>
            </a:extLst>
          </p:cNvPr>
          <p:cNvSpPr>
            <a:spLocks noGrp="1"/>
          </p:cNvSpPr>
          <p:nvPr>
            <p:ph type="title"/>
          </p:nvPr>
        </p:nvSpPr>
        <p:spPr/>
        <p:txBody>
          <a:bodyPr/>
          <a:lstStyle/>
          <a:p>
            <a:r>
              <a:rPr lang="fr-FR" dirty="0"/>
              <a:t>Bibliographie</a:t>
            </a:r>
          </a:p>
        </p:txBody>
      </p:sp>
      <p:sp>
        <p:nvSpPr>
          <p:cNvPr id="5" name="Sous-titre 2">
            <a:extLst>
              <a:ext uri="{FF2B5EF4-FFF2-40B4-BE49-F238E27FC236}">
                <a16:creationId xmlns:a16="http://schemas.microsoft.com/office/drawing/2014/main" id="{B98E54CA-9A1D-8149-D755-7757170D8285}"/>
              </a:ext>
            </a:extLst>
          </p:cNvPr>
          <p:cNvSpPr>
            <a:spLocks noGrp="1"/>
          </p:cNvSpPr>
          <p:nvPr>
            <p:ph type="subTitle" idx="1"/>
          </p:nvPr>
        </p:nvSpPr>
        <p:spPr>
          <a:xfrm>
            <a:off x="5782962" y="350836"/>
            <a:ext cx="6400800" cy="902042"/>
          </a:xfrm>
        </p:spPr>
        <p:txBody>
          <a:bodyPr/>
          <a:lstStyle/>
          <a:p>
            <a:pPr marL="0" indent="0">
              <a:buNone/>
            </a:pPr>
            <a:r>
              <a:rPr lang="fr-FR" b="1" dirty="0"/>
              <a:t>Marshall B. ROSENBERG</a:t>
            </a:r>
          </a:p>
        </p:txBody>
      </p:sp>
      <p:sp>
        <p:nvSpPr>
          <p:cNvPr id="6" name="Sous-titre 2">
            <a:extLst>
              <a:ext uri="{FF2B5EF4-FFF2-40B4-BE49-F238E27FC236}">
                <a16:creationId xmlns:a16="http://schemas.microsoft.com/office/drawing/2014/main" id="{AC994160-53CA-9470-BDC6-DC3180B7399F}"/>
              </a:ext>
            </a:extLst>
          </p:cNvPr>
          <p:cNvSpPr txBox="1">
            <a:spLocks/>
          </p:cNvSpPr>
          <p:nvPr/>
        </p:nvSpPr>
        <p:spPr>
          <a:xfrm>
            <a:off x="5782962" y="1876833"/>
            <a:ext cx="6240162" cy="704336"/>
          </a:xfrm>
          <a:prstGeom prst="rect">
            <a:avLst/>
          </a:prstGeom>
        </p:spPr>
        <p:txBody>
          <a:bodyPr vert="horz" lIns="91440" tIns="45720" rIns="91440" bIns="45720" rtlCol="0" anchor="t">
            <a:normAutofit/>
          </a:bodyPr>
          <a:lstStyle>
            <a:lvl1pPr marL="0" indent="0" algn="l" defTabSz="914400" rtl="0" eaLnBrk="1" latinLnBrk="0" hangingPunct="1">
              <a:lnSpc>
                <a:spcPct val="94000"/>
              </a:lnSpc>
              <a:spcBef>
                <a:spcPts val="1000"/>
              </a:spcBef>
              <a:spcAft>
                <a:spcPts val="200"/>
              </a:spcAft>
              <a:buFont typeface="Franklin Gothic Book" panose="020B0503020102020204" pitchFamily="34" charset="0"/>
              <a:buNone/>
              <a:defRPr sz="20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9pPr>
          </a:lstStyle>
          <a:p>
            <a:r>
              <a:rPr lang="fr-FR" dirty="0"/>
              <a:t>Enseigner avec </a:t>
            </a:r>
            <a:r>
              <a:rPr lang="fr-FR" sz="1800" dirty="0"/>
              <a:t>bienveillance</a:t>
            </a:r>
            <a:r>
              <a:rPr lang="fr-FR" dirty="0"/>
              <a:t> – Instaurer une entente mutuelle entre élèves et enseignants</a:t>
            </a:r>
          </a:p>
        </p:txBody>
      </p:sp>
      <p:sp>
        <p:nvSpPr>
          <p:cNvPr id="7" name="Sous-titre 2">
            <a:extLst>
              <a:ext uri="{FF2B5EF4-FFF2-40B4-BE49-F238E27FC236}">
                <a16:creationId xmlns:a16="http://schemas.microsoft.com/office/drawing/2014/main" id="{437B06A2-8700-AB5C-C6F6-04DD365587BA}"/>
              </a:ext>
            </a:extLst>
          </p:cNvPr>
          <p:cNvSpPr txBox="1">
            <a:spLocks/>
          </p:cNvSpPr>
          <p:nvPr/>
        </p:nvSpPr>
        <p:spPr>
          <a:xfrm>
            <a:off x="5782962" y="2956656"/>
            <a:ext cx="7151032" cy="704336"/>
          </a:xfrm>
          <a:prstGeom prst="rect">
            <a:avLst/>
          </a:prstGeom>
        </p:spPr>
        <p:txBody>
          <a:bodyPr vert="horz" lIns="91440" tIns="45720" rIns="91440" bIns="45720" rtlCol="0" anchor="t">
            <a:normAutofit/>
          </a:bodyPr>
          <a:lstStyle>
            <a:lvl1pPr marL="0" indent="0" algn="l" defTabSz="914400" rtl="0" eaLnBrk="1" latinLnBrk="0" hangingPunct="1">
              <a:lnSpc>
                <a:spcPct val="94000"/>
              </a:lnSpc>
              <a:spcBef>
                <a:spcPts val="1000"/>
              </a:spcBef>
              <a:spcAft>
                <a:spcPts val="200"/>
              </a:spcAft>
              <a:buFont typeface="Franklin Gothic Book" panose="020B0503020102020204" pitchFamily="34" charset="0"/>
              <a:buNone/>
              <a:defRPr sz="20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9pPr>
          </a:lstStyle>
          <a:p>
            <a:r>
              <a:rPr lang="fr-FR" sz="1800" dirty="0"/>
              <a:t>Les mots sont des fenêtres (ou bien ce sont des murs)</a:t>
            </a:r>
          </a:p>
        </p:txBody>
      </p:sp>
      <p:sp>
        <p:nvSpPr>
          <p:cNvPr id="8" name="Sous-titre 2">
            <a:extLst>
              <a:ext uri="{FF2B5EF4-FFF2-40B4-BE49-F238E27FC236}">
                <a16:creationId xmlns:a16="http://schemas.microsoft.com/office/drawing/2014/main" id="{E626DD4E-6C4D-6632-4902-A41FC5D55A78}"/>
              </a:ext>
            </a:extLst>
          </p:cNvPr>
          <p:cNvSpPr txBox="1">
            <a:spLocks/>
          </p:cNvSpPr>
          <p:nvPr/>
        </p:nvSpPr>
        <p:spPr>
          <a:xfrm>
            <a:off x="5688226" y="1202725"/>
            <a:ext cx="6400800" cy="902042"/>
          </a:xfrm>
          <a:prstGeom prst="rect">
            <a:avLst/>
          </a:prstGeom>
        </p:spPr>
        <p:txBody>
          <a:bodyPr vert="horz" lIns="91440" tIns="45720" rIns="91440" bIns="45720" rtlCol="0" anchor="t">
            <a:normAutofit/>
          </a:bodyPr>
          <a:lstStyle>
            <a:lvl1pPr marL="0" indent="0" algn="l" defTabSz="914400" rtl="0" eaLnBrk="1" latinLnBrk="0" hangingPunct="1">
              <a:lnSpc>
                <a:spcPct val="94000"/>
              </a:lnSpc>
              <a:spcBef>
                <a:spcPts val="1000"/>
              </a:spcBef>
              <a:spcAft>
                <a:spcPts val="200"/>
              </a:spcAft>
              <a:buFont typeface="Franklin Gothic Book" panose="020B0503020102020204" pitchFamily="34" charset="0"/>
              <a:buNone/>
              <a:defRPr sz="20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9pPr>
          </a:lstStyle>
          <a:p>
            <a:r>
              <a:rPr lang="fr-FR" sz="1800" dirty="0"/>
              <a:t>La Communication Non violente au quotidien</a:t>
            </a:r>
          </a:p>
        </p:txBody>
      </p:sp>
      <p:sp>
        <p:nvSpPr>
          <p:cNvPr id="9" name="Sous-titre 2">
            <a:extLst>
              <a:ext uri="{FF2B5EF4-FFF2-40B4-BE49-F238E27FC236}">
                <a16:creationId xmlns:a16="http://schemas.microsoft.com/office/drawing/2014/main" id="{FCCDABAB-0630-9CA2-B284-E5A427377B23}"/>
              </a:ext>
            </a:extLst>
          </p:cNvPr>
          <p:cNvSpPr txBox="1">
            <a:spLocks/>
          </p:cNvSpPr>
          <p:nvPr/>
        </p:nvSpPr>
        <p:spPr>
          <a:xfrm>
            <a:off x="5791200" y="4036479"/>
            <a:ext cx="6400800" cy="902042"/>
          </a:xfrm>
          <a:prstGeom prst="rect">
            <a:avLst/>
          </a:prstGeom>
        </p:spPr>
        <p:txBody>
          <a:bodyPr vert="horz" lIns="91440" tIns="45720" rIns="91440" bIns="45720" rtlCol="0" anchor="t">
            <a:noAutofit/>
          </a:bodyPr>
          <a:lstStyle>
            <a:lvl1pPr marL="0" indent="0" algn="l" defTabSz="914400" rtl="0" eaLnBrk="1" latinLnBrk="0" hangingPunct="1">
              <a:lnSpc>
                <a:spcPct val="94000"/>
              </a:lnSpc>
              <a:spcBef>
                <a:spcPts val="1000"/>
              </a:spcBef>
              <a:spcAft>
                <a:spcPts val="200"/>
              </a:spcAft>
              <a:buFont typeface="Franklin Gothic Book" panose="020B0503020102020204" pitchFamily="34" charset="0"/>
              <a:buNone/>
              <a:defRPr sz="2000" kern="1200" baseline="0">
                <a:solidFill>
                  <a:schemeClr val="tx2"/>
                </a:solidFill>
                <a:latin typeface="+mn-lt"/>
                <a:ea typeface="+mn-ea"/>
                <a:cs typeface="+mn-cs"/>
              </a:defRPr>
            </a:lvl1pPr>
            <a:lvl2pPr marL="4572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3pPr>
            <a:lvl4pPr marL="13716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4pPr>
            <a:lvl5pPr marL="18288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5pPr>
            <a:lvl6pPr marL="22860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6pPr>
            <a:lvl7pPr marL="27432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7pPr>
            <a:lvl8pPr marL="3200400" indent="0" algn="l"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8pPr>
            <a:lvl9pPr marL="3657600" indent="0" algn="l" defTabSz="914400" rtl="0" eaLnBrk="1" latinLnBrk="0" hangingPunct="1">
              <a:lnSpc>
                <a:spcPct val="94000"/>
              </a:lnSpc>
              <a:spcBef>
                <a:spcPts val="500"/>
              </a:spcBef>
              <a:spcAft>
                <a:spcPts val="200"/>
              </a:spcAft>
              <a:buFont typeface="Franklin Gothic Book" panose="020B0503020102020204" pitchFamily="34" charset="0"/>
              <a:buNone/>
              <a:defRPr sz="2000" kern="1200" baseline="0">
                <a:solidFill>
                  <a:schemeClr val="tx2"/>
                </a:solidFill>
                <a:latin typeface="+mn-lt"/>
                <a:ea typeface="+mn-ea"/>
                <a:cs typeface="+mn-cs"/>
              </a:defRPr>
            </a:lvl9pPr>
          </a:lstStyle>
          <a:p>
            <a:r>
              <a:rPr lang="fr-FR" b="1" dirty="0"/>
              <a:t>Thomas D’ANSEMBOURG</a:t>
            </a:r>
          </a:p>
          <a:p>
            <a:endParaRPr lang="fr-FR" sz="1800" dirty="0"/>
          </a:p>
          <a:p>
            <a:r>
              <a:rPr lang="fr-FR" sz="1800" dirty="0"/>
              <a:t>Cessez d’être gentil, soyez vrai!</a:t>
            </a:r>
          </a:p>
        </p:txBody>
      </p:sp>
    </p:spTree>
    <p:extLst>
      <p:ext uri="{BB962C8B-B14F-4D97-AF65-F5344CB8AC3E}">
        <p14:creationId xmlns:p14="http://schemas.microsoft.com/office/powerpoint/2010/main" val="418103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F0CDFE4-6BE3-38D3-B61F-5D41A7161C86}"/>
              </a:ext>
            </a:extLst>
          </p:cNvPr>
          <p:cNvSpPr txBox="1"/>
          <p:nvPr/>
        </p:nvSpPr>
        <p:spPr>
          <a:xfrm>
            <a:off x="753763" y="438968"/>
            <a:ext cx="11009869" cy="5693866"/>
          </a:xfrm>
          <a:prstGeom prst="rect">
            <a:avLst/>
          </a:prstGeom>
          <a:noFill/>
        </p:spPr>
        <p:txBody>
          <a:bodyPr wrap="square">
            <a:spAutoFit/>
          </a:bodyPr>
          <a:lstStyle/>
          <a:p>
            <a:r>
              <a:rPr lang="fr-FR" sz="2400" dirty="0"/>
              <a:t>La CNV </a:t>
            </a:r>
            <a:r>
              <a:rPr lang="fr-FR" sz="2800" b="1" dirty="0"/>
              <a:t>s’oppose à </a:t>
            </a:r>
            <a:r>
              <a:rPr lang="fr-FR" sz="2400" dirty="0"/>
              <a:t>:</a:t>
            </a:r>
          </a:p>
          <a:p>
            <a:endParaRPr lang="fr-FR" sz="2400" dirty="0"/>
          </a:p>
          <a:p>
            <a:pPr marL="285750" indent="-285750">
              <a:buFontTx/>
              <a:buChar char="-"/>
            </a:pPr>
            <a:r>
              <a:rPr lang="fr-FR" sz="2400" b="1" dirty="0"/>
              <a:t>la critique </a:t>
            </a:r>
            <a:r>
              <a:rPr lang="fr-FR" sz="2400" dirty="0"/>
              <a:t>(ex: « Ton pb c’est que tu es… »).</a:t>
            </a:r>
          </a:p>
          <a:p>
            <a:pPr marL="285750" indent="-285750">
              <a:buFontTx/>
              <a:buChar char="-"/>
            </a:pPr>
            <a:endParaRPr lang="fr-FR" sz="2400" dirty="0"/>
          </a:p>
          <a:p>
            <a:pPr marL="285750" indent="-285750" algn="just">
              <a:buFontTx/>
              <a:buChar char="-"/>
            </a:pPr>
            <a:r>
              <a:rPr lang="fr-FR" sz="2400" b="1" dirty="0"/>
              <a:t>le déni de responsabilité </a:t>
            </a:r>
            <a:r>
              <a:rPr lang="fr-FR" sz="2400" dirty="0"/>
              <a:t>: nous refusons la responsabilité de nos actes quand nous attribuons la cause aux actions des autres, à des forces impersonnelles,... Termes qui nient qu’on a le choix ou qui impliquent que le sujet n’est pas responsable de ses actions: « Il y a des choses que tu dois faire… ». </a:t>
            </a:r>
          </a:p>
          <a:p>
            <a:pPr marL="285750" indent="-285750" algn="just">
              <a:buFontTx/>
              <a:buChar char="-"/>
            </a:pPr>
            <a:endParaRPr lang="fr-FR" sz="2400" dirty="0"/>
          </a:p>
          <a:p>
            <a:pPr marL="285750" indent="-285750" algn="just">
              <a:buFontTx/>
              <a:buChar char="-"/>
            </a:pPr>
            <a:r>
              <a:rPr lang="fr-FR" sz="2400" b="1" dirty="0"/>
              <a:t>les exigences </a:t>
            </a:r>
            <a:r>
              <a:rPr lang="fr-FR" sz="2400" dirty="0"/>
              <a:t>: demande qui fait planer sur celui auquel elle s’adresse la menace d’un blâme.</a:t>
            </a:r>
          </a:p>
          <a:p>
            <a:pPr marL="285750" indent="-285750" algn="just">
              <a:buFontTx/>
              <a:buChar char="-"/>
            </a:pPr>
            <a:endParaRPr lang="fr-FR" sz="2400" dirty="0"/>
          </a:p>
          <a:p>
            <a:pPr marL="285750" indent="-285750" algn="just">
              <a:buFontTx/>
              <a:buChar char="-"/>
            </a:pPr>
            <a:r>
              <a:rPr lang="fr-FR" sz="2400" b="1" dirty="0"/>
              <a:t>les déclarations </a:t>
            </a:r>
            <a:r>
              <a:rPr lang="fr-FR" sz="2400" dirty="0"/>
              <a:t>indiquant ceux qui méritent une récompense ou une punition.</a:t>
            </a:r>
          </a:p>
          <a:p>
            <a:pPr algn="just"/>
            <a:endParaRPr lang="fr-FR" sz="2400" dirty="0"/>
          </a:p>
          <a:p>
            <a:pPr marL="285750" indent="-285750" algn="just">
              <a:buFontTx/>
              <a:buChar char="-"/>
            </a:pPr>
            <a:endParaRPr lang="fr-FR" sz="2400" dirty="0"/>
          </a:p>
        </p:txBody>
      </p:sp>
    </p:spTree>
    <p:extLst>
      <p:ext uri="{BB962C8B-B14F-4D97-AF65-F5344CB8AC3E}">
        <p14:creationId xmlns:p14="http://schemas.microsoft.com/office/powerpoint/2010/main" val="164389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E089263-73FF-25AC-F85D-1E68A6894E1D}"/>
              </a:ext>
            </a:extLst>
          </p:cNvPr>
          <p:cNvSpPr txBox="1"/>
          <p:nvPr/>
        </p:nvSpPr>
        <p:spPr>
          <a:xfrm>
            <a:off x="877330" y="766732"/>
            <a:ext cx="11108724" cy="5324535"/>
          </a:xfrm>
          <a:prstGeom prst="rect">
            <a:avLst/>
          </a:prstGeom>
          <a:noFill/>
        </p:spPr>
        <p:txBody>
          <a:bodyPr wrap="square">
            <a:spAutoFit/>
          </a:bodyPr>
          <a:lstStyle/>
          <a:p>
            <a:r>
              <a:rPr lang="fr-FR" sz="2000" b="1" dirty="0">
                <a:latin typeface="+mj-lt"/>
              </a:rPr>
              <a:t>CE QUI SE PASSE EN MOI : </a:t>
            </a:r>
          </a:p>
          <a:p>
            <a:r>
              <a:rPr lang="fr-FR" sz="2000" b="1" dirty="0">
                <a:latin typeface="+mj-lt"/>
              </a:rPr>
              <a:t>La démarche : Observations/ Sentiments/ Besoins/ Demandes = OSBD</a:t>
            </a:r>
          </a:p>
          <a:p>
            <a:endParaRPr lang="fr-FR" sz="2000" b="1" dirty="0">
              <a:latin typeface="+mj-lt"/>
            </a:endParaRPr>
          </a:p>
          <a:p>
            <a:r>
              <a:rPr lang="fr-FR" sz="2000" b="1" dirty="0">
                <a:latin typeface="+mj-lt"/>
              </a:rPr>
              <a:t>Ce que j’</a:t>
            </a:r>
            <a:r>
              <a:rPr lang="fr-FR" sz="2000" b="1" dirty="0">
                <a:solidFill>
                  <a:schemeClr val="accent5">
                    <a:lumMod val="75000"/>
                  </a:schemeClr>
                </a:solidFill>
                <a:latin typeface="+mj-lt"/>
              </a:rPr>
              <a:t>observe</a:t>
            </a:r>
            <a:r>
              <a:rPr lang="fr-FR" sz="2000" b="1" dirty="0">
                <a:latin typeface="+mj-lt"/>
              </a:rPr>
              <a:t> :</a:t>
            </a:r>
          </a:p>
          <a:p>
            <a:pPr algn="just"/>
            <a:r>
              <a:rPr lang="fr-FR" sz="2000" dirty="0">
                <a:latin typeface="+mj-lt"/>
              </a:rPr>
              <a:t>-    Ce qui augmente ou diminue mon bien-être.</a:t>
            </a:r>
          </a:p>
          <a:p>
            <a:pPr marL="342900" indent="-342900" algn="just">
              <a:buFontTx/>
              <a:buChar char="-"/>
            </a:pPr>
            <a:r>
              <a:rPr lang="fr-FR" sz="2000" dirty="0">
                <a:latin typeface="+mj-lt"/>
              </a:rPr>
              <a:t>Bien séparer les observations des évaluations. Ex d’évaluation : Paul traîne trop pour faire son travail. Différent de l’observation : Paul n’étudie qu’à la veille des examens. Eliminer les mots tels qui impliquent un jugement : bien, mal, bon, mauvais. Ex: « il apprend lentement », « elle apprend vite ». Préférer un langage girafe sans</a:t>
            </a:r>
            <a:r>
              <a:rPr lang="fr-FR" sz="2000" dirty="0"/>
              <a:t> critique. Quand les autres ne perçoivent pas de critique, ils n’ont pas besoin de consacrer toute leur énergie à se défendre. </a:t>
            </a:r>
          </a:p>
          <a:p>
            <a:pPr algn="just"/>
            <a:endParaRPr lang="fr-FR" sz="2000" dirty="0"/>
          </a:p>
          <a:p>
            <a:pPr algn="just"/>
            <a:r>
              <a:rPr lang="fr-FR" sz="2000" b="1" dirty="0"/>
              <a:t>Objectif </a:t>
            </a:r>
            <a:r>
              <a:rPr lang="fr-FR" sz="2000" dirty="0"/>
              <a:t>: nouer un lien empathique, pour satisfaire les besoins de chacun.</a:t>
            </a:r>
            <a:endParaRPr lang="fr-FR" sz="2000" dirty="0">
              <a:latin typeface="+mj-lt"/>
            </a:endParaRPr>
          </a:p>
          <a:p>
            <a:pPr algn="just"/>
            <a:endParaRPr lang="fr-FR" sz="2000" dirty="0">
              <a:latin typeface="+mj-lt"/>
            </a:endParaRPr>
          </a:p>
          <a:p>
            <a:r>
              <a:rPr lang="fr-FR" altLang="fr-FR" sz="2000" dirty="0">
                <a:solidFill>
                  <a:srgbClr val="000000"/>
                </a:solidFill>
                <a:latin typeface="+mj-lt"/>
              </a:rPr>
              <a:t>Ce que je vois ou entends, sans juger.</a:t>
            </a:r>
            <a:br>
              <a:rPr lang="fr-FR" altLang="fr-FR" sz="2000" dirty="0">
                <a:solidFill>
                  <a:srgbClr val="000000"/>
                </a:solidFill>
                <a:latin typeface="+mj-lt"/>
              </a:rPr>
            </a:br>
            <a:endParaRPr lang="fr-FR" altLang="fr-FR" sz="2000" dirty="0">
              <a:solidFill>
                <a:srgbClr val="000000"/>
              </a:solidFill>
              <a:latin typeface="+mj-lt"/>
            </a:endParaRPr>
          </a:p>
          <a:p>
            <a:r>
              <a:rPr lang="fr-FR" altLang="fr-FR" sz="2000" dirty="0">
                <a:solidFill>
                  <a:srgbClr val="000000"/>
                </a:solidFill>
                <a:latin typeface="+mj-lt"/>
              </a:rPr>
              <a:t>→ “Tu es arrivé après la sonnerie” plutôt que “Tu es toujours en retard”.</a:t>
            </a:r>
            <a:endParaRPr lang="fr-FR" sz="2000" dirty="0"/>
          </a:p>
          <a:p>
            <a:pPr algn="just"/>
            <a:endParaRPr lang="fr-FR" sz="2000" dirty="0"/>
          </a:p>
        </p:txBody>
      </p:sp>
    </p:spTree>
    <p:extLst>
      <p:ext uri="{BB962C8B-B14F-4D97-AF65-F5344CB8AC3E}">
        <p14:creationId xmlns:p14="http://schemas.microsoft.com/office/powerpoint/2010/main" val="34519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FB5DC9B-1587-BBC4-B038-48CFDF8659FF}"/>
              </a:ext>
            </a:extLst>
          </p:cNvPr>
          <p:cNvSpPr txBox="1"/>
          <p:nvPr/>
        </p:nvSpPr>
        <p:spPr>
          <a:xfrm>
            <a:off x="939113" y="2036310"/>
            <a:ext cx="10948086" cy="3170099"/>
          </a:xfrm>
          <a:prstGeom prst="rect">
            <a:avLst/>
          </a:prstGeom>
          <a:noFill/>
        </p:spPr>
        <p:txBody>
          <a:bodyPr wrap="square">
            <a:spAutoFit/>
          </a:bodyPr>
          <a:lstStyle/>
          <a:p>
            <a:pPr algn="just"/>
            <a:r>
              <a:rPr lang="fr-FR" sz="2000" dirty="0"/>
              <a:t>Les actes et paroles des autres ne sont pas toujours la cause de nos sentiments. </a:t>
            </a:r>
          </a:p>
          <a:p>
            <a:pPr algn="just"/>
            <a:endParaRPr lang="fr-FR" sz="2000" dirty="0"/>
          </a:p>
          <a:p>
            <a:pPr algn="just"/>
            <a:r>
              <a:rPr lang="fr-FR" sz="2000" dirty="0"/>
              <a:t>Nos sentiments proviennent de la façon dont nous choisissons de recevoir les actes et paroles d’autrui, ainsi que de nos besoins et attentes particulières à ce moment-là. </a:t>
            </a:r>
          </a:p>
          <a:p>
            <a:pPr algn="just"/>
            <a:r>
              <a:rPr lang="fr-FR" sz="2000" dirty="0"/>
              <a:t>Si on ne prend pas en compte nos besoins alors on se sent fautif en entendant un reproche et une critique ou bien on rejette la faute sur l’autre.</a:t>
            </a:r>
          </a:p>
          <a:p>
            <a:pPr algn="just"/>
            <a:endParaRPr lang="fr-FR" sz="2000" dirty="0"/>
          </a:p>
          <a:p>
            <a:pPr algn="just"/>
            <a:r>
              <a:rPr lang="fr-FR" sz="2000" dirty="0"/>
              <a:t>De la même façon, les jugements que nous portons sur autrui sont des expressions détournées de nos propres besoins insatisfaits.</a:t>
            </a:r>
          </a:p>
          <a:p>
            <a:pPr algn="just"/>
            <a:endParaRPr lang="fr-FR" sz="2000" dirty="0"/>
          </a:p>
        </p:txBody>
      </p:sp>
      <p:sp>
        <p:nvSpPr>
          <p:cNvPr id="5" name="ZoneTexte 4">
            <a:extLst>
              <a:ext uri="{FF2B5EF4-FFF2-40B4-BE49-F238E27FC236}">
                <a16:creationId xmlns:a16="http://schemas.microsoft.com/office/drawing/2014/main" id="{C960F880-87AD-5D99-AAD8-A7EE70830FEB}"/>
              </a:ext>
            </a:extLst>
          </p:cNvPr>
          <p:cNvSpPr txBox="1"/>
          <p:nvPr/>
        </p:nvSpPr>
        <p:spPr>
          <a:xfrm>
            <a:off x="939113" y="5429546"/>
            <a:ext cx="10812162" cy="461665"/>
          </a:xfrm>
          <a:prstGeom prst="rect">
            <a:avLst/>
          </a:prstGeom>
          <a:noFill/>
        </p:spPr>
        <p:txBody>
          <a:bodyPr wrap="square">
            <a:spAutoFit/>
          </a:bodyPr>
          <a:lstStyle/>
          <a:p>
            <a:pPr algn="just"/>
            <a:r>
              <a:rPr lang="fr-FR" sz="2400" b="1" dirty="0"/>
              <a:t>Conséquence : apprendre à nommer nos sentiments.</a:t>
            </a:r>
          </a:p>
        </p:txBody>
      </p:sp>
      <p:sp>
        <p:nvSpPr>
          <p:cNvPr id="7" name="ZoneTexte 6">
            <a:extLst>
              <a:ext uri="{FF2B5EF4-FFF2-40B4-BE49-F238E27FC236}">
                <a16:creationId xmlns:a16="http://schemas.microsoft.com/office/drawing/2014/main" id="{3B886FB8-DF52-F816-A272-BAA967B551BB}"/>
              </a:ext>
            </a:extLst>
          </p:cNvPr>
          <p:cNvSpPr txBox="1"/>
          <p:nvPr/>
        </p:nvSpPr>
        <p:spPr>
          <a:xfrm>
            <a:off x="986996" y="258901"/>
            <a:ext cx="10852321" cy="1323439"/>
          </a:xfrm>
          <a:prstGeom prst="rect">
            <a:avLst/>
          </a:prstGeom>
          <a:noFill/>
        </p:spPr>
        <p:txBody>
          <a:bodyPr wrap="square">
            <a:spAutoFit/>
          </a:bodyPr>
          <a:lstStyle/>
          <a:p>
            <a:pPr algn="just"/>
            <a:r>
              <a:rPr lang="fr-FR" sz="2000" b="1" dirty="0"/>
              <a:t>Exprimer mes </a:t>
            </a:r>
            <a:r>
              <a:rPr lang="fr-FR" sz="2000" b="1" dirty="0">
                <a:solidFill>
                  <a:schemeClr val="accent5">
                    <a:lumMod val="75000"/>
                  </a:schemeClr>
                </a:solidFill>
              </a:rPr>
              <a:t>sentiments</a:t>
            </a:r>
            <a:r>
              <a:rPr lang="fr-FR" sz="2000" b="1" dirty="0"/>
              <a:t> :</a:t>
            </a:r>
          </a:p>
          <a:p>
            <a:pPr algn="just"/>
            <a:r>
              <a:rPr lang="fr-FR" sz="2000" dirty="0"/>
              <a:t>- informations sur notre degré de bien-être. Si nos sentiments sont en phase avec nos besoins et nos valeurs, nous sommes envahis de sensations agréables. Dans le cas contraire, nous avons des sensations pénibles qui nous incitent à faire le nécessaire pour prendre soin de nous.</a:t>
            </a:r>
          </a:p>
        </p:txBody>
      </p:sp>
    </p:spTree>
    <p:extLst>
      <p:ext uri="{BB962C8B-B14F-4D97-AF65-F5344CB8AC3E}">
        <p14:creationId xmlns:p14="http://schemas.microsoft.com/office/powerpoint/2010/main" val="131672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BD3CB94-5E3B-2EA9-51BE-3A0B255C7F1E}"/>
              </a:ext>
            </a:extLst>
          </p:cNvPr>
          <p:cNvPicPr>
            <a:picLocks noChangeAspect="1"/>
          </p:cNvPicPr>
          <p:nvPr/>
        </p:nvPicPr>
        <p:blipFill>
          <a:blip r:embed="rId2"/>
          <a:stretch>
            <a:fillRect/>
          </a:stretch>
        </p:blipFill>
        <p:spPr>
          <a:xfrm>
            <a:off x="682168" y="-436412"/>
            <a:ext cx="5413831" cy="7661254"/>
          </a:xfrm>
          <a:prstGeom prst="rect">
            <a:avLst/>
          </a:prstGeom>
        </p:spPr>
      </p:pic>
      <p:pic>
        <p:nvPicPr>
          <p:cNvPr id="5" name="Image 4">
            <a:extLst>
              <a:ext uri="{FF2B5EF4-FFF2-40B4-BE49-F238E27FC236}">
                <a16:creationId xmlns:a16="http://schemas.microsoft.com/office/drawing/2014/main" id="{DE90D80F-B1B7-ABEB-4D35-988AFDEA480D}"/>
              </a:ext>
            </a:extLst>
          </p:cNvPr>
          <p:cNvPicPr>
            <a:picLocks noChangeAspect="1"/>
          </p:cNvPicPr>
          <p:nvPr/>
        </p:nvPicPr>
        <p:blipFill>
          <a:blip r:embed="rId3"/>
          <a:stretch>
            <a:fillRect/>
          </a:stretch>
        </p:blipFill>
        <p:spPr>
          <a:xfrm rot="16200000">
            <a:off x="6980614" y="-78183"/>
            <a:ext cx="4261900" cy="6031126"/>
          </a:xfrm>
          <a:prstGeom prst="rect">
            <a:avLst/>
          </a:prstGeom>
        </p:spPr>
      </p:pic>
    </p:spTree>
    <p:extLst>
      <p:ext uri="{BB962C8B-B14F-4D97-AF65-F5344CB8AC3E}">
        <p14:creationId xmlns:p14="http://schemas.microsoft.com/office/powerpoint/2010/main" val="1992205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6E62B17-C66F-226D-BD18-6B0420B9A56A}"/>
              </a:ext>
            </a:extLst>
          </p:cNvPr>
          <p:cNvSpPr txBox="1"/>
          <p:nvPr/>
        </p:nvSpPr>
        <p:spPr>
          <a:xfrm>
            <a:off x="1023550" y="228124"/>
            <a:ext cx="10950147" cy="5693866"/>
          </a:xfrm>
          <a:prstGeom prst="rect">
            <a:avLst/>
          </a:prstGeom>
          <a:noFill/>
        </p:spPr>
        <p:txBody>
          <a:bodyPr wrap="square">
            <a:spAutoFit/>
          </a:bodyPr>
          <a:lstStyle/>
          <a:p>
            <a:r>
              <a:rPr lang="fr-FR" sz="2000" b="1" dirty="0"/>
              <a:t>EXPRIMER MES </a:t>
            </a:r>
            <a:r>
              <a:rPr lang="fr-FR" sz="2000" b="1" dirty="0">
                <a:solidFill>
                  <a:schemeClr val="accent5">
                    <a:lumMod val="75000"/>
                  </a:schemeClr>
                </a:solidFill>
              </a:rPr>
              <a:t>BESOINS</a:t>
            </a:r>
            <a:r>
              <a:rPr lang="fr-FR" sz="2000" b="1" dirty="0"/>
              <a:t> :</a:t>
            </a:r>
          </a:p>
          <a:p>
            <a:endParaRPr lang="fr-FR" sz="2000" b="1" dirty="0"/>
          </a:p>
          <a:p>
            <a:pPr marL="342900" indent="-342900" algn="just">
              <a:buFontTx/>
              <a:buChar char="-"/>
            </a:pPr>
            <a:r>
              <a:rPr lang="fr-FR" sz="2000" dirty="0"/>
              <a:t>Lien entre nos besoins et nos sentiments</a:t>
            </a:r>
          </a:p>
          <a:p>
            <a:pPr marL="342900" indent="-342900" algn="just">
              <a:buFontTx/>
              <a:buChar char="-"/>
            </a:pPr>
            <a:r>
              <a:rPr lang="fr-FR" sz="2000" dirty="0"/>
              <a:t>Faire suivre l’expression d’un sentiment de ‘parce que je’  dans une formulation qui explicite que c’est ce qui se passe en nous qui engendre ce sentiment.</a:t>
            </a:r>
          </a:p>
          <a:p>
            <a:pPr algn="just"/>
            <a:endParaRPr lang="fr-FR" sz="2000" dirty="0"/>
          </a:p>
          <a:p>
            <a:pPr algn="just"/>
            <a:endParaRPr lang="fr-FR" sz="2000" dirty="0"/>
          </a:p>
          <a:p>
            <a:pPr algn="just"/>
            <a:r>
              <a:rPr lang="fr-FR" sz="2000" dirty="0"/>
              <a:t>- Les évaluations d’autrui sont des expressions indirectes de nos besoins insatisfaits. Elles risquent de provoquer la résistance et l’agressivité.</a:t>
            </a:r>
          </a:p>
          <a:p>
            <a:pPr algn="just"/>
            <a:endParaRPr lang="fr-FR" sz="2000" dirty="0"/>
          </a:p>
          <a:p>
            <a:pPr algn="just"/>
            <a:endParaRPr lang="fr-FR" sz="2000" dirty="0"/>
          </a:p>
          <a:p>
            <a:pPr algn="just"/>
            <a:endParaRPr lang="fr-FR" sz="2000" dirty="0"/>
          </a:p>
          <a:p>
            <a:pPr algn="just"/>
            <a:r>
              <a:rPr lang="fr-FR" sz="2000" dirty="0"/>
              <a:t>- </a:t>
            </a:r>
            <a:r>
              <a:rPr lang="fr-FR" sz="2000" b="1" dirty="0">
                <a:solidFill>
                  <a:schemeClr val="accent5">
                    <a:lumMod val="75000"/>
                  </a:schemeClr>
                </a:solidFill>
              </a:rPr>
              <a:t>Demander</a:t>
            </a:r>
            <a:r>
              <a:rPr lang="fr-FR" sz="2000" dirty="0"/>
              <a:t> ce que j’aimerais :</a:t>
            </a:r>
          </a:p>
          <a:p>
            <a:pPr algn="just"/>
            <a:r>
              <a:rPr lang="fr-FR" sz="2000" dirty="0"/>
              <a:t>Langage qui décrit clairement les actions que nous aimerions voir mener. Demande très claire. </a:t>
            </a:r>
          </a:p>
          <a:p>
            <a:pPr algn="just"/>
            <a:r>
              <a:rPr lang="fr-FR" sz="2000" dirty="0"/>
              <a:t>Langage d’action positif : exprimer ce que nous voulons plutôt que ce que nous ne voulons pas. </a:t>
            </a:r>
          </a:p>
          <a:p>
            <a:pPr algn="just"/>
            <a:r>
              <a:rPr lang="fr-FR" sz="2000" dirty="0"/>
              <a:t>Eviter que les autres perçoivent les demandes comme des ordres menaçant leur autonomie.</a:t>
            </a:r>
          </a:p>
          <a:p>
            <a:pPr algn="just"/>
            <a:endParaRPr lang="fr-FR" sz="2000" dirty="0"/>
          </a:p>
          <a:p>
            <a:pPr algn="just"/>
            <a:r>
              <a:rPr lang="fr-FR" sz="2400" b="1" dirty="0"/>
              <a:t>Conséquence : apprendre à relier des sentiments à des besoins insatisfaits</a:t>
            </a:r>
          </a:p>
        </p:txBody>
      </p:sp>
      <p:sp>
        <p:nvSpPr>
          <p:cNvPr id="5" name="ZoneTexte 4">
            <a:extLst>
              <a:ext uri="{FF2B5EF4-FFF2-40B4-BE49-F238E27FC236}">
                <a16:creationId xmlns:a16="http://schemas.microsoft.com/office/drawing/2014/main" id="{50982D1D-AB66-8149-3DFA-116F853C7BEA}"/>
              </a:ext>
            </a:extLst>
          </p:cNvPr>
          <p:cNvSpPr txBox="1"/>
          <p:nvPr/>
        </p:nvSpPr>
        <p:spPr>
          <a:xfrm>
            <a:off x="5191895" y="1844445"/>
            <a:ext cx="4162170" cy="400110"/>
          </a:xfrm>
          <a:prstGeom prst="rect">
            <a:avLst/>
          </a:prstGeom>
          <a:noFill/>
        </p:spPr>
        <p:txBody>
          <a:bodyPr wrap="square">
            <a:spAutoFit/>
          </a:bodyPr>
          <a:lstStyle/>
          <a:p>
            <a:r>
              <a:rPr lang="fr-FR" sz="2000" dirty="0"/>
              <a:t>« Je me sens …car j’ai besoin de… »</a:t>
            </a:r>
          </a:p>
        </p:txBody>
      </p:sp>
      <p:sp>
        <p:nvSpPr>
          <p:cNvPr id="6" name="ZoneTexte 5">
            <a:extLst>
              <a:ext uri="{FF2B5EF4-FFF2-40B4-BE49-F238E27FC236}">
                <a16:creationId xmlns:a16="http://schemas.microsoft.com/office/drawing/2014/main" id="{B739B885-E4CC-EC2A-7776-5819513E9750}"/>
              </a:ext>
            </a:extLst>
          </p:cNvPr>
          <p:cNvSpPr txBox="1"/>
          <p:nvPr/>
        </p:nvSpPr>
        <p:spPr>
          <a:xfrm>
            <a:off x="1126523" y="3075057"/>
            <a:ext cx="10847174" cy="707886"/>
          </a:xfrm>
          <a:prstGeom prst="rect">
            <a:avLst/>
          </a:prstGeom>
          <a:noFill/>
        </p:spPr>
        <p:txBody>
          <a:bodyPr wrap="square">
            <a:spAutoFit/>
          </a:bodyPr>
          <a:lstStyle/>
          <a:p>
            <a:pPr algn="just"/>
            <a:r>
              <a:rPr lang="fr-FR" sz="2000" dirty="0"/>
              <a:t>D’où la nécessité de reformuler:  « Je suis en colère parce qu’ils… » par « je suis en colère parce que j’ai besoin de… ». </a:t>
            </a:r>
          </a:p>
        </p:txBody>
      </p:sp>
    </p:spTree>
    <p:extLst>
      <p:ext uri="{BB962C8B-B14F-4D97-AF65-F5344CB8AC3E}">
        <p14:creationId xmlns:p14="http://schemas.microsoft.com/office/powerpoint/2010/main" val="414462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D090F6-6E02-833F-024C-725808D3678A}"/>
              </a:ext>
            </a:extLst>
          </p:cNvPr>
          <p:cNvPicPr>
            <a:picLocks noChangeAspect="1"/>
          </p:cNvPicPr>
          <p:nvPr/>
        </p:nvPicPr>
        <p:blipFill>
          <a:blip r:embed="rId2"/>
          <a:stretch>
            <a:fillRect/>
          </a:stretch>
        </p:blipFill>
        <p:spPr>
          <a:xfrm>
            <a:off x="3672894" y="0"/>
            <a:ext cx="4846211" cy="6858000"/>
          </a:xfrm>
          <a:prstGeom prst="rect">
            <a:avLst/>
          </a:prstGeom>
        </p:spPr>
      </p:pic>
    </p:spTree>
    <p:extLst>
      <p:ext uri="{BB962C8B-B14F-4D97-AF65-F5344CB8AC3E}">
        <p14:creationId xmlns:p14="http://schemas.microsoft.com/office/powerpoint/2010/main" val="1834491809"/>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Cadrage</Template>
  <TotalTime>593</TotalTime>
  <Words>3299</Words>
  <Application>Microsoft Macintosh PowerPoint</Application>
  <PresentationFormat>Grand écran</PresentationFormat>
  <Paragraphs>208</Paragraphs>
  <Slides>39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39</vt:i4>
      </vt:variant>
    </vt:vector>
  </HeadingPairs>
  <TitlesOfParts>
    <vt:vector size="44" baseType="lpstr">
      <vt:lpstr>-webkit-standard</vt:lpstr>
      <vt:lpstr>Arial</vt:lpstr>
      <vt:lpstr>Franklin Gothic Book</vt:lpstr>
      <vt:lpstr>Helvetica</vt:lpstr>
      <vt:lpstr>Cadrage</vt:lpstr>
      <vt:lpstr>La communication non violente</vt:lpstr>
      <vt:lpstr>Marshall B. ROSENBERG (1934-2015)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QUIZ</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Antonin Chauvel</dc:creator>
  <cp:lastModifiedBy>fiona ratkoff-rojnoff</cp:lastModifiedBy>
  <cp:revision>6</cp:revision>
  <dcterms:created xsi:type="dcterms:W3CDTF">2025-11-11T10:40:48Z</dcterms:created>
  <dcterms:modified xsi:type="dcterms:W3CDTF">2025-11-25T15:26:20Z</dcterms:modified>
</cp:coreProperties>
</file>