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9"/>
  </p:notesMasterIdLst>
  <p:sldIdLst>
    <p:sldId id="273" r:id="rId4"/>
    <p:sldId id="293" r:id="rId5"/>
    <p:sldId id="294" r:id="rId6"/>
    <p:sldId id="295" r:id="rId7"/>
    <p:sldId id="296" r:id="rId8"/>
  </p:sldIdLst>
  <p:sldSz cx="9144000" cy="6858000" type="screen4x3"/>
  <p:notesSz cx="6858000" cy="9144000"/>
  <p:defaultTextStyle>
    <a:defPPr>
      <a:defRPr lang="fr-FR"/>
    </a:defPPr>
    <a:lvl1pPr marL="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3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5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58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15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2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41C4B-CD34-493B-B3F4-E509BABAD4EC}" type="datetimeFigureOut">
              <a:rPr lang="fr-FR" smtClean="0"/>
              <a:pPr/>
              <a:t>10/03/2015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C369F-7D37-4ECD-9366-B907EB97AA5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08382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5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5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5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57225" algn="l"/>
                <a:tab pos="1314450" algn="l"/>
                <a:tab pos="1973263" algn="l"/>
                <a:tab pos="2630488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57225" algn="l"/>
                <a:tab pos="1314450" algn="l"/>
                <a:tab pos="1973263" algn="l"/>
                <a:tab pos="2630488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57225" algn="l"/>
                <a:tab pos="1314450" algn="l"/>
                <a:tab pos="1973263" algn="l"/>
                <a:tab pos="2630488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57225" algn="l"/>
                <a:tab pos="1314450" algn="l"/>
                <a:tab pos="1973263" algn="l"/>
                <a:tab pos="2630488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57225" algn="l"/>
                <a:tab pos="1314450" algn="l"/>
                <a:tab pos="1973263" algn="l"/>
                <a:tab pos="2630488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57225" algn="l"/>
                <a:tab pos="1314450" algn="l"/>
                <a:tab pos="1973263" algn="l"/>
                <a:tab pos="2630488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57225" algn="l"/>
                <a:tab pos="1314450" algn="l"/>
                <a:tab pos="1973263" algn="l"/>
                <a:tab pos="2630488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57225" algn="l"/>
                <a:tab pos="1314450" algn="l"/>
                <a:tab pos="1973263" algn="l"/>
                <a:tab pos="2630488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57225" algn="l"/>
                <a:tab pos="1314450" algn="l"/>
                <a:tab pos="1973263" algn="l"/>
                <a:tab pos="2630488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ct val="0"/>
              </a:spcBef>
            </a:pPr>
            <a:fld id="{D23852A2-F52E-4A22-8B79-708417724312}" type="slidenum">
              <a:rPr lang="fr-FR" altLang="fr-FR" sz="1300"/>
              <a:pPr eaLnBrk="1">
                <a:spcBef>
                  <a:spcPct val="0"/>
                </a:spcBef>
              </a:pPr>
              <a:t>1</a:t>
            </a:fld>
            <a:endParaRPr lang="fr-FR" altLang="fr-FR" sz="13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83" indent="0" algn="ctr">
              <a:buNone/>
              <a:defRPr/>
            </a:lvl2pPr>
            <a:lvl3pPr marL="829366" indent="0" algn="ctr">
              <a:buNone/>
              <a:defRPr/>
            </a:lvl3pPr>
            <a:lvl4pPr marL="1244049" indent="0" algn="ctr">
              <a:buNone/>
              <a:defRPr/>
            </a:lvl4pPr>
            <a:lvl5pPr marL="1658732" indent="0" algn="ctr">
              <a:buNone/>
              <a:defRPr/>
            </a:lvl5pPr>
            <a:lvl6pPr marL="2073416" indent="0" algn="ctr">
              <a:buNone/>
              <a:defRPr/>
            </a:lvl6pPr>
            <a:lvl7pPr marL="2488099" indent="0" algn="ctr">
              <a:buNone/>
              <a:defRPr/>
            </a:lvl7pPr>
            <a:lvl8pPr marL="2902782" indent="0" algn="ctr">
              <a:buNone/>
              <a:defRPr/>
            </a:lvl8pPr>
            <a:lvl9pPr marL="3317465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6516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247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1200" y="275069"/>
            <a:ext cx="2056320" cy="5851334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922" y="275069"/>
            <a:ext cx="6035040" cy="5851334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9775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83" indent="0" algn="ctr">
              <a:buNone/>
              <a:defRPr/>
            </a:lvl2pPr>
            <a:lvl3pPr marL="829366" indent="0" algn="ctr">
              <a:buNone/>
              <a:defRPr/>
            </a:lvl3pPr>
            <a:lvl4pPr marL="1244049" indent="0" algn="ctr">
              <a:buNone/>
              <a:defRPr/>
            </a:lvl4pPr>
            <a:lvl5pPr marL="1658732" indent="0" algn="ctr">
              <a:buNone/>
              <a:defRPr/>
            </a:lvl5pPr>
            <a:lvl6pPr marL="2073416" indent="0" algn="ctr">
              <a:buNone/>
              <a:defRPr/>
            </a:lvl6pPr>
            <a:lvl7pPr marL="2488099" indent="0" algn="ctr">
              <a:buNone/>
              <a:defRPr/>
            </a:lvl7pPr>
            <a:lvl8pPr marL="2902782" indent="0" algn="ctr">
              <a:buNone/>
              <a:defRPr/>
            </a:lvl8pPr>
            <a:lvl9pPr marL="3317465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322EB-BCCF-45D9-98FD-3C59E3DBB98B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8407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xfrm>
            <a:off x="489600" y="6309304"/>
            <a:ext cx="7070400" cy="414764"/>
          </a:xfrm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62DA7-CF2F-496C-B0E3-E637880CB29B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4201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880" y="4406864"/>
            <a:ext cx="7771680" cy="1362383"/>
          </a:xfrm>
        </p:spPr>
        <p:txBody>
          <a:bodyPr/>
          <a:lstStyle>
            <a:lvl1pPr algn="l">
              <a:defRPr sz="36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83" indent="0">
              <a:buNone/>
              <a:defRPr sz="1600"/>
            </a:lvl2pPr>
            <a:lvl3pPr marL="829366" indent="0">
              <a:buNone/>
              <a:defRPr sz="1500"/>
            </a:lvl3pPr>
            <a:lvl4pPr marL="1244049" indent="0">
              <a:buNone/>
              <a:defRPr sz="1300"/>
            </a:lvl4pPr>
            <a:lvl5pPr marL="1658732" indent="0">
              <a:buNone/>
              <a:defRPr sz="1300"/>
            </a:lvl5pPr>
            <a:lvl6pPr marL="2073416" indent="0">
              <a:buNone/>
              <a:defRPr sz="1300"/>
            </a:lvl6pPr>
            <a:lvl7pPr marL="2488099" indent="0">
              <a:buNone/>
              <a:defRPr sz="1300"/>
            </a:lvl7pPr>
            <a:lvl8pPr marL="2902782" indent="0">
              <a:buNone/>
              <a:defRPr sz="1300"/>
            </a:lvl8pPr>
            <a:lvl9pPr marL="3317465" indent="0">
              <a:buNone/>
              <a:defRPr sz="13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E3E6F-B6AA-4E7C-8F3B-C229DAA371F6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0502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79200" y="2122784"/>
            <a:ext cx="3882240" cy="398489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99680" y="2122784"/>
            <a:ext cx="3883680" cy="398489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3FB99-6F19-4913-B60B-0573FDF40688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2926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922" y="275071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5398A-EC7A-4479-8B8D-608DF323D6ED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1758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E2C6D-545C-4052-95BD-6A7E0EFF4AEF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5663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CE501-0E8D-4D85-80E1-E3DF8AD90CC7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017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522" y="273630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920" y="1434392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A8BD1-28CB-4C19-B59A-480123583ADB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121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89600" y="6309303"/>
            <a:ext cx="7787520" cy="421964"/>
          </a:xfrm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1375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802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802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83" indent="0">
              <a:buNone/>
              <a:defRPr sz="2500"/>
            </a:lvl2pPr>
            <a:lvl3pPr marL="829366" indent="0">
              <a:buNone/>
              <a:defRPr sz="2200"/>
            </a:lvl3pPr>
            <a:lvl4pPr marL="1244049" indent="0">
              <a:buNone/>
              <a:defRPr sz="1800"/>
            </a:lvl4pPr>
            <a:lvl5pPr marL="1658732" indent="0">
              <a:buNone/>
              <a:defRPr sz="1800"/>
            </a:lvl5pPr>
            <a:lvl6pPr marL="2073416" indent="0">
              <a:buNone/>
              <a:defRPr sz="1800"/>
            </a:lvl6pPr>
            <a:lvl7pPr marL="2488099" indent="0">
              <a:buNone/>
              <a:defRPr sz="1800"/>
            </a:lvl7pPr>
            <a:lvl8pPr marL="2902782" indent="0">
              <a:buNone/>
              <a:defRPr sz="1800"/>
            </a:lvl8pPr>
            <a:lvl9pPr marL="3317465" indent="0">
              <a:buNone/>
              <a:defRPr sz="18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802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51CAA-1AD0-4A02-B670-A5A42E5E6E4B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3378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87A62-2C8A-42D3-82B3-7B26F614F9F2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4151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5280" y="979304"/>
            <a:ext cx="2098080" cy="5128379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89600" y="979304"/>
            <a:ext cx="6157440" cy="512837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68661-E994-41FD-98D4-1810AE53AA32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2655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83" indent="0" algn="ctr">
              <a:buNone/>
              <a:defRPr/>
            </a:lvl2pPr>
            <a:lvl3pPr marL="829366" indent="0" algn="ctr">
              <a:buNone/>
              <a:defRPr/>
            </a:lvl3pPr>
            <a:lvl4pPr marL="1244049" indent="0" algn="ctr">
              <a:buNone/>
              <a:defRPr/>
            </a:lvl4pPr>
            <a:lvl5pPr marL="1658732" indent="0" algn="ctr">
              <a:buNone/>
              <a:defRPr/>
            </a:lvl5pPr>
            <a:lvl6pPr marL="2073416" indent="0" algn="ctr">
              <a:buNone/>
              <a:defRPr/>
            </a:lvl6pPr>
            <a:lvl7pPr marL="2488099" indent="0" algn="ctr">
              <a:buNone/>
              <a:defRPr/>
            </a:lvl7pPr>
            <a:lvl8pPr marL="2902782" indent="0" algn="ctr">
              <a:buNone/>
              <a:defRPr/>
            </a:lvl8pPr>
            <a:lvl9pPr marL="3317465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322EB-BCCF-45D9-98FD-3C59E3DBB98B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64572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xfrm>
            <a:off x="489600" y="6309304"/>
            <a:ext cx="7070400" cy="414764"/>
          </a:xfrm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62DA7-CF2F-496C-B0E3-E637880CB29B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99840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880" y="4406864"/>
            <a:ext cx="7771680" cy="1362383"/>
          </a:xfrm>
        </p:spPr>
        <p:txBody>
          <a:bodyPr/>
          <a:lstStyle>
            <a:lvl1pPr algn="l">
              <a:defRPr sz="36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83" indent="0">
              <a:buNone/>
              <a:defRPr sz="1600"/>
            </a:lvl2pPr>
            <a:lvl3pPr marL="829366" indent="0">
              <a:buNone/>
              <a:defRPr sz="1500"/>
            </a:lvl3pPr>
            <a:lvl4pPr marL="1244049" indent="0">
              <a:buNone/>
              <a:defRPr sz="1300"/>
            </a:lvl4pPr>
            <a:lvl5pPr marL="1658732" indent="0">
              <a:buNone/>
              <a:defRPr sz="1300"/>
            </a:lvl5pPr>
            <a:lvl6pPr marL="2073416" indent="0">
              <a:buNone/>
              <a:defRPr sz="1300"/>
            </a:lvl6pPr>
            <a:lvl7pPr marL="2488099" indent="0">
              <a:buNone/>
              <a:defRPr sz="1300"/>
            </a:lvl7pPr>
            <a:lvl8pPr marL="2902782" indent="0">
              <a:buNone/>
              <a:defRPr sz="1300"/>
            </a:lvl8pPr>
            <a:lvl9pPr marL="3317465" indent="0">
              <a:buNone/>
              <a:defRPr sz="13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E3E6F-B6AA-4E7C-8F3B-C229DAA371F6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70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79200" y="2122784"/>
            <a:ext cx="3882240" cy="398489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99680" y="2122784"/>
            <a:ext cx="3883680" cy="398489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3FB99-6F19-4913-B60B-0573FDF40688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65652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922" y="275071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5398A-EC7A-4479-8B8D-608DF323D6ED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6137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E2C6D-545C-4052-95BD-6A7E0EFF4AEF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63860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CE501-0E8D-4D85-80E1-E3DF8AD90CC7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099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880" y="4406864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83" indent="0">
              <a:buNone/>
              <a:defRPr sz="1600"/>
            </a:lvl2pPr>
            <a:lvl3pPr marL="829366" indent="0">
              <a:buNone/>
              <a:defRPr sz="1500"/>
            </a:lvl3pPr>
            <a:lvl4pPr marL="1244049" indent="0">
              <a:buNone/>
              <a:defRPr sz="1300"/>
            </a:lvl4pPr>
            <a:lvl5pPr marL="1658732" indent="0">
              <a:buNone/>
              <a:defRPr sz="1300"/>
            </a:lvl5pPr>
            <a:lvl6pPr marL="2073416" indent="0">
              <a:buNone/>
              <a:defRPr sz="1300"/>
            </a:lvl6pPr>
            <a:lvl7pPr marL="2488099" indent="0">
              <a:buNone/>
              <a:defRPr sz="1300"/>
            </a:lvl7pPr>
            <a:lvl8pPr marL="2902782" indent="0">
              <a:buNone/>
              <a:defRPr sz="1300"/>
            </a:lvl8pPr>
            <a:lvl9pPr marL="3317465" indent="0">
              <a:buNone/>
              <a:defRPr sz="1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14066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522" y="273630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920" y="1434392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A8BD1-28CB-4C19-B59A-480123583ADB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94433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802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802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83" indent="0">
              <a:buNone/>
              <a:defRPr sz="2500"/>
            </a:lvl2pPr>
            <a:lvl3pPr marL="829366" indent="0">
              <a:buNone/>
              <a:defRPr sz="2200"/>
            </a:lvl3pPr>
            <a:lvl4pPr marL="1244049" indent="0">
              <a:buNone/>
              <a:defRPr sz="1800"/>
            </a:lvl4pPr>
            <a:lvl5pPr marL="1658732" indent="0">
              <a:buNone/>
              <a:defRPr sz="1800"/>
            </a:lvl5pPr>
            <a:lvl6pPr marL="2073416" indent="0">
              <a:buNone/>
              <a:defRPr sz="1800"/>
            </a:lvl6pPr>
            <a:lvl7pPr marL="2488099" indent="0">
              <a:buNone/>
              <a:defRPr sz="1800"/>
            </a:lvl7pPr>
            <a:lvl8pPr marL="2902782" indent="0">
              <a:buNone/>
              <a:defRPr sz="1800"/>
            </a:lvl8pPr>
            <a:lvl9pPr marL="3317465" indent="0">
              <a:buNone/>
              <a:defRPr sz="18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802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51CAA-1AD0-4A02-B670-A5A42E5E6E4B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971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87A62-2C8A-42D3-82B3-7B26F614F9F2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10081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5280" y="979304"/>
            <a:ext cx="2098080" cy="5128379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89600" y="979304"/>
            <a:ext cx="6157440" cy="512837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68661-E994-41FD-98D4-1810AE53AA32}" type="slidenum">
              <a:rPr lang="fr-FR" altLang="fr-FR">
                <a:solidFill>
                  <a:srgbClr val="80808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157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920" y="1600008"/>
            <a:ext cx="4044960" cy="452639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1122" y="1600008"/>
            <a:ext cx="4046400" cy="452639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2574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349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203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3226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522" y="273630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920" y="1434392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4873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802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802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83" indent="0">
              <a:buNone/>
              <a:defRPr sz="2500"/>
            </a:lvl2pPr>
            <a:lvl3pPr marL="829366" indent="0">
              <a:buNone/>
              <a:defRPr sz="2200"/>
            </a:lvl3pPr>
            <a:lvl4pPr marL="1244049" indent="0">
              <a:buNone/>
              <a:defRPr sz="1800"/>
            </a:lvl4pPr>
            <a:lvl5pPr marL="1658732" indent="0">
              <a:buNone/>
              <a:defRPr sz="1800"/>
            </a:lvl5pPr>
            <a:lvl6pPr marL="2073416" indent="0">
              <a:buNone/>
              <a:defRPr sz="1800"/>
            </a:lvl6pPr>
            <a:lvl7pPr marL="2488099" indent="0">
              <a:buNone/>
              <a:defRPr sz="1800"/>
            </a:lvl7pPr>
            <a:lvl8pPr marL="2902782" indent="0">
              <a:buNone/>
              <a:defRPr sz="1800"/>
            </a:lvl8pPr>
            <a:lvl9pPr marL="3317465" indent="0">
              <a:buNone/>
              <a:defRPr sz="18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802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>
              <a:defRPr/>
            </a:pPr>
            <a:r>
              <a:rPr lang="fr-FR" altLang="fr-FR" smtClean="0">
                <a:solidFill>
                  <a:srgbClr val="000000"/>
                </a:solidFill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  <a:lvl2pPr lvl="1">
              <a:defRPr/>
            </a:lvl2pPr>
          </a:lstStyle>
          <a:p>
            <a:pPr lvl="1"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4362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visu_acc_diapo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80" y="1336462"/>
            <a:ext cx="8547840" cy="3195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1" descr="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0" y="282271"/>
            <a:ext cx="1232640" cy="1857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66400" y="6309303"/>
            <a:ext cx="2134080" cy="40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6" tIns="43633" rIns="87266" bIns="43633" numCol="1" anchor="t" anchorCtr="0" compatLnSpc="1">
            <a:prstTxWarp prst="textNoShape">
              <a:avLst/>
            </a:prstTxWarp>
          </a:bodyPr>
          <a:lstStyle>
            <a:lvl1pPr algn="r" defTabSz="872562">
              <a:defRPr sz="1400" u="none"/>
            </a:lvl1pPr>
            <a:lvl2pPr marL="436282" lvl="1" indent="0" algn="r" defTabSz="872562">
              <a:defRPr sz="1200" u="none">
                <a:solidFill>
                  <a:schemeClr val="bg2"/>
                </a:solidFill>
                <a:latin typeface="+mn-lt"/>
              </a:defRPr>
            </a:lvl2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000000"/>
                </a:solidFill>
                <a:latin typeface="Arial" charset="0"/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9600" y="6309304"/>
            <a:ext cx="7727040" cy="41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87258" bIns="43629" numCol="1" anchor="t" anchorCtr="0" compatLnSpc="1">
            <a:prstTxWarp prst="textNoShape">
              <a:avLst/>
            </a:prstTxWarp>
          </a:bodyPr>
          <a:lstStyle>
            <a:lvl1pPr defTabSz="872562">
              <a:defRPr sz="1200" u="none">
                <a:latin typeface="+mn-lt"/>
              </a:defRPr>
            </a:lvl1pPr>
            <a:lvl2pPr marL="436282" lvl="1" indent="0" algn="r" defTabSz="872562">
              <a:defRPr sz="1200" b="1" u="none">
                <a:latin typeface="+mn-lt"/>
              </a:defRPr>
            </a:lvl2pPr>
          </a:lstStyle>
          <a:p>
            <a:pPr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000000"/>
                </a:solidFill>
              </a:rPr>
              <a:t> délégation académique au numérique – rectorat de l’académie de Nantes</a:t>
            </a: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922" y="275071"/>
            <a:ext cx="8229600" cy="114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6" tIns="43633" rIns="87266" bIns="4363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3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922" y="1600008"/>
            <a:ext cx="8229600" cy="4526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6" tIns="43633" rIns="87266" bIns="436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522721" y="6525326"/>
            <a:ext cx="8059680" cy="0"/>
          </a:xfrm>
          <a:prstGeom prst="line">
            <a:avLst/>
          </a:prstGeom>
          <a:noFill/>
          <a:ln w="9525">
            <a:solidFill>
              <a:srgbClr val="164194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36" tIns="41469" rIns="82936" bIns="41469"/>
          <a:lstStyle/>
          <a:p>
            <a:pPr defTabSz="407484" fontAlgn="base">
              <a:spcBef>
                <a:spcPct val="0"/>
              </a:spcBef>
              <a:spcAft>
                <a:spcPct val="0"/>
              </a:spcAft>
            </a:pPr>
            <a:endParaRPr lang="fr-FR" u="sng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489601" y="6293462"/>
            <a:ext cx="419182" cy="25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36" tIns="41469" rIns="82936" bIns="41469">
            <a:spAutoFit/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</a:defRPr>
            </a:lvl1pPr>
            <a:lvl2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</a:defRPr>
            </a:lvl2pPr>
            <a:lvl3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</a:defRPr>
            </a:lvl3pPr>
            <a:lvl4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</a:defRPr>
            </a:lvl4pPr>
            <a:lvl5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 defTabSz="829366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C12CD49-D2EE-4C3F-85F5-AE9687DDB391}" type="slidenum">
              <a:rPr lang="fr-FR" altLang="fr-FR" sz="1100" b="1" smtClean="0">
                <a:solidFill>
                  <a:srgbClr val="808080"/>
                </a:solidFill>
              </a:rPr>
              <a:pPr defTabSz="829366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‹N°›</a:t>
            </a:fld>
            <a:endParaRPr lang="fr-FR" altLang="fr-FR" sz="1100" b="1" smtClean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7726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872562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72562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rebuchet MS" pitchFamily="34" charset="0"/>
        </a:defRPr>
      </a:lvl2pPr>
      <a:lvl3pPr algn="ctr" defTabSz="872562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rebuchet MS" pitchFamily="34" charset="0"/>
        </a:defRPr>
      </a:lvl3pPr>
      <a:lvl4pPr algn="ctr" defTabSz="872562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rebuchet MS" pitchFamily="34" charset="0"/>
        </a:defRPr>
      </a:lvl4pPr>
      <a:lvl5pPr algn="ctr" defTabSz="872562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rebuchet MS" pitchFamily="34" charset="0"/>
        </a:defRPr>
      </a:lvl5pPr>
      <a:lvl6pPr marL="414683" algn="ctr" defTabSz="872562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rebuchet MS" pitchFamily="34" charset="0"/>
        </a:defRPr>
      </a:lvl6pPr>
      <a:lvl7pPr marL="829366" algn="ctr" defTabSz="872562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rebuchet MS" pitchFamily="34" charset="0"/>
        </a:defRPr>
      </a:lvl7pPr>
      <a:lvl8pPr marL="1244049" algn="ctr" defTabSz="872562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rebuchet MS" pitchFamily="34" charset="0"/>
        </a:defRPr>
      </a:lvl8pPr>
      <a:lvl9pPr marL="1658732" algn="ctr" defTabSz="872562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rebuchet MS" pitchFamily="34" charset="0"/>
        </a:defRPr>
      </a:lvl9pPr>
    </p:titleStyle>
    <p:bodyStyle>
      <a:lvl1pPr marL="326851" indent="-326851" algn="l" defTabSz="872562" rtl="0" eaLnBrk="1" fontAlgn="base" hangingPunct="1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708417" indent="-272135" algn="l" defTabSz="872562" rtl="0" eaLnBrk="1" fontAlgn="base" hangingPunct="1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2pPr>
      <a:lvl3pPr marL="1091423" indent="-218861" algn="l" defTabSz="872562" rtl="0" eaLnBrk="1" fontAlgn="base" hangingPunct="1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</a:defRPr>
      </a:lvl3pPr>
      <a:lvl4pPr marL="1527704" indent="-218861" algn="l" defTabSz="872562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1963986" indent="-218861" algn="l" defTabSz="872562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378668" indent="-218861" algn="l" defTabSz="872562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793351" indent="-218861" algn="l" defTabSz="872562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208034" indent="-218861" algn="l" defTabSz="872562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622717" indent="-218861" algn="l" defTabSz="872562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3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3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1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9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8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65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5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66400" y="6309303"/>
            <a:ext cx="2134080" cy="40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87258" bIns="43629" numCol="1" anchor="t" anchorCtr="0" compatLnSpc="1">
            <a:prstTxWarp prst="textNoShape">
              <a:avLst/>
            </a:prstTxWarp>
          </a:bodyPr>
          <a:lstStyle>
            <a:lvl1pPr algn="r" defTabSz="872562">
              <a:defRPr sz="1400" u="none"/>
            </a:lvl1pPr>
            <a:lvl2pPr marL="436282" lvl="1" indent="0" algn="r" defTabSz="872562">
              <a:defRPr sz="1200" u="none">
                <a:solidFill>
                  <a:schemeClr val="bg2"/>
                </a:solidFill>
                <a:latin typeface="+mn-lt"/>
              </a:defRPr>
            </a:lvl2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000000"/>
                </a:solidFill>
                <a:latin typeface="Arial" charset="0"/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pic>
        <p:nvPicPr>
          <p:cNvPr id="3075" name="Picture 10" descr="visuel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40" y="1335022"/>
            <a:ext cx="8547840" cy="319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347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9600" y="6309304"/>
            <a:ext cx="8187840" cy="41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87258" bIns="43629" numCol="1" anchor="t" anchorCtr="0" compatLnSpc="1">
            <a:prstTxWarp prst="textNoShape">
              <a:avLst/>
            </a:prstTxWarp>
          </a:bodyPr>
          <a:lstStyle>
            <a:lvl1pPr defTabSz="872562">
              <a:defRPr sz="1200" u="none">
                <a:latin typeface="+mn-lt"/>
              </a:defRPr>
            </a:lvl1pPr>
            <a:lvl2pPr marL="436282" lvl="1" indent="0" algn="r" defTabSz="872562">
              <a:defRPr sz="1200" b="1" u="none">
                <a:latin typeface="+mn-lt"/>
              </a:defRPr>
            </a:lvl2pPr>
          </a:lstStyle>
          <a:p>
            <a:pPr lvl="1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89600" y="979303"/>
            <a:ext cx="8359200" cy="11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87258" bIns="436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>
                <a:sym typeface="Wingdings" pitchFamily="2" charset="2"/>
              </a:rPr>
              <a:t>Cliquez pour modifier le style du titre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9200" y="2122784"/>
            <a:ext cx="7904160" cy="3984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87258" bIns="436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33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8160" y="6294903"/>
            <a:ext cx="483840" cy="4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0" bIns="43629" numCol="1" anchor="t" anchorCtr="0" compatLnSpc="1">
            <a:prstTxWarp prst="textNoShape">
              <a:avLst/>
            </a:prstTxWarp>
          </a:bodyPr>
          <a:lstStyle>
            <a:lvl1pPr defTabSz="872562">
              <a:defRPr sz="1100" b="1" u="none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69C855-5856-49EF-9204-D1CA308E03A7}" type="slidenum">
              <a:rPr lang="fr-FR" altLang="fr-FR">
                <a:solidFill>
                  <a:srgbClr val="80808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srgbClr val="808080"/>
              </a:solidFill>
              <a:latin typeface="Arial" charset="0"/>
            </a:endParaRPr>
          </a:p>
        </p:txBody>
      </p:sp>
      <p:sp>
        <p:nvSpPr>
          <p:cNvPr id="3080" name="Line 7"/>
          <p:cNvSpPr>
            <a:spLocks noChangeShapeType="1"/>
          </p:cNvSpPr>
          <p:nvPr/>
        </p:nvSpPr>
        <p:spPr bwMode="auto">
          <a:xfrm>
            <a:off x="522721" y="6525326"/>
            <a:ext cx="8059680" cy="0"/>
          </a:xfrm>
          <a:prstGeom prst="line">
            <a:avLst/>
          </a:prstGeom>
          <a:noFill/>
          <a:ln w="9525">
            <a:solidFill>
              <a:srgbClr val="164194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36" tIns="41469" rIns="82936" bIns="41469"/>
          <a:lstStyle/>
          <a:p>
            <a:pPr defTabSz="407484" fontAlgn="base">
              <a:spcBef>
                <a:spcPct val="0"/>
              </a:spcBef>
              <a:spcAft>
                <a:spcPct val="0"/>
              </a:spcAft>
            </a:pPr>
            <a:endParaRPr lang="fr-FR" u="sng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81" name="Picture 11" descr="visu_acc_diapo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922" y="358599"/>
            <a:ext cx="1437120" cy="53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22082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+mj-lt"/>
          <a:ea typeface="+mj-ea"/>
          <a:cs typeface="+mj-cs"/>
          <a:sym typeface="Wingdings" pitchFamily="2" charset="2"/>
        </a:defRPr>
      </a:lvl1pPr>
      <a:lvl2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2pPr>
      <a:lvl3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3pPr>
      <a:lvl4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4pPr>
      <a:lvl5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5pPr>
      <a:lvl6pPr marL="414683" algn="l" defTabSz="872562" rtl="0" fontAlgn="base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6pPr>
      <a:lvl7pPr marL="829366" algn="l" defTabSz="872562" rtl="0" fontAlgn="base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7pPr>
      <a:lvl8pPr marL="1244049" algn="l" defTabSz="872562" rtl="0" fontAlgn="base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8pPr>
      <a:lvl9pPr marL="1658732" algn="l" defTabSz="872562" rtl="0" fontAlgn="base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9pPr>
    </p:titleStyle>
    <p:bodyStyle>
      <a:lvl1pPr marL="326851" indent="-326851" algn="l" defTabSz="872562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708417" indent="-272135" algn="l" defTabSz="872562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1500">
          <a:solidFill>
            <a:schemeClr val="tx1"/>
          </a:solidFill>
          <a:latin typeface="+mn-lt"/>
        </a:defRPr>
      </a:lvl2pPr>
      <a:lvl3pPr marL="1091423" indent="-218861" algn="l" defTabSz="872562" rtl="0" eaLnBrk="0" fontAlgn="base" hangingPunct="0">
        <a:spcBef>
          <a:spcPct val="20000"/>
        </a:spcBef>
        <a:spcAft>
          <a:spcPct val="0"/>
        </a:spcAft>
        <a:buChar char="•"/>
        <a:defRPr sz="1300">
          <a:solidFill>
            <a:schemeClr val="tx1"/>
          </a:solidFill>
          <a:latin typeface="+mn-lt"/>
        </a:defRPr>
      </a:lvl3pPr>
      <a:lvl4pPr marL="1527704" indent="-218861" algn="l" defTabSz="872562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4pPr>
      <a:lvl5pPr marL="1963986" indent="-218861" algn="l" defTabSz="872562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5pPr>
      <a:lvl6pPr marL="2378668" indent="-218861" algn="l" defTabSz="872562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6pPr>
      <a:lvl7pPr marL="2793351" indent="-218861" algn="l" defTabSz="872562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7pPr>
      <a:lvl8pPr marL="3208034" indent="-218861" algn="l" defTabSz="872562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8pPr>
      <a:lvl9pPr marL="3622717" indent="-218861" algn="l" defTabSz="872562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3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3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1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9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8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65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5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66400" y="6309303"/>
            <a:ext cx="2134080" cy="40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87258" bIns="43629" numCol="1" anchor="t" anchorCtr="0" compatLnSpc="1">
            <a:prstTxWarp prst="textNoShape">
              <a:avLst/>
            </a:prstTxWarp>
          </a:bodyPr>
          <a:lstStyle>
            <a:lvl1pPr algn="r" defTabSz="872562">
              <a:defRPr sz="1400" u="none"/>
            </a:lvl1pPr>
            <a:lvl2pPr marL="436282" lvl="1" indent="0" algn="r" defTabSz="872562">
              <a:defRPr sz="1200" u="none">
                <a:solidFill>
                  <a:schemeClr val="bg2"/>
                </a:solidFill>
                <a:latin typeface="+mn-lt"/>
              </a:defRPr>
            </a:lvl2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000000"/>
                </a:solidFill>
                <a:latin typeface="Arial" charset="0"/>
              </a:rPr>
              <a:t>mercredi 11 mars 2015</a:t>
            </a:r>
            <a:endParaRPr lang="fr-FR" altLang="fr-FR">
              <a:solidFill>
                <a:srgbClr val="808080"/>
              </a:solidFill>
            </a:endParaRPr>
          </a:p>
        </p:txBody>
      </p:sp>
      <p:pic>
        <p:nvPicPr>
          <p:cNvPr id="3075" name="Picture 10" descr="visuel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40" y="1335022"/>
            <a:ext cx="8547840" cy="319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347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9600" y="6309304"/>
            <a:ext cx="8187840" cy="41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87258" bIns="43629" numCol="1" anchor="t" anchorCtr="0" compatLnSpc="1">
            <a:prstTxWarp prst="textNoShape">
              <a:avLst/>
            </a:prstTxWarp>
          </a:bodyPr>
          <a:lstStyle>
            <a:lvl1pPr defTabSz="872562">
              <a:defRPr sz="1200" u="none">
                <a:latin typeface="+mn-lt"/>
              </a:defRPr>
            </a:lvl1pPr>
            <a:lvl2pPr marL="436282" lvl="1" indent="0" algn="r" defTabSz="872562">
              <a:defRPr sz="1200" b="1" u="none">
                <a:latin typeface="+mn-lt"/>
              </a:defRPr>
            </a:lvl2pPr>
          </a:lstStyle>
          <a:p>
            <a:pPr lvl="1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>
                <a:solidFill>
                  <a:srgbClr val="000000"/>
                </a:solidFill>
              </a:rPr>
              <a:t>délégation académique au numérique – rectorat de l’académie de Nantes</a:t>
            </a:r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89600" y="979303"/>
            <a:ext cx="8359200" cy="11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87258" bIns="436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>
                <a:sym typeface="Wingdings" pitchFamily="2" charset="2"/>
              </a:rPr>
              <a:t>Cliquez pour modifier le style du titre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9200" y="2122784"/>
            <a:ext cx="7904160" cy="3984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87258" bIns="436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33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8160" y="6294903"/>
            <a:ext cx="483840" cy="4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58" tIns="43629" rIns="0" bIns="43629" numCol="1" anchor="t" anchorCtr="0" compatLnSpc="1">
            <a:prstTxWarp prst="textNoShape">
              <a:avLst/>
            </a:prstTxWarp>
          </a:bodyPr>
          <a:lstStyle>
            <a:lvl1pPr defTabSz="872562">
              <a:defRPr sz="1100" b="1" u="none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69C855-5856-49EF-9204-D1CA308E03A7}" type="slidenum">
              <a:rPr lang="fr-FR" altLang="fr-FR">
                <a:solidFill>
                  <a:srgbClr val="80808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srgbClr val="808080"/>
              </a:solidFill>
              <a:latin typeface="Arial" charset="0"/>
            </a:endParaRPr>
          </a:p>
        </p:txBody>
      </p:sp>
      <p:sp>
        <p:nvSpPr>
          <p:cNvPr id="3080" name="Line 7"/>
          <p:cNvSpPr>
            <a:spLocks noChangeShapeType="1"/>
          </p:cNvSpPr>
          <p:nvPr/>
        </p:nvSpPr>
        <p:spPr bwMode="auto">
          <a:xfrm>
            <a:off x="522721" y="6525326"/>
            <a:ext cx="8059680" cy="0"/>
          </a:xfrm>
          <a:prstGeom prst="line">
            <a:avLst/>
          </a:prstGeom>
          <a:noFill/>
          <a:ln w="9525">
            <a:solidFill>
              <a:srgbClr val="164194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36" tIns="41469" rIns="82936" bIns="41469"/>
          <a:lstStyle/>
          <a:p>
            <a:pPr defTabSz="407484" fontAlgn="base">
              <a:spcBef>
                <a:spcPct val="0"/>
              </a:spcBef>
              <a:spcAft>
                <a:spcPct val="0"/>
              </a:spcAft>
            </a:pPr>
            <a:endParaRPr lang="fr-FR" u="sng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81" name="Picture 11" descr="visu_acc_diapo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922" y="358599"/>
            <a:ext cx="1437120" cy="53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3099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+mj-lt"/>
          <a:ea typeface="+mj-ea"/>
          <a:cs typeface="+mj-cs"/>
          <a:sym typeface="Wingdings" pitchFamily="2" charset="2"/>
        </a:defRPr>
      </a:lvl1pPr>
      <a:lvl2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2pPr>
      <a:lvl3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3pPr>
      <a:lvl4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4pPr>
      <a:lvl5pPr algn="l" defTabSz="872562" rtl="0" eaLnBrk="0" fontAlgn="base" hangingPunct="0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5pPr>
      <a:lvl6pPr marL="414683" algn="l" defTabSz="872562" rtl="0" fontAlgn="base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6pPr>
      <a:lvl7pPr marL="829366" algn="l" defTabSz="872562" rtl="0" fontAlgn="base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7pPr>
      <a:lvl8pPr marL="1244049" algn="l" defTabSz="872562" rtl="0" fontAlgn="base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8pPr>
      <a:lvl9pPr marL="1658732" algn="l" defTabSz="872562" rtl="0" fontAlgn="base">
        <a:spcBef>
          <a:spcPct val="0"/>
        </a:spcBef>
        <a:spcAft>
          <a:spcPct val="0"/>
        </a:spcAft>
        <a:buBlip>
          <a:blip r:embed="rId15"/>
        </a:buBlip>
        <a:defRPr sz="3400">
          <a:solidFill>
            <a:srgbClr val="CC0000"/>
          </a:solidFill>
          <a:latin typeface="Trebuchet MS" pitchFamily="34" charset="0"/>
          <a:sym typeface="Wingdings" pitchFamily="2" charset="2"/>
        </a:defRPr>
      </a:lvl9pPr>
    </p:titleStyle>
    <p:bodyStyle>
      <a:lvl1pPr marL="326851" indent="-326851" algn="l" defTabSz="872562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708417" indent="-272135" algn="l" defTabSz="872562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1500">
          <a:solidFill>
            <a:schemeClr val="tx1"/>
          </a:solidFill>
          <a:latin typeface="+mn-lt"/>
        </a:defRPr>
      </a:lvl2pPr>
      <a:lvl3pPr marL="1091423" indent="-218861" algn="l" defTabSz="872562" rtl="0" eaLnBrk="0" fontAlgn="base" hangingPunct="0">
        <a:spcBef>
          <a:spcPct val="20000"/>
        </a:spcBef>
        <a:spcAft>
          <a:spcPct val="0"/>
        </a:spcAft>
        <a:buChar char="•"/>
        <a:defRPr sz="1300">
          <a:solidFill>
            <a:schemeClr val="tx1"/>
          </a:solidFill>
          <a:latin typeface="+mn-lt"/>
        </a:defRPr>
      </a:lvl3pPr>
      <a:lvl4pPr marL="1527704" indent="-218861" algn="l" defTabSz="872562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4pPr>
      <a:lvl5pPr marL="1963986" indent="-218861" algn="l" defTabSz="872562" rtl="0" eaLnBrk="0" fontAlgn="base" hangingPunct="0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5pPr>
      <a:lvl6pPr marL="2378668" indent="-218861" algn="l" defTabSz="872562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6pPr>
      <a:lvl7pPr marL="2793351" indent="-218861" algn="l" defTabSz="872562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7pPr>
      <a:lvl8pPr marL="3208034" indent="-218861" algn="l" defTabSz="872562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8pPr>
      <a:lvl9pPr marL="3622717" indent="-218861" algn="l" defTabSz="872562" rtl="0" fontAlgn="base">
        <a:spcBef>
          <a:spcPct val="20000"/>
        </a:spcBef>
        <a:spcAft>
          <a:spcPct val="0"/>
        </a:spcAft>
        <a:buChar char="»"/>
        <a:defRPr sz="9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3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3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1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9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8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65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echlodgeschool.co.uk/wp-content/uploads/2011/12/creativity-at-school.png" TargetMode="External"/><Relationship Id="rId2" Type="http://schemas.openxmlformats.org/officeDocument/2006/relationships/hyperlink" Target="https://openclipart.org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je-reussis-mes-photos.com/wp-cont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6156176" y="6450438"/>
            <a:ext cx="2616312" cy="407562"/>
          </a:xfrm>
        </p:spPr>
        <p:txBody>
          <a:bodyPr/>
          <a:lstStyle/>
          <a:p>
            <a:pPr>
              <a:defRPr/>
            </a:pPr>
            <a:r>
              <a:rPr lang="fr-FR" altLang="fr-FR" sz="1200" dirty="0" smtClean="0">
                <a:solidFill>
                  <a:srgbClr val="000000"/>
                </a:solidFill>
              </a:rPr>
              <a:t>mercredi 11 mars 2015</a:t>
            </a:r>
            <a:endParaRPr lang="fr-FR" altLang="fr-FR" sz="1200" dirty="0">
              <a:solidFill>
                <a:srgbClr val="808080"/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446117"/>
            <a:ext cx="6864480" cy="411883"/>
          </a:xfrm>
        </p:spPr>
        <p:txBody>
          <a:bodyPr/>
          <a:lstStyle/>
          <a:p>
            <a:pPr lvl="1" algn="l">
              <a:defRPr/>
            </a:pPr>
            <a:r>
              <a:rPr lang="fr-FR" altLang="fr-FR" dirty="0" smtClean="0">
                <a:solidFill>
                  <a:srgbClr val="000000"/>
                </a:solidFill>
              </a:rPr>
              <a:t>Journée académique au numérique – Académie de Nantes, Lycée le </a:t>
            </a:r>
            <a:r>
              <a:rPr lang="fr-FR" altLang="fr-FR" dirty="0" err="1" smtClean="0">
                <a:solidFill>
                  <a:srgbClr val="000000"/>
                </a:solidFill>
              </a:rPr>
              <a:t>Fresne</a:t>
            </a:r>
            <a:r>
              <a:rPr lang="fr-FR" altLang="fr-FR" dirty="0" smtClean="0">
                <a:solidFill>
                  <a:srgbClr val="000000"/>
                </a:solidFill>
              </a:rPr>
              <a:t>, Angers</a:t>
            </a:r>
            <a:endParaRPr lang="fr-FR" altLang="fr-FR" dirty="0">
              <a:solidFill>
                <a:srgbClr val="000000"/>
              </a:solidFill>
            </a:endParaRP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332656"/>
            <a:ext cx="7834064" cy="1142039"/>
          </a:xfrm>
        </p:spPr>
        <p:txBody>
          <a:bodyPr/>
          <a:lstStyle/>
          <a:p>
            <a:pPr eaLnBrk="1" hangingPunct="1"/>
            <a:r>
              <a:rPr lang="fr-FR" altLang="fr-FR" sz="3200" b="1" dirty="0" smtClean="0">
                <a:latin typeface="Arial" pitchFamily="34" charset="0"/>
                <a:cs typeface="Arial" pitchFamily="34" charset="0"/>
              </a:rPr>
              <a:t>Le numérique à l’école</a:t>
            </a:r>
            <a:r>
              <a:rPr lang="fr-FR" altLang="fr-FR" dirty="0" smtClean="0">
                <a:latin typeface="Arial" pitchFamily="34" charset="0"/>
                <a:cs typeface="Arial" pitchFamily="34" charset="0"/>
              </a:rPr>
              <a:t/>
            </a:r>
            <a:br>
              <a:rPr lang="fr-FR" altLang="fr-FR" dirty="0" smtClean="0">
                <a:latin typeface="Arial" pitchFamily="34" charset="0"/>
                <a:cs typeface="Arial" pitchFamily="34" charset="0"/>
              </a:rPr>
            </a:br>
            <a:r>
              <a:rPr lang="fr-FR" altLang="fr-FR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fr-FR" altLang="fr-FR" sz="2800" dirty="0" smtClean="0">
                <a:latin typeface="Arial" pitchFamily="34" charset="0"/>
                <a:cs typeface="Arial" pitchFamily="34" charset="0"/>
              </a:rPr>
              <a:t>Quelle culture pour quels usages?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 dirty="0" smtClean="0"/>
          </a:p>
        </p:txBody>
      </p:sp>
      <p:sp>
        <p:nvSpPr>
          <p:cNvPr id="8198" name="Rectangle 4"/>
          <p:cNvSpPr>
            <a:spLocks noChangeArrowheads="1"/>
          </p:cNvSpPr>
          <p:nvPr/>
        </p:nvSpPr>
        <p:spPr bwMode="auto">
          <a:xfrm>
            <a:off x="395536" y="4293096"/>
            <a:ext cx="803808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27" tIns="41464" rIns="82927" bIns="41464" anchor="ctr"/>
          <a:lstStyle>
            <a:lvl1pPr defTabSz="962025" eaLnBrk="0" hangingPunct="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Trebuchet MS" pitchFamily="34" charset="0"/>
              </a:defRPr>
            </a:lvl1pPr>
            <a:lvl2pPr marL="781050" indent="-300038" defTabSz="962025" eaLnBrk="0" hangingPunct="0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Trebuchet MS" pitchFamily="34" charset="0"/>
              </a:defRPr>
            </a:lvl2pPr>
            <a:lvl3pPr marL="1203325" indent="-241300" defTabSz="962025" eaLnBrk="0" hangingPunct="0">
              <a:spcBef>
                <a:spcPct val="20000"/>
              </a:spcBef>
              <a:buChar char="•"/>
              <a:defRPr sz="1700">
                <a:solidFill>
                  <a:schemeClr val="tx1"/>
                </a:solidFill>
                <a:latin typeface="Trebuchet MS" pitchFamily="34" charset="0"/>
              </a:defRPr>
            </a:lvl3pPr>
            <a:lvl4pPr marL="1684338" indent="-241300" defTabSz="962025" eaLnBrk="0" hangingPunct="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2165350" indent="-241300" defTabSz="962025" eaLnBrk="0" hangingPunct="0">
              <a:spcBef>
                <a:spcPct val="20000"/>
              </a:spcBef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5pPr>
            <a:lvl6pPr marL="2622550" indent="-2413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6pPr>
            <a:lvl7pPr marL="3079750" indent="-2413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7pPr>
            <a:lvl8pPr marL="3536950" indent="-2413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8pPr>
            <a:lvl9pPr marL="3994150" indent="-2413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3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Atelier n°12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105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 Classe inversée » et numérique: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entre promesses et réalités</a:t>
            </a:r>
            <a:endParaRPr lang="fr-FR" altLang="fr-FR" sz="24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9" name="Rectangle 5"/>
          <p:cNvSpPr>
            <a:spLocks noChangeArrowheads="1"/>
          </p:cNvSpPr>
          <p:nvPr/>
        </p:nvSpPr>
        <p:spPr bwMode="auto">
          <a:xfrm>
            <a:off x="508321" y="5413531"/>
            <a:ext cx="6625440" cy="521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27" tIns="41464" rIns="82927" bIns="41464"/>
          <a:lstStyle>
            <a:lvl1pPr defTabSz="962025" eaLnBrk="0" hangingPunct="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Trebuchet MS" pitchFamily="34" charset="0"/>
              </a:defRPr>
            </a:lvl1pPr>
            <a:lvl2pPr marL="481013" indent="-300038" defTabSz="962025" eaLnBrk="0" hangingPunct="0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Trebuchet MS" pitchFamily="34" charset="0"/>
              </a:defRPr>
            </a:lvl2pPr>
            <a:lvl3pPr marL="962025" indent="-241300" defTabSz="962025" eaLnBrk="0" hangingPunct="0">
              <a:spcBef>
                <a:spcPct val="20000"/>
              </a:spcBef>
              <a:buChar char="•"/>
              <a:defRPr sz="1700">
                <a:solidFill>
                  <a:schemeClr val="tx1"/>
                </a:solidFill>
                <a:latin typeface="Trebuchet MS" pitchFamily="34" charset="0"/>
              </a:defRPr>
            </a:lvl3pPr>
            <a:lvl4pPr marL="1443038" indent="-241300" defTabSz="962025" eaLnBrk="0" hangingPunct="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1924050" indent="-241300" defTabSz="962025" eaLnBrk="0" hangingPunct="0">
              <a:spcBef>
                <a:spcPct val="20000"/>
              </a:spcBef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5pPr>
            <a:lvl6pPr marL="2381250" indent="-2413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6pPr>
            <a:lvl7pPr marL="2838450" indent="-2413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7pPr>
            <a:lvl8pPr marL="3295650" indent="-2413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8pPr>
            <a:lvl9pPr marL="3752850" indent="-2413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Aft>
                <a:spcPct val="0"/>
              </a:spcAft>
              <a:buFontTx/>
              <a:buNone/>
            </a:pPr>
            <a:endParaRPr lang="fr-FR" altLang="fr-FR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418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9200" cy="649497"/>
          </a:xfrm>
        </p:spPr>
        <p:txBody>
          <a:bodyPr/>
          <a:lstStyle/>
          <a:p>
            <a:r>
              <a:rPr lang="fr-FR" sz="2800" b="1" dirty="0" smtClean="0">
                <a:latin typeface="Arial" pitchFamily="34" charset="0"/>
                <a:cs typeface="Arial" pitchFamily="34" charset="0"/>
              </a:rPr>
              <a:t>propos introductifs &gt; au fil des années</a:t>
            </a:r>
            <a:endParaRPr lang="fr-F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1484784"/>
            <a:ext cx="7904160" cy="3984899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       </a:t>
            </a:r>
            <a:r>
              <a:rPr lang="fr-FR" sz="2400" b="1" dirty="0" smtClean="0">
                <a:latin typeface="Arial" pitchFamily="34" charset="0"/>
                <a:cs typeface="Arial" pitchFamily="34" charset="0"/>
              </a:rPr>
              <a:t>Naissance et évolution de la classe inversée</a:t>
            </a:r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r>
              <a:rPr lang="fr-FR" b="1" dirty="0" smtClean="0"/>
              <a:t>1920s          1968          1997           2007            2009              2015      </a:t>
            </a:r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b="1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66400" y="6525345"/>
            <a:ext cx="2134080" cy="191520"/>
          </a:xfrm>
        </p:spPr>
        <p:txBody>
          <a:bodyPr/>
          <a:lstStyle/>
          <a:p>
            <a:pPr>
              <a:defRPr/>
            </a:pPr>
            <a:r>
              <a:rPr lang="fr-FR" altLang="fr-FR" sz="1200" dirty="0" smtClean="0">
                <a:solidFill>
                  <a:srgbClr val="000000"/>
                </a:solidFill>
              </a:rPr>
              <a:t>mercredi 11 mars 2015</a:t>
            </a:r>
            <a:endParaRPr lang="fr-FR" altLang="fr-FR" sz="1200" dirty="0">
              <a:solidFill>
                <a:srgbClr val="80808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6443236"/>
            <a:ext cx="7070400" cy="414764"/>
          </a:xfrm>
        </p:spPr>
        <p:txBody>
          <a:bodyPr/>
          <a:lstStyle/>
          <a:p>
            <a:pPr lvl="1" algn="l">
              <a:defRPr/>
            </a:pPr>
            <a:r>
              <a:rPr lang="fr-FR" altLang="fr-FR" dirty="0" smtClean="0">
                <a:solidFill>
                  <a:srgbClr val="000000"/>
                </a:solidFill>
              </a:rPr>
              <a:t>Journée académique au numérique – Académie de Nantes – Lycée Le </a:t>
            </a:r>
            <a:r>
              <a:rPr lang="fr-FR" altLang="fr-FR" dirty="0" err="1" smtClean="0">
                <a:solidFill>
                  <a:srgbClr val="000000"/>
                </a:solidFill>
              </a:rPr>
              <a:t>Fresne</a:t>
            </a:r>
            <a:r>
              <a:rPr lang="fr-FR" altLang="fr-FR" dirty="0" smtClean="0">
                <a:solidFill>
                  <a:srgbClr val="000000"/>
                </a:solidFill>
              </a:rPr>
              <a:t>, Angers</a:t>
            </a:r>
            <a:endParaRPr lang="fr-FR" altLang="fr-FR" dirty="0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762DA7-CF2F-496C-B0E3-E637880CB29B}" type="slidenum">
              <a:rPr lang="fr-FR" altLang="fr-FR" smtClean="0">
                <a:solidFill>
                  <a:srgbClr val="808080"/>
                </a:solidFill>
              </a:rPr>
              <a:pPr>
                <a:defRPr/>
              </a:pPr>
              <a:t>2</a:t>
            </a:fld>
            <a:endParaRPr lang="fr-FR" altLang="fr-FR" dirty="0">
              <a:solidFill>
                <a:srgbClr val="808080"/>
              </a:solidFill>
            </a:endParaRPr>
          </a:p>
        </p:txBody>
      </p:sp>
      <p:sp>
        <p:nvSpPr>
          <p:cNvPr id="7" name="Flèche droite 6"/>
          <p:cNvSpPr/>
          <p:nvPr/>
        </p:nvSpPr>
        <p:spPr bwMode="auto">
          <a:xfrm>
            <a:off x="467544" y="2204864"/>
            <a:ext cx="8208912" cy="129614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3528" y="4293096"/>
            <a:ext cx="1296144" cy="136815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Concept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 smtClean="0">
                <a:latin typeface="Arial" charset="0"/>
              </a:rPr>
              <a:t>de la classe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inversée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 smtClean="0">
                <a:latin typeface="Arial" charset="0"/>
              </a:rPr>
              <a:t>popularisé</a:t>
            </a:r>
            <a:endParaRPr kumimoji="0" lang="fr-FR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19672" y="4293096"/>
            <a:ext cx="1368152" cy="122413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Mise en</a:t>
            </a:r>
            <a:r>
              <a:rPr kumimoji="0" lang="fr-FR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avant avec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b="1" baseline="0" dirty="0" smtClean="0">
                <a:latin typeface="Arial" charset="0"/>
              </a:rPr>
              <a:t>Benjamin</a:t>
            </a:r>
            <a:r>
              <a:rPr lang="fr-FR" sz="1600" b="1" dirty="0" smtClean="0">
                <a:latin typeface="Arial" charset="0"/>
              </a:rPr>
              <a:t> Bloom</a:t>
            </a:r>
            <a:endParaRPr kumimoji="0" lang="fr-F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059832" y="4149080"/>
            <a:ext cx="1512168" cy="194421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Optimisation du concept</a:t>
            </a:r>
            <a:r>
              <a:rPr kumimoji="0" lang="fr-FR" sz="18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par </a:t>
            </a:r>
            <a:r>
              <a:rPr kumimoji="0" lang="fr-FR" sz="18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Eric </a:t>
            </a:r>
            <a:r>
              <a:rPr kumimoji="0" lang="fr-FR" sz="1800" b="1" i="0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Mazur</a:t>
            </a:r>
            <a:endParaRPr kumimoji="0" lang="fr-FR" sz="1800" b="1" i="0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400" baseline="0" dirty="0" smtClean="0">
                <a:latin typeface="Arial" charset="0"/>
              </a:rPr>
              <a:t>(</a:t>
            </a:r>
            <a:r>
              <a:rPr lang="fr-FR" sz="1400" baseline="0" dirty="0" err="1" smtClean="0">
                <a:latin typeface="Arial" charset="0"/>
              </a:rPr>
              <a:t>cf</a:t>
            </a:r>
            <a:r>
              <a:rPr lang="fr-FR" sz="1400" dirty="0" smtClean="0">
                <a:latin typeface="Arial" charset="0"/>
              </a:rPr>
              <a:t> </a:t>
            </a:r>
            <a:r>
              <a:rPr lang="fr-FR" sz="1400" i="1" dirty="0" smtClean="0">
                <a:latin typeface="Arial" charset="0"/>
              </a:rPr>
              <a:t>Pier </a:t>
            </a:r>
            <a:r>
              <a:rPr lang="fr-FR" sz="1400" i="1" dirty="0" err="1" smtClean="0">
                <a:latin typeface="Arial" charset="0"/>
              </a:rPr>
              <a:t>Instrutcion</a:t>
            </a:r>
            <a:r>
              <a:rPr lang="fr-FR" sz="1400" dirty="0" smtClean="0">
                <a:latin typeface="Arial" charset="0"/>
              </a:rPr>
              <a:t>)</a:t>
            </a:r>
            <a:endParaRPr kumimoji="0" lang="fr-FR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796136" y="4293096"/>
            <a:ext cx="1440160" cy="1800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Création</a:t>
            </a:r>
            <a:r>
              <a:rPr kumimoji="0" lang="fr-FR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de la </a:t>
            </a:r>
            <a:r>
              <a:rPr kumimoji="0" lang="fr-FR" sz="1600" b="0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Khan </a:t>
            </a:r>
            <a:r>
              <a:rPr kumimoji="0" lang="fr-FR" sz="1600" b="0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Academy</a:t>
            </a:r>
            <a:r>
              <a:rPr kumimoji="0" lang="fr-FR" sz="1600" b="0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fr-FR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par </a:t>
            </a:r>
            <a:r>
              <a:rPr kumimoji="0" lang="fr-FR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Salma Khan</a:t>
            </a:r>
            <a:endParaRPr kumimoji="0" lang="fr-F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271792" y="4293096"/>
            <a:ext cx="1692696" cy="187220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500" dirty="0" smtClean="0">
                <a:latin typeface="Arial" charset="0"/>
              </a:rPr>
              <a:t>Expérimentations</a:t>
            </a:r>
            <a:r>
              <a:rPr lang="fr-FR" sz="1600" dirty="0" smtClean="0">
                <a:latin typeface="Arial" charset="0"/>
              </a:rPr>
              <a:t>/pratiques de la classe inversée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 smtClean="0">
                <a:latin typeface="Arial" charset="0"/>
              </a:rPr>
              <a:t>du 1</a:t>
            </a:r>
            <a:r>
              <a:rPr lang="fr-FR" sz="1600" baseline="30000" dirty="0" smtClean="0">
                <a:latin typeface="Arial" charset="0"/>
              </a:rPr>
              <a:t>er</a:t>
            </a:r>
            <a:r>
              <a:rPr lang="fr-FR" sz="1600" dirty="0" smtClean="0">
                <a:latin typeface="Arial" charset="0"/>
              </a:rPr>
              <a:t> degré au supérieur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 smtClean="0">
                <a:latin typeface="Arial" charset="0"/>
              </a:rPr>
              <a:t>(</a:t>
            </a:r>
            <a:r>
              <a:rPr lang="fr-FR" sz="1600" dirty="0" err="1" smtClean="0">
                <a:latin typeface="Arial" charset="0"/>
              </a:rPr>
              <a:t>cf</a:t>
            </a:r>
            <a:r>
              <a:rPr lang="fr-FR" sz="1600" dirty="0" smtClean="0">
                <a:latin typeface="Arial" charset="0"/>
              </a:rPr>
              <a:t> MOOC) </a:t>
            </a:r>
            <a:endParaRPr kumimoji="0" lang="fr-FR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15816" y="4221088"/>
            <a:ext cx="1512168" cy="194421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Optimisation du concept</a:t>
            </a:r>
            <a:r>
              <a:rPr kumimoji="0" lang="fr-FR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par </a:t>
            </a:r>
            <a:r>
              <a:rPr kumimoji="0" lang="fr-FR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Eric </a:t>
            </a:r>
            <a:r>
              <a:rPr kumimoji="0" lang="fr-FR" sz="1600" b="1" i="0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Mazur</a:t>
            </a:r>
            <a:endParaRPr kumimoji="0" lang="fr-FR" sz="1600" b="1" i="0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baseline="0" dirty="0" smtClean="0">
                <a:latin typeface="Arial" charset="0"/>
              </a:rPr>
              <a:t>(</a:t>
            </a:r>
            <a:r>
              <a:rPr lang="fr-FR" sz="1600" baseline="0" dirty="0" err="1" smtClean="0">
                <a:latin typeface="Arial" charset="0"/>
              </a:rPr>
              <a:t>cf</a:t>
            </a:r>
            <a:r>
              <a:rPr lang="fr-FR" sz="1600" dirty="0" smtClean="0">
                <a:latin typeface="Arial" charset="0"/>
              </a:rPr>
              <a:t> </a:t>
            </a:r>
            <a:r>
              <a:rPr lang="fr-FR" sz="1600" i="1" dirty="0" smtClean="0">
                <a:latin typeface="Arial" charset="0"/>
              </a:rPr>
              <a:t>Pier </a:t>
            </a:r>
            <a:r>
              <a:rPr lang="fr-FR" sz="1600" i="1" dirty="0" err="1" smtClean="0">
                <a:latin typeface="Arial" charset="0"/>
              </a:rPr>
              <a:t>Instrutcion</a:t>
            </a:r>
            <a:r>
              <a:rPr lang="fr-FR" sz="1400" dirty="0" smtClean="0">
                <a:latin typeface="Arial" charset="0"/>
              </a:rPr>
              <a:t>)</a:t>
            </a:r>
            <a:endParaRPr kumimoji="0" lang="fr-FR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355976" y="4149080"/>
            <a:ext cx="1440160" cy="22322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500" dirty="0" smtClean="0">
                <a:latin typeface="Arial" charset="0"/>
              </a:rPr>
              <a:t>Apparition du concept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5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« </a:t>
            </a:r>
            <a:r>
              <a:rPr kumimoji="0" lang="fr-FR" sz="1500" b="0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Flipped</a:t>
            </a:r>
            <a:r>
              <a:rPr kumimoji="0" lang="fr-FR" sz="15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500" dirty="0" err="1" smtClean="0">
                <a:latin typeface="Arial" charset="0"/>
              </a:rPr>
              <a:t>Classroom</a:t>
            </a:r>
            <a:r>
              <a:rPr lang="fr-FR" sz="1500" dirty="0" smtClean="0">
                <a:latin typeface="Arial" charset="0"/>
              </a:rPr>
              <a:t> 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5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avec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500" b="1" dirty="0" smtClean="0">
                <a:latin typeface="Arial" charset="0"/>
              </a:rPr>
              <a:t>Jonathan Bergman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500" dirty="0" smtClean="0">
                <a:latin typeface="Arial" charset="0"/>
              </a:rPr>
              <a:t>et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5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Aaron</a:t>
            </a:r>
            <a:r>
              <a:rPr kumimoji="0" lang="fr-FR" sz="15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Sam</a:t>
            </a:r>
            <a:endParaRPr kumimoji="0" lang="fr-FR" sz="15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15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du contenu 9" descr="video-playe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08104" y="1268760"/>
            <a:ext cx="1142857" cy="1142857"/>
          </a:xfr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16216" y="6450438"/>
            <a:ext cx="2134080" cy="407562"/>
          </a:xfrm>
        </p:spPr>
        <p:txBody>
          <a:bodyPr/>
          <a:lstStyle/>
          <a:p>
            <a:pPr>
              <a:defRPr/>
            </a:pPr>
            <a:r>
              <a:rPr lang="fr-FR" altLang="fr-FR" dirty="0" smtClean="0">
                <a:solidFill>
                  <a:srgbClr val="000000"/>
                </a:solidFill>
              </a:rPr>
              <a:t>mercredi 11 mars 2015</a:t>
            </a:r>
            <a:endParaRPr lang="fr-FR" altLang="fr-FR" dirty="0">
              <a:solidFill>
                <a:srgbClr val="80808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1">
              <a:defRPr/>
            </a:pPr>
            <a:endParaRPr lang="fr-FR" altLang="fr-FR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 dirty="0" smtClean="0">
                <a:solidFill>
                  <a:srgbClr val="000000"/>
                </a:solidFill>
              </a:rPr>
              <a:t>délégation académique au numérique – rectorat de l’académie de Nantes</a:t>
            </a:r>
            <a:endParaRPr lang="fr-FR" altLang="fr-FR" dirty="0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762DA7-CF2F-496C-B0E3-E637880CB29B}" type="slidenum">
              <a:rPr lang="fr-FR" altLang="fr-FR" smtClean="0">
                <a:solidFill>
                  <a:srgbClr val="808080"/>
                </a:solidFill>
              </a:rPr>
              <a:pPr>
                <a:defRPr/>
              </a:pPr>
              <a:t>3</a:t>
            </a:fld>
            <a:endParaRPr lang="fr-FR" altLang="fr-FR">
              <a:solidFill>
                <a:srgbClr val="808080"/>
              </a:solidFill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9200" cy="649497"/>
          </a:xfrm>
        </p:spPr>
        <p:txBody>
          <a:bodyPr/>
          <a:lstStyle/>
          <a:p>
            <a:r>
              <a:rPr lang="fr-FR" sz="2800" b="1" dirty="0" smtClean="0">
                <a:latin typeface="Arial" pitchFamily="34" charset="0"/>
                <a:cs typeface="Arial" pitchFamily="34" charset="0"/>
              </a:rPr>
              <a:t>propos introductifs &gt; une </a:t>
            </a:r>
            <a:r>
              <a:rPr lang="fr-FR" sz="2800" b="1" dirty="0" smtClean="0">
                <a:latin typeface="Arial" pitchFamily="34" charset="0"/>
                <a:cs typeface="Arial" pitchFamily="34" charset="0"/>
              </a:rPr>
              <a:t>définition</a:t>
            </a:r>
            <a:endParaRPr lang="fr-F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55576" y="1484784"/>
            <a:ext cx="4032448" cy="172819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La classe inversée, c’est donner,</a:t>
            </a:r>
            <a:r>
              <a:rPr kumimoji="0" lang="fr-FR" sz="24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préalablement, </a:t>
            </a:r>
            <a:r>
              <a:rPr kumimoji="0" lang="fr-FR" sz="24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hors classe</a:t>
            </a:r>
            <a:r>
              <a:rPr kumimoji="0" lang="fr-FR" sz="24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  <a:r>
              <a:rPr lang="fr-FR" sz="2400" dirty="0" smtClean="0">
                <a:latin typeface="Arial" charset="0"/>
              </a:rPr>
              <a:t>d</a:t>
            </a:r>
            <a:r>
              <a:rPr kumimoji="0" lang="fr-FR" sz="24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es contenus de cours </a:t>
            </a:r>
            <a:r>
              <a:rPr kumimoji="0" lang="fr-FR" sz="24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[…]</a:t>
            </a:r>
            <a:endParaRPr kumimoji="0" lang="fr-FR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55576" y="3861048"/>
            <a:ext cx="3960440" cy="244827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[…] </a:t>
            </a:r>
            <a:r>
              <a:rPr kumimoji="0" lang="fr-FR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contenus </a:t>
            </a:r>
            <a:r>
              <a:rPr kumimoji="0" lang="fr-FR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qui </a:t>
            </a:r>
            <a:r>
              <a:rPr lang="fr-FR" sz="2400" dirty="0" smtClean="0">
                <a:latin typeface="Arial" charset="0"/>
              </a:rPr>
              <a:t>f</a:t>
            </a:r>
            <a:r>
              <a:rPr kumimoji="0" lang="fr-FR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eront,</a:t>
            </a:r>
            <a:r>
              <a:rPr kumimoji="0" lang="fr-FR" sz="24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fr-FR" sz="24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en classe</a:t>
            </a:r>
            <a:r>
              <a:rPr kumimoji="0" lang="fr-FR" sz="24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l’objet d’une mise en activité des élèves accompagnée par l’enseignant dans une logique collaborative</a:t>
            </a:r>
            <a:endParaRPr kumimoji="0" lang="fr-FR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Image 10" descr="AJ-Book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196752"/>
            <a:ext cx="1512168" cy="1348725"/>
          </a:xfrm>
          <a:prstGeom prst="rect">
            <a:avLst/>
          </a:prstGeom>
        </p:spPr>
      </p:pic>
      <p:pic>
        <p:nvPicPr>
          <p:cNvPr id="12" name="Image 11" descr="cubi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2420888"/>
            <a:ext cx="1688738" cy="1108938"/>
          </a:xfrm>
          <a:prstGeom prst="rect">
            <a:avLst/>
          </a:prstGeom>
        </p:spPr>
      </p:pic>
      <p:pic>
        <p:nvPicPr>
          <p:cNvPr id="13" name="Image 12" descr="we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2564904"/>
            <a:ext cx="1099976" cy="110735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4005064"/>
            <a:ext cx="2197422" cy="2175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6962720" cy="648072"/>
          </a:xfrm>
        </p:spPr>
        <p:txBody>
          <a:bodyPr/>
          <a:lstStyle/>
          <a:p>
            <a:r>
              <a:rPr lang="fr-FR" sz="2600" b="1" dirty="0" smtClean="0">
                <a:latin typeface="Arial" pitchFamily="34" charset="0"/>
                <a:cs typeface="Arial" pitchFamily="34" charset="0"/>
              </a:rPr>
              <a:t>Propos introductif &gt; pour aller plus loin…</a:t>
            </a:r>
            <a:endParaRPr lang="fr-FR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1412776"/>
            <a:ext cx="7904160" cy="4752528"/>
          </a:xfrm>
        </p:spPr>
        <p:txBody>
          <a:bodyPr/>
          <a:lstStyle/>
          <a:p>
            <a:pPr>
              <a:buNone/>
            </a:pPr>
            <a:r>
              <a:rPr lang="fr-FR" sz="2000" b="1" dirty="0" smtClean="0">
                <a:latin typeface="Arial" pitchFamily="34" charset="0"/>
                <a:cs typeface="Arial" pitchFamily="34" charset="0"/>
              </a:rPr>
              <a:t>La classe inversée soulève les problématiques suivantes:</a:t>
            </a:r>
          </a:p>
          <a:p>
            <a:pPr>
              <a:buNone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La fracture numérique: </a:t>
            </a:r>
          </a:p>
          <a:p>
            <a:pPr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      matériels et usages</a:t>
            </a:r>
          </a:p>
          <a:p>
            <a:pPr>
              <a:buNone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Les supports:</a:t>
            </a:r>
          </a:p>
          <a:p>
            <a:pPr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      choix et usages</a:t>
            </a:r>
          </a:p>
          <a:p>
            <a:pPr>
              <a:buNone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La construction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des savoirs </a:t>
            </a:r>
          </a:p>
          <a:p>
            <a:pPr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       et leur évaluation</a:t>
            </a:r>
          </a:p>
          <a:p>
            <a:pPr>
              <a:buNone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La généralisation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du </a:t>
            </a:r>
          </a:p>
          <a:p>
            <a:pPr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       dispositif</a:t>
            </a:r>
            <a:endParaRPr lang="fr-F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16216" y="6450438"/>
            <a:ext cx="2134080" cy="407562"/>
          </a:xfrm>
        </p:spPr>
        <p:txBody>
          <a:bodyPr/>
          <a:lstStyle/>
          <a:p>
            <a:pPr>
              <a:defRPr/>
            </a:pPr>
            <a:r>
              <a:rPr lang="fr-FR" altLang="fr-FR" dirty="0" smtClean="0">
                <a:solidFill>
                  <a:srgbClr val="000000"/>
                </a:solidFill>
              </a:rPr>
              <a:t>mercredi 11 mars 2015</a:t>
            </a:r>
            <a:endParaRPr lang="fr-FR" altLang="fr-FR" dirty="0">
              <a:solidFill>
                <a:srgbClr val="80808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1">
              <a:defRPr/>
            </a:pPr>
            <a:endParaRPr lang="fr-FR" altLang="fr-FR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 dirty="0" smtClean="0">
                <a:solidFill>
                  <a:srgbClr val="000000"/>
                </a:solidFill>
              </a:rPr>
              <a:t>délégation académique au numérique – rectorat de l’académie de Nantes</a:t>
            </a:r>
            <a:endParaRPr lang="fr-FR" altLang="fr-FR" dirty="0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762DA7-CF2F-496C-B0E3-E637880CB29B}" type="slidenum">
              <a:rPr lang="fr-FR" altLang="fr-FR" smtClean="0">
                <a:solidFill>
                  <a:srgbClr val="808080"/>
                </a:solidFill>
              </a:rPr>
              <a:pPr>
                <a:defRPr/>
              </a:pPr>
              <a:t>4</a:t>
            </a:fld>
            <a:endParaRPr lang="fr-FR" altLang="fr-FR">
              <a:solidFill>
                <a:srgbClr val="808080"/>
              </a:solidFill>
            </a:endParaRPr>
          </a:p>
        </p:txBody>
      </p:sp>
      <p:pic>
        <p:nvPicPr>
          <p:cNvPr id="7" name="Image 6" descr="pont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8944" y="2276873"/>
            <a:ext cx="4657023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b="1" dirty="0" smtClean="0"/>
              <a:t>Propos introductif &gt; références images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Diapositive 2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None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1800" dirty="0" smtClean="0">
                <a:latin typeface="Arial" pitchFamily="34" charset="0"/>
                <a:cs typeface="Arial" pitchFamily="34" charset="0"/>
              </a:rPr>
              <a:t>Les 4 premières images: </a:t>
            </a:r>
            <a:r>
              <a:rPr lang="fr-FR" sz="1800" dirty="0" err="1" smtClean="0">
                <a:latin typeface="Arial" pitchFamily="34" charset="0"/>
                <a:cs typeface="Arial" pitchFamily="34" charset="0"/>
              </a:rPr>
              <a:t>cc.clipart</a:t>
            </a:r>
            <a:r>
              <a:rPr lang="fr-FR" sz="1800" dirty="0" smtClean="0">
                <a:latin typeface="Arial" pitchFamily="34" charset="0"/>
                <a:cs typeface="Arial" pitchFamily="34" charset="0"/>
              </a:rPr>
              <a:t> images </a:t>
            </a:r>
            <a:r>
              <a:rPr lang="fr-FR" sz="1800" dirty="0" smtClean="0">
                <a:latin typeface="Arial" pitchFamily="34" charset="0"/>
                <a:cs typeface="Arial" pitchFamily="34" charset="0"/>
                <a:hlinkClick r:id="rId2"/>
              </a:rPr>
              <a:t>https://openclipart.org/</a:t>
            </a:r>
            <a:endParaRPr lang="fr-FR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1800" dirty="0" smtClean="0">
                <a:latin typeface="Arial" pitchFamily="34" charset="0"/>
                <a:cs typeface="Arial" pitchFamily="34" charset="0"/>
              </a:rPr>
              <a:t>Image « </a:t>
            </a:r>
            <a:r>
              <a:rPr lang="fr-FR" sz="1800" dirty="0" err="1" smtClean="0">
                <a:latin typeface="Arial" pitchFamily="34" charset="0"/>
                <a:cs typeface="Arial" pitchFamily="34" charset="0"/>
              </a:rPr>
              <a:t>creativity</a:t>
            </a:r>
            <a:r>
              <a:rPr lang="fr-F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800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fr-F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800" dirty="0" err="1" smtClean="0">
                <a:latin typeface="Arial" pitchFamily="34" charset="0"/>
                <a:cs typeface="Arial" pitchFamily="34" charset="0"/>
              </a:rPr>
              <a:t>school</a:t>
            </a:r>
            <a:r>
              <a:rPr lang="fr-FR" sz="1800" dirty="0" smtClean="0">
                <a:latin typeface="Arial" pitchFamily="34" charset="0"/>
                <a:cs typeface="Arial" pitchFamily="34" charset="0"/>
              </a:rPr>
              <a:t> » </a:t>
            </a:r>
            <a:r>
              <a:rPr lang="fr-FR" sz="1800" dirty="0" smtClean="0">
                <a:latin typeface="Arial" pitchFamily="34" charset="0"/>
                <a:cs typeface="Arial" pitchFamily="34" charset="0"/>
                <a:hlinkClick r:id="rId3"/>
              </a:rPr>
              <a:t>http://www.beechlodgeschool.co.uk/wp-content/uploads/2011/12/creativity-at-school.png</a:t>
            </a:r>
            <a:endParaRPr lang="fr-FR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Diapositive 4:</a:t>
            </a:r>
          </a:p>
          <a:p>
            <a:pPr>
              <a:buNone/>
            </a:pPr>
            <a:endParaRPr lang="fr-FR" sz="1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Image diapositive 4: </a:t>
            </a:r>
            <a:r>
              <a:rPr lang="fr-FR" sz="1400" dirty="0" smtClean="0">
                <a:latin typeface="Arial" pitchFamily="34" charset="0"/>
                <a:cs typeface="Arial" pitchFamily="34" charset="0"/>
                <a:hlinkClick r:id="rId4"/>
              </a:rPr>
              <a:t>http://www.je-reussis-mes-photos.com/wp-content</a:t>
            </a:r>
            <a:r>
              <a:rPr lang="fr-FR" sz="1400" dirty="0" smtClean="0">
                <a:latin typeface="Arial" pitchFamily="34" charset="0"/>
                <a:cs typeface="Arial" pitchFamily="34" charset="0"/>
              </a:rPr>
              <a:t> /</a:t>
            </a:r>
            <a:r>
              <a:rPr lang="fr-FR" sz="1400" dirty="0" err="1" smtClean="0">
                <a:latin typeface="Arial" pitchFamily="34" charset="0"/>
                <a:cs typeface="Arial" pitchFamily="34" charset="0"/>
              </a:rPr>
              <a:t>uploads</a:t>
            </a:r>
            <a:r>
              <a:rPr lang="fr-FR" sz="1400" dirty="0" smtClean="0">
                <a:latin typeface="Arial" pitchFamily="34" charset="0"/>
                <a:cs typeface="Arial" pitchFamily="34" charset="0"/>
              </a:rPr>
              <a:t>/2014/07/P5200988nb.jpg</a:t>
            </a:r>
          </a:p>
          <a:p>
            <a:pPr>
              <a:buNone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FR" sz="1400" dirty="0" smtClean="0">
                <a:latin typeface="Arial" pitchFamily="34" charset="0"/>
                <a:cs typeface="Arial" pitchFamily="34" charset="0"/>
              </a:rPr>
              <a:t>   </a:t>
            </a:r>
            <a:endParaRPr lang="fr-F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88224" y="6450438"/>
            <a:ext cx="2134080" cy="407562"/>
          </a:xfrm>
        </p:spPr>
        <p:txBody>
          <a:bodyPr/>
          <a:lstStyle/>
          <a:p>
            <a:pPr>
              <a:defRPr/>
            </a:pPr>
            <a:r>
              <a:rPr lang="fr-FR" altLang="fr-FR" dirty="0" smtClean="0">
                <a:solidFill>
                  <a:srgbClr val="000000"/>
                </a:solidFill>
              </a:rPr>
              <a:t>mercredi 11 mars 2015</a:t>
            </a:r>
            <a:endParaRPr lang="fr-FR" altLang="fr-FR" dirty="0">
              <a:solidFill>
                <a:srgbClr val="80808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1">
              <a:defRPr/>
            </a:pPr>
            <a:endParaRPr lang="fr-FR" altLang="fr-FR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fr-FR" altLang="fr-FR" dirty="0" smtClean="0">
                <a:solidFill>
                  <a:srgbClr val="000000"/>
                </a:solidFill>
              </a:rPr>
              <a:t>délégation académique au numérique – rectorat de l’académie de Nantes</a:t>
            </a:r>
            <a:endParaRPr lang="fr-FR" altLang="fr-FR" dirty="0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762DA7-CF2F-496C-B0E3-E637880CB29B}" type="slidenum">
              <a:rPr lang="fr-FR" altLang="fr-FR" smtClean="0">
                <a:solidFill>
                  <a:srgbClr val="808080"/>
                </a:solidFill>
              </a:rPr>
              <a:pPr>
                <a:defRPr/>
              </a:pPr>
              <a:t>5</a:t>
            </a:fld>
            <a:endParaRPr lang="fr-FR" altLang="fr-FR">
              <a:solidFill>
                <a:srgbClr val="80808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èle dan juin 2014">
  <a:themeElements>
    <a:clrScheme name="d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3366CC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Modèle par défaut">
  <a:themeElements>
    <a:clrScheme name="2_Modèle par défaut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66CC"/>
      </a:hlink>
      <a:folHlink>
        <a:srgbClr val="0066CC"/>
      </a:folHlink>
    </a:clrScheme>
    <a:fontScheme name="2_Modèle par défau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3366CC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Modèle par défaut">
  <a:themeElements>
    <a:clrScheme name="2_Modèle par défaut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66CC"/>
      </a:hlink>
      <a:folHlink>
        <a:srgbClr val="0066CC"/>
      </a:folHlink>
    </a:clrScheme>
    <a:fontScheme name="2_Modèle par défau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3366CC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dan juin 2014</Template>
  <TotalTime>4718</TotalTime>
  <Words>280</Words>
  <Application>Microsoft Office PowerPoint</Application>
  <PresentationFormat>Affichage à l'écran (4:3)</PresentationFormat>
  <Paragraphs>81</Paragraphs>
  <Slides>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modèle dan juin 2014</vt:lpstr>
      <vt:lpstr>2_Modèle par défaut</vt:lpstr>
      <vt:lpstr>3_Modèle par défaut</vt:lpstr>
      <vt:lpstr>Le numérique à l’école   Quelle culture pour quels usages?</vt:lpstr>
      <vt:lpstr>propos introductifs &gt; au fil des années</vt:lpstr>
      <vt:lpstr>propos introductifs &gt; une définition</vt:lpstr>
      <vt:lpstr>Propos introductif &gt; pour aller plus loin…</vt:lpstr>
      <vt:lpstr>Propos introductif &gt; références images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numérique à l’école   Quelle culture pour quels usages?</dc:title>
  <dc:creator>pole numerique</dc:creator>
  <cp:lastModifiedBy>pole numerique</cp:lastModifiedBy>
  <cp:revision>11</cp:revision>
  <dcterms:created xsi:type="dcterms:W3CDTF">2015-02-24T15:19:22Z</dcterms:created>
  <dcterms:modified xsi:type="dcterms:W3CDTF">2015-03-10T13:22:25Z</dcterms:modified>
</cp:coreProperties>
</file>