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57" r:id="rId5"/>
    <p:sldId id="262" r:id="rId6"/>
    <p:sldId id="265" r:id="rId7"/>
    <p:sldId id="267" r:id="rId8"/>
    <p:sldId id="266" r:id="rId9"/>
    <p:sldId id="305" r:id="rId10"/>
    <p:sldId id="298" r:id="rId11"/>
    <p:sldId id="277" r:id="rId12"/>
    <p:sldId id="304" r:id="rId13"/>
    <p:sldId id="271" r:id="rId14"/>
    <p:sldId id="272" r:id="rId15"/>
    <p:sldId id="273" r:id="rId16"/>
    <p:sldId id="276" r:id="rId17"/>
    <p:sldId id="312" r:id="rId18"/>
    <p:sldId id="313" r:id="rId19"/>
    <p:sldId id="281" r:id="rId20"/>
    <p:sldId id="282" r:id="rId21"/>
    <p:sldId id="300" r:id="rId22"/>
    <p:sldId id="288" r:id="rId23"/>
    <p:sldId id="299" r:id="rId24"/>
    <p:sldId id="311" r:id="rId25"/>
    <p:sldId id="286" r:id="rId26"/>
    <p:sldId id="294" r:id="rId27"/>
    <p:sldId id="296" r:id="rId28"/>
    <p:sldId id="295" r:id="rId29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F4"/>
    <a:srgbClr val="FDECE7"/>
    <a:srgbClr val="44F659"/>
    <a:srgbClr val="6B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 snapToGrid="0">
      <p:cViewPr varScale="1">
        <p:scale>
          <a:sx n="67" d="100"/>
          <a:sy n="67" d="100"/>
        </p:scale>
        <p:origin x="-340" y="-72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% de validation des compétences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Feuil1!$B$4</c:f>
              <c:strCache>
                <c:ptCount val="1"/>
                <c:pt idx="0">
                  <c:v>% de réussite moyen</c:v>
                </c:pt>
              </c:strCache>
            </c:strRef>
          </c:tx>
          <c:invertIfNegative val="0"/>
          <c:cat>
            <c:strRef>
              <c:f>Feuil1!$C$3:$H$3</c:f>
              <c:strCache>
                <c:ptCount val="6"/>
                <c:pt idx="0">
                  <c:v>Réaliser</c:v>
                </c:pt>
                <c:pt idx="1">
                  <c:v>Exploiter</c:v>
                </c:pt>
                <c:pt idx="2">
                  <c:v>Inventorier</c:v>
                </c:pt>
                <c:pt idx="3">
                  <c:v>Valider et interpréter</c:v>
                </c:pt>
                <c:pt idx="4">
                  <c:v>Optimiser</c:v>
                </c:pt>
                <c:pt idx="5">
                  <c:v>Rechercher</c:v>
                </c:pt>
              </c:strCache>
            </c:strRef>
          </c:cat>
          <c:val>
            <c:numRef>
              <c:f>Feuil1!$C$4:$H$4</c:f>
              <c:numCache>
                <c:formatCode>General</c:formatCode>
                <c:ptCount val="6"/>
                <c:pt idx="0">
                  <c:v>100</c:v>
                </c:pt>
                <c:pt idx="1">
                  <c:v>52</c:v>
                </c:pt>
                <c:pt idx="2">
                  <c:v>56</c:v>
                </c:pt>
                <c:pt idx="3">
                  <c:v>26</c:v>
                </c:pt>
                <c:pt idx="4">
                  <c:v>89</c:v>
                </c:pt>
                <c:pt idx="5">
                  <c:v>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4F-410B-BD04-E8ECFF410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0866048"/>
        <c:axId val="202121216"/>
        <c:axId val="0"/>
      </c:bar3DChart>
      <c:catAx>
        <c:axId val="200866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202121216"/>
        <c:crosses val="autoZero"/>
        <c:auto val="1"/>
        <c:lblAlgn val="ctr"/>
        <c:lblOffset val="100"/>
        <c:noMultiLvlLbl val="0"/>
      </c:catAx>
      <c:valAx>
        <c:axId val="20212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866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6C0A46AD-2103-44BA-B068-CD55799D9F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9" cy="498056"/>
          </a:xfrm>
          <a:prstGeom prst="rect">
            <a:avLst/>
          </a:prstGeom>
        </p:spPr>
        <p:txBody>
          <a:bodyPr vert="horz" lIns="94822" tIns="47410" rIns="94822" bIns="474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A3CB5142-05DB-44BF-A4C1-0762DADA77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9" cy="498056"/>
          </a:xfrm>
          <a:prstGeom prst="rect">
            <a:avLst/>
          </a:prstGeom>
        </p:spPr>
        <p:txBody>
          <a:bodyPr vert="horz" lIns="94822" tIns="47410" rIns="94822" bIns="47410" rtlCol="0"/>
          <a:lstStyle>
            <a:lvl1pPr algn="r">
              <a:defRPr sz="1200"/>
            </a:lvl1pPr>
          </a:lstStyle>
          <a:p>
            <a:fld id="{7B4B198A-B4C8-4888-980C-2274B7403E36}" type="datetimeFigureOut">
              <a:rPr lang="fr-FR" smtClean="0"/>
              <a:pPr/>
              <a:t>31/05/2018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7875BC3-BE07-4342-9EB3-23305B84EA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9" cy="498055"/>
          </a:xfrm>
          <a:prstGeom prst="rect">
            <a:avLst/>
          </a:prstGeom>
        </p:spPr>
        <p:txBody>
          <a:bodyPr vert="horz" lIns="94822" tIns="47410" rIns="94822" bIns="474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5043F43-4DBE-4095-BDE3-4E0C5DE1A6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9" cy="498055"/>
          </a:xfrm>
          <a:prstGeom prst="rect">
            <a:avLst/>
          </a:prstGeom>
        </p:spPr>
        <p:txBody>
          <a:bodyPr vert="horz" lIns="94822" tIns="47410" rIns="94822" bIns="47410" rtlCol="0" anchor="b"/>
          <a:lstStyle>
            <a:lvl1pPr algn="r">
              <a:defRPr sz="1200"/>
            </a:lvl1pPr>
          </a:lstStyle>
          <a:p>
            <a:fld id="{04174A30-8196-4801-B5F4-910202AE241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1261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9" cy="498056"/>
          </a:xfrm>
          <a:prstGeom prst="rect">
            <a:avLst/>
          </a:prstGeom>
        </p:spPr>
        <p:txBody>
          <a:bodyPr vert="horz" lIns="94822" tIns="47410" rIns="94822" bIns="474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9" cy="498056"/>
          </a:xfrm>
          <a:prstGeom prst="rect">
            <a:avLst/>
          </a:prstGeom>
        </p:spPr>
        <p:txBody>
          <a:bodyPr vert="horz" lIns="94822" tIns="47410" rIns="94822" bIns="47410" rtlCol="0"/>
          <a:lstStyle>
            <a:lvl1pPr algn="r">
              <a:defRPr sz="1200"/>
            </a:lvl1pPr>
          </a:lstStyle>
          <a:p>
            <a:fld id="{B81C3D57-843E-4B2A-A394-30B0A4D18A56}" type="datetimeFigureOut">
              <a:rPr lang="fr-FR" smtClean="0"/>
              <a:pPr/>
              <a:t>31/05/2018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2" tIns="47410" rIns="94822" bIns="4741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10" y="4777195"/>
            <a:ext cx="5335270" cy="3908613"/>
          </a:xfrm>
          <a:prstGeom prst="rect">
            <a:avLst/>
          </a:prstGeom>
        </p:spPr>
        <p:txBody>
          <a:bodyPr vert="horz" lIns="94822" tIns="47410" rIns="94822" bIns="4741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9" cy="498055"/>
          </a:xfrm>
          <a:prstGeom prst="rect">
            <a:avLst/>
          </a:prstGeom>
        </p:spPr>
        <p:txBody>
          <a:bodyPr vert="horz" lIns="94822" tIns="47410" rIns="94822" bIns="474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9" cy="498055"/>
          </a:xfrm>
          <a:prstGeom prst="rect">
            <a:avLst/>
          </a:prstGeom>
        </p:spPr>
        <p:txBody>
          <a:bodyPr vert="horz" lIns="94822" tIns="47410" rIns="94822" bIns="47410" rtlCol="0" anchor="b"/>
          <a:lstStyle>
            <a:lvl1pPr algn="r">
              <a:defRPr sz="1200"/>
            </a:lvl1pPr>
          </a:lstStyle>
          <a:p>
            <a:fld id="{84225249-0DAF-4AB3-B170-AD213C4F262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2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787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Première année/2</a:t>
            </a:r>
            <a:r>
              <a:rPr lang="fr-FR" baseline="30000" dirty="0"/>
              <a:t>ème</a:t>
            </a:r>
            <a:r>
              <a:rPr lang="fr-FR" dirty="0"/>
              <a:t>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537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Signature d’une convention de partenariat qui permet entre autres d’accéder au label lycée des métiers. Depuis 2009 lycée labellisé des métiers.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404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référentiel se décline en fonctions et en compétences….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652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599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0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066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667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compléter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649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L’ADN compris dans les bactéries sera insuffisant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916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 seul gène/ 1 seul SNP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050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L’ADN compris dans les bactéries sera insuffisant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25249-0DAF-4AB3-B170-AD213C4F262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03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D6842-C6B9-4943-801A-EF8877F3B972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94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3544-02C2-4486-8030-CE3E4CE691E5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2837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16AB3-2434-4D1A-8BBA-EE3DEF1E0D50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40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5A5E6-994B-4CE6-BB37-71D6A365BECA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260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9085D-E825-4B78-AB5C-A77885E2BC9B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669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7218D-2D13-4626-A7C7-A6D9E95582D8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064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2852-2BC1-4974-8FA8-7C35D8C8BB02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24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78703-54C2-4BBC-8BE4-ABF3E2BA39F0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50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67D82-382A-4084-B1EE-F23EB523D77E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0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107E1-0EDF-4BA4-A71A-90E8F6901C86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18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57857-08C3-45E8-BD7C-3883B6946C09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78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A23BE-ACA0-411E-B24E-906018E867BD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31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6506-CCDA-427F-BAA3-B26BBB87D1E8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60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89CE-17FA-4536-A919-9A0BE1E0BE76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920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B6AF3-A0CF-4666-8BBF-64E8CE4F7B49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01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ED7F8-B03F-44BE-87FE-4CC29D7AF244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43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9FB53-E898-43C8-B374-5434A151C859}" type="datetime1">
              <a:rPr lang="fr-FR" smtClean="0"/>
              <a:pPr/>
              <a:t>31/05/2018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D5A3206-3EDA-46F4-A663-5A70BF73D9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882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bmgood.com/" TargetMode="Externa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thermofisher.com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hyperlink" Target="http://www.aba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AF5894BD-D919-419A-BD0B-7612A85BC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523" y="2572349"/>
            <a:ext cx="10857157" cy="1126283"/>
          </a:xfrm>
        </p:spPr>
        <p:txBody>
          <a:bodyPr>
            <a:noAutofit/>
          </a:bodyPr>
          <a:lstStyle/>
          <a:p>
            <a:r>
              <a:rPr lang="fr-FR" sz="2800" b="1" dirty="0"/>
              <a:t>Génotypage de </a:t>
            </a:r>
            <a:r>
              <a:rPr lang="fr-FR" sz="2800" b="1" i="1" dirty="0"/>
              <a:t>Mycobacterium </a:t>
            </a:r>
            <a:r>
              <a:rPr lang="fr-FR" sz="2800" b="1" i="1" dirty="0" err="1"/>
              <a:t>ulcerans</a:t>
            </a:r>
            <a:r>
              <a:rPr lang="fr-FR" sz="2800" b="1" i="1" dirty="0"/>
              <a:t> </a:t>
            </a:r>
            <a:r>
              <a:rPr lang="fr-FR" sz="2800" b="1" dirty="0"/>
              <a:t>: </a:t>
            </a:r>
          </a:p>
          <a:p>
            <a:r>
              <a:rPr lang="fr-FR" sz="2800" b="1" dirty="0"/>
              <a:t>- Projet scientifique de l’unité INSERM dirigée par L. </a:t>
            </a:r>
            <a:r>
              <a:rPr lang="fr-FR" sz="2800" b="1" dirty="0" err="1"/>
              <a:t>Marsollier</a:t>
            </a:r>
            <a:endParaRPr lang="fr-FR" sz="2800" b="1" dirty="0"/>
          </a:p>
          <a:p>
            <a:r>
              <a:rPr lang="fr-FR" sz="2800" b="1" dirty="0"/>
              <a:t>- Adaptation pédagogique en BTS </a:t>
            </a:r>
            <a:r>
              <a:rPr lang="fr-FR" sz="2800" b="1" dirty="0" err="1"/>
              <a:t>bioanalyses</a:t>
            </a:r>
            <a:r>
              <a:rPr lang="fr-FR" sz="2800" b="1" dirty="0"/>
              <a:t> et contrôles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B6C062D-7D8A-4FEC-856C-F88C8309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7AB91C1-4895-4CAD-8B03-34D3C5CCB313}"/>
              </a:ext>
            </a:extLst>
          </p:cNvPr>
          <p:cNvSpPr txBox="1"/>
          <p:nvPr/>
        </p:nvSpPr>
        <p:spPr>
          <a:xfrm>
            <a:off x="1311579" y="289932"/>
            <a:ext cx="3985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Elodie </a:t>
            </a:r>
            <a:r>
              <a:rPr lang="fr-FR" sz="3200" dirty="0" err="1"/>
              <a:t>Grelier</a:t>
            </a:r>
            <a:endParaRPr lang="fr-FR" sz="3200" dirty="0"/>
          </a:p>
        </p:txBody>
      </p:sp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DED8E17D-465F-4327-AC1E-173F64FA5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9471" y="36552"/>
            <a:ext cx="1888209" cy="161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0090F26-273F-40E2-A1E0-347D9FF08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321" y="816938"/>
            <a:ext cx="3142869" cy="1280890"/>
          </a:xfrm>
        </p:spPr>
        <p:txBody>
          <a:bodyPr>
            <a:normAutofit/>
          </a:bodyPr>
          <a:lstStyle/>
          <a:p>
            <a:r>
              <a:rPr lang="fr-FR" sz="2800" b="1" i="1" dirty="0">
                <a:solidFill>
                  <a:schemeClr val="accent1"/>
                </a:solidFill>
              </a:rPr>
              <a:t>Objectif global</a:t>
            </a:r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="" xmlns:a16="http://schemas.microsoft.com/office/drawing/2014/main" id="{E3D583CE-F393-44BA-BBFC-872110F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10</a:t>
            </a:fld>
            <a:endParaRPr lang="fr-FR"/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30D701C1-F22F-498A-9CD5-C90EA04142D9}"/>
              </a:ext>
            </a:extLst>
          </p:cNvPr>
          <p:cNvGrpSpPr/>
          <p:nvPr/>
        </p:nvGrpSpPr>
        <p:grpSpPr>
          <a:xfrm>
            <a:off x="2631625" y="6110016"/>
            <a:ext cx="2131721" cy="355755"/>
            <a:chOff x="2631625" y="6110016"/>
            <a:chExt cx="2131721" cy="355755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4238D70-E061-4DDC-A133-0BC5AAFAB4DE}"/>
                </a:ext>
              </a:extLst>
            </p:cNvPr>
            <p:cNvSpPr>
              <a:spLocks/>
            </p:cNvSpPr>
            <p:nvPr/>
          </p:nvSpPr>
          <p:spPr>
            <a:xfrm>
              <a:off x="2631625" y="6110016"/>
              <a:ext cx="390525" cy="274963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endParaRPr lang="fr-FR"/>
            </a:p>
          </p:txBody>
        </p:sp>
        <p:sp>
          <p:nvSpPr>
            <p:cNvPr id="8" name="Zone de texte 137">
              <a:extLst>
                <a:ext uri="{FF2B5EF4-FFF2-40B4-BE49-F238E27FC236}">
                  <a16:creationId xmlns="" xmlns:a16="http://schemas.microsoft.com/office/drawing/2014/main" id="{AEBB0DF3-5FF6-434B-8997-D604B61C1B66}"/>
                </a:ext>
              </a:extLst>
            </p:cNvPr>
            <p:cNvSpPr txBox="1">
              <a:spLocks/>
            </p:cNvSpPr>
            <p:nvPr/>
          </p:nvSpPr>
          <p:spPr>
            <a:xfrm>
              <a:off x="3058371" y="6122871"/>
              <a:ext cx="1704975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Étape déjà réalisée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CFB9F797-0F22-4CBD-A525-059EC22131AA}"/>
              </a:ext>
            </a:extLst>
          </p:cNvPr>
          <p:cNvGrpSpPr/>
          <p:nvPr/>
        </p:nvGrpSpPr>
        <p:grpSpPr>
          <a:xfrm>
            <a:off x="8333341" y="6085894"/>
            <a:ext cx="1506829" cy="361950"/>
            <a:chOff x="8333341" y="6085894"/>
            <a:chExt cx="1506829" cy="361950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CF2BAFD8-24A3-41C0-B07A-6BD1DF66E692}"/>
                </a:ext>
              </a:extLst>
            </p:cNvPr>
            <p:cNvSpPr>
              <a:spLocks/>
            </p:cNvSpPr>
            <p:nvPr/>
          </p:nvSpPr>
          <p:spPr>
            <a:xfrm>
              <a:off x="8333341" y="6085894"/>
              <a:ext cx="331470" cy="299084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endParaRPr lang="fr-FR"/>
            </a:p>
          </p:txBody>
        </p:sp>
        <p:sp>
          <p:nvSpPr>
            <p:cNvPr id="10" name="Zone de texte 139">
              <a:extLst>
                <a:ext uri="{FF2B5EF4-FFF2-40B4-BE49-F238E27FC236}">
                  <a16:creationId xmlns="" xmlns:a16="http://schemas.microsoft.com/office/drawing/2014/main" id="{26FD7971-C6B0-4032-8502-25F4BBA3EF6E}"/>
                </a:ext>
              </a:extLst>
            </p:cNvPr>
            <p:cNvSpPr txBox="1">
              <a:spLocks/>
            </p:cNvSpPr>
            <p:nvPr/>
          </p:nvSpPr>
          <p:spPr>
            <a:xfrm>
              <a:off x="8706695" y="6085894"/>
              <a:ext cx="1133475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fr-FR" sz="2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Objectif final</a:t>
              </a:r>
            </a:p>
          </p:txBody>
        </p:sp>
      </p:grpSp>
      <p:sp>
        <p:nvSpPr>
          <p:cNvPr id="12" name="Zone de texte 116">
            <a:extLst>
              <a:ext uri="{FF2B5EF4-FFF2-40B4-BE49-F238E27FC236}">
                <a16:creationId xmlns="" xmlns:a16="http://schemas.microsoft.com/office/drawing/2014/main" id="{E8785206-8D86-4AD9-9698-591B79888DA2}"/>
              </a:ext>
            </a:extLst>
          </p:cNvPr>
          <p:cNvSpPr txBox="1">
            <a:spLocks/>
          </p:cNvSpPr>
          <p:nvPr/>
        </p:nvSpPr>
        <p:spPr>
          <a:xfrm>
            <a:off x="4269449" y="4187730"/>
            <a:ext cx="4069492" cy="752475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 de l’écologie</a:t>
            </a:r>
          </a:p>
        </p:txBody>
      </p:sp>
      <p:sp>
        <p:nvSpPr>
          <p:cNvPr id="13" name="Zone de texte 118">
            <a:extLst>
              <a:ext uri="{FF2B5EF4-FFF2-40B4-BE49-F238E27FC236}">
                <a16:creationId xmlns="" xmlns:a16="http://schemas.microsoft.com/office/drawing/2014/main" id="{708B7FC9-6E8E-422E-BD90-C53F5E85EF4A}"/>
              </a:ext>
            </a:extLst>
          </p:cNvPr>
          <p:cNvSpPr txBox="1">
            <a:spLocks/>
          </p:cNvSpPr>
          <p:nvPr/>
        </p:nvSpPr>
        <p:spPr>
          <a:xfrm>
            <a:off x="2388198" y="2431229"/>
            <a:ext cx="3355678" cy="7884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Génotypage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de 200 souches patients</a:t>
            </a:r>
          </a:p>
        </p:txBody>
      </p:sp>
      <p:cxnSp>
        <p:nvCxnSpPr>
          <p:cNvPr id="19" name="AutoShape 293">
            <a:extLst>
              <a:ext uri="{FF2B5EF4-FFF2-40B4-BE49-F238E27FC236}">
                <a16:creationId xmlns="" xmlns:a16="http://schemas.microsoft.com/office/drawing/2014/main" id="{82C22CFB-2757-41E5-8809-775512333994}"/>
              </a:ext>
            </a:extLst>
          </p:cNvPr>
          <p:cNvCxnSpPr>
            <a:cxnSpLocks noChangeShapeType="1"/>
            <a:stCxn id="13" idx="2"/>
          </p:cNvCxnSpPr>
          <p:nvPr/>
        </p:nvCxnSpPr>
        <p:spPr bwMode="auto">
          <a:xfrm rot="16200000" flipH="1">
            <a:off x="4379747" y="2905948"/>
            <a:ext cx="932792" cy="1560213"/>
          </a:xfrm>
          <a:prstGeom prst="straightConnector1">
            <a:avLst/>
          </a:prstGeom>
          <a:ln w="19050"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itre 1">
            <a:extLst>
              <a:ext uri="{FF2B5EF4-FFF2-40B4-BE49-F238E27FC236}">
                <a16:creationId xmlns="" xmlns:a16="http://schemas.microsoft.com/office/drawing/2014/main" id="{1EAAE195-73F9-4910-BBEA-B002E07EB90E}"/>
              </a:ext>
            </a:extLst>
          </p:cNvPr>
          <p:cNvSpPr txBox="1">
            <a:spLocks/>
          </p:cNvSpPr>
          <p:nvPr/>
        </p:nvSpPr>
        <p:spPr>
          <a:xfrm>
            <a:off x="1168915" y="-19423"/>
            <a:ext cx="11124972" cy="9951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3200" dirty="0"/>
              <a:t>I.2. Projet génotypage de </a:t>
            </a:r>
            <a:r>
              <a:rPr lang="fr-FR" sz="3200" i="1" dirty="0"/>
              <a:t>Mycobacterium </a:t>
            </a:r>
            <a:r>
              <a:rPr lang="fr-FR" sz="3200" i="1" dirty="0" err="1"/>
              <a:t>ulcerans</a:t>
            </a:r>
            <a:endParaRPr lang="fr-FR" sz="3200" i="1" dirty="0"/>
          </a:p>
        </p:txBody>
      </p:sp>
      <p:pic>
        <p:nvPicPr>
          <p:cNvPr id="14" name="Image 13">
            <a:extLst>
              <a:ext uri="{FF2B5EF4-FFF2-40B4-BE49-F238E27FC236}">
                <a16:creationId xmlns="" xmlns:a16="http://schemas.microsoft.com/office/drawing/2014/main" id="{2416BD59-199D-4375-9A9F-1078F4F84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811" y="1152907"/>
            <a:ext cx="3263215" cy="408655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D8B5689D-34DA-48D9-AAF4-8976C7F034C4}"/>
              </a:ext>
            </a:extLst>
          </p:cNvPr>
          <p:cNvSpPr txBox="1"/>
          <p:nvPr/>
        </p:nvSpPr>
        <p:spPr>
          <a:xfrm>
            <a:off x="8792308" y="5392615"/>
            <a:ext cx="3135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Identification de 7 SNP sur l’ensemble du génome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CD89F1D7-A28C-4BA3-8323-2BAA05B044AA}"/>
              </a:ext>
            </a:extLst>
          </p:cNvPr>
          <p:cNvSpPr>
            <a:spLocks/>
          </p:cNvSpPr>
          <p:nvPr/>
        </p:nvSpPr>
        <p:spPr>
          <a:xfrm>
            <a:off x="6568118" y="2409714"/>
            <a:ext cx="3590643" cy="821614"/>
          </a:xfrm>
          <a:prstGeom prst="rect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Génotypage de souches environnementales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B2A566FD-6B19-463A-A32C-3252663C8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61" y="3219658"/>
            <a:ext cx="1688738" cy="101812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1FD4C825-65C7-44B4-8876-37D95EA53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352" y="6024135"/>
            <a:ext cx="3633531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6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  <p:bldP spid="15" grpId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39B906E-BE57-4596-8BC0-C5568579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494" y="868844"/>
            <a:ext cx="10880421" cy="672241"/>
          </a:xfrm>
        </p:spPr>
        <p:txBody>
          <a:bodyPr>
            <a:norm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Difficulté majeure : la dilution des souches environnementales</a:t>
            </a:r>
          </a:p>
        </p:txBody>
      </p:sp>
      <p:sp>
        <p:nvSpPr>
          <p:cNvPr id="54" name="Espace réservé du numéro de diapositive 53">
            <a:extLst>
              <a:ext uri="{FF2B5EF4-FFF2-40B4-BE49-F238E27FC236}">
                <a16:creationId xmlns="" xmlns:a16="http://schemas.microsoft.com/office/drawing/2014/main" id="{4C5CF4DC-4D46-46F4-AD6E-BC9C567F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11</a:t>
            </a:fld>
            <a:endParaRPr lang="fr-FR"/>
          </a:p>
        </p:txBody>
      </p:sp>
      <p:graphicFrame>
        <p:nvGraphicFramePr>
          <p:cNvPr id="41" name="Tableau 40">
            <a:extLst>
              <a:ext uri="{FF2B5EF4-FFF2-40B4-BE49-F238E27FC236}">
                <a16:creationId xmlns="" xmlns:a16="http://schemas.microsoft.com/office/drawing/2014/main" id="{76C0A09C-4CD4-44E2-9005-F9E169033E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086558"/>
              </p:ext>
            </p:extLst>
          </p:nvPr>
        </p:nvGraphicFramePr>
        <p:xfrm>
          <a:off x="5709461" y="5649748"/>
          <a:ext cx="57951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280">
                  <a:extLst>
                    <a:ext uri="{9D8B030D-6E8A-4147-A177-3AD203B41FA5}">
                      <a16:colId xmlns="" xmlns:a16="http://schemas.microsoft.com/office/drawing/2014/main" val="91475951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2056699087"/>
                    </a:ext>
                  </a:extLst>
                </a:gridCol>
                <a:gridCol w="1092530">
                  <a:extLst>
                    <a:ext uri="{9D8B030D-6E8A-4147-A177-3AD203B41FA5}">
                      <a16:colId xmlns="" xmlns:a16="http://schemas.microsoft.com/office/drawing/2014/main" val="1473052813"/>
                    </a:ext>
                  </a:extLst>
                </a:gridCol>
                <a:gridCol w="1199408">
                  <a:extLst>
                    <a:ext uri="{9D8B030D-6E8A-4147-A177-3AD203B41FA5}">
                      <a16:colId xmlns="" xmlns:a16="http://schemas.microsoft.com/office/drawing/2014/main" val="1216898907"/>
                    </a:ext>
                  </a:extLst>
                </a:gridCol>
                <a:gridCol w="1223151">
                  <a:extLst>
                    <a:ext uri="{9D8B030D-6E8A-4147-A177-3AD203B41FA5}">
                      <a16:colId xmlns="" xmlns:a16="http://schemas.microsoft.com/office/drawing/2014/main" val="2884448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2101364"/>
                  </a:ext>
                </a:extLst>
              </a:tr>
            </a:tbl>
          </a:graphicData>
        </a:graphic>
      </p:graphicFrame>
      <p:graphicFrame>
        <p:nvGraphicFramePr>
          <p:cNvPr id="45" name="Tableau 44">
            <a:extLst>
              <a:ext uri="{FF2B5EF4-FFF2-40B4-BE49-F238E27FC236}">
                <a16:creationId xmlns="" xmlns:a16="http://schemas.microsoft.com/office/drawing/2014/main" id="{71942C91-9631-4C46-B390-BB45AC11A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61933"/>
              </p:ext>
            </p:extLst>
          </p:nvPr>
        </p:nvGraphicFramePr>
        <p:xfrm>
          <a:off x="5709460" y="6251583"/>
          <a:ext cx="57951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280">
                  <a:extLst>
                    <a:ext uri="{9D8B030D-6E8A-4147-A177-3AD203B41FA5}">
                      <a16:colId xmlns="" xmlns:a16="http://schemas.microsoft.com/office/drawing/2014/main" val="2451514789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3806045032"/>
                    </a:ext>
                  </a:extLst>
                </a:gridCol>
                <a:gridCol w="1092530">
                  <a:extLst>
                    <a:ext uri="{9D8B030D-6E8A-4147-A177-3AD203B41FA5}">
                      <a16:colId xmlns="" xmlns:a16="http://schemas.microsoft.com/office/drawing/2014/main" val="2367637937"/>
                    </a:ext>
                  </a:extLst>
                </a:gridCol>
                <a:gridCol w="1199408">
                  <a:extLst>
                    <a:ext uri="{9D8B030D-6E8A-4147-A177-3AD203B41FA5}">
                      <a16:colId xmlns="" xmlns:a16="http://schemas.microsoft.com/office/drawing/2014/main" val="1315682060"/>
                    </a:ext>
                  </a:extLst>
                </a:gridCol>
                <a:gridCol w="1223151">
                  <a:extLst>
                    <a:ext uri="{9D8B030D-6E8A-4147-A177-3AD203B41FA5}">
                      <a16:colId xmlns="" xmlns:a16="http://schemas.microsoft.com/office/drawing/2014/main" val="2744592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6,4 10</a:t>
                      </a:r>
                      <a:r>
                        <a:rPr lang="fr-FR" baseline="30000" dirty="0"/>
                        <a:t>6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6,4 10</a:t>
                      </a:r>
                      <a:r>
                        <a:rPr lang="fr-FR" baseline="30000" dirty="0"/>
                        <a:t>5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6,4 10</a:t>
                      </a:r>
                      <a:r>
                        <a:rPr lang="fr-FR" baseline="30000" dirty="0"/>
                        <a:t>4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6,4 10</a:t>
                      </a:r>
                      <a:r>
                        <a:rPr lang="fr-FR" baseline="30000" dirty="0"/>
                        <a:t>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6,4 10</a:t>
                      </a:r>
                      <a:r>
                        <a:rPr lang="fr-FR" baseline="30000" dirty="0"/>
                        <a:t>2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6240129"/>
                  </a:ext>
                </a:extLst>
              </a:tr>
            </a:tbl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867090AB-CC4A-426C-9B9C-40893E3A6B13}"/>
              </a:ext>
            </a:extLst>
          </p:cNvPr>
          <p:cNvSpPr txBox="1"/>
          <p:nvPr/>
        </p:nvSpPr>
        <p:spPr>
          <a:xfrm>
            <a:off x="3512859" y="5649123"/>
            <a:ext cx="197765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Dilution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4082648E-9EA1-488C-8EB7-D34D5371B309}"/>
              </a:ext>
            </a:extLst>
          </p:cNvPr>
          <p:cNvSpPr txBox="1"/>
          <p:nvPr/>
        </p:nvSpPr>
        <p:spPr>
          <a:xfrm>
            <a:off x="3512859" y="6261932"/>
            <a:ext cx="1977656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Equivalent </a:t>
            </a:r>
            <a:r>
              <a:rPr lang="fr-FR" sz="1600" b="1" dirty="0" err="1">
                <a:solidFill>
                  <a:schemeClr val="bg1"/>
                </a:solidFill>
              </a:rPr>
              <a:t>ufc</a:t>
            </a:r>
            <a:r>
              <a:rPr lang="fr-FR" sz="1600" b="1" dirty="0">
                <a:solidFill>
                  <a:schemeClr val="bg1"/>
                </a:solidFill>
              </a:rPr>
              <a:t>/</a:t>
            </a:r>
            <a:r>
              <a:rPr lang="fr-FR" sz="1600" b="1" dirty="0" err="1">
                <a:solidFill>
                  <a:schemeClr val="bg1"/>
                </a:solidFill>
              </a:rPr>
              <a:t>mL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3E7014F4-8F73-407D-ACBE-E1B6A64686C0}"/>
              </a:ext>
            </a:extLst>
          </p:cNvPr>
          <p:cNvSpPr/>
          <p:nvPr/>
        </p:nvSpPr>
        <p:spPr>
          <a:xfrm>
            <a:off x="9084631" y="3766407"/>
            <a:ext cx="2419980" cy="28560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="" xmlns:a16="http://schemas.microsoft.com/office/drawing/2014/main" id="{7F7445C6-3A8C-4914-8AC6-E43623B31212}"/>
              </a:ext>
            </a:extLst>
          </p:cNvPr>
          <p:cNvSpPr/>
          <p:nvPr/>
        </p:nvSpPr>
        <p:spPr>
          <a:xfrm>
            <a:off x="8490216" y="1879905"/>
            <a:ext cx="3608809" cy="14836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Objectif à atteindre : génotypage de l’ADN dilué dans ces tubes</a:t>
            </a:r>
            <a:endParaRPr lang="fr-FR" dirty="0"/>
          </a:p>
        </p:txBody>
      </p:sp>
      <p:sp>
        <p:nvSpPr>
          <p:cNvPr id="53" name="Flèche : bas 52">
            <a:extLst>
              <a:ext uri="{FF2B5EF4-FFF2-40B4-BE49-F238E27FC236}">
                <a16:creationId xmlns="" xmlns:a16="http://schemas.microsoft.com/office/drawing/2014/main" id="{6DB8226D-500F-4F94-9C23-9568E5751D4A}"/>
              </a:ext>
            </a:extLst>
          </p:cNvPr>
          <p:cNvSpPr/>
          <p:nvPr/>
        </p:nvSpPr>
        <p:spPr>
          <a:xfrm>
            <a:off x="10260282" y="3363571"/>
            <a:ext cx="158244" cy="486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itre 1">
            <a:extLst>
              <a:ext uri="{FF2B5EF4-FFF2-40B4-BE49-F238E27FC236}">
                <a16:creationId xmlns="" xmlns:a16="http://schemas.microsoft.com/office/drawing/2014/main" id="{4AA32202-EA6B-418D-98F2-DB050C7339A0}"/>
              </a:ext>
            </a:extLst>
          </p:cNvPr>
          <p:cNvSpPr txBox="1">
            <a:spLocks/>
          </p:cNvSpPr>
          <p:nvPr/>
        </p:nvSpPr>
        <p:spPr>
          <a:xfrm>
            <a:off x="928483" y="-16798"/>
            <a:ext cx="10982163" cy="995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I.2. Projet génotypage de </a:t>
            </a:r>
            <a:r>
              <a:rPr lang="fr-FR" i="1" dirty="0"/>
              <a:t>Mycobacterium </a:t>
            </a:r>
            <a:r>
              <a:rPr lang="fr-FR" i="1" dirty="0" err="1"/>
              <a:t>ulcerans</a:t>
            </a: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C71984B9-DB38-4763-B271-5FD86082E546}"/>
              </a:ext>
            </a:extLst>
          </p:cNvPr>
          <p:cNvGrpSpPr/>
          <p:nvPr/>
        </p:nvGrpSpPr>
        <p:grpSpPr>
          <a:xfrm>
            <a:off x="2271340" y="1493846"/>
            <a:ext cx="2768248" cy="2020088"/>
            <a:chOff x="2271340" y="1493846"/>
            <a:chExt cx="2768248" cy="2020088"/>
          </a:xfrm>
        </p:grpSpPr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ECDA8C1E-21F6-4648-AE7B-D504C00B6078}"/>
                </a:ext>
              </a:extLst>
            </p:cNvPr>
            <p:cNvSpPr txBox="1"/>
            <p:nvPr/>
          </p:nvSpPr>
          <p:spPr>
            <a:xfrm>
              <a:off x="2271340" y="1493846"/>
              <a:ext cx="197765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6,4 10</a:t>
              </a:r>
              <a:r>
                <a:rPr lang="fr-FR" baseline="30000" dirty="0">
                  <a:solidFill>
                    <a:schemeClr val="bg1"/>
                  </a:solidFill>
                </a:rPr>
                <a:t>7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 err="1">
                  <a:solidFill>
                    <a:schemeClr val="bg1"/>
                  </a:solidFill>
                </a:rPr>
                <a:t>ufc</a:t>
              </a:r>
              <a:r>
                <a:rPr lang="fr-FR" dirty="0">
                  <a:solidFill>
                    <a:schemeClr val="bg1"/>
                  </a:solidFill>
                </a:rPr>
                <a:t>/</a:t>
              </a:r>
              <a:r>
                <a:rPr lang="fr-FR" dirty="0" err="1">
                  <a:solidFill>
                    <a:schemeClr val="bg1"/>
                  </a:solidFill>
                </a:rPr>
                <a:t>mL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grpSp>
          <p:nvGrpSpPr>
            <p:cNvPr id="43" name="Group 56"/>
            <p:cNvGrpSpPr>
              <a:grpSpLocks/>
            </p:cNvGrpSpPr>
            <p:nvPr/>
          </p:nvGrpSpPr>
          <p:grpSpPr bwMode="auto">
            <a:xfrm>
              <a:off x="4258333" y="2000705"/>
              <a:ext cx="781255" cy="1513229"/>
              <a:chOff x="1637" y="1397"/>
              <a:chExt cx="418" cy="1216"/>
            </a:xfrm>
          </p:grpSpPr>
          <p:sp>
            <p:nvSpPr>
              <p:cNvPr id="44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6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6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8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0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1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2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3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4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6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2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4" name="Connecteur droit avec flèche 13">
              <a:extLst>
                <a:ext uri="{FF2B5EF4-FFF2-40B4-BE49-F238E27FC236}">
                  <a16:creationId xmlns="" xmlns:a16="http://schemas.microsoft.com/office/drawing/2014/main" id="{84C991F1-9979-4A06-B730-1CF5740CD404}"/>
                </a:ext>
              </a:extLst>
            </p:cNvPr>
            <p:cNvCxnSpPr>
              <a:cxnSpLocks/>
              <a:stCxn id="15" idx="3"/>
              <a:endCxn id="51" idx="0"/>
            </p:cNvCxnSpPr>
            <p:nvPr/>
          </p:nvCxnSpPr>
          <p:spPr>
            <a:xfrm>
              <a:off x="4248996" y="1678512"/>
              <a:ext cx="519583" cy="85978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B116713D-58E4-4E6B-A295-46D640C80037}"/>
              </a:ext>
            </a:extLst>
          </p:cNvPr>
          <p:cNvGrpSpPr/>
          <p:nvPr/>
        </p:nvGrpSpPr>
        <p:grpSpPr>
          <a:xfrm>
            <a:off x="2271340" y="3481092"/>
            <a:ext cx="2820581" cy="1955682"/>
            <a:chOff x="2271340" y="3481092"/>
            <a:chExt cx="2820581" cy="1955682"/>
          </a:xfrm>
        </p:grpSpPr>
        <p:sp>
          <p:nvSpPr>
            <p:cNvPr id="19" name="Flèche : bas 18">
              <a:extLst>
                <a:ext uri="{FF2B5EF4-FFF2-40B4-BE49-F238E27FC236}">
                  <a16:creationId xmlns="" xmlns:a16="http://schemas.microsoft.com/office/drawing/2014/main" id="{10E023F6-8798-47C1-9FF6-2B031F07D323}"/>
                </a:ext>
              </a:extLst>
            </p:cNvPr>
            <p:cNvSpPr/>
            <p:nvPr/>
          </p:nvSpPr>
          <p:spPr>
            <a:xfrm>
              <a:off x="4720862" y="3548747"/>
              <a:ext cx="105221" cy="7495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99C1084B-2103-4B0B-B4A7-D4A491047446}"/>
                </a:ext>
              </a:extLst>
            </p:cNvPr>
            <p:cNvSpPr txBox="1"/>
            <p:nvPr/>
          </p:nvSpPr>
          <p:spPr>
            <a:xfrm>
              <a:off x="2271340" y="3481092"/>
              <a:ext cx="2230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Extraction d’ADN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="" xmlns:a16="http://schemas.microsoft.com/office/drawing/2014/main" id="{DA2BA17C-C086-40A8-ACCE-7E693485A2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7426" y="4713758"/>
              <a:ext cx="352160" cy="1119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="" xmlns:a16="http://schemas.microsoft.com/office/drawing/2014/main" id="{50967A14-7DE1-4E77-90A1-EE63BCEC9FA2}"/>
                </a:ext>
              </a:extLst>
            </p:cNvPr>
            <p:cNvSpPr txBox="1"/>
            <p:nvPr/>
          </p:nvSpPr>
          <p:spPr>
            <a:xfrm>
              <a:off x="2327970" y="4563000"/>
              <a:ext cx="197765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ADN extrait</a:t>
              </a:r>
            </a:p>
          </p:txBody>
        </p:sp>
        <p:grpSp>
          <p:nvGrpSpPr>
            <p:cNvPr id="104" name="Group 56"/>
            <p:cNvGrpSpPr>
              <a:grpSpLocks/>
            </p:cNvGrpSpPr>
            <p:nvPr/>
          </p:nvGrpSpPr>
          <p:grpSpPr bwMode="auto">
            <a:xfrm>
              <a:off x="4310666" y="3923545"/>
              <a:ext cx="781255" cy="1513229"/>
              <a:chOff x="1637" y="1397"/>
              <a:chExt cx="418" cy="1216"/>
            </a:xfrm>
          </p:grpSpPr>
          <p:sp>
            <p:nvSpPr>
              <p:cNvPr id="105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6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9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11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13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14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25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26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27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39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41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45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5B73660C-52FB-487D-B2CA-074D0C60AB87}"/>
              </a:ext>
            </a:extLst>
          </p:cNvPr>
          <p:cNvGrpSpPr/>
          <p:nvPr/>
        </p:nvGrpSpPr>
        <p:grpSpPr>
          <a:xfrm>
            <a:off x="5036225" y="3843622"/>
            <a:ext cx="1506270" cy="1600618"/>
            <a:chOff x="5036225" y="3843622"/>
            <a:chExt cx="1506270" cy="1600618"/>
          </a:xfrm>
        </p:grpSpPr>
        <p:grpSp>
          <p:nvGrpSpPr>
            <p:cNvPr id="169" name="Group 56"/>
            <p:cNvGrpSpPr>
              <a:grpSpLocks/>
            </p:cNvGrpSpPr>
            <p:nvPr/>
          </p:nvGrpSpPr>
          <p:grpSpPr bwMode="auto">
            <a:xfrm>
              <a:off x="5761240" y="3931011"/>
              <a:ext cx="781255" cy="1513229"/>
              <a:chOff x="1637" y="1397"/>
              <a:chExt cx="418" cy="1216"/>
            </a:xfrm>
          </p:grpSpPr>
          <p:sp>
            <p:nvSpPr>
              <p:cNvPr id="170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1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4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6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8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9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90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91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92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04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06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10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34" name="Arc 433"/>
            <p:cNvSpPr/>
            <p:nvPr/>
          </p:nvSpPr>
          <p:spPr>
            <a:xfrm>
              <a:off x="5036225" y="3843622"/>
              <a:ext cx="1152159" cy="858509"/>
            </a:xfrm>
            <a:prstGeom prst="arc">
              <a:avLst>
                <a:gd name="adj1" fmla="val 10876814"/>
                <a:gd name="adj2" fmla="val 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079732FB-F6F1-44EB-8D0F-F06A53515E8F}"/>
              </a:ext>
            </a:extLst>
          </p:cNvPr>
          <p:cNvGrpSpPr/>
          <p:nvPr/>
        </p:nvGrpSpPr>
        <p:grpSpPr>
          <a:xfrm>
            <a:off x="6256399" y="3824763"/>
            <a:ext cx="4915500" cy="1677263"/>
            <a:chOff x="6256399" y="3824763"/>
            <a:chExt cx="4915500" cy="1677263"/>
          </a:xfrm>
        </p:grpSpPr>
        <p:grpSp>
          <p:nvGrpSpPr>
            <p:cNvPr id="222" name="Group 56"/>
            <p:cNvGrpSpPr>
              <a:grpSpLocks/>
            </p:cNvGrpSpPr>
            <p:nvPr/>
          </p:nvGrpSpPr>
          <p:grpSpPr bwMode="auto">
            <a:xfrm>
              <a:off x="6908705" y="3951464"/>
              <a:ext cx="781255" cy="1513229"/>
              <a:chOff x="1637" y="1397"/>
              <a:chExt cx="418" cy="1216"/>
            </a:xfrm>
          </p:grpSpPr>
          <p:sp>
            <p:nvSpPr>
              <p:cNvPr id="223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4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9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1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2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43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44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45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7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9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63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75" name="Group 56"/>
            <p:cNvGrpSpPr>
              <a:grpSpLocks/>
            </p:cNvGrpSpPr>
            <p:nvPr/>
          </p:nvGrpSpPr>
          <p:grpSpPr bwMode="auto">
            <a:xfrm>
              <a:off x="7951624" y="3951464"/>
              <a:ext cx="781255" cy="1513229"/>
              <a:chOff x="1637" y="1397"/>
              <a:chExt cx="418" cy="1216"/>
            </a:xfrm>
          </p:grpSpPr>
          <p:sp>
            <p:nvSpPr>
              <p:cNvPr id="276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77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80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82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84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85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96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97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98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9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10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12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16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8" name="Group 56"/>
            <p:cNvGrpSpPr>
              <a:grpSpLocks/>
            </p:cNvGrpSpPr>
            <p:nvPr/>
          </p:nvGrpSpPr>
          <p:grpSpPr bwMode="auto">
            <a:xfrm>
              <a:off x="9247237" y="3978924"/>
              <a:ext cx="781255" cy="1513229"/>
              <a:chOff x="1637" y="1397"/>
              <a:chExt cx="418" cy="1216"/>
            </a:xfrm>
          </p:grpSpPr>
          <p:sp>
            <p:nvSpPr>
              <p:cNvPr id="329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30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1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33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4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35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37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38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0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1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2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3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4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5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6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7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49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1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2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3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4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5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6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1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3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5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6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9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81" name="Group 56"/>
            <p:cNvGrpSpPr>
              <a:grpSpLocks/>
            </p:cNvGrpSpPr>
            <p:nvPr/>
          </p:nvGrpSpPr>
          <p:grpSpPr bwMode="auto">
            <a:xfrm>
              <a:off x="10390644" y="3988797"/>
              <a:ext cx="781255" cy="1513229"/>
              <a:chOff x="1637" y="1397"/>
              <a:chExt cx="418" cy="1216"/>
            </a:xfrm>
          </p:grpSpPr>
          <p:sp>
            <p:nvSpPr>
              <p:cNvPr id="382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83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86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88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0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1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0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1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02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03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04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5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6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7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16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18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1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22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3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4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5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6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8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9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3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" name="Arc 8"/>
            <p:cNvSpPr/>
            <p:nvPr/>
          </p:nvSpPr>
          <p:spPr>
            <a:xfrm>
              <a:off x="6256399" y="3833947"/>
              <a:ext cx="1152159" cy="858509"/>
            </a:xfrm>
            <a:prstGeom prst="arc">
              <a:avLst>
                <a:gd name="adj1" fmla="val 10876814"/>
                <a:gd name="adj2" fmla="val 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5" name="Arc 434"/>
            <p:cNvSpPr/>
            <p:nvPr/>
          </p:nvSpPr>
          <p:spPr>
            <a:xfrm>
              <a:off x="7463862" y="3824763"/>
              <a:ext cx="1152159" cy="858509"/>
            </a:xfrm>
            <a:prstGeom prst="arc">
              <a:avLst>
                <a:gd name="adj1" fmla="val 10876814"/>
                <a:gd name="adj2" fmla="val 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6" name="Arc 435"/>
            <p:cNvSpPr/>
            <p:nvPr/>
          </p:nvSpPr>
          <p:spPr>
            <a:xfrm>
              <a:off x="8697363" y="3824763"/>
              <a:ext cx="1152159" cy="858509"/>
            </a:xfrm>
            <a:prstGeom prst="arc">
              <a:avLst>
                <a:gd name="adj1" fmla="val 10876814"/>
                <a:gd name="adj2" fmla="val 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7" name="Arc 436"/>
            <p:cNvSpPr/>
            <p:nvPr/>
          </p:nvSpPr>
          <p:spPr>
            <a:xfrm>
              <a:off x="9908184" y="3832852"/>
              <a:ext cx="1152159" cy="858509"/>
            </a:xfrm>
            <a:prstGeom prst="arc">
              <a:avLst>
                <a:gd name="adj1" fmla="val 10876814"/>
                <a:gd name="adj2" fmla="val 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098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0" grpId="0" animBg="1"/>
      <p:bldP spid="52" grpId="0" animBg="1"/>
      <p:bldP spid="5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7C56CAB-9A46-4101-B758-20E72A3EA5F7}"/>
              </a:ext>
            </a:extLst>
          </p:cNvPr>
          <p:cNvSpPr/>
          <p:nvPr/>
        </p:nvSpPr>
        <p:spPr>
          <a:xfrm>
            <a:off x="6778526" y="6323423"/>
            <a:ext cx="44138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fr-FR" sz="1200" b="1" i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Principe de la PCR nichée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88629B91-F6E5-4A1A-869A-FF6D38BE8BBB}"/>
              </a:ext>
            </a:extLst>
          </p:cNvPr>
          <p:cNvSpPr txBox="1"/>
          <p:nvPr/>
        </p:nvSpPr>
        <p:spPr>
          <a:xfrm>
            <a:off x="186340" y="1044942"/>
            <a:ext cx="659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PCR nichée</a:t>
            </a:r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="" xmlns:a16="http://schemas.microsoft.com/office/drawing/2014/main" id="{742983F5-41E7-479E-8EC8-DEC9EE7EE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058" y="600832"/>
            <a:ext cx="5408441" cy="202084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72" y="3077235"/>
            <a:ext cx="5408441" cy="1647127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6590921" y="4927971"/>
            <a:ext cx="5061577" cy="1113040"/>
            <a:chOff x="6567186" y="4811887"/>
            <a:chExt cx="4581146" cy="81904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7186" y="4811887"/>
              <a:ext cx="4581146" cy="81904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567186" y="5388296"/>
              <a:ext cx="1869423" cy="221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 : </a:t>
              </a:r>
              <a:r>
                <a:rPr lang="fr-FR" sz="800" u="sng" dirty="0">
                  <a:solidFill>
                    <a:srgbClr val="0563C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6"/>
                </a:rPr>
                <a:t>https://www.abmgood.com/</a:t>
              </a:r>
              <a:endParaRPr lang="fr-FR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itre 1">
            <a:extLst>
              <a:ext uri="{FF2B5EF4-FFF2-40B4-BE49-F238E27FC236}">
                <a16:creationId xmlns="" xmlns:a16="http://schemas.microsoft.com/office/drawing/2014/main" id="{7FB172DE-CBFF-4771-B61A-4D0D46360AA9}"/>
              </a:ext>
            </a:extLst>
          </p:cNvPr>
          <p:cNvSpPr txBox="1">
            <a:spLocks/>
          </p:cNvSpPr>
          <p:nvPr/>
        </p:nvSpPr>
        <p:spPr>
          <a:xfrm>
            <a:off x="928483" y="-16798"/>
            <a:ext cx="10982163" cy="995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I.2. Projet génotypage de </a:t>
            </a:r>
            <a:r>
              <a:rPr lang="fr-FR" i="1" dirty="0"/>
              <a:t>Mycobacterium </a:t>
            </a:r>
            <a:r>
              <a:rPr lang="fr-FR" i="1" dirty="0" err="1"/>
              <a:t>ulcerans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73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7C56CAB-9A46-4101-B758-20E72A3EA5F7}"/>
              </a:ext>
            </a:extLst>
          </p:cNvPr>
          <p:cNvSpPr/>
          <p:nvPr/>
        </p:nvSpPr>
        <p:spPr>
          <a:xfrm>
            <a:off x="2636657" y="6073755"/>
            <a:ext cx="73674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/>
              <a:t>Ajout d’</a:t>
            </a:r>
            <a:r>
              <a:rPr lang="fr-FR" sz="1200" b="1" i="1" dirty="0" err="1"/>
              <a:t>exonucléase</a:t>
            </a:r>
            <a:r>
              <a:rPr lang="fr-FR" sz="1200" b="1" i="1" dirty="0"/>
              <a:t> et phosphatase alcaline pour dégradation des </a:t>
            </a:r>
            <a:r>
              <a:rPr lang="fr-FR" sz="1200" b="1" i="1" dirty="0" err="1"/>
              <a:t>dNTP</a:t>
            </a:r>
            <a:r>
              <a:rPr lang="fr-FR" sz="1200" b="1" i="1" dirty="0"/>
              <a:t> et des amorces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AF395085-4BB7-4D18-BDA0-BC6627C89520}"/>
              </a:ext>
            </a:extLst>
          </p:cNvPr>
          <p:cNvSpPr txBox="1"/>
          <p:nvPr/>
        </p:nvSpPr>
        <p:spPr>
          <a:xfrm>
            <a:off x="1311579" y="1210716"/>
            <a:ext cx="10003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Étape 1: Purification des </a:t>
            </a:r>
            <a:r>
              <a:rPr lang="fr-FR" sz="2400" b="1" dirty="0" err="1"/>
              <a:t>amplicons</a:t>
            </a:r>
            <a:endParaRPr lang="fr-FR" sz="2400" b="1" dirty="0"/>
          </a:p>
        </p:txBody>
      </p:sp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88629B91-F6E5-4A1A-869A-FF6D38BE8BBB}"/>
              </a:ext>
            </a:extLst>
          </p:cNvPr>
          <p:cNvSpPr txBox="1"/>
          <p:nvPr/>
        </p:nvSpPr>
        <p:spPr>
          <a:xfrm>
            <a:off x="1559950" y="716732"/>
            <a:ext cx="952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Technique du </a:t>
            </a:r>
            <a:r>
              <a:rPr lang="fr-FR" sz="2800" b="1" i="1" dirty="0" err="1">
                <a:solidFill>
                  <a:schemeClr val="accent1"/>
                </a:solidFill>
              </a:rPr>
              <a:t>SNaPshot</a:t>
            </a:r>
            <a:endParaRPr lang="fr-FR" sz="2800" b="1" i="1" dirty="0">
              <a:solidFill>
                <a:schemeClr val="accent1"/>
              </a:solidFill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D7CDE3B4-665D-45A4-B2F4-DC2708A1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13</a:t>
            </a:fld>
            <a:endParaRPr lang="fr-FR"/>
          </a:p>
        </p:txBody>
      </p:sp>
      <p:grpSp>
        <p:nvGrpSpPr>
          <p:cNvPr id="3" name="Groupe 2"/>
          <p:cNvGrpSpPr/>
          <p:nvPr/>
        </p:nvGrpSpPr>
        <p:grpSpPr>
          <a:xfrm>
            <a:off x="1668592" y="1904755"/>
            <a:ext cx="8850337" cy="3967403"/>
            <a:chOff x="1823699" y="2425815"/>
            <a:chExt cx="8378595" cy="3446343"/>
          </a:xfrm>
        </p:grpSpPr>
        <p:pic>
          <p:nvPicPr>
            <p:cNvPr id="4" name="Image 3">
              <a:extLst>
                <a:ext uri="{FF2B5EF4-FFF2-40B4-BE49-F238E27FC236}">
                  <a16:creationId xmlns="" xmlns:a16="http://schemas.microsoft.com/office/drawing/2014/main" id="{E8EB9456-B5DB-407D-A619-A4BEE5F05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279" r="8110"/>
            <a:stretch/>
          </p:blipFill>
          <p:spPr>
            <a:xfrm>
              <a:off x="1823699" y="2425815"/>
              <a:ext cx="8378595" cy="344634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848374" y="5656714"/>
              <a:ext cx="215155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b="1" dirty="0"/>
                <a:t>Source : </a:t>
              </a:r>
              <a:r>
                <a:rPr lang="fr-FR" sz="800" u="sng" dirty="0">
                  <a:hlinkClick r:id="rId3"/>
                </a:rPr>
                <a:t>https://tools.thermofisher.com/</a:t>
              </a:r>
              <a:endParaRPr lang="fr-FR" sz="800" dirty="0"/>
            </a:p>
          </p:txBody>
        </p:sp>
      </p:grpSp>
      <p:sp>
        <p:nvSpPr>
          <p:cNvPr id="10" name="Titre 1">
            <a:extLst>
              <a:ext uri="{FF2B5EF4-FFF2-40B4-BE49-F238E27FC236}">
                <a16:creationId xmlns="" xmlns:a16="http://schemas.microsoft.com/office/drawing/2014/main" id="{0FE9AA13-8377-4310-828D-D15734A835AA}"/>
              </a:ext>
            </a:extLst>
          </p:cNvPr>
          <p:cNvSpPr txBox="1">
            <a:spLocks/>
          </p:cNvSpPr>
          <p:nvPr/>
        </p:nvSpPr>
        <p:spPr>
          <a:xfrm>
            <a:off x="928483" y="-16798"/>
            <a:ext cx="10982163" cy="995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I.2. Projet génotypage de </a:t>
            </a:r>
            <a:r>
              <a:rPr lang="fr-FR" i="1" dirty="0"/>
              <a:t>Mycobacterium </a:t>
            </a:r>
            <a:r>
              <a:rPr lang="fr-FR" i="1" dirty="0" err="1"/>
              <a:t>ulcerans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53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DE2CE85C-1317-40B2-9F67-5F37633E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D4CD9FDE-BDC9-4F92-A06B-E24CDCF0D2F6}"/>
              </a:ext>
            </a:extLst>
          </p:cNvPr>
          <p:cNvSpPr txBox="1"/>
          <p:nvPr/>
        </p:nvSpPr>
        <p:spPr>
          <a:xfrm>
            <a:off x="1575623" y="707997"/>
            <a:ext cx="952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Technique du </a:t>
            </a:r>
            <a:r>
              <a:rPr lang="fr-FR" sz="2800" b="1" i="1" dirty="0" err="1">
                <a:solidFill>
                  <a:schemeClr val="accent1"/>
                </a:solidFill>
              </a:rPr>
              <a:t>SNaPshot</a:t>
            </a:r>
            <a:endParaRPr lang="fr-FR" sz="2800" b="1" i="1" dirty="0">
              <a:solidFill>
                <a:schemeClr val="accent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AF395085-4BB7-4D18-BDA0-BC6627C89520}"/>
              </a:ext>
            </a:extLst>
          </p:cNvPr>
          <p:cNvSpPr txBox="1"/>
          <p:nvPr/>
        </p:nvSpPr>
        <p:spPr>
          <a:xfrm>
            <a:off x="1311579" y="1320343"/>
            <a:ext cx="5066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Étape 2 : Élongation d’amorces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264032" y="4809998"/>
            <a:ext cx="3209181" cy="229053"/>
            <a:chOff x="1264032" y="4809998"/>
            <a:chExt cx="3209181" cy="229053"/>
          </a:xfrm>
        </p:grpSpPr>
        <p:cxnSp>
          <p:nvCxnSpPr>
            <p:cNvPr id="25" name="Connecteur droit 24"/>
            <p:cNvCxnSpPr/>
            <p:nvPr/>
          </p:nvCxnSpPr>
          <p:spPr>
            <a:xfrm flipV="1">
              <a:off x="1264032" y="4932103"/>
              <a:ext cx="3209181" cy="151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Étoile à 7 branches 30"/>
            <p:cNvSpPr/>
            <p:nvPr/>
          </p:nvSpPr>
          <p:spPr>
            <a:xfrm>
              <a:off x="2046886" y="4809998"/>
              <a:ext cx="240190" cy="229053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985007" y="4791329"/>
            <a:ext cx="3209181" cy="229053"/>
            <a:chOff x="4985007" y="4791329"/>
            <a:chExt cx="3209181" cy="229053"/>
          </a:xfrm>
        </p:grpSpPr>
        <p:cxnSp>
          <p:nvCxnSpPr>
            <p:cNvPr id="21" name="Connecteur droit 20"/>
            <p:cNvCxnSpPr/>
            <p:nvPr/>
          </p:nvCxnSpPr>
          <p:spPr>
            <a:xfrm flipV="1">
              <a:off x="4985007" y="4916947"/>
              <a:ext cx="3209181" cy="151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Étoile à 7 branches 31"/>
            <p:cNvSpPr/>
            <p:nvPr/>
          </p:nvSpPr>
          <p:spPr>
            <a:xfrm>
              <a:off x="7323201" y="4791329"/>
              <a:ext cx="240190" cy="229053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8796516" y="4791330"/>
            <a:ext cx="3209181" cy="229053"/>
            <a:chOff x="8796516" y="4791330"/>
            <a:chExt cx="3209181" cy="229053"/>
          </a:xfrm>
        </p:grpSpPr>
        <p:cxnSp>
          <p:nvCxnSpPr>
            <p:cNvPr id="24" name="Connecteur droit 23"/>
            <p:cNvCxnSpPr/>
            <p:nvPr/>
          </p:nvCxnSpPr>
          <p:spPr>
            <a:xfrm flipV="1">
              <a:off x="8796516" y="4898279"/>
              <a:ext cx="3209181" cy="1515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Étoile à 7 branches 32"/>
            <p:cNvSpPr/>
            <p:nvPr/>
          </p:nvSpPr>
          <p:spPr>
            <a:xfrm>
              <a:off x="10292192" y="4791330"/>
              <a:ext cx="240190" cy="229053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6" name="ZoneTexte 25"/>
          <p:cNvSpPr txBox="1"/>
          <p:nvPr/>
        </p:nvSpPr>
        <p:spPr>
          <a:xfrm>
            <a:off x="2076177" y="3082084"/>
            <a:ext cx="629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SNP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4522974" y="2176345"/>
            <a:ext cx="1204111" cy="564035"/>
            <a:chOff x="2718302" y="5492737"/>
            <a:chExt cx="1204111" cy="564035"/>
          </a:xfrm>
        </p:grpSpPr>
        <p:cxnSp>
          <p:nvCxnSpPr>
            <p:cNvPr id="36" name="Connecteur droit 35"/>
            <p:cNvCxnSpPr/>
            <p:nvPr/>
          </p:nvCxnSpPr>
          <p:spPr>
            <a:xfrm flipV="1">
              <a:off x="2718302" y="5492737"/>
              <a:ext cx="561315" cy="564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flipV="1">
              <a:off x="3279617" y="5492737"/>
              <a:ext cx="64279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/>
          <p:cNvGrpSpPr/>
          <p:nvPr/>
        </p:nvGrpSpPr>
        <p:grpSpPr>
          <a:xfrm>
            <a:off x="5973793" y="2149739"/>
            <a:ext cx="873659" cy="270227"/>
            <a:chOff x="4920559" y="5567881"/>
            <a:chExt cx="873659" cy="270227"/>
          </a:xfrm>
        </p:grpSpPr>
        <p:cxnSp>
          <p:nvCxnSpPr>
            <p:cNvPr id="41" name="Connecteur droit 40"/>
            <p:cNvCxnSpPr/>
            <p:nvPr/>
          </p:nvCxnSpPr>
          <p:spPr>
            <a:xfrm flipV="1">
              <a:off x="4920559" y="5567882"/>
              <a:ext cx="230863" cy="2702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V="1">
              <a:off x="5151422" y="5567881"/>
              <a:ext cx="64279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e 42"/>
          <p:cNvGrpSpPr/>
          <p:nvPr/>
        </p:nvGrpSpPr>
        <p:grpSpPr>
          <a:xfrm>
            <a:off x="6700879" y="2158792"/>
            <a:ext cx="1443345" cy="936453"/>
            <a:chOff x="4350873" y="5567881"/>
            <a:chExt cx="1443345" cy="936453"/>
          </a:xfrm>
        </p:grpSpPr>
        <p:cxnSp>
          <p:nvCxnSpPr>
            <p:cNvPr id="44" name="Connecteur droit 43"/>
            <p:cNvCxnSpPr/>
            <p:nvPr/>
          </p:nvCxnSpPr>
          <p:spPr>
            <a:xfrm flipV="1">
              <a:off x="4350873" y="5567881"/>
              <a:ext cx="800549" cy="93645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V="1">
              <a:off x="5151422" y="5567881"/>
              <a:ext cx="642796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Connecteur droit 47"/>
          <p:cNvCxnSpPr/>
          <p:nvPr/>
        </p:nvCxnSpPr>
        <p:spPr>
          <a:xfrm flipV="1">
            <a:off x="786331" y="2679546"/>
            <a:ext cx="3209181" cy="1515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1180205" y="2743565"/>
            <a:ext cx="1210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Brin d’ADN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4382510" y="3191930"/>
            <a:ext cx="44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Amorces avec queue </a:t>
            </a:r>
            <a:r>
              <a:rPr lang="fr-FR" sz="1400" dirty="0" err="1"/>
              <a:t>polyC</a:t>
            </a:r>
            <a:r>
              <a:rPr lang="fr-FR" sz="1400" dirty="0"/>
              <a:t> de taille différente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9034664" y="2832529"/>
            <a:ext cx="29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9692368" y="2824555"/>
            <a:ext cx="29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0294406" y="2832529"/>
            <a:ext cx="26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C000"/>
                </a:solidFill>
              </a:rPr>
              <a:t>C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0930429" y="2840465"/>
            <a:ext cx="29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</a:rPr>
              <a:t>G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8971547" y="3154023"/>
            <a:ext cx="2684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ddNTP</a:t>
            </a:r>
            <a:r>
              <a:rPr lang="fr-FR" sz="1400" dirty="0"/>
              <a:t> marqués avec </a:t>
            </a:r>
          </a:p>
          <a:p>
            <a:r>
              <a:rPr lang="fr-FR" sz="1400" dirty="0"/>
              <a:t>des fluorochromes différents</a:t>
            </a:r>
          </a:p>
        </p:txBody>
      </p:sp>
      <p:sp>
        <p:nvSpPr>
          <p:cNvPr id="34" name="Étoile à 7 branches 33"/>
          <p:cNvSpPr/>
          <p:nvPr/>
        </p:nvSpPr>
        <p:spPr>
          <a:xfrm>
            <a:off x="1180205" y="2572597"/>
            <a:ext cx="240190" cy="229053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itre 1">
            <a:extLst>
              <a:ext uri="{FF2B5EF4-FFF2-40B4-BE49-F238E27FC236}">
                <a16:creationId xmlns="" xmlns:a16="http://schemas.microsoft.com/office/drawing/2014/main" id="{B6C6156A-6781-40A1-AABB-30880111D737}"/>
              </a:ext>
            </a:extLst>
          </p:cNvPr>
          <p:cNvSpPr txBox="1">
            <a:spLocks/>
          </p:cNvSpPr>
          <p:nvPr/>
        </p:nvSpPr>
        <p:spPr>
          <a:xfrm>
            <a:off x="928483" y="-16798"/>
            <a:ext cx="10982163" cy="995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I.2. Projet génotypage de </a:t>
            </a:r>
            <a:r>
              <a:rPr lang="fr-FR" i="1" dirty="0"/>
              <a:t>Mycobacterium </a:t>
            </a:r>
            <a:r>
              <a:rPr lang="fr-FR" i="1" dirty="0" err="1"/>
              <a:t>ulcerans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="" xmlns:a16="http://schemas.microsoft.com/office/drawing/2014/main" id="{BD16FE81-8C56-4FF1-8DC1-41ABE885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416" y="2553263"/>
            <a:ext cx="256054" cy="2499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03B17C22-CE3D-4835-9674-C519637B5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76" y="2563640"/>
            <a:ext cx="256054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5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-0.39648 0.4476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22384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36511 0.4395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-0.06901 0.4474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427 0.334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4727 0.3222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7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22222E-6 L -0.73125 0.3344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62" y="1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52" grpId="0"/>
      <p:bldP spid="52" grpId="1"/>
      <p:bldP spid="53" grpId="0"/>
      <p:bldP spid="53" grpId="1"/>
      <p:bldP spid="54" grpId="0"/>
      <p:bldP spid="54" grpId="1"/>
      <p:bldP spid="56" grpId="0"/>
      <p:bldP spid="56" grpId="1"/>
      <p:bldP spid="57" grpId="0"/>
      <p:bldP spid="58" grpId="0"/>
      <p:bldP spid="58" grpId="1"/>
      <p:bldP spid="73" grpId="0"/>
      <p:bldP spid="73" grpId="1"/>
      <p:bldP spid="34" grpId="0" animBg="1"/>
      <p:bldP spid="3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e 51"/>
          <p:cNvGrpSpPr/>
          <p:nvPr/>
        </p:nvGrpSpPr>
        <p:grpSpPr>
          <a:xfrm>
            <a:off x="172016" y="1985258"/>
            <a:ext cx="12019984" cy="1538065"/>
            <a:chOff x="172016" y="1985258"/>
            <a:chExt cx="12019984" cy="1538065"/>
          </a:xfrm>
        </p:grpSpPr>
        <p:sp>
          <p:nvSpPr>
            <p:cNvPr id="8" name="Rectangle 7"/>
            <p:cNvSpPr/>
            <p:nvPr/>
          </p:nvSpPr>
          <p:spPr>
            <a:xfrm>
              <a:off x="172016" y="2608923"/>
              <a:ext cx="12019984" cy="914400"/>
            </a:xfrm>
            <a:prstGeom prst="rect">
              <a:avLst/>
            </a:prstGeom>
            <a:pattFill prst="dotDmnd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11807459" y="2024148"/>
              <a:ext cx="381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+</a:t>
              </a: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47643" y="1985258"/>
              <a:ext cx="3815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/>
                <a:t>-</a:t>
              </a:r>
            </a:p>
          </p:txBody>
        </p:sp>
      </p:grp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E9B50AE-E4C4-4BBC-8815-3865FECD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D0AB120B-067C-4785-AD78-619CABD91895}"/>
              </a:ext>
            </a:extLst>
          </p:cNvPr>
          <p:cNvSpPr txBox="1"/>
          <p:nvPr/>
        </p:nvSpPr>
        <p:spPr>
          <a:xfrm>
            <a:off x="1605872" y="716732"/>
            <a:ext cx="952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Technique du </a:t>
            </a:r>
            <a:r>
              <a:rPr lang="fr-FR" sz="2800" b="1" i="1" dirty="0" err="1">
                <a:solidFill>
                  <a:schemeClr val="accent1"/>
                </a:solidFill>
              </a:rPr>
              <a:t>SNaPshot</a:t>
            </a:r>
            <a:endParaRPr lang="fr-FR" sz="2800" b="1" i="1" dirty="0">
              <a:solidFill>
                <a:schemeClr val="accent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AF395085-4BB7-4D18-BDA0-BC6627C89520}"/>
              </a:ext>
            </a:extLst>
          </p:cNvPr>
          <p:cNvSpPr txBox="1"/>
          <p:nvPr/>
        </p:nvSpPr>
        <p:spPr>
          <a:xfrm>
            <a:off x="1231262" y="1311002"/>
            <a:ext cx="10070879" cy="47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Étape 3 : Détermination des SNP après électrophorèse capillaire</a:t>
            </a:r>
          </a:p>
        </p:txBody>
      </p:sp>
      <p:grpSp>
        <p:nvGrpSpPr>
          <p:cNvPr id="34" name="Groupe 33"/>
          <p:cNvGrpSpPr/>
          <p:nvPr/>
        </p:nvGrpSpPr>
        <p:grpSpPr>
          <a:xfrm>
            <a:off x="217889" y="3109666"/>
            <a:ext cx="500743" cy="326573"/>
            <a:chOff x="1140556" y="5121621"/>
            <a:chExt cx="1146520" cy="389932"/>
          </a:xfrm>
        </p:grpSpPr>
        <p:grpSp>
          <p:nvGrpSpPr>
            <p:cNvPr id="35" name="Groupe 34"/>
            <p:cNvGrpSpPr/>
            <p:nvPr/>
          </p:nvGrpSpPr>
          <p:grpSpPr>
            <a:xfrm>
              <a:off x="1140556" y="5241326"/>
              <a:ext cx="873659" cy="270227"/>
              <a:chOff x="4920559" y="5567881"/>
              <a:chExt cx="873659" cy="270227"/>
            </a:xfrm>
          </p:grpSpPr>
          <p:cxnSp>
            <p:nvCxnSpPr>
              <p:cNvPr id="37" name="Connecteur droit 36"/>
              <p:cNvCxnSpPr/>
              <p:nvPr/>
            </p:nvCxnSpPr>
            <p:spPr>
              <a:xfrm flipV="1">
                <a:off x="4920559" y="5567882"/>
                <a:ext cx="230863" cy="270226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 flipV="1">
                <a:off x="5151422" y="5567881"/>
                <a:ext cx="64279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ZoneTexte 35"/>
            <p:cNvSpPr txBox="1"/>
            <p:nvPr/>
          </p:nvSpPr>
          <p:spPr>
            <a:xfrm>
              <a:off x="1995511" y="5121621"/>
              <a:ext cx="2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F0"/>
                  </a:solidFill>
                </a:rPr>
                <a:t>G</a:t>
              </a:r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573026" y="2739419"/>
            <a:ext cx="458616" cy="357349"/>
            <a:chOff x="6283681" y="5102600"/>
            <a:chExt cx="1308177" cy="712618"/>
          </a:xfrm>
        </p:grpSpPr>
        <p:grpSp>
          <p:nvGrpSpPr>
            <p:cNvPr id="40" name="Groupe 39"/>
            <p:cNvGrpSpPr/>
            <p:nvPr/>
          </p:nvGrpSpPr>
          <p:grpSpPr>
            <a:xfrm>
              <a:off x="6283681" y="5217711"/>
              <a:ext cx="1039520" cy="597507"/>
              <a:chOff x="4754698" y="5567881"/>
              <a:chExt cx="1039520" cy="597507"/>
            </a:xfrm>
          </p:grpSpPr>
          <p:cxnSp>
            <p:nvCxnSpPr>
              <p:cNvPr id="42" name="Connecteur droit 41"/>
              <p:cNvCxnSpPr>
                <a:cxnSpLocks/>
              </p:cNvCxnSpPr>
              <p:nvPr/>
            </p:nvCxnSpPr>
            <p:spPr>
              <a:xfrm flipV="1">
                <a:off x="4754698" y="5567885"/>
                <a:ext cx="396724" cy="59750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flipV="1">
                <a:off x="5151422" y="5567881"/>
                <a:ext cx="642796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ZoneTexte 40"/>
            <p:cNvSpPr txBox="1"/>
            <p:nvPr/>
          </p:nvSpPr>
          <p:spPr>
            <a:xfrm>
              <a:off x="7300293" y="5102600"/>
              <a:ext cx="2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A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223937" y="2527660"/>
            <a:ext cx="837984" cy="623715"/>
            <a:chOff x="9177563" y="5052004"/>
            <a:chExt cx="1380506" cy="678675"/>
          </a:xfrm>
        </p:grpSpPr>
        <p:grpSp>
          <p:nvGrpSpPr>
            <p:cNvPr id="45" name="Groupe 44"/>
            <p:cNvGrpSpPr/>
            <p:nvPr/>
          </p:nvGrpSpPr>
          <p:grpSpPr>
            <a:xfrm>
              <a:off x="9177563" y="5202186"/>
              <a:ext cx="899833" cy="528493"/>
              <a:chOff x="2911080" y="5477212"/>
              <a:chExt cx="899833" cy="528493"/>
            </a:xfrm>
          </p:grpSpPr>
          <p:cxnSp>
            <p:nvCxnSpPr>
              <p:cNvPr id="47" name="Connecteur droit 46"/>
              <p:cNvCxnSpPr/>
              <p:nvPr/>
            </p:nvCxnSpPr>
            <p:spPr>
              <a:xfrm flipV="1">
                <a:off x="2911080" y="5477212"/>
                <a:ext cx="384902" cy="52849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>
                <a:cxnSpLocks/>
              </p:cNvCxnSpPr>
              <p:nvPr/>
            </p:nvCxnSpPr>
            <p:spPr>
              <a:xfrm>
                <a:off x="3279617" y="5492739"/>
                <a:ext cx="531296" cy="352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ZoneTexte 45"/>
            <p:cNvSpPr txBox="1"/>
            <p:nvPr/>
          </p:nvSpPr>
          <p:spPr>
            <a:xfrm>
              <a:off x="10266504" y="5052004"/>
              <a:ext cx="2915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T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028774" y="3964559"/>
            <a:ext cx="5817487" cy="2902495"/>
            <a:chOff x="2028774" y="3964559"/>
            <a:chExt cx="5817487" cy="2902495"/>
          </a:xfrm>
        </p:grpSpPr>
        <p:grpSp>
          <p:nvGrpSpPr>
            <p:cNvPr id="13" name="Groupe 12"/>
            <p:cNvGrpSpPr/>
            <p:nvPr/>
          </p:nvGrpSpPr>
          <p:grpSpPr>
            <a:xfrm>
              <a:off x="2444436" y="4264182"/>
              <a:ext cx="4897924" cy="2308637"/>
              <a:chOff x="2444436" y="4264182"/>
              <a:chExt cx="4897924" cy="2308637"/>
            </a:xfrm>
          </p:grpSpPr>
          <p:cxnSp>
            <p:nvCxnSpPr>
              <p:cNvPr id="3" name="Connecteur droit avec flèche 2"/>
              <p:cNvCxnSpPr/>
              <p:nvPr/>
            </p:nvCxnSpPr>
            <p:spPr>
              <a:xfrm>
                <a:off x="2444436" y="6572818"/>
                <a:ext cx="4897924" cy="1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avec flèche 48"/>
              <p:cNvCxnSpPr/>
              <p:nvPr/>
            </p:nvCxnSpPr>
            <p:spPr>
              <a:xfrm flipV="1">
                <a:off x="2444436" y="4264182"/>
                <a:ext cx="0" cy="230863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ZoneTexte 16"/>
            <p:cNvSpPr txBox="1"/>
            <p:nvPr/>
          </p:nvSpPr>
          <p:spPr>
            <a:xfrm>
              <a:off x="5528573" y="6620833"/>
              <a:ext cx="23176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Taille des fragments (</a:t>
              </a:r>
              <a:r>
                <a:rPr lang="fr-FR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pb</a:t>
              </a:r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5" name="ZoneTexte 54"/>
            <p:cNvSpPr txBox="1"/>
            <p:nvPr/>
          </p:nvSpPr>
          <p:spPr>
            <a:xfrm rot="16200000">
              <a:off x="993041" y="5000292"/>
              <a:ext cx="231768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dirty="0">
                  <a:latin typeface="Arial" panose="020B0604020202020204" pitchFamily="34" charset="0"/>
                  <a:cs typeface="Arial" panose="020B0604020202020204" pitchFamily="34" charset="0"/>
                </a:rPr>
                <a:t>Intensité de fluorescence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172017" y="1792712"/>
            <a:ext cx="737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Capillaire rempli d’électrolytes et soumis à un champ électrique</a:t>
            </a:r>
          </a:p>
        </p:txBody>
      </p:sp>
      <p:sp>
        <p:nvSpPr>
          <p:cNvPr id="58" name="Forme libre 57"/>
          <p:cNvSpPr/>
          <p:nvPr/>
        </p:nvSpPr>
        <p:spPr>
          <a:xfrm>
            <a:off x="2777645" y="4723619"/>
            <a:ext cx="642257" cy="1861458"/>
          </a:xfrm>
          <a:custGeom>
            <a:avLst/>
            <a:gdLst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57200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2257" h="1861458">
                <a:moveTo>
                  <a:pt x="0" y="1807029"/>
                </a:moveTo>
                <a:cubicBezTo>
                  <a:pt x="18143" y="1803400"/>
                  <a:pt x="36578" y="1801011"/>
                  <a:pt x="54428" y="1796143"/>
                </a:cubicBezTo>
                <a:cubicBezTo>
                  <a:pt x="76568" y="1790105"/>
                  <a:pt x="119742" y="1774372"/>
                  <a:pt x="119742" y="1774372"/>
                </a:cubicBezTo>
                <a:cubicBezTo>
                  <a:pt x="126999" y="1767115"/>
                  <a:pt x="133303" y="1758758"/>
                  <a:pt x="141514" y="1752600"/>
                </a:cubicBezTo>
                <a:cubicBezTo>
                  <a:pt x="162447" y="1736901"/>
                  <a:pt x="206828" y="1709058"/>
                  <a:pt x="206828" y="1709058"/>
                </a:cubicBezTo>
                <a:cubicBezTo>
                  <a:pt x="214085" y="1687286"/>
                  <a:pt x="225754" y="1666515"/>
                  <a:pt x="228600" y="1643743"/>
                </a:cubicBezTo>
                <a:lnTo>
                  <a:pt x="250371" y="1469572"/>
                </a:lnTo>
                <a:cubicBezTo>
                  <a:pt x="254000" y="1103086"/>
                  <a:pt x="255098" y="736567"/>
                  <a:pt x="261257" y="370115"/>
                </a:cubicBezTo>
                <a:cubicBezTo>
                  <a:pt x="261825" y="336331"/>
                  <a:pt x="267496" y="165277"/>
                  <a:pt x="283028" y="97972"/>
                </a:cubicBezTo>
                <a:cubicBezTo>
                  <a:pt x="288188" y="75611"/>
                  <a:pt x="297543" y="54429"/>
                  <a:pt x="304800" y="32658"/>
                </a:cubicBezTo>
                <a:lnTo>
                  <a:pt x="315685" y="0"/>
                </a:lnTo>
                <a:lnTo>
                  <a:pt x="337457" y="65315"/>
                </a:lnTo>
                <a:lnTo>
                  <a:pt x="348342" y="97972"/>
                </a:lnTo>
                <a:cubicBezTo>
                  <a:pt x="355599" y="148772"/>
                  <a:pt x="360050" y="200053"/>
                  <a:pt x="370114" y="250372"/>
                </a:cubicBezTo>
                <a:cubicBezTo>
                  <a:pt x="386737" y="333486"/>
                  <a:pt x="378705" y="286441"/>
                  <a:pt x="391885" y="391886"/>
                </a:cubicBezTo>
                <a:cubicBezTo>
                  <a:pt x="395514" y="475343"/>
                  <a:pt x="398005" y="558858"/>
                  <a:pt x="402771" y="642258"/>
                </a:cubicBezTo>
                <a:cubicBezTo>
                  <a:pt x="405264" y="685880"/>
                  <a:pt x="412151" y="729218"/>
                  <a:pt x="413657" y="772886"/>
                </a:cubicBezTo>
                <a:cubicBezTo>
                  <a:pt x="419410" y="939741"/>
                  <a:pt x="417869" y="1106809"/>
                  <a:pt x="424542" y="1273629"/>
                </a:cubicBezTo>
                <a:cubicBezTo>
                  <a:pt x="425140" y="1288578"/>
                  <a:pt x="432182" y="1302567"/>
                  <a:pt x="435428" y="1317172"/>
                </a:cubicBezTo>
                <a:cubicBezTo>
                  <a:pt x="445572" y="1362818"/>
                  <a:pt x="449322" y="1389646"/>
                  <a:pt x="457200" y="1436915"/>
                </a:cubicBezTo>
                <a:cubicBezTo>
                  <a:pt x="462266" y="1558500"/>
                  <a:pt x="452389" y="1646276"/>
                  <a:pt x="478971" y="1752600"/>
                </a:cubicBezTo>
                <a:cubicBezTo>
                  <a:pt x="481754" y="1763732"/>
                  <a:pt x="484725" y="1774995"/>
                  <a:pt x="489857" y="1785258"/>
                </a:cubicBezTo>
                <a:cubicBezTo>
                  <a:pt x="514008" y="1833560"/>
                  <a:pt x="517372" y="1819829"/>
                  <a:pt x="576942" y="1839686"/>
                </a:cubicBezTo>
                <a:lnTo>
                  <a:pt x="609600" y="1850572"/>
                </a:lnTo>
                <a:lnTo>
                  <a:pt x="642257" y="1861458"/>
                </a:ln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orme libre 71"/>
          <p:cNvSpPr/>
          <p:nvPr/>
        </p:nvSpPr>
        <p:spPr>
          <a:xfrm>
            <a:off x="3996549" y="4723619"/>
            <a:ext cx="642257" cy="1861458"/>
          </a:xfrm>
          <a:custGeom>
            <a:avLst/>
            <a:gdLst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57200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2257" h="1861458">
                <a:moveTo>
                  <a:pt x="0" y="1807029"/>
                </a:moveTo>
                <a:cubicBezTo>
                  <a:pt x="18143" y="1803400"/>
                  <a:pt x="36578" y="1801011"/>
                  <a:pt x="54428" y="1796143"/>
                </a:cubicBezTo>
                <a:cubicBezTo>
                  <a:pt x="76568" y="1790105"/>
                  <a:pt x="119742" y="1774372"/>
                  <a:pt x="119742" y="1774372"/>
                </a:cubicBezTo>
                <a:cubicBezTo>
                  <a:pt x="126999" y="1767115"/>
                  <a:pt x="133303" y="1758758"/>
                  <a:pt x="141514" y="1752600"/>
                </a:cubicBezTo>
                <a:cubicBezTo>
                  <a:pt x="162447" y="1736901"/>
                  <a:pt x="206828" y="1709058"/>
                  <a:pt x="206828" y="1709058"/>
                </a:cubicBezTo>
                <a:cubicBezTo>
                  <a:pt x="214085" y="1687286"/>
                  <a:pt x="225754" y="1666515"/>
                  <a:pt x="228600" y="1643743"/>
                </a:cubicBezTo>
                <a:lnTo>
                  <a:pt x="250371" y="1469572"/>
                </a:lnTo>
                <a:cubicBezTo>
                  <a:pt x="254000" y="1103086"/>
                  <a:pt x="255098" y="736567"/>
                  <a:pt x="261257" y="370115"/>
                </a:cubicBezTo>
                <a:cubicBezTo>
                  <a:pt x="261825" y="336331"/>
                  <a:pt x="267496" y="165277"/>
                  <a:pt x="283028" y="97972"/>
                </a:cubicBezTo>
                <a:cubicBezTo>
                  <a:pt x="288188" y="75611"/>
                  <a:pt x="297543" y="54429"/>
                  <a:pt x="304800" y="32658"/>
                </a:cubicBezTo>
                <a:lnTo>
                  <a:pt x="315685" y="0"/>
                </a:lnTo>
                <a:lnTo>
                  <a:pt x="337457" y="65315"/>
                </a:lnTo>
                <a:lnTo>
                  <a:pt x="348342" y="97972"/>
                </a:lnTo>
                <a:cubicBezTo>
                  <a:pt x="355599" y="148772"/>
                  <a:pt x="360050" y="200053"/>
                  <a:pt x="370114" y="250372"/>
                </a:cubicBezTo>
                <a:cubicBezTo>
                  <a:pt x="386737" y="333486"/>
                  <a:pt x="378705" y="286441"/>
                  <a:pt x="391885" y="391886"/>
                </a:cubicBezTo>
                <a:cubicBezTo>
                  <a:pt x="395514" y="475343"/>
                  <a:pt x="398005" y="558858"/>
                  <a:pt x="402771" y="642258"/>
                </a:cubicBezTo>
                <a:cubicBezTo>
                  <a:pt x="405264" y="685880"/>
                  <a:pt x="412151" y="729218"/>
                  <a:pt x="413657" y="772886"/>
                </a:cubicBezTo>
                <a:cubicBezTo>
                  <a:pt x="419410" y="939741"/>
                  <a:pt x="417869" y="1106809"/>
                  <a:pt x="424542" y="1273629"/>
                </a:cubicBezTo>
                <a:cubicBezTo>
                  <a:pt x="425140" y="1288578"/>
                  <a:pt x="432182" y="1302567"/>
                  <a:pt x="435428" y="1317172"/>
                </a:cubicBezTo>
                <a:cubicBezTo>
                  <a:pt x="445572" y="1362818"/>
                  <a:pt x="449322" y="1389646"/>
                  <a:pt x="457200" y="1436915"/>
                </a:cubicBezTo>
                <a:cubicBezTo>
                  <a:pt x="462266" y="1558500"/>
                  <a:pt x="452389" y="1646276"/>
                  <a:pt x="478971" y="1752600"/>
                </a:cubicBezTo>
                <a:cubicBezTo>
                  <a:pt x="481754" y="1763732"/>
                  <a:pt x="484725" y="1774995"/>
                  <a:pt x="489857" y="1785258"/>
                </a:cubicBezTo>
                <a:cubicBezTo>
                  <a:pt x="514008" y="1833560"/>
                  <a:pt x="517372" y="1819829"/>
                  <a:pt x="576942" y="1839686"/>
                </a:cubicBezTo>
                <a:lnTo>
                  <a:pt x="609600" y="1850572"/>
                </a:lnTo>
                <a:lnTo>
                  <a:pt x="642257" y="1861458"/>
                </a:lnTo>
              </a:path>
            </a:pathLst>
          </a:custGeom>
          <a:noFill/>
          <a:ln w="19050">
            <a:solidFill>
              <a:srgbClr val="44F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Forme libre 74"/>
          <p:cNvSpPr/>
          <p:nvPr/>
        </p:nvSpPr>
        <p:spPr>
          <a:xfrm>
            <a:off x="5724032" y="4729415"/>
            <a:ext cx="642257" cy="1861458"/>
          </a:xfrm>
          <a:custGeom>
            <a:avLst/>
            <a:gdLst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57200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2257" h="1861458">
                <a:moveTo>
                  <a:pt x="0" y="1807029"/>
                </a:moveTo>
                <a:cubicBezTo>
                  <a:pt x="18143" y="1803400"/>
                  <a:pt x="36578" y="1801011"/>
                  <a:pt x="54428" y="1796143"/>
                </a:cubicBezTo>
                <a:cubicBezTo>
                  <a:pt x="76568" y="1790105"/>
                  <a:pt x="119742" y="1774372"/>
                  <a:pt x="119742" y="1774372"/>
                </a:cubicBezTo>
                <a:cubicBezTo>
                  <a:pt x="126999" y="1767115"/>
                  <a:pt x="133303" y="1758758"/>
                  <a:pt x="141514" y="1752600"/>
                </a:cubicBezTo>
                <a:cubicBezTo>
                  <a:pt x="162447" y="1736901"/>
                  <a:pt x="206828" y="1709058"/>
                  <a:pt x="206828" y="1709058"/>
                </a:cubicBezTo>
                <a:cubicBezTo>
                  <a:pt x="214085" y="1687286"/>
                  <a:pt x="225754" y="1666515"/>
                  <a:pt x="228600" y="1643743"/>
                </a:cubicBezTo>
                <a:lnTo>
                  <a:pt x="250371" y="1469572"/>
                </a:lnTo>
                <a:cubicBezTo>
                  <a:pt x="254000" y="1103086"/>
                  <a:pt x="255098" y="736567"/>
                  <a:pt x="261257" y="370115"/>
                </a:cubicBezTo>
                <a:cubicBezTo>
                  <a:pt x="261825" y="336331"/>
                  <a:pt x="267496" y="165277"/>
                  <a:pt x="283028" y="97972"/>
                </a:cubicBezTo>
                <a:cubicBezTo>
                  <a:pt x="288188" y="75611"/>
                  <a:pt x="297543" y="54429"/>
                  <a:pt x="304800" y="32658"/>
                </a:cubicBezTo>
                <a:lnTo>
                  <a:pt x="315685" y="0"/>
                </a:lnTo>
                <a:lnTo>
                  <a:pt x="337457" y="65315"/>
                </a:lnTo>
                <a:lnTo>
                  <a:pt x="348342" y="97972"/>
                </a:lnTo>
                <a:cubicBezTo>
                  <a:pt x="355599" y="148772"/>
                  <a:pt x="360050" y="200053"/>
                  <a:pt x="370114" y="250372"/>
                </a:cubicBezTo>
                <a:cubicBezTo>
                  <a:pt x="386737" y="333486"/>
                  <a:pt x="378705" y="286441"/>
                  <a:pt x="391885" y="391886"/>
                </a:cubicBezTo>
                <a:cubicBezTo>
                  <a:pt x="395514" y="475343"/>
                  <a:pt x="398005" y="558858"/>
                  <a:pt x="402771" y="642258"/>
                </a:cubicBezTo>
                <a:cubicBezTo>
                  <a:pt x="405264" y="685880"/>
                  <a:pt x="412151" y="729218"/>
                  <a:pt x="413657" y="772886"/>
                </a:cubicBezTo>
                <a:cubicBezTo>
                  <a:pt x="419410" y="939741"/>
                  <a:pt x="417869" y="1106809"/>
                  <a:pt x="424542" y="1273629"/>
                </a:cubicBezTo>
                <a:cubicBezTo>
                  <a:pt x="425140" y="1288578"/>
                  <a:pt x="432182" y="1302567"/>
                  <a:pt x="435428" y="1317172"/>
                </a:cubicBezTo>
                <a:cubicBezTo>
                  <a:pt x="445572" y="1362818"/>
                  <a:pt x="449322" y="1389646"/>
                  <a:pt x="457200" y="1436915"/>
                </a:cubicBezTo>
                <a:cubicBezTo>
                  <a:pt x="462266" y="1558500"/>
                  <a:pt x="452389" y="1646276"/>
                  <a:pt x="478971" y="1752600"/>
                </a:cubicBezTo>
                <a:cubicBezTo>
                  <a:pt x="481754" y="1763732"/>
                  <a:pt x="484725" y="1774995"/>
                  <a:pt x="489857" y="1785258"/>
                </a:cubicBezTo>
                <a:cubicBezTo>
                  <a:pt x="514008" y="1833560"/>
                  <a:pt x="517372" y="1819829"/>
                  <a:pt x="576942" y="1839686"/>
                </a:cubicBezTo>
                <a:lnTo>
                  <a:pt x="609600" y="1850572"/>
                </a:lnTo>
                <a:lnTo>
                  <a:pt x="642257" y="1861458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11041542" y="1289350"/>
            <a:ext cx="860079" cy="3793403"/>
            <a:chOff x="11041542" y="1289350"/>
            <a:chExt cx="860079" cy="3793403"/>
          </a:xfrm>
        </p:grpSpPr>
        <p:grpSp>
          <p:nvGrpSpPr>
            <p:cNvPr id="77" name="Groupe 76"/>
            <p:cNvGrpSpPr/>
            <p:nvPr/>
          </p:nvGrpSpPr>
          <p:grpSpPr>
            <a:xfrm>
              <a:off x="11172816" y="2093049"/>
              <a:ext cx="597529" cy="2233741"/>
              <a:chOff x="3730026" y="1699992"/>
              <a:chExt cx="597529" cy="2233741"/>
            </a:xfrm>
          </p:grpSpPr>
          <p:sp>
            <p:nvSpPr>
              <p:cNvPr id="78" name="Triangle isocèle 77"/>
              <p:cNvSpPr/>
              <p:nvPr/>
            </p:nvSpPr>
            <p:spPr>
              <a:xfrm rot="10800000">
                <a:off x="3730026" y="1741620"/>
                <a:ext cx="597529" cy="664993"/>
              </a:xfrm>
              <a:prstGeom prst="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844818" y="1699992"/>
                <a:ext cx="367946" cy="223374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80" name="Groupe 79"/>
            <p:cNvGrpSpPr/>
            <p:nvPr/>
          </p:nvGrpSpPr>
          <p:grpSpPr>
            <a:xfrm>
              <a:off x="11041542" y="1289350"/>
              <a:ext cx="860079" cy="892203"/>
              <a:chOff x="3598752" y="896293"/>
              <a:chExt cx="860079" cy="892203"/>
            </a:xfrm>
          </p:grpSpPr>
          <p:sp>
            <p:nvSpPr>
              <p:cNvPr id="81" name="Cylindre 80"/>
              <p:cNvSpPr/>
              <p:nvPr/>
            </p:nvSpPr>
            <p:spPr>
              <a:xfrm>
                <a:off x="3598752" y="1181914"/>
                <a:ext cx="860079" cy="606582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2" name="Cylindre 81"/>
              <p:cNvSpPr/>
              <p:nvPr/>
            </p:nvSpPr>
            <p:spPr>
              <a:xfrm>
                <a:off x="3757188" y="896293"/>
                <a:ext cx="543208" cy="389299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3" name="Cube 82"/>
            <p:cNvSpPr/>
            <p:nvPr/>
          </p:nvSpPr>
          <p:spPr>
            <a:xfrm>
              <a:off x="11091336" y="4169587"/>
              <a:ext cx="651850" cy="91316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6" name="Forme libre 75"/>
          <p:cNvSpPr/>
          <p:nvPr/>
        </p:nvSpPr>
        <p:spPr>
          <a:xfrm>
            <a:off x="15921171" y="4547044"/>
            <a:ext cx="642257" cy="1861458"/>
          </a:xfrm>
          <a:custGeom>
            <a:avLst/>
            <a:gdLst>
              <a:gd name="connsiteX0" fmla="*/ 0 w 642257"/>
              <a:gd name="connsiteY0" fmla="*/ 1807029 h 1861458"/>
              <a:gd name="connsiteX1" fmla="*/ 54428 w 642257"/>
              <a:gd name="connsiteY1" fmla="*/ 1796143 h 1861458"/>
              <a:gd name="connsiteX2" fmla="*/ 119742 w 642257"/>
              <a:gd name="connsiteY2" fmla="*/ 1774372 h 1861458"/>
              <a:gd name="connsiteX3" fmla="*/ 141514 w 642257"/>
              <a:gd name="connsiteY3" fmla="*/ 1752600 h 1861458"/>
              <a:gd name="connsiteX4" fmla="*/ 206828 w 642257"/>
              <a:gd name="connsiteY4" fmla="*/ 1709058 h 1861458"/>
              <a:gd name="connsiteX5" fmla="*/ 228600 w 642257"/>
              <a:gd name="connsiteY5" fmla="*/ 1643743 h 1861458"/>
              <a:gd name="connsiteX6" fmla="*/ 250371 w 642257"/>
              <a:gd name="connsiteY6" fmla="*/ 1469572 h 1861458"/>
              <a:gd name="connsiteX7" fmla="*/ 261257 w 642257"/>
              <a:gd name="connsiteY7" fmla="*/ 370115 h 1861458"/>
              <a:gd name="connsiteX8" fmla="*/ 283028 w 642257"/>
              <a:gd name="connsiteY8" fmla="*/ 97972 h 1861458"/>
              <a:gd name="connsiteX9" fmla="*/ 304800 w 642257"/>
              <a:gd name="connsiteY9" fmla="*/ 32658 h 1861458"/>
              <a:gd name="connsiteX10" fmla="*/ 315685 w 642257"/>
              <a:gd name="connsiteY10" fmla="*/ 0 h 1861458"/>
              <a:gd name="connsiteX11" fmla="*/ 337457 w 642257"/>
              <a:gd name="connsiteY11" fmla="*/ 65315 h 1861458"/>
              <a:gd name="connsiteX12" fmla="*/ 348342 w 642257"/>
              <a:gd name="connsiteY12" fmla="*/ 97972 h 1861458"/>
              <a:gd name="connsiteX13" fmla="*/ 370114 w 642257"/>
              <a:gd name="connsiteY13" fmla="*/ 250372 h 1861458"/>
              <a:gd name="connsiteX14" fmla="*/ 391885 w 642257"/>
              <a:gd name="connsiteY14" fmla="*/ 391886 h 1861458"/>
              <a:gd name="connsiteX15" fmla="*/ 402771 w 642257"/>
              <a:gd name="connsiteY15" fmla="*/ 642258 h 1861458"/>
              <a:gd name="connsiteX16" fmla="*/ 413657 w 642257"/>
              <a:gd name="connsiteY16" fmla="*/ 772886 h 1861458"/>
              <a:gd name="connsiteX17" fmla="*/ 424542 w 642257"/>
              <a:gd name="connsiteY17" fmla="*/ 1273629 h 1861458"/>
              <a:gd name="connsiteX18" fmla="*/ 435428 w 642257"/>
              <a:gd name="connsiteY18" fmla="*/ 1317172 h 1861458"/>
              <a:gd name="connsiteX19" fmla="*/ 457200 w 642257"/>
              <a:gd name="connsiteY19" fmla="*/ 1436915 h 1861458"/>
              <a:gd name="connsiteX20" fmla="*/ 478971 w 642257"/>
              <a:gd name="connsiteY20" fmla="*/ 1752600 h 1861458"/>
              <a:gd name="connsiteX21" fmla="*/ 489857 w 642257"/>
              <a:gd name="connsiteY21" fmla="*/ 1785258 h 1861458"/>
              <a:gd name="connsiteX22" fmla="*/ 576942 w 642257"/>
              <a:gd name="connsiteY22" fmla="*/ 1839686 h 1861458"/>
              <a:gd name="connsiteX23" fmla="*/ 609600 w 642257"/>
              <a:gd name="connsiteY23" fmla="*/ 1850572 h 1861458"/>
              <a:gd name="connsiteX24" fmla="*/ 642257 w 642257"/>
              <a:gd name="connsiteY24" fmla="*/ 1861458 h 18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42257" h="1861458">
                <a:moveTo>
                  <a:pt x="0" y="1807029"/>
                </a:moveTo>
                <a:cubicBezTo>
                  <a:pt x="18143" y="1803400"/>
                  <a:pt x="36578" y="1801011"/>
                  <a:pt x="54428" y="1796143"/>
                </a:cubicBezTo>
                <a:cubicBezTo>
                  <a:pt x="76568" y="1790105"/>
                  <a:pt x="119742" y="1774372"/>
                  <a:pt x="119742" y="1774372"/>
                </a:cubicBezTo>
                <a:cubicBezTo>
                  <a:pt x="126999" y="1767115"/>
                  <a:pt x="133303" y="1758758"/>
                  <a:pt x="141514" y="1752600"/>
                </a:cubicBezTo>
                <a:cubicBezTo>
                  <a:pt x="162447" y="1736901"/>
                  <a:pt x="206828" y="1709058"/>
                  <a:pt x="206828" y="1709058"/>
                </a:cubicBezTo>
                <a:cubicBezTo>
                  <a:pt x="214085" y="1687286"/>
                  <a:pt x="225754" y="1666515"/>
                  <a:pt x="228600" y="1643743"/>
                </a:cubicBezTo>
                <a:lnTo>
                  <a:pt x="250371" y="1469572"/>
                </a:lnTo>
                <a:cubicBezTo>
                  <a:pt x="254000" y="1103086"/>
                  <a:pt x="255098" y="736567"/>
                  <a:pt x="261257" y="370115"/>
                </a:cubicBezTo>
                <a:cubicBezTo>
                  <a:pt x="261825" y="336331"/>
                  <a:pt x="267496" y="165277"/>
                  <a:pt x="283028" y="97972"/>
                </a:cubicBezTo>
                <a:cubicBezTo>
                  <a:pt x="288188" y="75611"/>
                  <a:pt x="297543" y="54429"/>
                  <a:pt x="304800" y="32658"/>
                </a:cubicBezTo>
                <a:lnTo>
                  <a:pt x="315685" y="0"/>
                </a:lnTo>
                <a:lnTo>
                  <a:pt x="337457" y="65315"/>
                </a:lnTo>
                <a:lnTo>
                  <a:pt x="348342" y="97972"/>
                </a:lnTo>
                <a:cubicBezTo>
                  <a:pt x="355599" y="148772"/>
                  <a:pt x="360050" y="200053"/>
                  <a:pt x="370114" y="250372"/>
                </a:cubicBezTo>
                <a:cubicBezTo>
                  <a:pt x="386737" y="333486"/>
                  <a:pt x="378705" y="286441"/>
                  <a:pt x="391885" y="391886"/>
                </a:cubicBezTo>
                <a:cubicBezTo>
                  <a:pt x="395514" y="475343"/>
                  <a:pt x="398005" y="558858"/>
                  <a:pt x="402771" y="642258"/>
                </a:cubicBezTo>
                <a:cubicBezTo>
                  <a:pt x="405264" y="685880"/>
                  <a:pt x="412151" y="729218"/>
                  <a:pt x="413657" y="772886"/>
                </a:cubicBezTo>
                <a:cubicBezTo>
                  <a:pt x="419410" y="939741"/>
                  <a:pt x="417869" y="1106809"/>
                  <a:pt x="424542" y="1273629"/>
                </a:cubicBezTo>
                <a:cubicBezTo>
                  <a:pt x="425140" y="1288578"/>
                  <a:pt x="432182" y="1302567"/>
                  <a:pt x="435428" y="1317172"/>
                </a:cubicBezTo>
                <a:cubicBezTo>
                  <a:pt x="445572" y="1362818"/>
                  <a:pt x="449322" y="1389646"/>
                  <a:pt x="457200" y="1436915"/>
                </a:cubicBezTo>
                <a:cubicBezTo>
                  <a:pt x="462266" y="1558500"/>
                  <a:pt x="452389" y="1646276"/>
                  <a:pt x="478971" y="1752600"/>
                </a:cubicBezTo>
                <a:cubicBezTo>
                  <a:pt x="481754" y="1763732"/>
                  <a:pt x="484725" y="1774995"/>
                  <a:pt x="489857" y="1785258"/>
                </a:cubicBezTo>
                <a:cubicBezTo>
                  <a:pt x="514008" y="1833560"/>
                  <a:pt x="517372" y="1819829"/>
                  <a:pt x="576942" y="1839686"/>
                </a:cubicBezTo>
                <a:lnTo>
                  <a:pt x="609600" y="1850572"/>
                </a:lnTo>
                <a:lnTo>
                  <a:pt x="642257" y="1861458"/>
                </a:lnTo>
              </a:path>
            </a:pathLst>
          </a:custGeom>
          <a:noFill/>
          <a:ln w="19050">
            <a:solidFill>
              <a:srgbClr val="44F6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>
            <a:off x="8429060" y="1804343"/>
            <a:ext cx="2207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Photo-détecteur</a:t>
            </a:r>
          </a:p>
        </p:txBody>
      </p:sp>
      <p:sp>
        <p:nvSpPr>
          <p:cNvPr id="53" name="Titre 1">
            <a:extLst>
              <a:ext uri="{FF2B5EF4-FFF2-40B4-BE49-F238E27FC236}">
                <a16:creationId xmlns="" xmlns:a16="http://schemas.microsoft.com/office/drawing/2014/main" id="{AA24F6BE-BC0F-4BB7-8994-EE558E21920A}"/>
              </a:ext>
            </a:extLst>
          </p:cNvPr>
          <p:cNvSpPr txBox="1">
            <a:spLocks/>
          </p:cNvSpPr>
          <p:nvPr/>
        </p:nvSpPr>
        <p:spPr>
          <a:xfrm>
            <a:off x="928483" y="-16798"/>
            <a:ext cx="10982163" cy="995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I.2. Projet génotypage de </a:t>
            </a:r>
            <a:r>
              <a:rPr lang="fr-FR" i="1" dirty="0"/>
              <a:t>Mycobacterium </a:t>
            </a:r>
            <a:r>
              <a:rPr lang="fr-FR" i="1" dirty="0" err="1"/>
              <a:t>ulcerans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991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98633 0.0132 " pathEditMode="relative" rAng="0" ptsTypes="AA">
                                      <p:cBhvr>
                                        <p:cTn id="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0" y="64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98542 0.0009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71" y="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97942 0.00162 " pathEditMode="relative" rAng="0" ptsTypes="AA">
                                      <p:cBhvr>
                                        <p:cTn id="4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71" y="6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58" grpId="0" animBg="1"/>
      <p:bldP spid="72" grpId="0" animBg="1"/>
      <p:bldP spid="75" grpId="0" animBg="1"/>
      <p:bldP spid="84" grpId="0"/>
      <p:bldP spid="8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88629B91-F6E5-4A1A-869A-FF6D38BE8BBB}"/>
              </a:ext>
            </a:extLst>
          </p:cNvPr>
          <p:cNvSpPr txBox="1"/>
          <p:nvPr/>
        </p:nvSpPr>
        <p:spPr>
          <a:xfrm>
            <a:off x="804331" y="772966"/>
            <a:ext cx="1058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Résultats du </a:t>
            </a:r>
            <a:r>
              <a:rPr lang="fr-FR" sz="2800" b="1" i="1" dirty="0" err="1">
                <a:solidFill>
                  <a:schemeClr val="accent1"/>
                </a:solidFill>
              </a:rPr>
              <a:t>SNaPshot</a:t>
            </a:r>
            <a:endParaRPr lang="fr-FR" sz="2800" b="1" i="1" dirty="0">
              <a:solidFill>
                <a:schemeClr val="accent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03E003C-02D7-4601-B2F5-36CFD239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5FE2D3C-6086-4E27-A58A-E4F43D830226}"/>
              </a:ext>
            </a:extLst>
          </p:cNvPr>
          <p:cNvSpPr txBox="1"/>
          <p:nvPr/>
        </p:nvSpPr>
        <p:spPr>
          <a:xfrm>
            <a:off x="10592639" y="2430380"/>
            <a:ext cx="159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Contrôle </a:t>
            </a:r>
          </a:p>
          <a:p>
            <a:r>
              <a:rPr lang="fr-FR" sz="2000" b="1" dirty="0"/>
              <a:t>négatif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026353FD-BBBC-47CB-9915-85639E97D21B}"/>
              </a:ext>
            </a:extLst>
          </p:cNvPr>
          <p:cNvSpPr txBox="1"/>
          <p:nvPr/>
        </p:nvSpPr>
        <p:spPr>
          <a:xfrm>
            <a:off x="10592639" y="4567990"/>
            <a:ext cx="1599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Contrôle positif</a:t>
            </a:r>
            <a:endParaRPr lang="fr-FR" sz="2000" b="1" baseline="30000" dirty="0"/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5BB9AB46-B3A2-42CB-B7FC-7584101185B5}"/>
              </a:ext>
            </a:extLst>
          </p:cNvPr>
          <p:cNvSpPr txBox="1">
            <a:spLocks/>
          </p:cNvSpPr>
          <p:nvPr/>
        </p:nvSpPr>
        <p:spPr>
          <a:xfrm>
            <a:off x="928483" y="-16798"/>
            <a:ext cx="10982163" cy="995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I.2. Projet génotypage de </a:t>
            </a:r>
            <a:r>
              <a:rPr lang="fr-FR" i="1" dirty="0"/>
              <a:t>Mycobacterium </a:t>
            </a:r>
            <a:r>
              <a:rPr lang="fr-FR" i="1" dirty="0" err="1"/>
              <a:t>ulcerans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477ABFE8-6162-4B5B-B8B5-F5519B21E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12" y="4408476"/>
            <a:ext cx="9848850" cy="20669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="" xmlns:a16="http://schemas.microsoft.com/office/drawing/2014/main" id="{69B51E6B-A740-4B44-9FAC-607355936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7" y="1636560"/>
            <a:ext cx="9858375" cy="22955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="" xmlns:a16="http://schemas.microsoft.com/office/drawing/2014/main" id="{C10E9084-276F-468F-8DEC-3E215DECB2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70"/>
          <a:stretch/>
        </p:blipFill>
        <p:spPr>
          <a:xfrm>
            <a:off x="3920017" y="1768106"/>
            <a:ext cx="6460645" cy="233248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="" xmlns:a16="http://schemas.microsoft.com/office/drawing/2014/main" id="{2A6F4E9C-83DA-4449-AE2A-7A74457D7612}"/>
              </a:ext>
            </a:extLst>
          </p:cNvPr>
          <p:cNvSpPr txBox="1"/>
          <p:nvPr/>
        </p:nvSpPr>
        <p:spPr>
          <a:xfrm>
            <a:off x="1173790" y="258911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Profil attendu pour le contrôle positif</a:t>
            </a:r>
          </a:p>
        </p:txBody>
      </p:sp>
    </p:spTree>
    <p:extLst>
      <p:ext uri="{BB962C8B-B14F-4D97-AF65-F5344CB8AC3E}">
        <p14:creationId xmlns:p14="http://schemas.microsoft.com/office/powerpoint/2010/main" val="25125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="" xmlns:a16="http://schemas.microsoft.com/office/drawing/2014/main" id="{88629B91-F6E5-4A1A-869A-FF6D38BE8BBB}"/>
              </a:ext>
            </a:extLst>
          </p:cNvPr>
          <p:cNvSpPr txBox="1"/>
          <p:nvPr/>
        </p:nvSpPr>
        <p:spPr>
          <a:xfrm>
            <a:off x="804331" y="772966"/>
            <a:ext cx="1058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Résultats du </a:t>
            </a:r>
            <a:r>
              <a:rPr lang="fr-FR" sz="2800" b="1" i="1" dirty="0" err="1">
                <a:solidFill>
                  <a:schemeClr val="accent1"/>
                </a:solidFill>
              </a:rPr>
              <a:t>SNaPshot</a:t>
            </a:r>
            <a:endParaRPr lang="fr-FR" sz="2800" b="1" i="1" dirty="0">
              <a:solidFill>
                <a:schemeClr val="accent1"/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559097C-D0B9-46F1-A607-4989B6393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91" y="1311003"/>
            <a:ext cx="8383897" cy="369997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03E003C-02D7-4601-B2F5-36CFD239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C5FE2D3C-6086-4E27-A58A-E4F43D830226}"/>
              </a:ext>
            </a:extLst>
          </p:cNvPr>
          <p:cNvSpPr txBox="1"/>
          <p:nvPr/>
        </p:nvSpPr>
        <p:spPr>
          <a:xfrm>
            <a:off x="10592639" y="2430380"/>
            <a:ext cx="159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Essai 10</a:t>
            </a:r>
            <a:r>
              <a:rPr lang="fr-FR" sz="2000" b="1" baseline="30000" dirty="0"/>
              <a:t>-4/-5</a:t>
            </a:r>
            <a:endParaRPr lang="fr-FR" sz="2000" b="1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026353FD-BBBC-47CB-9915-85639E97D21B}"/>
              </a:ext>
            </a:extLst>
          </p:cNvPr>
          <p:cNvSpPr txBox="1"/>
          <p:nvPr/>
        </p:nvSpPr>
        <p:spPr>
          <a:xfrm>
            <a:off x="10592639" y="4191154"/>
            <a:ext cx="159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Essai 10</a:t>
            </a:r>
            <a:r>
              <a:rPr lang="fr-FR" sz="2000" b="1" baseline="30000" dirty="0"/>
              <a:t>-3</a:t>
            </a:r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5BB9AB46-B3A2-42CB-B7FC-7584101185B5}"/>
              </a:ext>
            </a:extLst>
          </p:cNvPr>
          <p:cNvSpPr txBox="1">
            <a:spLocks/>
          </p:cNvSpPr>
          <p:nvPr/>
        </p:nvSpPr>
        <p:spPr>
          <a:xfrm>
            <a:off x="928483" y="-16798"/>
            <a:ext cx="10982163" cy="995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I.2. Projet génotypage de </a:t>
            </a:r>
            <a:r>
              <a:rPr lang="fr-FR" i="1" dirty="0"/>
              <a:t>Mycobacterium </a:t>
            </a:r>
            <a:r>
              <a:rPr lang="fr-FR" i="1" dirty="0" err="1"/>
              <a:t>ulcerans</a:t>
            </a:r>
            <a:endParaRPr lang="fr-FR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="" xmlns:a16="http://schemas.microsoft.com/office/drawing/2014/main" id="{FA548B66-324D-4974-8DE6-FF383C4804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685466"/>
              </p:ext>
            </p:extLst>
          </p:nvPr>
        </p:nvGraphicFramePr>
        <p:xfrm>
          <a:off x="1810863" y="2430379"/>
          <a:ext cx="8781775" cy="2387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355">
                  <a:extLst>
                    <a:ext uri="{9D8B030D-6E8A-4147-A177-3AD203B41FA5}">
                      <a16:colId xmlns="" xmlns:a16="http://schemas.microsoft.com/office/drawing/2014/main" val="3581143545"/>
                    </a:ext>
                  </a:extLst>
                </a:gridCol>
                <a:gridCol w="1756355">
                  <a:extLst>
                    <a:ext uri="{9D8B030D-6E8A-4147-A177-3AD203B41FA5}">
                      <a16:colId xmlns="" xmlns:a16="http://schemas.microsoft.com/office/drawing/2014/main" val="4032936603"/>
                    </a:ext>
                  </a:extLst>
                </a:gridCol>
                <a:gridCol w="1756355">
                  <a:extLst>
                    <a:ext uri="{9D8B030D-6E8A-4147-A177-3AD203B41FA5}">
                      <a16:colId xmlns="" xmlns:a16="http://schemas.microsoft.com/office/drawing/2014/main" val="3658709420"/>
                    </a:ext>
                  </a:extLst>
                </a:gridCol>
                <a:gridCol w="1756355">
                  <a:extLst>
                    <a:ext uri="{9D8B030D-6E8A-4147-A177-3AD203B41FA5}">
                      <a16:colId xmlns="" xmlns:a16="http://schemas.microsoft.com/office/drawing/2014/main" val="2791038322"/>
                    </a:ext>
                  </a:extLst>
                </a:gridCol>
                <a:gridCol w="1756355">
                  <a:extLst>
                    <a:ext uri="{9D8B030D-6E8A-4147-A177-3AD203B41FA5}">
                      <a16:colId xmlns="" xmlns:a16="http://schemas.microsoft.com/office/drawing/2014/main" val="3509783988"/>
                    </a:ext>
                  </a:extLst>
                </a:gridCol>
              </a:tblGrid>
              <a:tr h="79593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Dilution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-3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-4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-5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67381397"/>
                  </a:ext>
                </a:extLst>
              </a:tr>
              <a:tr h="79593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Amplification visible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3699935"/>
                  </a:ext>
                </a:extLst>
              </a:tr>
              <a:tr h="79593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Génotypage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398062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B069E1C4-3588-4B5A-9104-9DE00883D515}"/>
              </a:ext>
            </a:extLst>
          </p:cNvPr>
          <p:cNvSpPr txBox="1"/>
          <p:nvPr/>
        </p:nvSpPr>
        <p:spPr>
          <a:xfrm>
            <a:off x="3597273" y="4048607"/>
            <a:ext cx="6995365" cy="723275"/>
          </a:xfrm>
          <a:prstGeom prst="rect">
            <a:avLst/>
          </a:prstGeom>
          <a:solidFill>
            <a:srgbClr val="FEF6F4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         Oui                     </a:t>
            </a:r>
            <a:r>
              <a:rPr lang="fr-FR" dirty="0" err="1"/>
              <a:t>Oui</a:t>
            </a:r>
            <a:r>
              <a:rPr lang="fr-FR" dirty="0"/>
              <a:t>                     Non                     </a:t>
            </a:r>
            <a:r>
              <a:rPr lang="fr-FR" dirty="0" err="1"/>
              <a:t>Non</a:t>
            </a:r>
            <a:endParaRPr lang="fr-FR" sz="1100" dirty="0"/>
          </a:p>
          <a:p>
            <a:endParaRPr lang="fr-FR" sz="1100" dirty="0"/>
          </a:p>
          <a:p>
            <a:endParaRPr lang="fr-FR" sz="1200" dirty="0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99927A45-BBDF-4C2F-8608-EBA72BACB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692" y="5025794"/>
            <a:ext cx="8404214" cy="190930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83EE73EB-FBFC-456C-A9F5-39F58026FBA0}"/>
              </a:ext>
            </a:extLst>
          </p:cNvPr>
          <p:cNvSpPr txBox="1"/>
          <p:nvPr/>
        </p:nvSpPr>
        <p:spPr>
          <a:xfrm>
            <a:off x="10592639" y="5762660"/>
            <a:ext cx="159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Essai 10</a:t>
            </a:r>
            <a:r>
              <a:rPr lang="fr-FR" sz="2000" b="1" baseline="30000" dirty="0"/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6856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6" grpId="0" animBg="1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939B906E-BE57-4596-8BC0-C5568579A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494" y="868844"/>
            <a:ext cx="10880421" cy="672241"/>
          </a:xfrm>
        </p:spPr>
        <p:txBody>
          <a:bodyPr>
            <a:norm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Difficulté majeure : la dilution des souches environnementales</a:t>
            </a:r>
          </a:p>
        </p:txBody>
      </p:sp>
      <p:sp>
        <p:nvSpPr>
          <p:cNvPr id="54" name="Espace réservé du numéro de diapositive 53">
            <a:extLst>
              <a:ext uri="{FF2B5EF4-FFF2-40B4-BE49-F238E27FC236}">
                <a16:creationId xmlns="" xmlns:a16="http://schemas.microsoft.com/office/drawing/2014/main" id="{4C5CF4DC-4D46-46F4-AD6E-BC9C567F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18</a:t>
            </a:fld>
            <a:endParaRPr lang="fr-FR"/>
          </a:p>
        </p:txBody>
      </p:sp>
      <p:graphicFrame>
        <p:nvGraphicFramePr>
          <p:cNvPr id="41" name="Tableau 40">
            <a:extLst>
              <a:ext uri="{FF2B5EF4-FFF2-40B4-BE49-F238E27FC236}">
                <a16:creationId xmlns="" xmlns:a16="http://schemas.microsoft.com/office/drawing/2014/main" id="{76C0A09C-4CD4-44E2-9005-F9E169033E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9461" y="5649748"/>
          <a:ext cx="57951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280">
                  <a:extLst>
                    <a:ext uri="{9D8B030D-6E8A-4147-A177-3AD203B41FA5}">
                      <a16:colId xmlns="" xmlns:a16="http://schemas.microsoft.com/office/drawing/2014/main" val="91475951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2056699087"/>
                    </a:ext>
                  </a:extLst>
                </a:gridCol>
                <a:gridCol w="1092530">
                  <a:extLst>
                    <a:ext uri="{9D8B030D-6E8A-4147-A177-3AD203B41FA5}">
                      <a16:colId xmlns="" xmlns:a16="http://schemas.microsoft.com/office/drawing/2014/main" val="1473052813"/>
                    </a:ext>
                  </a:extLst>
                </a:gridCol>
                <a:gridCol w="1199408">
                  <a:extLst>
                    <a:ext uri="{9D8B030D-6E8A-4147-A177-3AD203B41FA5}">
                      <a16:colId xmlns="" xmlns:a16="http://schemas.microsoft.com/office/drawing/2014/main" val="1216898907"/>
                    </a:ext>
                  </a:extLst>
                </a:gridCol>
                <a:gridCol w="1223151">
                  <a:extLst>
                    <a:ext uri="{9D8B030D-6E8A-4147-A177-3AD203B41FA5}">
                      <a16:colId xmlns="" xmlns:a16="http://schemas.microsoft.com/office/drawing/2014/main" val="2884448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</a:t>
                      </a:r>
                      <a:r>
                        <a:rPr lang="fr-FR" baseline="30000" dirty="0"/>
                        <a:t>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2101364"/>
                  </a:ext>
                </a:extLst>
              </a:tr>
            </a:tbl>
          </a:graphicData>
        </a:graphic>
      </p:graphicFrame>
      <p:graphicFrame>
        <p:nvGraphicFramePr>
          <p:cNvPr id="45" name="Tableau 44">
            <a:extLst>
              <a:ext uri="{FF2B5EF4-FFF2-40B4-BE49-F238E27FC236}">
                <a16:creationId xmlns="" xmlns:a16="http://schemas.microsoft.com/office/drawing/2014/main" id="{71942C91-9631-4C46-B390-BB45AC11AE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709460" y="6251583"/>
          <a:ext cx="579515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280">
                  <a:extLst>
                    <a:ext uri="{9D8B030D-6E8A-4147-A177-3AD203B41FA5}">
                      <a16:colId xmlns="" xmlns:a16="http://schemas.microsoft.com/office/drawing/2014/main" val="2451514789"/>
                    </a:ext>
                  </a:extLst>
                </a:gridCol>
                <a:gridCol w="1163782">
                  <a:extLst>
                    <a:ext uri="{9D8B030D-6E8A-4147-A177-3AD203B41FA5}">
                      <a16:colId xmlns="" xmlns:a16="http://schemas.microsoft.com/office/drawing/2014/main" val="3806045032"/>
                    </a:ext>
                  </a:extLst>
                </a:gridCol>
                <a:gridCol w="1092530">
                  <a:extLst>
                    <a:ext uri="{9D8B030D-6E8A-4147-A177-3AD203B41FA5}">
                      <a16:colId xmlns="" xmlns:a16="http://schemas.microsoft.com/office/drawing/2014/main" val="2367637937"/>
                    </a:ext>
                  </a:extLst>
                </a:gridCol>
                <a:gridCol w="1199408">
                  <a:extLst>
                    <a:ext uri="{9D8B030D-6E8A-4147-A177-3AD203B41FA5}">
                      <a16:colId xmlns="" xmlns:a16="http://schemas.microsoft.com/office/drawing/2014/main" val="1315682060"/>
                    </a:ext>
                  </a:extLst>
                </a:gridCol>
                <a:gridCol w="1223151">
                  <a:extLst>
                    <a:ext uri="{9D8B030D-6E8A-4147-A177-3AD203B41FA5}">
                      <a16:colId xmlns="" xmlns:a16="http://schemas.microsoft.com/office/drawing/2014/main" val="27445922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6,4 10</a:t>
                      </a:r>
                      <a:r>
                        <a:rPr lang="fr-FR" baseline="30000" dirty="0"/>
                        <a:t>6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6,4 10</a:t>
                      </a:r>
                      <a:r>
                        <a:rPr lang="fr-FR" baseline="30000" dirty="0"/>
                        <a:t>5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6,4 10</a:t>
                      </a:r>
                      <a:r>
                        <a:rPr lang="fr-FR" baseline="30000" dirty="0"/>
                        <a:t>4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6,4 10</a:t>
                      </a:r>
                      <a:r>
                        <a:rPr lang="fr-FR" baseline="30000" dirty="0"/>
                        <a:t>3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6,4 10</a:t>
                      </a:r>
                      <a:r>
                        <a:rPr lang="fr-FR" baseline="30000" dirty="0"/>
                        <a:t>2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66240129"/>
                  </a:ext>
                </a:extLst>
              </a:tr>
            </a:tbl>
          </a:graphicData>
        </a:graphic>
      </p:graphicFrame>
      <p:sp>
        <p:nvSpPr>
          <p:cNvPr id="47" name="ZoneTexte 46">
            <a:extLst>
              <a:ext uri="{FF2B5EF4-FFF2-40B4-BE49-F238E27FC236}">
                <a16:creationId xmlns="" xmlns:a16="http://schemas.microsoft.com/office/drawing/2014/main" id="{867090AB-CC4A-426C-9B9C-40893E3A6B13}"/>
              </a:ext>
            </a:extLst>
          </p:cNvPr>
          <p:cNvSpPr txBox="1"/>
          <p:nvPr/>
        </p:nvSpPr>
        <p:spPr>
          <a:xfrm>
            <a:off x="3512859" y="5649123"/>
            <a:ext cx="1977656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Dilution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="" xmlns:a16="http://schemas.microsoft.com/office/drawing/2014/main" id="{4082648E-9EA1-488C-8EB7-D34D5371B309}"/>
              </a:ext>
            </a:extLst>
          </p:cNvPr>
          <p:cNvSpPr txBox="1"/>
          <p:nvPr/>
        </p:nvSpPr>
        <p:spPr>
          <a:xfrm>
            <a:off x="3512859" y="6261932"/>
            <a:ext cx="1977656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Equivalent </a:t>
            </a:r>
            <a:r>
              <a:rPr lang="fr-FR" sz="1600" b="1" dirty="0" err="1">
                <a:solidFill>
                  <a:schemeClr val="bg1"/>
                </a:solidFill>
              </a:rPr>
              <a:t>ufc</a:t>
            </a:r>
            <a:r>
              <a:rPr lang="fr-FR" sz="1600" b="1" dirty="0">
                <a:solidFill>
                  <a:schemeClr val="bg1"/>
                </a:solidFill>
              </a:rPr>
              <a:t>/</a:t>
            </a:r>
            <a:r>
              <a:rPr lang="fr-FR" sz="1600" b="1" dirty="0" err="1">
                <a:solidFill>
                  <a:schemeClr val="bg1"/>
                </a:solidFill>
              </a:rPr>
              <a:t>mL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3E7014F4-8F73-407D-ACBE-E1B6A64686C0}"/>
              </a:ext>
            </a:extLst>
          </p:cNvPr>
          <p:cNvSpPr/>
          <p:nvPr/>
        </p:nvSpPr>
        <p:spPr>
          <a:xfrm>
            <a:off x="9084631" y="3766407"/>
            <a:ext cx="2419980" cy="28560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extLst>
              <a:ext uri="{FF2B5EF4-FFF2-40B4-BE49-F238E27FC236}">
                <a16:creationId xmlns="" xmlns:a16="http://schemas.microsoft.com/office/drawing/2014/main" id="{7F7445C6-3A8C-4914-8AC6-E43623B31212}"/>
              </a:ext>
            </a:extLst>
          </p:cNvPr>
          <p:cNvSpPr/>
          <p:nvPr/>
        </p:nvSpPr>
        <p:spPr>
          <a:xfrm>
            <a:off x="8490216" y="1879905"/>
            <a:ext cx="3608809" cy="148366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Objectif à atteindre : génotypage de l’ADN dilué dans ces tubes</a:t>
            </a:r>
            <a:endParaRPr lang="fr-FR" dirty="0"/>
          </a:p>
        </p:txBody>
      </p:sp>
      <p:sp>
        <p:nvSpPr>
          <p:cNvPr id="53" name="Flèche : bas 52">
            <a:extLst>
              <a:ext uri="{FF2B5EF4-FFF2-40B4-BE49-F238E27FC236}">
                <a16:creationId xmlns="" xmlns:a16="http://schemas.microsoft.com/office/drawing/2014/main" id="{6DB8226D-500F-4F94-9C23-9568E5751D4A}"/>
              </a:ext>
            </a:extLst>
          </p:cNvPr>
          <p:cNvSpPr/>
          <p:nvPr/>
        </p:nvSpPr>
        <p:spPr>
          <a:xfrm>
            <a:off x="10260282" y="3363571"/>
            <a:ext cx="158244" cy="4868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Titre 1">
            <a:extLst>
              <a:ext uri="{FF2B5EF4-FFF2-40B4-BE49-F238E27FC236}">
                <a16:creationId xmlns="" xmlns:a16="http://schemas.microsoft.com/office/drawing/2014/main" id="{4AA32202-EA6B-418D-98F2-DB050C7339A0}"/>
              </a:ext>
            </a:extLst>
          </p:cNvPr>
          <p:cNvSpPr txBox="1">
            <a:spLocks/>
          </p:cNvSpPr>
          <p:nvPr/>
        </p:nvSpPr>
        <p:spPr>
          <a:xfrm>
            <a:off x="928483" y="-16798"/>
            <a:ext cx="10982163" cy="995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I.2. Projet génotypage de </a:t>
            </a:r>
            <a:r>
              <a:rPr lang="fr-FR" i="1" dirty="0"/>
              <a:t>Mycobacterium </a:t>
            </a:r>
            <a:r>
              <a:rPr lang="fr-FR" i="1" dirty="0" err="1"/>
              <a:t>ulcerans</a:t>
            </a:r>
            <a:endParaRPr lang="fr-FR" dirty="0"/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C71984B9-DB38-4763-B271-5FD86082E546}"/>
              </a:ext>
            </a:extLst>
          </p:cNvPr>
          <p:cNvGrpSpPr/>
          <p:nvPr/>
        </p:nvGrpSpPr>
        <p:grpSpPr>
          <a:xfrm>
            <a:off x="2271340" y="1493846"/>
            <a:ext cx="2768248" cy="2020088"/>
            <a:chOff x="2271340" y="1493846"/>
            <a:chExt cx="2768248" cy="2020088"/>
          </a:xfrm>
        </p:grpSpPr>
        <p:sp>
          <p:nvSpPr>
            <p:cNvPr id="15" name="ZoneTexte 14">
              <a:extLst>
                <a:ext uri="{FF2B5EF4-FFF2-40B4-BE49-F238E27FC236}">
                  <a16:creationId xmlns="" xmlns:a16="http://schemas.microsoft.com/office/drawing/2014/main" id="{ECDA8C1E-21F6-4648-AE7B-D504C00B6078}"/>
                </a:ext>
              </a:extLst>
            </p:cNvPr>
            <p:cNvSpPr txBox="1"/>
            <p:nvPr/>
          </p:nvSpPr>
          <p:spPr>
            <a:xfrm>
              <a:off x="2271340" y="1493846"/>
              <a:ext cx="197765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6,4 10</a:t>
              </a:r>
              <a:r>
                <a:rPr lang="fr-FR" baseline="30000" dirty="0">
                  <a:solidFill>
                    <a:schemeClr val="bg1"/>
                  </a:solidFill>
                </a:rPr>
                <a:t>7</a:t>
              </a:r>
              <a:r>
                <a:rPr lang="fr-FR" dirty="0">
                  <a:solidFill>
                    <a:schemeClr val="bg1"/>
                  </a:solidFill>
                </a:rPr>
                <a:t> </a:t>
              </a:r>
              <a:r>
                <a:rPr lang="fr-FR" dirty="0" err="1">
                  <a:solidFill>
                    <a:schemeClr val="bg1"/>
                  </a:solidFill>
                </a:rPr>
                <a:t>ufc</a:t>
              </a:r>
              <a:r>
                <a:rPr lang="fr-FR" dirty="0">
                  <a:solidFill>
                    <a:schemeClr val="bg1"/>
                  </a:solidFill>
                </a:rPr>
                <a:t>/</a:t>
              </a:r>
              <a:r>
                <a:rPr lang="fr-FR" dirty="0" err="1">
                  <a:solidFill>
                    <a:schemeClr val="bg1"/>
                  </a:solidFill>
                </a:rPr>
                <a:t>mL</a:t>
              </a:r>
              <a:endParaRPr lang="fr-FR" dirty="0">
                <a:solidFill>
                  <a:schemeClr val="bg1"/>
                </a:solidFill>
              </a:endParaRPr>
            </a:p>
          </p:txBody>
        </p:sp>
        <p:grpSp>
          <p:nvGrpSpPr>
            <p:cNvPr id="43" name="Group 56"/>
            <p:cNvGrpSpPr>
              <a:grpSpLocks/>
            </p:cNvGrpSpPr>
            <p:nvPr/>
          </p:nvGrpSpPr>
          <p:grpSpPr bwMode="auto">
            <a:xfrm>
              <a:off x="4258333" y="2000705"/>
              <a:ext cx="781255" cy="1513229"/>
              <a:chOff x="1637" y="1397"/>
              <a:chExt cx="418" cy="1216"/>
            </a:xfrm>
          </p:grpSpPr>
          <p:sp>
            <p:nvSpPr>
              <p:cNvPr id="44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6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9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1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6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7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58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0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61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2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6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2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3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74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6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7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8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6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88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92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7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8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0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1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2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3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4" name="Connecteur droit avec flèche 13">
              <a:extLst>
                <a:ext uri="{FF2B5EF4-FFF2-40B4-BE49-F238E27FC236}">
                  <a16:creationId xmlns="" xmlns:a16="http://schemas.microsoft.com/office/drawing/2014/main" id="{84C991F1-9979-4A06-B730-1CF5740CD404}"/>
                </a:ext>
              </a:extLst>
            </p:cNvPr>
            <p:cNvCxnSpPr>
              <a:cxnSpLocks/>
              <a:stCxn id="15" idx="3"/>
              <a:endCxn id="51" idx="0"/>
            </p:cNvCxnSpPr>
            <p:nvPr/>
          </p:nvCxnSpPr>
          <p:spPr>
            <a:xfrm>
              <a:off x="4248996" y="1678512"/>
              <a:ext cx="519583" cy="85978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="" xmlns:a16="http://schemas.microsoft.com/office/drawing/2014/main" id="{B116713D-58E4-4E6B-A295-46D640C80037}"/>
              </a:ext>
            </a:extLst>
          </p:cNvPr>
          <p:cNvGrpSpPr/>
          <p:nvPr/>
        </p:nvGrpSpPr>
        <p:grpSpPr>
          <a:xfrm>
            <a:off x="2271340" y="3481092"/>
            <a:ext cx="2820581" cy="1955682"/>
            <a:chOff x="2271340" y="3481092"/>
            <a:chExt cx="2820581" cy="1955682"/>
          </a:xfrm>
        </p:grpSpPr>
        <p:sp>
          <p:nvSpPr>
            <p:cNvPr id="19" name="Flèche : bas 18">
              <a:extLst>
                <a:ext uri="{FF2B5EF4-FFF2-40B4-BE49-F238E27FC236}">
                  <a16:creationId xmlns="" xmlns:a16="http://schemas.microsoft.com/office/drawing/2014/main" id="{10E023F6-8798-47C1-9FF6-2B031F07D323}"/>
                </a:ext>
              </a:extLst>
            </p:cNvPr>
            <p:cNvSpPr/>
            <p:nvPr/>
          </p:nvSpPr>
          <p:spPr>
            <a:xfrm>
              <a:off x="4720862" y="3548747"/>
              <a:ext cx="105221" cy="7495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99C1084B-2103-4B0B-B4A7-D4A491047446}"/>
                </a:ext>
              </a:extLst>
            </p:cNvPr>
            <p:cNvSpPr txBox="1"/>
            <p:nvPr/>
          </p:nvSpPr>
          <p:spPr>
            <a:xfrm>
              <a:off x="2271340" y="3481092"/>
              <a:ext cx="2230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Extraction d’ADN</a:t>
              </a:r>
            </a:p>
          </p:txBody>
        </p:sp>
        <p:cxnSp>
          <p:nvCxnSpPr>
            <p:cNvPr id="22" name="Connecteur droit avec flèche 21">
              <a:extLst>
                <a:ext uri="{FF2B5EF4-FFF2-40B4-BE49-F238E27FC236}">
                  <a16:creationId xmlns="" xmlns:a16="http://schemas.microsoft.com/office/drawing/2014/main" id="{DA2BA17C-C086-40A8-ACCE-7E693485A2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7426" y="4713758"/>
              <a:ext cx="352160" cy="11192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="" xmlns:a16="http://schemas.microsoft.com/office/drawing/2014/main" id="{50967A14-7DE1-4E77-90A1-EE63BCEC9FA2}"/>
                </a:ext>
              </a:extLst>
            </p:cNvPr>
            <p:cNvSpPr txBox="1"/>
            <p:nvPr/>
          </p:nvSpPr>
          <p:spPr>
            <a:xfrm>
              <a:off x="2327970" y="4563000"/>
              <a:ext cx="1977656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ADN extrait</a:t>
              </a:r>
            </a:p>
          </p:txBody>
        </p:sp>
        <p:grpSp>
          <p:nvGrpSpPr>
            <p:cNvPr id="104" name="Group 56"/>
            <p:cNvGrpSpPr>
              <a:grpSpLocks/>
            </p:cNvGrpSpPr>
            <p:nvPr/>
          </p:nvGrpSpPr>
          <p:grpSpPr bwMode="auto">
            <a:xfrm>
              <a:off x="4310666" y="3923545"/>
              <a:ext cx="781255" cy="1513229"/>
              <a:chOff x="1637" y="1397"/>
              <a:chExt cx="418" cy="1216"/>
            </a:xfrm>
          </p:grpSpPr>
          <p:sp>
            <p:nvSpPr>
              <p:cNvPr id="105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6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7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08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09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0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11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2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13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14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5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4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25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26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27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9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1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3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7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8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39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0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41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2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3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4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45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6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7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8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9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0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1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2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3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4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5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6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grpSp>
        <p:nvGrpSpPr>
          <p:cNvPr id="5" name="Groupe 4">
            <a:extLst>
              <a:ext uri="{FF2B5EF4-FFF2-40B4-BE49-F238E27FC236}">
                <a16:creationId xmlns="" xmlns:a16="http://schemas.microsoft.com/office/drawing/2014/main" id="{5B73660C-52FB-487D-B2CA-074D0C60AB87}"/>
              </a:ext>
            </a:extLst>
          </p:cNvPr>
          <p:cNvGrpSpPr/>
          <p:nvPr/>
        </p:nvGrpSpPr>
        <p:grpSpPr>
          <a:xfrm>
            <a:off x="5036225" y="3843622"/>
            <a:ext cx="1506270" cy="1600618"/>
            <a:chOff x="5036225" y="3843622"/>
            <a:chExt cx="1506270" cy="1600618"/>
          </a:xfrm>
        </p:grpSpPr>
        <p:grpSp>
          <p:nvGrpSpPr>
            <p:cNvPr id="169" name="Group 56"/>
            <p:cNvGrpSpPr>
              <a:grpSpLocks/>
            </p:cNvGrpSpPr>
            <p:nvPr/>
          </p:nvGrpSpPr>
          <p:grpSpPr bwMode="auto">
            <a:xfrm>
              <a:off x="5761240" y="3931011"/>
              <a:ext cx="781255" cy="1513229"/>
              <a:chOff x="1637" y="1397"/>
              <a:chExt cx="418" cy="1216"/>
            </a:xfrm>
          </p:grpSpPr>
          <p:sp>
            <p:nvSpPr>
              <p:cNvPr id="170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1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2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3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4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5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6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7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8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79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0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1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2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3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4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5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6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7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8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9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90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91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192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3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4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5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6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7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8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9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0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1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2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3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04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5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06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7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8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09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10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1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2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3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4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5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6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7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8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9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0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1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434" name="Arc 433"/>
            <p:cNvSpPr/>
            <p:nvPr/>
          </p:nvSpPr>
          <p:spPr>
            <a:xfrm>
              <a:off x="5036225" y="3843622"/>
              <a:ext cx="1152159" cy="858509"/>
            </a:xfrm>
            <a:prstGeom prst="arc">
              <a:avLst>
                <a:gd name="adj1" fmla="val 10876814"/>
                <a:gd name="adj2" fmla="val 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="" xmlns:a16="http://schemas.microsoft.com/office/drawing/2014/main" id="{079732FB-F6F1-44EB-8D0F-F06A53515E8F}"/>
              </a:ext>
            </a:extLst>
          </p:cNvPr>
          <p:cNvGrpSpPr/>
          <p:nvPr/>
        </p:nvGrpSpPr>
        <p:grpSpPr>
          <a:xfrm>
            <a:off x="6256399" y="3824763"/>
            <a:ext cx="4915500" cy="1677263"/>
            <a:chOff x="6256399" y="3824763"/>
            <a:chExt cx="4915500" cy="1677263"/>
          </a:xfrm>
        </p:grpSpPr>
        <p:grpSp>
          <p:nvGrpSpPr>
            <p:cNvPr id="222" name="Group 56"/>
            <p:cNvGrpSpPr>
              <a:grpSpLocks/>
            </p:cNvGrpSpPr>
            <p:nvPr/>
          </p:nvGrpSpPr>
          <p:grpSpPr bwMode="auto">
            <a:xfrm>
              <a:off x="6908705" y="3951464"/>
              <a:ext cx="781255" cy="1513229"/>
              <a:chOff x="1637" y="1397"/>
              <a:chExt cx="418" cy="1216"/>
            </a:xfrm>
          </p:grpSpPr>
          <p:sp>
            <p:nvSpPr>
              <p:cNvPr id="223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4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5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6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7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8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29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0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1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32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3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4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5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6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7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8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9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0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1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2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43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44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45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6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7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8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9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0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1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2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3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4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5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6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7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58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59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0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1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2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63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4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5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6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7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8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9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0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1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2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3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4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75" name="Group 56"/>
            <p:cNvGrpSpPr>
              <a:grpSpLocks/>
            </p:cNvGrpSpPr>
            <p:nvPr/>
          </p:nvGrpSpPr>
          <p:grpSpPr bwMode="auto">
            <a:xfrm>
              <a:off x="7951624" y="3951464"/>
              <a:ext cx="781255" cy="1513229"/>
              <a:chOff x="1637" y="1397"/>
              <a:chExt cx="418" cy="1216"/>
            </a:xfrm>
          </p:grpSpPr>
          <p:sp>
            <p:nvSpPr>
              <p:cNvPr id="276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77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8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9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80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1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82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3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84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85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6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7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8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9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0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1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2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3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4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5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96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97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298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9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0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1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2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3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4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5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6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7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8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9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10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1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12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3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4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5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16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7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8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9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0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1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2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3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4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5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6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7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28" name="Group 56"/>
            <p:cNvGrpSpPr>
              <a:grpSpLocks/>
            </p:cNvGrpSpPr>
            <p:nvPr/>
          </p:nvGrpSpPr>
          <p:grpSpPr bwMode="auto">
            <a:xfrm>
              <a:off x="9247237" y="3978924"/>
              <a:ext cx="781255" cy="1513229"/>
              <a:chOff x="1637" y="1397"/>
              <a:chExt cx="418" cy="1216"/>
            </a:xfrm>
          </p:grpSpPr>
          <p:sp>
            <p:nvSpPr>
              <p:cNvPr id="329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30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1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2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33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4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35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6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37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38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9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0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1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2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3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4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5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6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7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48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49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0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51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2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3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4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5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6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7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8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9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0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1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2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3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4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5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6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7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8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69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0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1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2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3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4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5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6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7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8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79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0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381" name="Group 56"/>
            <p:cNvGrpSpPr>
              <a:grpSpLocks/>
            </p:cNvGrpSpPr>
            <p:nvPr/>
          </p:nvGrpSpPr>
          <p:grpSpPr bwMode="auto">
            <a:xfrm>
              <a:off x="10390644" y="3988797"/>
              <a:ext cx="781255" cy="1513229"/>
              <a:chOff x="1637" y="1397"/>
              <a:chExt cx="418" cy="1216"/>
            </a:xfrm>
          </p:grpSpPr>
          <p:sp>
            <p:nvSpPr>
              <p:cNvPr id="382" name="Oval 57"/>
              <p:cNvSpPr>
                <a:spLocks noChangeArrowheads="1"/>
              </p:cNvSpPr>
              <p:nvPr/>
            </p:nvSpPr>
            <p:spPr bwMode="auto">
              <a:xfrm>
                <a:off x="1657" y="1512"/>
                <a:ext cx="60" cy="309"/>
              </a:xfrm>
              <a:prstGeom prst="ellipse">
                <a:avLst/>
              </a:pr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83" name="Freeform 58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4" name="Freeform 59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5" name="Oval 6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86" name="Freeform 6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7" name="Oval 6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88" name="Freeform 63"/>
              <p:cNvSpPr>
                <a:spLocks/>
              </p:cNvSpPr>
              <p:nvPr/>
            </p:nvSpPr>
            <p:spPr bwMode="auto">
              <a:xfrm>
                <a:off x="1672" y="1560"/>
                <a:ext cx="45" cy="211"/>
              </a:xfrm>
              <a:custGeom>
                <a:avLst/>
                <a:gdLst>
                  <a:gd name="T0" fmla="*/ 15 w 18"/>
                  <a:gd name="T1" fmla="*/ 211 h 79"/>
                  <a:gd name="T2" fmla="*/ 37 w 18"/>
                  <a:gd name="T3" fmla="*/ 211 h 79"/>
                  <a:gd name="T4" fmla="*/ 45 w 18"/>
                  <a:gd name="T5" fmla="*/ 107 h 79"/>
                  <a:gd name="T6" fmla="*/ 37 w 18"/>
                  <a:gd name="T7" fmla="*/ 0 h 79"/>
                  <a:gd name="T8" fmla="*/ 15 w 18"/>
                  <a:gd name="T9" fmla="*/ 0 h 79"/>
                  <a:gd name="T10" fmla="*/ 0 w 18"/>
                  <a:gd name="T11" fmla="*/ 107 h 79"/>
                  <a:gd name="T12" fmla="*/ 15 w 18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79"/>
                  <a:gd name="T23" fmla="*/ 18 w 18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79">
                    <a:moveTo>
                      <a:pt x="6" y="79"/>
                    </a:moveTo>
                    <a:cubicBezTo>
                      <a:pt x="15" y="79"/>
                      <a:pt x="15" y="79"/>
                      <a:pt x="15" y="79"/>
                    </a:cubicBezTo>
                    <a:cubicBezTo>
                      <a:pt x="17" y="69"/>
                      <a:pt x="18" y="55"/>
                      <a:pt x="18" y="40"/>
                    </a:cubicBezTo>
                    <a:cubicBezTo>
                      <a:pt x="18" y="24"/>
                      <a:pt x="17" y="11"/>
                      <a:pt x="1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89" name="Oval 64"/>
              <p:cNvSpPr>
                <a:spLocks noChangeArrowheads="1"/>
              </p:cNvSpPr>
              <p:nvPr/>
            </p:nvSpPr>
            <p:spPr bwMode="auto">
              <a:xfrm>
                <a:off x="1672" y="1560"/>
                <a:ext cx="30" cy="211"/>
              </a:xfrm>
              <a:prstGeom prst="ellipse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0" name="Oval 65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391" name="Freeform 66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2" name="Freeform 67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3" name="Freeform 68"/>
              <p:cNvSpPr>
                <a:spLocks/>
              </p:cNvSpPr>
              <p:nvPr/>
            </p:nvSpPr>
            <p:spPr bwMode="auto">
              <a:xfrm>
                <a:off x="1802" y="2011"/>
                <a:ext cx="50" cy="490"/>
              </a:xfrm>
              <a:custGeom>
                <a:avLst/>
                <a:gdLst>
                  <a:gd name="T0" fmla="*/ 3 w 20"/>
                  <a:gd name="T1" fmla="*/ 0 h 184"/>
                  <a:gd name="T2" fmla="*/ 0 w 20"/>
                  <a:gd name="T3" fmla="*/ 216 h 184"/>
                  <a:gd name="T4" fmla="*/ 3 w 20"/>
                  <a:gd name="T5" fmla="*/ 240 h 184"/>
                  <a:gd name="T6" fmla="*/ 13 w 20"/>
                  <a:gd name="T7" fmla="*/ 293 h 184"/>
                  <a:gd name="T8" fmla="*/ 50 w 20"/>
                  <a:gd name="T9" fmla="*/ 490 h 184"/>
                  <a:gd name="T10" fmla="*/ 50 w 20"/>
                  <a:gd name="T11" fmla="*/ 490 h 184"/>
                  <a:gd name="T12" fmla="*/ 23 w 20"/>
                  <a:gd name="T13" fmla="*/ 290 h 184"/>
                  <a:gd name="T14" fmla="*/ 13 w 20"/>
                  <a:gd name="T15" fmla="*/ 237 h 184"/>
                  <a:gd name="T16" fmla="*/ 10 w 20"/>
                  <a:gd name="T17" fmla="*/ 216 h 184"/>
                  <a:gd name="T18" fmla="*/ 3 w 20"/>
                  <a:gd name="T19" fmla="*/ 0 h 18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0"/>
                  <a:gd name="T31" fmla="*/ 0 h 184"/>
                  <a:gd name="T32" fmla="*/ 20 w 20"/>
                  <a:gd name="T33" fmla="*/ 184 h 18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0" h="184">
                    <a:moveTo>
                      <a:pt x="1" y="0"/>
                    </a:moveTo>
                    <a:cubicBezTo>
                      <a:pt x="0" y="81"/>
                      <a:pt x="0" y="81"/>
                      <a:pt x="0" y="81"/>
                    </a:cubicBezTo>
                    <a:cubicBezTo>
                      <a:pt x="0" y="81"/>
                      <a:pt x="1" y="90"/>
                      <a:pt x="1" y="9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5" y="89"/>
                      <a:pt x="5" y="89"/>
                      <a:pt x="5" y="89"/>
                    </a:cubicBezTo>
                    <a:cubicBezTo>
                      <a:pt x="5" y="89"/>
                      <a:pt x="4" y="81"/>
                      <a:pt x="4" y="8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4" name="Freeform 69"/>
              <p:cNvSpPr>
                <a:spLocks/>
              </p:cNvSpPr>
              <p:nvPr/>
            </p:nvSpPr>
            <p:spPr bwMode="auto">
              <a:xfrm>
                <a:off x="1802" y="1915"/>
                <a:ext cx="118" cy="674"/>
              </a:xfrm>
              <a:custGeom>
                <a:avLst/>
                <a:gdLst>
                  <a:gd name="T0" fmla="*/ 118 w 47"/>
                  <a:gd name="T1" fmla="*/ 674 h 253"/>
                  <a:gd name="T2" fmla="*/ 80 w 47"/>
                  <a:gd name="T3" fmla="*/ 650 h 253"/>
                  <a:gd name="T4" fmla="*/ 23 w 47"/>
                  <a:gd name="T5" fmla="*/ 325 h 253"/>
                  <a:gd name="T6" fmla="*/ 0 w 47"/>
                  <a:gd name="T7" fmla="*/ 0 h 253"/>
                  <a:gd name="T8" fmla="*/ 0 w 47"/>
                  <a:gd name="T9" fmla="*/ 0 h 253"/>
                  <a:gd name="T10" fmla="*/ 5 w 47"/>
                  <a:gd name="T11" fmla="*/ 312 h 253"/>
                  <a:gd name="T12" fmla="*/ 8 w 47"/>
                  <a:gd name="T13" fmla="*/ 333 h 253"/>
                  <a:gd name="T14" fmla="*/ 63 w 47"/>
                  <a:gd name="T15" fmla="*/ 650 h 253"/>
                  <a:gd name="T16" fmla="*/ 100 w 47"/>
                  <a:gd name="T17" fmla="*/ 674 h 2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253"/>
                  <a:gd name="T29" fmla="*/ 47 w 47"/>
                  <a:gd name="T30" fmla="*/ 253 h 2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253">
                    <a:moveTo>
                      <a:pt x="47" y="253"/>
                    </a:moveTo>
                    <a:cubicBezTo>
                      <a:pt x="40" y="252"/>
                      <a:pt x="35" y="249"/>
                      <a:pt x="32" y="244"/>
                    </a:cubicBezTo>
                    <a:cubicBezTo>
                      <a:pt x="30" y="242"/>
                      <a:pt x="9" y="122"/>
                      <a:pt x="9" y="12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17"/>
                      <a:pt x="2" y="117"/>
                      <a:pt x="2" y="117"/>
                    </a:cubicBezTo>
                    <a:cubicBezTo>
                      <a:pt x="2" y="117"/>
                      <a:pt x="3" y="123"/>
                      <a:pt x="3" y="125"/>
                    </a:cubicBezTo>
                    <a:cubicBezTo>
                      <a:pt x="7" y="147"/>
                      <a:pt x="24" y="243"/>
                      <a:pt x="25" y="244"/>
                    </a:cubicBezTo>
                    <a:cubicBezTo>
                      <a:pt x="27" y="248"/>
                      <a:pt x="31" y="253"/>
                      <a:pt x="40" y="253"/>
                    </a:cubicBezTo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5" name="Freeform 70"/>
              <p:cNvSpPr>
                <a:spLocks/>
              </p:cNvSpPr>
              <p:nvPr/>
            </p:nvSpPr>
            <p:spPr bwMode="auto">
              <a:xfrm>
                <a:off x="1807" y="1968"/>
                <a:ext cx="75" cy="597"/>
              </a:xfrm>
              <a:custGeom>
                <a:avLst/>
                <a:gdLst>
                  <a:gd name="T0" fmla="*/ 75 w 30"/>
                  <a:gd name="T1" fmla="*/ 597 h 224"/>
                  <a:gd name="T2" fmla="*/ 18 w 30"/>
                  <a:gd name="T3" fmla="*/ 272 h 224"/>
                  <a:gd name="T4" fmla="*/ 0 w 30"/>
                  <a:gd name="T5" fmla="*/ 0 h 224"/>
                  <a:gd name="T6" fmla="*/ 25 w 30"/>
                  <a:gd name="T7" fmla="*/ 267 h 224"/>
                  <a:gd name="T8" fmla="*/ 75 w 30"/>
                  <a:gd name="T9" fmla="*/ 597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224"/>
                  <a:gd name="T17" fmla="*/ 30 w 30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224">
                    <a:moveTo>
                      <a:pt x="30" y="224"/>
                    </a:moveTo>
                    <a:cubicBezTo>
                      <a:pt x="28" y="222"/>
                      <a:pt x="7" y="102"/>
                      <a:pt x="7" y="10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4"/>
                      <a:pt x="8" y="88"/>
                      <a:pt x="10" y="100"/>
                    </a:cubicBezTo>
                    <a:cubicBezTo>
                      <a:pt x="11" y="112"/>
                      <a:pt x="30" y="224"/>
                      <a:pt x="30" y="224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6" name="Freeform 71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7" name="Freeform 72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8" name="Freeform 73"/>
              <p:cNvSpPr>
                <a:spLocks noEditPoints="1"/>
              </p:cNvSpPr>
              <p:nvPr/>
            </p:nvSpPr>
            <p:spPr bwMode="auto">
              <a:xfrm>
                <a:off x="1917" y="1931"/>
                <a:ext cx="100" cy="669"/>
              </a:xfrm>
              <a:custGeom>
                <a:avLst/>
                <a:gdLst>
                  <a:gd name="T0" fmla="*/ 100 w 40"/>
                  <a:gd name="T1" fmla="*/ 0 h 251"/>
                  <a:gd name="T2" fmla="*/ 90 w 40"/>
                  <a:gd name="T3" fmla="*/ 296 h 251"/>
                  <a:gd name="T4" fmla="*/ 88 w 40"/>
                  <a:gd name="T5" fmla="*/ 317 h 251"/>
                  <a:gd name="T6" fmla="*/ 30 w 40"/>
                  <a:gd name="T7" fmla="*/ 645 h 251"/>
                  <a:gd name="T8" fmla="*/ 0 w 40"/>
                  <a:gd name="T9" fmla="*/ 669 h 251"/>
                  <a:gd name="T10" fmla="*/ 0 w 40"/>
                  <a:gd name="T11" fmla="*/ 669 h 251"/>
                  <a:gd name="T12" fmla="*/ 40 w 40"/>
                  <a:gd name="T13" fmla="*/ 648 h 251"/>
                  <a:gd name="T14" fmla="*/ 98 w 40"/>
                  <a:gd name="T15" fmla="*/ 320 h 251"/>
                  <a:gd name="T16" fmla="*/ 100 w 40"/>
                  <a:gd name="T17" fmla="*/ 296 h 251"/>
                  <a:gd name="T18" fmla="*/ 100 w 40"/>
                  <a:gd name="T19" fmla="*/ 0 h 251"/>
                  <a:gd name="T20" fmla="*/ 40 w 40"/>
                  <a:gd name="T21" fmla="*/ 648 h 251"/>
                  <a:gd name="T22" fmla="*/ 40 w 40"/>
                  <a:gd name="T23" fmla="*/ 648 h 251"/>
                  <a:gd name="T24" fmla="*/ 40 w 40"/>
                  <a:gd name="T25" fmla="*/ 648 h 251"/>
                  <a:gd name="T26" fmla="*/ 40 w 40"/>
                  <a:gd name="T27" fmla="*/ 648 h 251"/>
                  <a:gd name="T28" fmla="*/ 40 w 40"/>
                  <a:gd name="T29" fmla="*/ 650 h 251"/>
                  <a:gd name="T30" fmla="*/ 40 w 40"/>
                  <a:gd name="T31" fmla="*/ 648 h 251"/>
                  <a:gd name="T32" fmla="*/ 40 w 40"/>
                  <a:gd name="T33" fmla="*/ 650 h 25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251"/>
                  <a:gd name="T53" fmla="*/ 40 w 40"/>
                  <a:gd name="T54" fmla="*/ 251 h 25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251">
                    <a:moveTo>
                      <a:pt x="40" y="0"/>
                    </a:moveTo>
                    <a:cubicBezTo>
                      <a:pt x="40" y="4"/>
                      <a:pt x="36" y="110"/>
                      <a:pt x="36" y="111"/>
                    </a:cubicBezTo>
                    <a:cubicBezTo>
                      <a:pt x="36" y="111"/>
                      <a:pt x="35" y="119"/>
                      <a:pt x="35" y="119"/>
                    </a:cubicBezTo>
                    <a:cubicBezTo>
                      <a:pt x="25" y="178"/>
                      <a:pt x="13" y="238"/>
                      <a:pt x="12" y="242"/>
                    </a:cubicBezTo>
                    <a:cubicBezTo>
                      <a:pt x="11" y="245"/>
                      <a:pt x="7" y="251"/>
                      <a:pt x="0" y="251"/>
                    </a:cubicBezTo>
                    <a:cubicBezTo>
                      <a:pt x="0" y="251"/>
                      <a:pt x="0" y="251"/>
                      <a:pt x="0" y="251"/>
                    </a:cubicBezTo>
                    <a:cubicBezTo>
                      <a:pt x="9" y="251"/>
                      <a:pt x="14" y="248"/>
                      <a:pt x="16" y="243"/>
                    </a:cubicBezTo>
                    <a:cubicBezTo>
                      <a:pt x="16" y="242"/>
                      <a:pt x="19" y="231"/>
                      <a:pt x="39" y="120"/>
                    </a:cubicBezTo>
                    <a:cubicBezTo>
                      <a:pt x="40" y="111"/>
                      <a:pt x="40" y="111"/>
                      <a:pt x="40" y="111"/>
                    </a:cubicBezTo>
                    <a:cubicBezTo>
                      <a:pt x="40" y="107"/>
                      <a:pt x="40" y="4"/>
                      <a:pt x="40" y="0"/>
                    </a:cubicBezTo>
                    <a:close/>
                    <a:moveTo>
                      <a:pt x="16" y="243"/>
                    </a:move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ubicBezTo>
                      <a:pt x="16" y="243"/>
                      <a:pt x="16" y="243"/>
                      <a:pt x="16" y="243"/>
                    </a:cubicBezTo>
                    <a:close/>
                    <a:moveTo>
                      <a:pt x="16" y="244"/>
                    </a:moveTo>
                    <a:cubicBezTo>
                      <a:pt x="16" y="244"/>
                      <a:pt x="16" y="243"/>
                      <a:pt x="16" y="243"/>
                    </a:cubicBezTo>
                    <a:cubicBezTo>
                      <a:pt x="16" y="243"/>
                      <a:pt x="16" y="244"/>
                      <a:pt x="16" y="2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9" name="Freeform 74"/>
              <p:cNvSpPr>
                <a:spLocks/>
              </p:cNvSpPr>
              <p:nvPr/>
            </p:nvSpPr>
            <p:spPr bwMode="auto">
              <a:xfrm>
                <a:off x="1855" y="1917"/>
                <a:ext cx="162" cy="683"/>
              </a:xfrm>
              <a:custGeom>
                <a:avLst/>
                <a:gdLst>
                  <a:gd name="T0" fmla="*/ 157 w 65"/>
                  <a:gd name="T1" fmla="*/ 3 h 256"/>
                  <a:gd name="T2" fmla="*/ 55 w 65"/>
                  <a:gd name="T3" fmla="*/ 11 h 256"/>
                  <a:gd name="T4" fmla="*/ 0 w 65"/>
                  <a:gd name="T5" fmla="*/ 8 h 256"/>
                  <a:gd name="T6" fmla="*/ 80 w 65"/>
                  <a:gd name="T7" fmla="*/ 21 h 256"/>
                  <a:gd name="T8" fmla="*/ 132 w 65"/>
                  <a:gd name="T9" fmla="*/ 75 h 256"/>
                  <a:gd name="T10" fmla="*/ 132 w 65"/>
                  <a:gd name="T11" fmla="*/ 296 h 256"/>
                  <a:gd name="T12" fmla="*/ 130 w 65"/>
                  <a:gd name="T13" fmla="*/ 323 h 256"/>
                  <a:gd name="T14" fmla="*/ 80 w 65"/>
                  <a:gd name="T15" fmla="*/ 659 h 256"/>
                  <a:gd name="T16" fmla="*/ 42 w 65"/>
                  <a:gd name="T17" fmla="*/ 683 h 256"/>
                  <a:gd name="T18" fmla="*/ 62 w 65"/>
                  <a:gd name="T19" fmla="*/ 683 h 256"/>
                  <a:gd name="T20" fmla="*/ 97 w 65"/>
                  <a:gd name="T21" fmla="*/ 659 h 256"/>
                  <a:gd name="T22" fmla="*/ 155 w 65"/>
                  <a:gd name="T23" fmla="*/ 331 h 256"/>
                  <a:gd name="T24" fmla="*/ 157 w 65"/>
                  <a:gd name="T25" fmla="*/ 309 h 256"/>
                  <a:gd name="T26" fmla="*/ 162 w 65"/>
                  <a:gd name="T27" fmla="*/ 13 h 256"/>
                  <a:gd name="T28" fmla="*/ 157 w 65"/>
                  <a:gd name="T29" fmla="*/ 3 h 25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5"/>
                  <a:gd name="T46" fmla="*/ 0 h 256"/>
                  <a:gd name="T47" fmla="*/ 65 w 65"/>
                  <a:gd name="T48" fmla="*/ 256 h 25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5" h="256">
                    <a:moveTo>
                      <a:pt x="63" y="1"/>
                    </a:moveTo>
                    <a:cubicBezTo>
                      <a:pt x="52" y="3"/>
                      <a:pt x="38" y="4"/>
                      <a:pt x="22" y="4"/>
                    </a:cubicBezTo>
                    <a:cubicBezTo>
                      <a:pt x="14" y="4"/>
                      <a:pt x="7" y="4"/>
                      <a:pt x="0" y="3"/>
                    </a:cubicBezTo>
                    <a:cubicBezTo>
                      <a:pt x="9" y="6"/>
                      <a:pt x="24" y="8"/>
                      <a:pt x="32" y="8"/>
                    </a:cubicBezTo>
                    <a:cubicBezTo>
                      <a:pt x="40" y="9"/>
                      <a:pt x="52" y="10"/>
                      <a:pt x="53" y="28"/>
                    </a:cubicBezTo>
                    <a:cubicBezTo>
                      <a:pt x="54" y="42"/>
                      <a:pt x="54" y="89"/>
                      <a:pt x="53" y="11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2" y="121"/>
                      <a:pt x="34" y="245"/>
                      <a:pt x="32" y="247"/>
                    </a:cubicBezTo>
                    <a:cubicBezTo>
                      <a:pt x="29" y="252"/>
                      <a:pt x="24" y="255"/>
                      <a:pt x="17" y="256"/>
                    </a:cubicBezTo>
                    <a:cubicBezTo>
                      <a:pt x="25" y="256"/>
                      <a:pt x="25" y="256"/>
                      <a:pt x="25" y="256"/>
                    </a:cubicBezTo>
                    <a:cubicBezTo>
                      <a:pt x="33" y="256"/>
                      <a:pt x="38" y="251"/>
                      <a:pt x="39" y="247"/>
                    </a:cubicBezTo>
                    <a:cubicBezTo>
                      <a:pt x="40" y="246"/>
                      <a:pt x="59" y="146"/>
                      <a:pt x="62" y="124"/>
                    </a:cubicBezTo>
                    <a:cubicBezTo>
                      <a:pt x="63" y="122"/>
                      <a:pt x="63" y="116"/>
                      <a:pt x="63" y="116"/>
                    </a:cubicBezTo>
                    <a:cubicBezTo>
                      <a:pt x="63" y="116"/>
                      <a:pt x="65" y="9"/>
                      <a:pt x="65" y="5"/>
                    </a:cubicBezTo>
                    <a:cubicBezTo>
                      <a:pt x="65" y="2"/>
                      <a:pt x="65" y="0"/>
                      <a:pt x="63" y="1"/>
                    </a:cubicBez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0" name="Freeform 75"/>
              <p:cNvSpPr>
                <a:spLocks/>
              </p:cNvSpPr>
              <p:nvPr/>
            </p:nvSpPr>
            <p:spPr bwMode="auto">
              <a:xfrm>
                <a:off x="1935" y="1992"/>
                <a:ext cx="55" cy="584"/>
              </a:xfrm>
              <a:custGeom>
                <a:avLst/>
                <a:gdLst>
                  <a:gd name="T0" fmla="*/ 43 w 22"/>
                  <a:gd name="T1" fmla="*/ 251 h 219"/>
                  <a:gd name="T2" fmla="*/ 53 w 22"/>
                  <a:gd name="T3" fmla="*/ 0 h 219"/>
                  <a:gd name="T4" fmla="*/ 53 w 22"/>
                  <a:gd name="T5" fmla="*/ 221 h 219"/>
                  <a:gd name="T6" fmla="*/ 50 w 22"/>
                  <a:gd name="T7" fmla="*/ 248 h 219"/>
                  <a:gd name="T8" fmla="*/ 0 w 22"/>
                  <a:gd name="T9" fmla="*/ 584 h 219"/>
                  <a:gd name="T10" fmla="*/ 43 w 22"/>
                  <a:gd name="T11" fmla="*/ 251 h 2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219"/>
                  <a:gd name="T20" fmla="*/ 22 w 22"/>
                  <a:gd name="T21" fmla="*/ 219 h 2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219">
                    <a:moveTo>
                      <a:pt x="17" y="94"/>
                    </a:moveTo>
                    <a:cubicBezTo>
                      <a:pt x="19" y="79"/>
                      <a:pt x="20" y="17"/>
                      <a:pt x="21" y="0"/>
                    </a:cubicBezTo>
                    <a:cubicBezTo>
                      <a:pt x="22" y="14"/>
                      <a:pt x="22" y="61"/>
                      <a:pt x="21" y="83"/>
                    </a:cubicBezTo>
                    <a:cubicBezTo>
                      <a:pt x="20" y="93"/>
                      <a:pt x="20" y="93"/>
                      <a:pt x="20" y="93"/>
                    </a:cubicBezTo>
                    <a:cubicBezTo>
                      <a:pt x="20" y="93"/>
                      <a:pt x="2" y="217"/>
                      <a:pt x="0" y="219"/>
                    </a:cubicBezTo>
                    <a:cubicBezTo>
                      <a:pt x="0" y="219"/>
                      <a:pt x="15" y="109"/>
                      <a:pt x="17" y="9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1" name="Oval 76"/>
              <p:cNvSpPr>
                <a:spLocks noChangeArrowheads="1"/>
              </p:cNvSpPr>
              <p:nvPr/>
            </p:nvSpPr>
            <p:spPr bwMode="auto">
              <a:xfrm>
                <a:off x="1840" y="1960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02" name="Oval 77"/>
              <p:cNvSpPr>
                <a:spLocks noChangeArrowheads="1"/>
              </p:cNvSpPr>
              <p:nvPr/>
            </p:nvSpPr>
            <p:spPr bwMode="auto">
              <a:xfrm>
                <a:off x="1880" y="1963"/>
                <a:ext cx="12" cy="1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03" name="Oval 78"/>
              <p:cNvSpPr>
                <a:spLocks noChangeArrowheads="1"/>
              </p:cNvSpPr>
              <p:nvPr/>
            </p:nvSpPr>
            <p:spPr bwMode="auto">
              <a:xfrm>
                <a:off x="1860" y="1960"/>
                <a:ext cx="17" cy="1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04" name="Freeform 79"/>
              <p:cNvSpPr>
                <a:spLocks/>
              </p:cNvSpPr>
              <p:nvPr/>
            </p:nvSpPr>
            <p:spPr bwMode="auto">
              <a:xfrm>
                <a:off x="1950" y="1861"/>
                <a:ext cx="105" cy="54"/>
              </a:xfrm>
              <a:custGeom>
                <a:avLst/>
                <a:gdLst>
                  <a:gd name="T0" fmla="*/ 0 w 42"/>
                  <a:gd name="T1" fmla="*/ 54 h 20"/>
                  <a:gd name="T2" fmla="*/ 105 w 42"/>
                  <a:gd name="T3" fmla="*/ 24 h 20"/>
                  <a:gd name="T4" fmla="*/ 105 w 42"/>
                  <a:gd name="T5" fmla="*/ 0 h 20"/>
                  <a:gd name="T6" fmla="*/ 0 w 42"/>
                  <a:gd name="T7" fmla="*/ 32 h 20"/>
                  <a:gd name="T8" fmla="*/ 0 w 42"/>
                  <a:gd name="T9" fmla="*/ 54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20"/>
                  <a:gd name="T17" fmla="*/ 42 w 4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20">
                    <a:moveTo>
                      <a:pt x="0" y="20"/>
                    </a:moveTo>
                    <a:cubicBezTo>
                      <a:pt x="25" y="19"/>
                      <a:pt x="42" y="14"/>
                      <a:pt x="42" y="9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6"/>
                      <a:pt x="25" y="10"/>
                      <a:pt x="0" y="12"/>
                    </a:cubicBezTo>
                    <a:cubicBezTo>
                      <a:pt x="1" y="15"/>
                      <a:pt x="1" y="18"/>
                      <a:pt x="0" y="2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5" name="Freeform 80"/>
              <p:cNvSpPr>
                <a:spLocks/>
              </p:cNvSpPr>
              <p:nvPr/>
            </p:nvSpPr>
            <p:spPr bwMode="auto">
              <a:xfrm>
                <a:off x="1787" y="1880"/>
                <a:ext cx="58" cy="32"/>
              </a:xfrm>
              <a:custGeom>
                <a:avLst/>
                <a:gdLst>
                  <a:gd name="T0" fmla="*/ 0 w 23"/>
                  <a:gd name="T1" fmla="*/ 21 h 12"/>
                  <a:gd name="T2" fmla="*/ 58 w 23"/>
                  <a:gd name="T3" fmla="*/ 32 h 12"/>
                  <a:gd name="T4" fmla="*/ 58 w 23"/>
                  <a:gd name="T5" fmla="*/ 11 h 12"/>
                  <a:gd name="T6" fmla="*/ 0 w 23"/>
                  <a:gd name="T7" fmla="*/ 0 h 12"/>
                  <a:gd name="T8" fmla="*/ 0 w 23"/>
                  <a:gd name="T9" fmla="*/ 2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12"/>
                  <a:gd name="T17" fmla="*/ 23 w 2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12">
                    <a:moveTo>
                      <a:pt x="0" y="8"/>
                    </a:moveTo>
                    <a:cubicBezTo>
                      <a:pt x="6" y="10"/>
                      <a:pt x="14" y="11"/>
                      <a:pt x="23" y="12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14" y="3"/>
                      <a:pt x="6" y="1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6" name="Freeform 81"/>
              <p:cNvSpPr>
                <a:spLocks/>
              </p:cNvSpPr>
              <p:nvPr/>
            </p:nvSpPr>
            <p:spPr bwMode="auto">
              <a:xfrm>
                <a:off x="1822" y="1888"/>
                <a:ext cx="15" cy="24"/>
              </a:xfrm>
              <a:custGeom>
                <a:avLst/>
                <a:gdLst>
                  <a:gd name="T0" fmla="*/ 0 w 6"/>
                  <a:gd name="T1" fmla="*/ 21 h 9"/>
                  <a:gd name="T2" fmla="*/ 15 w 6"/>
                  <a:gd name="T3" fmla="*/ 24 h 9"/>
                  <a:gd name="T4" fmla="*/ 15 w 6"/>
                  <a:gd name="T5" fmla="*/ 3 h 9"/>
                  <a:gd name="T6" fmla="*/ 0 w 6"/>
                  <a:gd name="T7" fmla="*/ 0 h 9"/>
                  <a:gd name="T8" fmla="*/ 0 w 6"/>
                  <a:gd name="T9" fmla="*/ 21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9"/>
                  <a:gd name="T17" fmla="*/ 6 w 6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9">
                    <a:moveTo>
                      <a:pt x="0" y="8"/>
                    </a:moveTo>
                    <a:cubicBezTo>
                      <a:pt x="2" y="9"/>
                      <a:pt x="4" y="9"/>
                      <a:pt x="6" y="9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7" name="Freeform 82"/>
              <p:cNvSpPr>
                <a:spLocks/>
              </p:cNvSpPr>
              <p:nvPr/>
            </p:nvSpPr>
            <p:spPr bwMode="auto">
              <a:xfrm>
                <a:off x="2027" y="1872"/>
                <a:ext cx="20" cy="32"/>
              </a:xfrm>
              <a:custGeom>
                <a:avLst/>
                <a:gdLst>
                  <a:gd name="T0" fmla="*/ 20 w 8"/>
                  <a:gd name="T1" fmla="*/ 0 h 12"/>
                  <a:gd name="T2" fmla="*/ 0 w 8"/>
                  <a:gd name="T3" fmla="*/ 11 h 12"/>
                  <a:gd name="T4" fmla="*/ 0 w 8"/>
                  <a:gd name="T5" fmla="*/ 32 h 12"/>
                  <a:gd name="T6" fmla="*/ 20 w 8"/>
                  <a:gd name="T7" fmla="*/ 24 h 12"/>
                  <a:gd name="T8" fmla="*/ 20 w 8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12"/>
                  <a:gd name="T17" fmla="*/ 8 w 8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12">
                    <a:moveTo>
                      <a:pt x="8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1"/>
                      <a:pt x="6" y="10"/>
                      <a:pt x="8" y="9"/>
                    </a:cubicBez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B5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8" name="Freeform 83"/>
              <p:cNvSpPr>
                <a:spLocks/>
              </p:cNvSpPr>
              <p:nvPr/>
            </p:nvSpPr>
            <p:spPr bwMode="auto">
              <a:xfrm>
                <a:off x="1642" y="1536"/>
                <a:ext cx="30" cy="43"/>
              </a:xfrm>
              <a:custGeom>
                <a:avLst/>
                <a:gdLst>
                  <a:gd name="T0" fmla="*/ 8 w 12"/>
                  <a:gd name="T1" fmla="*/ 0 h 16"/>
                  <a:gd name="T2" fmla="*/ 0 w 12"/>
                  <a:gd name="T3" fmla="*/ 43 h 16"/>
                  <a:gd name="T4" fmla="*/ 23 w 12"/>
                  <a:gd name="T5" fmla="*/ 43 h 16"/>
                  <a:gd name="T6" fmla="*/ 30 w 12"/>
                  <a:gd name="T7" fmla="*/ 0 h 16"/>
                  <a:gd name="T8" fmla="*/ 8 w 12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6"/>
                  <a:gd name="T17" fmla="*/ 12 w 12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6">
                    <a:moveTo>
                      <a:pt x="3" y="0"/>
                    </a:moveTo>
                    <a:cubicBezTo>
                      <a:pt x="2" y="4"/>
                      <a:pt x="1" y="10"/>
                      <a:pt x="0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11" y="4"/>
                      <a:pt x="1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9" name="Freeform 84"/>
              <p:cNvSpPr>
                <a:spLocks/>
              </p:cNvSpPr>
              <p:nvPr/>
            </p:nvSpPr>
            <p:spPr bwMode="auto">
              <a:xfrm>
                <a:off x="1644" y="1544"/>
                <a:ext cx="25" cy="16"/>
              </a:xfrm>
              <a:custGeom>
                <a:avLst/>
                <a:gdLst>
                  <a:gd name="T0" fmla="*/ 0 w 10"/>
                  <a:gd name="T1" fmla="*/ 16 h 6"/>
                  <a:gd name="T2" fmla="*/ 23 w 10"/>
                  <a:gd name="T3" fmla="*/ 16 h 6"/>
                  <a:gd name="T4" fmla="*/ 25 w 10"/>
                  <a:gd name="T5" fmla="*/ 0 h 6"/>
                  <a:gd name="T6" fmla="*/ 5 w 10"/>
                  <a:gd name="T7" fmla="*/ 0 h 6"/>
                  <a:gd name="T8" fmla="*/ 0 w 10"/>
                  <a:gd name="T9" fmla="*/ 1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0" y="6"/>
                    </a:moveTo>
                    <a:cubicBezTo>
                      <a:pt x="9" y="6"/>
                      <a:pt x="9" y="6"/>
                      <a:pt x="9" y="6"/>
                    </a:cubicBezTo>
                    <a:cubicBezTo>
                      <a:pt x="9" y="4"/>
                      <a:pt x="10" y="2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1" y="4"/>
                      <a:pt x="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0" name="Freeform 85"/>
              <p:cNvSpPr>
                <a:spLocks/>
              </p:cNvSpPr>
              <p:nvPr/>
            </p:nvSpPr>
            <p:spPr bwMode="auto">
              <a:xfrm>
                <a:off x="1639" y="1736"/>
                <a:ext cx="33" cy="59"/>
              </a:xfrm>
              <a:custGeom>
                <a:avLst/>
                <a:gdLst>
                  <a:gd name="T0" fmla="*/ 10 w 13"/>
                  <a:gd name="T1" fmla="*/ 59 h 22"/>
                  <a:gd name="T2" fmla="*/ 33 w 13"/>
                  <a:gd name="T3" fmla="*/ 59 h 22"/>
                  <a:gd name="T4" fmla="*/ 23 w 13"/>
                  <a:gd name="T5" fmla="*/ 0 h 22"/>
                  <a:gd name="T6" fmla="*/ 0 w 13"/>
                  <a:gd name="T7" fmla="*/ 0 h 22"/>
                  <a:gd name="T8" fmla="*/ 10 w 13"/>
                  <a:gd name="T9" fmla="*/ 59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22"/>
                  <a:gd name="T17" fmla="*/ 13 w 13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22">
                    <a:moveTo>
                      <a:pt x="4" y="22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1" y="16"/>
                      <a:pt x="10" y="9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9"/>
                      <a:pt x="3" y="16"/>
                      <a:pt x="4" y="22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1" name="Freeform 86"/>
              <p:cNvSpPr>
                <a:spLocks/>
              </p:cNvSpPr>
              <p:nvPr/>
            </p:nvSpPr>
            <p:spPr bwMode="auto">
              <a:xfrm>
                <a:off x="1642" y="1760"/>
                <a:ext cx="27" cy="21"/>
              </a:xfrm>
              <a:custGeom>
                <a:avLst/>
                <a:gdLst>
                  <a:gd name="T0" fmla="*/ 5 w 11"/>
                  <a:gd name="T1" fmla="*/ 21 h 8"/>
                  <a:gd name="T2" fmla="*/ 27 w 11"/>
                  <a:gd name="T3" fmla="*/ 21 h 8"/>
                  <a:gd name="T4" fmla="*/ 22 w 11"/>
                  <a:gd name="T5" fmla="*/ 0 h 8"/>
                  <a:gd name="T6" fmla="*/ 0 w 11"/>
                  <a:gd name="T7" fmla="*/ 0 h 8"/>
                  <a:gd name="T8" fmla="*/ 5 w 11"/>
                  <a:gd name="T9" fmla="*/ 2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8"/>
                  <a:gd name="T17" fmla="*/ 11 w 1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8">
                    <a:moveTo>
                      <a:pt x="2" y="8"/>
                    </a:moveTo>
                    <a:cubicBezTo>
                      <a:pt x="11" y="8"/>
                      <a:pt x="11" y="8"/>
                      <a:pt x="11" y="8"/>
                    </a:cubicBezTo>
                    <a:cubicBezTo>
                      <a:pt x="10" y="6"/>
                      <a:pt x="9" y="3"/>
                      <a:pt x="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6"/>
                      <a:pt x="2" y="8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2" name="Freeform 87"/>
              <p:cNvSpPr>
                <a:spLocks/>
              </p:cNvSpPr>
              <p:nvPr/>
            </p:nvSpPr>
            <p:spPr bwMode="auto">
              <a:xfrm>
                <a:off x="1810" y="1859"/>
                <a:ext cx="202" cy="21"/>
              </a:xfrm>
              <a:custGeom>
                <a:avLst/>
                <a:gdLst>
                  <a:gd name="T0" fmla="*/ 0 w 81"/>
                  <a:gd name="T1" fmla="*/ 11 h 8"/>
                  <a:gd name="T2" fmla="*/ 100 w 81"/>
                  <a:gd name="T3" fmla="*/ 21 h 8"/>
                  <a:gd name="T4" fmla="*/ 202 w 81"/>
                  <a:gd name="T5" fmla="*/ 11 h 8"/>
                  <a:gd name="T6" fmla="*/ 100 w 81"/>
                  <a:gd name="T7" fmla="*/ 0 h 8"/>
                  <a:gd name="T8" fmla="*/ 0 w 81"/>
                  <a:gd name="T9" fmla="*/ 11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8"/>
                  <a:gd name="T17" fmla="*/ 81 w 81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8">
                    <a:moveTo>
                      <a:pt x="0" y="4"/>
                    </a:moveTo>
                    <a:cubicBezTo>
                      <a:pt x="7" y="6"/>
                      <a:pt x="22" y="8"/>
                      <a:pt x="40" y="8"/>
                    </a:cubicBezTo>
                    <a:cubicBezTo>
                      <a:pt x="58" y="8"/>
                      <a:pt x="74" y="6"/>
                      <a:pt x="81" y="4"/>
                    </a:cubicBezTo>
                    <a:cubicBezTo>
                      <a:pt x="74" y="2"/>
                      <a:pt x="58" y="0"/>
                      <a:pt x="40" y="0"/>
                    </a:cubicBezTo>
                    <a:cubicBezTo>
                      <a:pt x="22" y="0"/>
                      <a:pt x="7" y="2"/>
                      <a:pt x="0" y="4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3" name="Freeform 88"/>
              <p:cNvSpPr>
                <a:spLocks/>
              </p:cNvSpPr>
              <p:nvPr/>
            </p:nvSpPr>
            <p:spPr bwMode="auto">
              <a:xfrm>
                <a:off x="1992" y="1845"/>
                <a:ext cx="45" cy="35"/>
              </a:xfrm>
              <a:custGeom>
                <a:avLst/>
                <a:gdLst>
                  <a:gd name="T0" fmla="*/ 10 w 18"/>
                  <a:gd name="T1" fmla="*/ 0 h 13"/>
                  <a:gd name="T2" fmla="*/ 35 w 18"/>
                  <a:gd name="T3" fmla="*/ 19 h 13"/>
                  <a:gd name="T4" fmla="*/ 0 w 18"/>
                  <a:gd name="T5" fmla="*/ 35 h 13"/>
                  <a:gd name="T6" fmla="*/ 45 w 18"/>
                  <a:gd name="T7" fmla="*/ 16 h 13"/>
                  <a:gd name="T8" fmla="*/ 10 w 18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3"/>
                  <a:gd name="T17" fmla="*/ 18 w 18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3">
                    <a:moveTo>
                      <a:pt x="4" y="0"/>
                    </a:moveTo>
                    <a:cubicBezTo>
                      <a:pt x="11" y="2"/>
                      <a:pt x="14" y="4"/>
                      <a:pt x="14" y="7"/>
                    </a:cubicBezTo>
                    <a:cubicBezTo>
                      <a:pt x="14" y="10"/>
                      <a:pt x="4" y="12"/>
                      <a:pt x="0" y="13"/>
                    </a:cubicBezTo>
                    <a:cubicBezTo>
                      <a:pt x="11" y="12"/>
                      <a:pt x="18" y="10"/>
                      <a:pt x="18" y="6"/>
                    </a:cubicBezTo>
                    <a:cubicBezTo>
                      <a:pt x="17" y="2"/>
                      <a:pt x="10" y="1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4" name="Freeform 89"/>
              <p:cNvSpPr>
                <a:spLocks/>
              </p:cNvSpPr>
              <p:nvPr/>
            </p:nvSpPr>
            <p:spPr bwMode="auto">
              <a:xfrm>
                <a:off x="1712" y="1597"/>
                <a:ext cx="5" cy="158"/>
              </a:xfrm>
              <a:custGeom>
                <a:avLst/>
                <a:gdLst>
                  <a:gd name="T0" fmla="*/ 3 w 2"/>
                  <a:gd name="T1" fmla="*/ 0 h 59"/>
                  <a:gd name="T2" fmla="*/ 5 w 2"/>
                  <a:gd name="T3" fmla="*/ 70 h 59"/>
                  <a:gd name="T4" fmla="*/ 0 w 2"/>
                  <a:gd name="T5" fmla="*/ 158 h 59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59"/>
                  <a:gd name="T11" fmla="*/ 2 w 2"/>
                  <a:gd name="T12" fmla="*/ 59 h 5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59">
                    <a:moveTo>
                      <a:pt x="1" y="0"/>
                    </a:moveTo>
                    <a:cubicBezTo>
                      <a:pt x="2" y="8"/>
                      <a:pt x="2" y="17"/>
                      <a:pt x="2" y="26"/>
                    </a:cubicBezTo>
                    <a:cubicBezTo>
                      <a:pt x="2" y="38"/>
                      <a:pt x="1" y="50"/>
                      <a:pt x="0" y="59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5" name="Oval 90"/>
              <p:cNvSpPr>
                <a:spLocks noChangeArrowheads="1"/>
              </p:cNvSpPr>
              <p:nvPr/>
            </p:nvSpPr>
            <p:spPr bwMode="auto">
              <a:xfrm>
                <a:off x="1765" y="1829"/>
                <a:ext cx="290" cy="64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16" name="Freeform 91"/>
              <p:cNvSpPr>
                <a:spLocks/>
              </p:cNvSpPr>
              <p:nvPr/>
            </p:nvSpPr>
            <p:spPr bwMode="auto">
              <a:xfrm>
                <a:off x="1765" y="1861"/>
                <a:ext cx="290" cy="56"/>
              </a:xfrm>
              <a:custGeom>
                <a:avLst/>
                <a:gdLst>
                  <a:gd name="T0" fmla="*/ 0 w 116"/>
                  <a:gd name="T1" fmla="*/ 24 h 21"/>
                  <a:gd name="T2" fmla="*/ 145 w 116"/>
                  <a:gd name="T3" fmla="*/ 56 h 21"/>
                  <a:gd name="T4" fmla="*/ 290 w 116"/>
                  <a:gd name="T5" fmla="*/ 24 h 21"/>
                  <a:gd name="T6" fmla="*/ 290 w 116"/>
                  <a:gd name="T7" fmla="*/ 0 h 21"/>
                  <a:gd name="T8" fmla="*/ 145 w 116"/>
                  <a:gd name="T9" fmla="*/ 32 h 21"/>
                  <a:gd name="T10" fmla="*/ 0 w 116"/>
                  <a:gd name="T11" fmla="*/ 0 h 21"/>
                  <a:gd name="T12" fmla="*/ 0 w 116"/>
                  <a:gd name="T13" fmla="*/ 24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21"/>
                  <a:gd name="T23" fmla="*/ 116 w 116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21">
                    <a:moveTo>
                      <a:pt x="0" y="9"/>
                    </a:moveTo>
                    <a:cubicBezTo>
                      <a:pt x="0" y="15"/>
                      <a:pt x="26" y="21"/>
                      <a:pt x="58" y="21"/>
                    </a:cubicBezTo>
                    <a:cubicBezTo>
                      <a:pt x="90" y="21"/>
                      <a:pt x="116" y="15"/>
                      <a:pt x="116" y="9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116" y="7"/>
                      <a:pt x="90" y="12"/>
                      <a:pt x="58" y="12"/>
                    </a:cubicBezTo>
                    <a:cubicBezTo>
                      <a:pt x="26" y="12"/>
                      <a:pt x="0" y="7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7" name="Oval 92"/>
              <p:cNvSpPr>
                <a:spLocks noChangeArrowheads="1"/>
              </p:cNvSpPr>
              <p:nvPr/>
            </p:nvSpPr>
            <p:spPr bwMode="auto">
              <a:xfrm>
                <a:off x="1800" y="1845"/>
                <a:ext cx="222" cy="35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18" name="Freeform 93"/>
              <p:cNvSpPr>
                <a:spLocks/>
              </p:cNvSpPr>
              <p:nvPr/>
            </p:nvSpPr>
            <p:spPr bwMode="auto">
              <a:xfrm>
                <a:off x="1657" y="1512"/>
                <a:ext cx="53" cy="309"/>
              </a:xfrm>
              <a:custGeom>
                <a:avLst/>
                <a:gdLst>
                  <a:gd name="T0" fmla="*/ 53 w 21"/>
                  <a:gd name="T1" fmla="*/ 258 h 116"/>
                  <a:gd name="T2" fmla="*/ 30 w 21"/>
                  <a:gd name="T3" fmla="*/ 309 h 116"/>
                  <a:gd name="T4" fmla="*/ 0 w 21"/>
                  <a:gd name="T5" fmla="*/ 155 h 116"/>
                  <a:gd name="T6" fmla="*/ 30 w 21"/>
                  <a:gd name="T7" fmla="*/ 0 h 116"/>
                  <a:gd name="T8" fmla="*/ 53 w 21"/>
                  <a:gd name="T9" fmla="*/ 48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116"/>
                  <a:gd name="T17" fmla="*/ 21 w 21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116">
                    <a:moveTo>
                      <a:pt x="21" y="97"/>
                    </a:moveTo>
                    <a:cubicBezTo>
                      <a:pt x="19" y="109"/>
                      <a:pt x="16" y="116"/>
                      <a:pt x="12" y="116"/>
                    </a:cubicBezTo>
                    <a:cubicBezTo>
                      <a:pt x="6" y="116"/>
                      <a:pt x="0" y="90"/>
                      <a:pt x="0" y="58"/>
                    </a:cubicBezTo>
                    <a:cubicBezTo>
                      <a:pt x="0" y="26"/>
                      <a:pt x="6" y="0"/>
                      <a:pt x="12" y="0"/>
                    </a:cubicBezTo>
                    <a:cubicBezTo>
                      <a:pt x="16" y="0"/>
                      <a:pt x="19" y="7"/>
                      <a:pt x="21" y="18"/>
                    </a:cubicBezTo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9" name="Freeform 94"/>
              <p:cNvSpPr>
                <a:spLocks/>
              </p:cNvSpPr>
              <p:nvPr/>
            </p:nvSpPr>
            <p:spPr bwMode="auto">
              <a:xfrm>
                <a:off x="1637" y="1512"/>
                <a:ext cx="50" cy="309"/>
              </a:xfrm>
              <a:custGeom>
                <a:avLst/>
                <a:gdLst>
                  <a:gd name="T0" fmla="*/ 30 w 20"/>
                  <a:gd name="T1" fmla="*/ 0 h 116"/>
                  <a:gd name="T2" fmla="*/ 0 w 20"/>
                  <a:gd name="T3" fmla="*/ 155 h 116"/>
                  <a:gd name="T4" fmla="*/ 30 w 20"/>
                  <a:gd name="T5" fmla="*/ 309 h 116"/>
                  <a:gd name="T6" fmla="*/ 50 w 20"/>
                  <a:gd name="T7" fmla="*/ 309 h 116"/>
                  <a:gd name="T8" fmla="*/ 20 w 20"/>
                  <a:gd name="T9" fmla="*/ 155 h 116"/>
                  <a:gd name="T10" fmla="*/ 50 w 20"/>
                  <a:gd name="T11" fmla="*/ 0 h 116"/>
                  <a:gd name="T12" fmla="*/ 30 w 20"/>
                  <a:gd name="T13" fmla="*/ 0 h 1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16"/>
                  <a:gd name="T23" fmla="*/ 20 w 20"/>
                  <a:gd name="T24" fmla="*/ 116 h 1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16">
                    <a:moveTo>
                      <a:pt x="12" y="0"/>
                    </a:moveTo>
                    <a:cubicBezTo>
                      <a:pt x="5" y="0"/>
                      <a:pt x="0" y="26"/>
                      <a:pt x="0" y="58"/>
                    </a:cubicBezTo>
                    <a:cubicBezTo>
                      <a:pt x="0" y="90"/>
                      <a:pt x="5" y="116"/>
                      <a:pt x="12" y="116"/>
                    </a:cubicBezTo>
                    <a:cubicBezTo>
                      <a:pt x="20" y="116"/>
                      <a:pt x="20" y="116"/>
                      <a:pt x="20" y="116"/>
                    </a:cubicBezTo>
                    <a:cubicBezTo>
                      <a:pt x="14" y="116"/>
                      <a:pt x="8" y="90"/>
                      <a:pt x="8" y="58"/>
                    </a:cubicBezTo>
                    <a:cubicBezTo>
                      <a:pt x="8" y="26"/>
                      <a:pt x="14" y="0"/>
                      <a:pt x="20" y="0"/>
                    </a:cubicBezTo>
                    <a:lnTo>
                      <a:pt x="12" y="0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0" name="Freeform 95"/>
              <p:cNvSpPr>
                <a:spLocks/>
              </p:cNvSpPr>
              <p:nvPr/>
            </p:nvSpPr>
            <p:spPr bwMode="auto">
              <a:xfrm>
                <a:off x="1695" y="1624"/>
                <a:ext cx="7" cy="136"/>
              </a:xfrm>
              <a:custGeom>
                <a:avLst/>
                <a:gdLst>
                  <a:gd name="T0" fmla="*/ 7 w 3"/>
                  <a:gd name="T1" fmla="*/ 0 h 51"/>
                  <a:gd name="T2" fmla="*/ 7 w 3"/>
                  <a:gd name="T3" fmla="*/ 43 h 51"/>
                  <a:gd name="T4" fmla="*/ 0 w 3"/>
                  <a:gd name="T5" fmla="*/ 136 h 5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51"/>
                  <a:gd name="T11" fmla="*/ 3 w 3"/>
                  <a:gd name="T12" fmla="*/ 51 h 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51">
                    <a:moveTo>
                      <a:pt x="3" y="0"/>
                    </a:moveTo>
                    <a:cubicBezTo>
                      <a:pt x="3" y="5"/>
                      <a:pt x="3" y="10"/>
                      <a:pt x="3" y="16"/>
                    </a:cubicBezTo>
                    <a:cubicBezTo>
                      <a:pt x="3" y="31"/>
                      <a:pt x="2" y="44"/>
                      <a:pt x="0" y="51"/>
                    </a:cubicBezTo>
                  </a:path>
                </a:pathLst>
              </a:custGeom>
              <a:noFill/>
              <a:ln w="4763" cap="rnd">
                <a:solidFill>
                  <a:srgbClr val="85858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1" name="Oval 96"/>
              <p:cNvSpPr>
                <a:spLocks noChangeArrowheads="1"/>
              </p:cNvSpPr>
              <p:nvPr/>
            </p:nvSpPr>
            <p:spPr bwMode="auto">
              <a:xfrm>
                <a:off x="1790" y="1560"/>
                <a:ext cx="30" cy="211"/>
              </a:xfrm>
              <a:prstGeom prst="ellipse">
                <a:avLst/>
              </a:pr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fr-FR" altLang="fr-FR"/>
              </a:p>
            </p:txBody>
          </p:sp>
          <p:sp>
            <p:nvSpPr>
              <p:cNvPr id="422" name="Freeform 97"/>
              <p:cNvSpPr>
                <a:spLocks/>
              </p:cNvSpPr>
              <p:nvPr/>
            </p:nvSpPr>
            <p:spPr bwMode="auto">
              <a:xfrm>
                <a:off x="1800" y="1597"/>
                <a:ext cx="10" cy="139"/>
              </a:xfrm>
              <a:custGeom>
                <a:avLst/>
                <a:gdLst>
                  <a:gd name="T0" fmla="*/ 5 w 4"/>
                  <a:gd name="T1" fmla="*/ 136 h 52"/>
                  <a:gd name="T2" fmla="*/ 0 w 4"/>
                  <a:gd name="T3" fmla="*/ 70 h 52"/>
                  <a:gd name="T4" fmla="*/ 3 w 4"/>
                  <a:gd name="T5" fmla="*/ 3 h 52"/>
                  <a:gd name="T6" fmla="*/ 7 w 4"/>
                  <a:gd name="T7" fmla="*/ 3 h 52"/>
                  <a:gd name="T8" fmla="*/ 10 w 4"/>
                  <a:gd name="T9" fmla="*/ 70 h 52"/>
                  <a:gd name="T10" fmla="*/ 5 w 4"/>
                  <a:gd name="T11" fmla="*/ 136 h 52"/>
                  <a:gd name="T12" fmla="*/ 5 w 4"/>
                  <a:gd name="T13" fmla="*/ 136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52"/>
                  <a:gd name="T23" fmla="*/ 4 w 4"/>
                  <a:gd name="T24" fmla="*/ 52 h 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52">
                    <a:moveTo>
                      <a:pt x="2" y="51"/>
                    </a:moveTo>
                    <a:cubicBezTo>
                      <a:pt x="1" y="45"/>
                      <a:pt x="0" y="37"/>
                      <a:pt x="0" y="26"/>
                    </a:cubicBezTo>
                    <a:cubicBezTo>
                      <a:pt x="0" y="16"/>
                      <a:pt x="1" y="7"/>
                      <a:pt x="1" y="1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3" y="7"/>
                      <a:pt x="4" y="15"/>
                      <a:pt x="4" y="26"/>
                    </a:cubicBezTo>
                    <a:cubicBezTo>
                      <a:pt x="4" y="37"/>
                      <a:pt x="3" y="45"/>
                      <a:pt x="2" y="51"/>
                    </a:cubicBezTo>
                    <a:cubicBezTo>
                      <a:pt x="2" y="52"/>
                      <a:pt x="2" y="52"/>
                      <a:pt x="2" y="51"/>
                    </a:cubicBezTo>
                    <a:close/>
                  </a:path>
                </a:pathLst>
              </a:custGeom>
              <a:noFill/>
              <a:ln w="4763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3" name="Freeform 98"/>
              <p:cNvSpPr>
                <a:spLocks/>
              </p:cNvSpPr>
              <p:nvPr/>
            </p:nvSpPr>
            <p:spPr bwMode="auto">
              <a:xfrm>
                <a:off x="1672" y="1560"/>
                <a:ext cx="133" cy="211"/>
              </a:xfrm>
              <a:custGeom>
                <a:avLst/>
                <a:gdLst>
                  <a:gd name="T0" fmla="*/ 133 w 53"/>
                  <a:gd name="T1" fmla="*/ 211 h 79"/>
                  <a:gd name="T2" fmla="*/ 118 w 53"/>
                  <a:gd name="T3" fmla="*/ 107 h 79"/>
                  <a:gd name="T4" fmla="*/ 133 w 53"/>
                  <a:gd name="T5" fmla="*/ 0 h 79"/>
                  <a:gd name="T6" fmla="*/ 15 w 53"/>
                  <a:gd name="T7" fmla="*/ 0 h 79"/>
                  <a:gd name="T8" fmla="*/ 0 w 53"/>
                  <a:gd name="T9" fmla="*/ 107 h 79"/>
                  <a:gd name="T10" fmla="*/ 15 w 53"/>
                  <a:gd name="T11" fmla="*/ 211 h 79"/>
                  <a:gd name="T12" fmla="*/ 133 w 53"/>
                  <a:gd name="T13" fmla="*/ 211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79"/>
                  <a:gd name="T23" fmla="*/ 53 w 53"/>
                  <a:gd name="T24" fmla="*/ 79 h 7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79">
                    <a:moveTo>
                      <a:pt x="53" y="79"/>
                    </a:moveTo>
                    <a:cubicBezTo>
                      <a:pt x="50" y="79"/>
                      <a:pt x="47" y="62"/>
                      <a:pt x="47" y="40"/>
                    </a:cubicBezTo>
                    <a:cubicBezTo>
                      <a:pt x="47" y="18"/>
                      <a:pt x="50" y="0"/>
                      <a:pt x="53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18"/>
                      <a:pt x="0" y="40"/>
                    </a:cubicBezTo>
                    <a:cubicBezTo>
                      <a:pt x="0" y="62"/>
                      <a:pt x="3" y="79"/>
                      <a:pt x="6" y="79"/>
                    </a:cubicBezTo>
                    <a:lnTo>
                      <a:pt x="53" y="79"/>
                    </a:ln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4" name="Freeform 99"/>
              <p:cNvSpPr>
                <a:spLocks/>
              </p:cNvSpPr>
              <p:nvPr/>
            </p:nvSpPr>
            <p:spPr bwMode="auto">
              <a:xfrm>
                <a:off x="1792" y="1904"/>
                <a:ext cx="238" cy="709"/>
              </a:xfrm>
              <a:custGeom>
                <a:avLst/>
                <a:gdLst>
                  <a:gd name="T0" fmla="*/ 118 w 95"/>
                  <a:gd name="T1" fmla="*/ 13 h 266"/>
                  <a:gd name="T2" fmla="*/ 0 w 95"/>
                  <a:gd name="T3" fmla="*/ 0 h 266"/>
                  <a:gd name="T4" fmla="*/ 5 w 95"/>
                  <a:gd name="T5" fmla="*/ 341 h 266"/>
                  <a:gd name="T6" fmla="*/ 70 w 95"/>
                  <a:gd name="T7" fmla="*/ 685 h 266"/>
                  <a:gd name="T8" fmla="*/ 118 w 95"/>
                  <a:gd name="T9" fmla="*/ 709 h 266"/>
                  <a:gd name="T10" fmla="*/ 168 w 95"/>
                  <a:gd name="T11" fmla="*/ 685 h 266"/>
                  <a:gd name="T12" fmla="*/ 233 w 95"/>
                  <a:gd name="T13" fmla="*/ 341 h 266"/>
                  <a:gd name="T14" fmla="*/ 238 w 95"/>
                  <a:gd name="T15" fmla="*/ 0 h 266"/>
                  <a:gd name="T16" fmla="*/ 118 w 95"/>
                  <a:gd name="T17" fmla="*/ 13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"/>
                  <a:gd name="T28" fmla="*/ 0 h 266"/>
                  <a:gd name="T29" fmla="*/ 95 w 95"/>
                  <a:gd name="T30" fmla="*/ 266 h 26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" h="266">
                    <a:moveTo>
                      <a:pt x="47" y="5"/>
                    </a:moveTo>
                    <a:cubicBezTo>
                      <a:pt x="28" y="5"/>
                      <a:pt x="10" y="3"/>
                      <a:pt x="0" y="0"/>
                    </a:cubicBezTo>
                    <a:cubicBezTo>
                      <a:pt x="2" y="128"/>
                      <a:pt x="2" y="128"/>
                      <a:pt x="2" y="128"/>
                    </a:cubicBezTo>
                    <a:cubicBezTo>
                      <a:pt x="2" y="128"/>
                      <a:pt x="26" y="255"/>
                      <a:pt x="28" y="257"/>
                    </a:cubicBezTo>
                    <a:cubicBezTo>
                      <a:pt x="31" y="262"/>
                      <a:pt x="39" y="266"/>
                      <a:pt x="47" y="266"/>
                    </a:cubicBezTo>
                    <a:cubicBezTo>
                      <a:pt x="56" y="266"/>
                      <a:pt x="64" y="262"/>
                      <a:pt x="67" y="257"/>
                    </a:cubicBezTo>
                    <a:cubicBezTo>
                      <a:pt x="69" y="255"/>
                      <a:pt x="93" y="128"/>
                      <a:pt x="93" y="128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85" y="3"/>
                      <a:pt x="67" y="5"/>
                      <a:pt x="47" y="5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5" name="Freeform 100"/>
              <p:cNvSpPr>
                <a:spLocks/>
              </p:cNvSpPr>
              <p:nvPr/>
            </p:nvSpPr>
            <p:spPr bwMode="auto">
              <a:xfrm>
                <a:off x="1677" y="1811"/>
                <a:ext cx="90" cy="66"/>
              </a:xfrm>
              <a:custGeom>
                <a:avLst/>
                <a:gdLst>
                  <a:gd name="T0" fmla="*/ 88 w 36"/>
                  <a:gd name="T1" fmla="*/ 63 h 25"/>
                  <a:gd name="T2" fmla="*/ 90 w 36"/>
                  <a:gd name="T3" fmla="*/ 58 h 25"/>
                  <a:gd name="T4" fmla="*/ 23 w 36"/>
                  <a:gd name="T5" fmla="*/ 58 h 25"/>
                  <a:gd name="T6" fmla="*/ 10 w 36"/>
                  <a:gd name="T7" fmla="*/ 34 h 25"/>
                  <a:gd name="T8" fmla="*/ 10 w 36"/>
                  <a:gd name="T9" fmla="*/ 11 h 25"/>
                  <a:gd name="T10" fmla="*/ 0 w 36"/>
                  <a:gd name="T11" fmla="*/ 0 h 25"/>
                  <a:gd name="T12" fmla="*/ 0 w 36"/>
                  <a:gd name="T13" fmla="*/ 3 h 25"/>
                  <a:gd name="T14" fmla="*/ 20 w 36"/>
                  <a:gd name="T15" fmla="*/ 66 h 25"/>
                  <a:gd name="T16" fmla="*/ 90 w 36"/>
                  <a:gd name="T17" fmla="*/ 66 h 25"/>
                  <a:gd name="T18" fmla="*/ 88 w 36"/>
                  <a:gd name="T19" fmla="*/ 63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6"/>
                  <a:gd name="T31" fmla="*/ 0 h 25"/>
                  <a:gd name="T32" fmla="*/ 36 w 3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6" h="25">
                    <a:moveTo>
                      <a:pt x="35" y="24"/>
                    </a:moveTo>
                    <a:cubicBezTo>
                      <a:pt x="35" y="23"/>
                      <a:pt x="36" y="22"/>
                      <a:pt x="36" y="22"/>
                    </a:cubicBezTo>
                    <a:cubicBezTo>
                      <a:pt x="29" y="22"/>
                      <a:pt x="12" y="22"/>
                      <a:pt x="9" y="22"/>
                    </a:cubicBezTo>
                    <a:cubicBezTo>
                      <a:pt x="7" y="22"/>
                      <a:pt x="4" y="20"/>
                      <a:pt x="4" y="13"/>
                    </a:cubicBezTo>
                    <a:cubicBezTo>
                      <a:pt x="4" y="10"/>
                      <a:pt x="4" y="8"/>
                      <a:pt x="4" y="4"/>
                    </a:cubicBezTo>
                    <a:cubicBezTo>
                      <a:pt x="3" y="4"/>
                      <a:pt x="2" y="3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4"/>
                      <a:pt x="0" y="25"/>
                      <a:pt x="8" y="25"/>
                    </a:cubicBezTo>
                    <a:cubicBezTo>
                      <a:pt x="15" y="25"/>
                      <a:pt x="25" y="25"/>
                      <a:pt x="36" y="25"/>
                    </a:cubicBezTo>
                    <a:cubicBezTo>
                      <a:pt x="36" y="25"/>
                      <a:pt x="35" y="24"/>
                      <a:pt x="35" y="24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6" name="Freeform 101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7" name="Freeform 102"/>
              <p:cNvSpPr>
                <a:spLocks/>
              </p:cNvSpPr>
              <p:nvPr/>
            </p:nvSpPr>
            <p:spPr bwMode="auto">
              <a:xfrm>
                <a:off x="1662" y="1427"/>
                <a:ext cx="12" cy="88"/>
              </a:xfrm>
              <a:custGeom>
                <a:avLst/>
                <a:gdLst>
                  <a:gd name="T0" fmla="*/ 0 w 5"/>
                  <a:gd name="T1" fmla="*/ 88 h 33"/>
                  <a:gd name="T2" fmla="*/ 12 w 5"/>
                  <a:gd name="T3" fmla="*/ 88 h 33"/>
                  <a:gd name="T4" fmla="*/ 12 w 5"/>
                  <a:gd name="T5" fmla="*/ 0 h 33"/>
                  <a:gd name="T6" fmla="*/ 0 w 5"/>
                  <a:gd name="T7" fmla="*/ 88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"/>
                  <a:gd name="T13" fmla="*/ 0 h 33"/>
                  <a:gd name="T14" fmla="*/ 5 w 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" h="33">
                    <a:moveTo>
                      <a:pt x="0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7"/>
                      <a:pt x="1" y="32"/>
                      <a:pt x="0" y="3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8" name="Freeform 103"/>
              <p:cNvSpPr>
                <a:spLocks/>
              </p:cNvSpPr>
              <p:nvPr/>
            </p:nvSpPr>
            <p:spPr bwMode="auto">
              <a:xfrm>
                <a:off x="1657" y="1400"/>
                <a:ext cx="22" cy="120"/>
              </a:xfrm>
              <a:custGeom>
                <a:avLst/>
                <a:gdLst>
                  <a:gd name="T0" fmla="*/ 22 w 9"/>
                  <a:gd name="T1" fmla="*/ 21 h 45"/>
                  <a:gd name="T2" fmla="*/ 22 w 9"/>
                  <a:gd name="T3" fmla="*/ 120 h 45"/>
                  <a:gd name="T4" fmla="*/ 0 w 9"/>
                  <a:gd name="T5" fmla="*/ 120 h 45"/>
                  <a:gd name="T6" fmla="*/ 0 w 9"/>
                  <a:gd name="T7" fmla="*/ 21 h 45"/>
                  <a:gd name="T8" fmla="*/ 22 w 9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"/>
                  <a:gd name="T16" fmla="*/ 0 h 45"/>
                  <a:gd name="T17" fmla="*/ 9 w 9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" h="45">
                    <a:moveTo>
                      <a:pt x="9" y="8"/>
                    </a:moveTo>
                    <a:cubicBezTo>
                      <a:pt x="9" y="45"/>
                      <a:pt x="9" y="45"/>
                      <a:pt x="9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9" y="0"/>
                      <a:pt x="9" y="8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9" name="Freeform 104"/>
              <p:cNvSpPr>
                <a:spLocks/>
              </p:cNvSpPr>
              <p:nvPr/>
            </p:nvSpPr>
            <p:spPr bwMode="auto">
              <a:xfrm>
                <a:off x="1664" y="1397"/>
                <a:ext cx="28" cy="123"/>
              </a:xfrm>
              <a:custGeom>
                <a:avLst/>
                <a:gdLst>
                  <a:gd name="T0" fmla="*/ 28 w 11"/>
                  <a:gd name="T1" fmla="*/ 16 h 46"/>
                  <a:gd name="T2" fmla="*/ 15 w 11"/>
                  <a:gd name="T3" fmla="*/ 0 h 46"/>
                  <a:gd name="T4" fmla="*/ 0 w 11"/>
                  <a:gd name="T5" fmla="*/ 11 h 46"/>
                  <a:gd name="T6" fmla="*/ 15 w 11"/>
                  <a:gd name="T7" fmla="*/ 24 h 46"/>
                  <a:gd name="T8" fmla="*/ 15 w 11"/>
                  <a:gd name="T9" fmla="*/ 123 h 46"/>
                  <a:gd name="T10" fmla="*/ 23 w 11"/>
                  <a:gd name="T11" fmla="*/ 115 h 46"/>
                  <a:gd name="T12" fmla="*/ 28 w 11"/>
                  <a:gd name="T13" fmla="*/ 115 h 46"/>
                  <a:gd name="T14" fmla="*/ 28 w 11"/>
                  <a:gd name="T15" fmla="*/ 16 h 4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"/>
                  <a:gd name="T25" fmla="*/ 0 h 46"/>
                  <a:gd name="T26" fmla="*/ 11 w 11"/>
                  <a:gd name="T27" fmla="*/ 46 h 4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" h="46">
                    <a:moveTo>
                      <a:pt x="11" y="6"/>
                    </a:moveTo>
                    <a:cubicBezTo>
                      <a:pt x="11" y="2"/>
                      <a:pt x="8" y="0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3"/>
                      <a:pt x="6" y="4"/>
                      <a:pt x="6" y="9"/>
                    </a:cubicBezTo>
                    <a:cubicBezTo>
                      <a:pt x="6" y="46"/>
                      <a:pt x="6" y="46"/>
                      <a:pt x="6" y="46"/>
                    </a:cubicBezTo>
                    <a:cubicBezTo>
                      <a:pt x="7" y="44"/>
                      <a:pt x="8" y="43"/>
                      <a:pt x="9" y="43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6"/>
                      <a:pt x="11" y="6"/>
                      <a:pt x="11" y="6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0" name="Freeform 105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1" name="Freeform 106"/>
              <p:cNvSpPr>
                <a:spLocks/>
              </p:cNvSpPr>
              <p:nvPr/>
            </p:nvSpPr>
            <p:spPr bwMode="auto">
              <a:xfrm>
                <a:off x="1662" y="1816"/>
                <a:ext cx="105" cy="75"/>
              </a:xfrm>
              <a:custGeom>
                <a:avLst/>
                <a:gdLst>
                  <a:gd name="T0" fmla="*/ 105 w 42"/>
                  <a:gd name="T1" fmla="*/ 62 h 28"/>
                  <a:gd name="T2" fmla="*/ 35 w 42"/>
                  <a:gd name="T3" fmla="*/ 62 h 28"/>
                  <a:gd name="T4" fmla="*/ 15 w 42"/>
                  <a:gd name="T5" fmla="*/ 0 h 28"/>
                  <a:gd name="T6" fmla="*/ 5 w 42"/>
                  <a:gd name="T7" fmla="*/ 0 h 28"/>
                  <a:gd name="T8" fmla="*/ 35 w 42"/>
                  <a:gd name="T9" fmla="*/ 75 h 28"/>
                  <a:gd name="T10" fmla="*/ 105 w 42"/>
                  <a:gd name="T11" fmla="*/ 75 h 28"/>
                  <a:gd name="T12" fmla="*/ 105 w 42"/>
                  <a:gd name="T13" fmla="*/ 64 h 28"/>
                  <a:gd name="T14" fmla="*/ 105 w 42"/>
                  <a:gd name="T15" fmla="*/ 62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28"/>
                  <a:gd name="T26" fmla="*/ 42 w 42"/>
                  <a:gd name="T27" fmla="*/ 28 h 2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28">
                    <a:moveTo>
                      <a:pt x="42" y="23"/>
                    </a:moveTo>
                    <a:cubicBezTo>
                      <a:pt x="31" y="23"/>
                      <a:pt x="21" y="23"/>
                      <a:pt x="14" y="23"/>
                    </a:cubicBezTo>
                    <a:cubicBezTo>
                      <a:pt x="6" y="23"/>
                      <a:pt x="6" y="13"/>
                      <a:pt x="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0"/>
                      <a:pt x="0" y="28"/>
                      <a:pt x="14" y="28"/>
                    </a:cubicBezTo>
                    <a:cubicBezTo>
                      <a:pt x="28" y="28"/>
                      <a:pt x="30" y="28"/>
                      <a:pt x="42" y="28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3"/>
                      <a:pt x="42" y="23"/>
                    </a:cubicBezTo>
                    <a:close/>
                  </a:path>
                </a:pathLst>
              </a:custGeom>
              <a:noFill/>
              <a:ln w="7938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2" name="Freeform 107"/>
              <p:cNvSpPr>
                <a:spLocks/>
              </p:cNvSpPr>
              <p:nvPr/>
            </p:nvSpPr>
            <p:spPr bwMode="auto">
              <a:xfrm>
                <a:off x="1679" y="1568"/>
                <a:ext cx="101" cy="139"/>
              </a:xfrm>
              <a:custGeom>
                <a:avLst/>
                <a:gdLst>
                  <a:gd name="T0" fmla="*/ 0 w 40"/>
                  <a:gd name="T1" fmla="*/ 139 h 52"/>
                  <a:gd name="T2" fmla="*/ 0 w 40"/>
                  <a:gd name="T3" fmla="*/ 107 h 52"/>
                  <a:gd name="T4" fmla="*/ 15 w 40"/>
                  <a:gd name="T5" fmla="*/ 0 h 52"/>
                  <a:gd name="T6" fmla="*/ 101 w 40"/>
                  <a:gd name="T7" fmla="*/ 0 h 52"/>
                  <a:gd name="T8" fmla="*/ 25 w 40"/>
                  <a:gd name="T9" fmla="*/ 32 h 52"/>
                  <a:gd name="T10" fmla="*/ 0 w 40"/>
                  <a:gd name="T11" fmla="*/ 139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2"/>
                  <a:gd name="T20" fmla="*/ 40 w 40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2">
                    <a:moveTo>
                      <a:pt x="0" y="52"/>
                    </a:moveTo>
                    <a:cubicBezTo>
                      <a:pt x="0" y="48"/>
                      <a:pt x="0" y="44"/>
                      <a:pt x="0" y="40"/>
                    </a:cubicBezTo>
                    <a:cubicBezTo>
                      <a:pt x="0" y="18"/>
                      <a:pt x="3" y="0"/>
                      <a:pt x="6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3" y="1"/>
                      <a:pt x="13" y="5"/>
                      <a:pt x="10" y="12"/>
                    </a:cubicBezTo>
                    <a:cubicBezTo>
                      <a:pt x="6" y="19"/>
                      <a:pt x="2" y="38"/>
                      <a:pt x="0" y="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3" name="Freeform 108"/>
              <p:cNvSpPr>
                <a:spLocks/>
              </p:cNvSpPr>
              <p:nvPr/>
            </p:nvSpPr>
            <p:spPr bwMode="auto">
              <a:xfrm>
                <a:off x="1710" y="1656"/>
                <a:ext cx="82" cy="107"/>
              </a:xfrm>
              <a:custGeom>
                <a:avLst/>
                <a:gdLst>
                  <a:gd name="T0" fmla="*/ 0 w 33"/>
                  <a:gd name="T1" fmla="*/ 107 h 40"/>
                  <a:gd name="T2" fmla="*/ 82 w 33"/>
                  <a:gd name="T3" fmla="*/ 107 h 40"/>
                  <a:gd name="T4" fmla="*/ 72 w 33"/>
                  <a:gd name="T5" fmla="*/ 0 h 40"/>
                  <a:gd name="T6" fmla="*/ 55 w 33"/>
                  <a:gd name="T7" fmla="*/ 80 h 40"/>
                  <a:gd name="T8" fmla="*/ 0 w 33"/>
                  <a:gd name="T9" fmla="*/ 10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40"/>
                  <a:gd name="T17" fmla="*/ 33 w 3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40">
                    <a:moveTo>
                      <a:pt x="0" y="40"/>
                    </a:moveTo>
                    <a:cubicBezTo>
                      <a:pt x="33" y="40"/>
                      <a:pt x="33" y="40"/>
                      <a:pt x="33" y="40"/>
                    </a:cubicBezTo>
                    <a:cubicBezTo>
                      <a:pt x="30" y="38"/>
                      <a:pt x="29" y="18"/>
                      <a:pt x="29" y="0"/>
                    </a:cubicBezTo>
                    <a:cubicBezTo>
                      <a:pt x="25" y="7"/>
                      <a:pt x="25" y="26"/>
                      <a:pt x="22" y="30"/>
                    </a:cubicBezTo>
                    <a:cubicBezTo>
                      <a:pt x="20" y="34"/>
                      <a:pt x="10" y="40"/>
                      <a:pt x="0" y="40"/>
                    </a:cubicBez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9" name="Arc 8"/>
            <p:cNvSpPr/>
            <p:nvPr/>
          </p:nvSpPr>
          <p:spPr>
            <a:xfrm>
              <a:off x="6256399" y="3833947"/>
              <a:ext cx="1152159" cy="858509"/>
            </a:xfrm>
            <a:prstGeom prst="arc">
              <a:avLst>
                <a:gd name="adj1" fmla="val 10876814"/>
                <a:gd name="adj2" fmla="val 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5" name="Arc 434"/>
            <p:cNvSpPr/>
            <p:nvPr/>
          </p:nvSpPr>
          <p:spPr>
            <a:xfrm>
              <a:off x="7463862" y="3824763"/>
              <a:ext cx="1152159" cy="858509"/>
            </a:xfrm>
            <a:prstGeom prst="arc">
              <a:avLst>
                <a:gd name="adj1" fmla="val 10876814"/>
                <a:gd name="adj2" fmla="val 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6" name="Arc 435"/>
            <p:cNvSpPr/>
            <p:nvPr/>
          </p:nvSpPr>
          <p:spPr>
            <a:xfrm>
              <a:off x="8697363" y="3824763"/>
              <a:ext cx="1152159" cy="858509"/>
            </a:xfrm>
            <a:prstGeom prst="arc">
              <a:avLst>
                <a:gd name="adj1" fmla="val 10876814"/>
                <a:gd name="adj2" fmla="val 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7" name="Arc 436"/>
            <p:cNvSpPr/>
            <p:nvPr/>
          </p:nvSpPr>
          <p:spPr>
            <a:xfrm>
              <a:off x="9908184" y="3832852"/>
              <a:ext cx="1152159" cy="858509"/>
            </a:xfrm>
            <a:prstGeom prst="arc">
              <a:avLst>
                <a:gd name="adj1" fmla="val 10876814"/>
                <a:gd name="adj2" fmla="val 0"/>
              </a:avLst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Ellipse 15">
            <a:extLst>
              <a:ext uri="{FF2B5EF4-FFF2-40B4-BE49-F238E27FC236}">
                <a16:creationId xmlns="" xmlns:a16="http://schemas.microsoft.com/office/drawing/2014/main" id="{BCA6F51A-4DA2-4930-BC85-FC3F845216CC}"/>
              </a:ext>
            </a:extLst>
          </p:cNvPr>
          <p:cNvSpPr/>
          <p:nvPr/>
        </p:nvSpPr>
        <p:spPr>
          <a:xfrm>
            <a:off x="8474953" y="1863178"/>
            <a:ext cx="3624072" cy="15028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Non atteint</a:t>
            </a:r>
          </a:p>
        </p:txBody>
      </p:sp>
    </p:spTree>
    <p:extLst>
      <p:ext uri="{BB962C8B-B14F-4D97-AF65-F5344CB8AC3E}">
        <p14:creationId xmlns:p14="http://schemas.microsoft.com/office/powerpoint/2010/main" val="1033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003E003C-02D7-4601-B2F5-36CFD2392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877090C-B8FF-4957-8FEF-D605A4E0D0D4}"/>
              </a:ext>
            </a:extLst>
          </p:cNvPr>
          <p:cNvSpPr/>
          <p:nvPr/>
        </p:nvSpPr>
        <p:spPr>
          <a:xfrm>
            <a:off x="414051" y="2870858"/>
            <a:ext cx="1837984" cy="241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Extraction d’ADN pour une q PCR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 Intervention </a:t>
            </a:r>
          </a:p>
          <a:p>
            <a:pPr algn="ctr"/>
            <a:r>
              <a:rPr lang="fr-FR" dirty="0"/>
              <a:t>L. Marsollier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4D63DF-567B-42F6-AC22-F041A919494D}"/>
              </a:ext>
            </a:extLst>
          </p:cNvPr>
          <p:cNvSpPr/>
          <p:nvPr/>
        </p:nvSpPr>
        <p:spPr>
          <a:xfrm>
            <a:off x="2398181" y="2870859"/>
            <a:ext cx="1839329" cy="2413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Génotypage </a:t>
            </a:r>
            <a:r>
              <a:rPr lang="fr-FR" i="1" dirty="0"/>
              <a:t>M. </a:t>
            </a:r>
            <a:r>
              <a:rPr lang="fr-FR" i="1" dirty="0" err="1"/>
              <a:t>ulcerans</a:t>
            </a:r>
            <a:endParaRPr lang="fr-FR" i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5C223F6-F848-40FF-B496-CA0B4BA17796}"/>
              </a:ext>
            </a:extLst>
          </p:cNvPr>
          <p:cNvSpPr/>
          <p:nvPr/>
        </p:nvSpPr>
        <p:spPr>
          <a:xfrm>
            <a:off x="4426882" y="2870859"/>
            <a:ext cx="1839329" cy="2413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Culture cellulaire d’hybridomes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Quantification d’Ac monoclonaux par ELISA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BB286D8-FB21-4BA6-AAA4-4FCFA2192B42}"/>
              </a:ext>
            </a:extLst>
          </p:cNvPr>
          <p:cNvSpPr/>
          <p:nvPr/>
        </p:nvSpPr>
        <p:spPr>
          <a:xfrm>
            <a:off x="6455583" y="2870860"/>
            <a:ext cx="1839329" cy="241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Visite du laboratoire et rencontre d’une partie de l’équipe de L. Marsollier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0159D5D-84BD-40D3-A6FD-F919C4005F34}"/>
              </a:ext>
            </a:extLst>
          </p:cNvPr>
          <p:cNvSpPr/>
          <p:nvPr/>
        </p:nvSpPr>
        <p:spPr>
          <a:xfrm>
            <a:off x="8395856" y="2870860"/>
            <a:ext cx="2030680" cy="24136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Création de supports de communication</a:t>
            </a:r>
          </a:p>
          <a:p>
            <a:pPr algn="ctr"/>
            <a:endParaRPr lang="fr-FR" sz="1000" dirty="0"/>
          </a:p>
          <a:p>
            <a:pPr marL="285750" indent="-285750">
              <a:buFontTx/>
              <a:buChar char="-"/>
            </a:pPr>
            <a:r>
              <a:rPr lang="fr-FR" sz="1600" i="1" dirty="0">
                <a:solidFill>
                  <a:schemeClr val="bg1"/>
                </a:solidFill>
              </a:rPr>
              <a:t>panneaux</a:t>
            </a:r>
          </a:p>
          <a:p>
            <a:pPr marL="285750" indent="-285750">
              <a:buFontTx/>
              <a:buChar char="-"/>
            </a:pPr>
            <a:r>
              <a:rPr lang="fr-FR" sz="1600" i="1" dirty="0">
                <a:solidFill>
                  <a:schemeClr val="bg1"/>
                </a:solidFill>
              </a:rPr>
              <a:t>émission de radio</a:t>
            </a:r>
          </a:p>
          <a:p>
            <a:pPr marL="285750" indent="-285750">
              <a:buFontTx/>
              <a:buChar char="-"/>
            </a:pPr>
            <a:r>
              <a:rPr lang="fr-FR" sz="1600" i="1" dirty="0">
                <a:solidFill>
                  <a:schemeClr val="bg1"/>
                </a:solidFill>
              </a:rPr>
              <a:t>diaporama</a:t>
            </a:r>
          </a:p>
          <a:p>
            <a:pPr marL="285750" indent="-285750">
              <a:buFontTx/>
              <a:buChar char="-"/>
            </a:pPr>
            <a:r>
              <a:rPr lang="fr-FR" sz="1600" i="1" dirty="0">
                <a:solidFill>
                  <a:schemeClr val="bg1"/>
                </a:solidFill>
              </a:rPr>
              <a:t>vidéo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EACD998-6B2E-4C25-9394-C284334695DD}"/>
              </a:ext>
            </a:extLst>
          </p:cNvPr>
          <p:cNvSpPr/>
          <p:nvPr/>
        </p:nvSpPr>
        <p:spPr>
          <a:xfrm>
            <a:off x="10515676" y="2870859"/>
            <a:ext cx="1419026" cy="24136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Restitution à Nantes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="" xmlns:a16="http://schemas.microsoft.com/office/drawing/2014/main" id="{30F81551-3072-4785-BAC7-A2ABC303CA4E}"/>
              </a:ext>
            </a:extLst>
          </p:cNvPr>
          <p:cNvSpPr/>
          <p:nvPr/>
        </p:nvSpPr>
        <p:spPr>
          <a:xfrm rot="5400000">
            <a:off x="3215237" y="2720434"/>
            <a:ext cx="370800" cy="57311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0D5FC41-5DC7-4DD2-8C72-91C380B675CE}"/>
              </a:ext>
            </a:extLst>
          </p:cNvPr>
          <p:cNvSpPr/>
          <p:nvPr/>
        </p:nvSpPr>
        <p:spPr>
          <a:xfrm>
            <a:off x="1898408" y="5887497"/>
            <a:ext cx="3004457" cy="522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Professeurs de BCM</a:t>
            </a:r>
          </a:p>
        </p:txBody>
      </p:sp>
      <p:sp>
        <p:nvSpPr>
          <p:cNvPr id="14" name="Accolade fermante 13">
            <a:extLst>
              <a:ext uri="{FF2B5EF4-FFF2-40B4-BE49-F238E27FC236}">
                <a16:creationId xmlns="" xmlns:a16="http://schemas.microsoft.com/office/drawing/2014/main" id="{62E6F70E-EAFE-4C96-A826-D3E1247CF61B}"/>
              </a:ext>
            </a:extLst>
          </p:cNvPr>
          <p:cNvSpPr/>
          <p:nvPr/>
        </p:nvSpPr>
        <p:spPr>
          <a:xfrm rot="5400000">
            <a:off x="9009742" y="2846450"/>
            <a:ext cx="370802" cy="54791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F4E007E-5AB5-416F-918D-2DAF3EF745F8}"/>
              </a:ext>
            </a:extLst>
          </p:cNvPr>
          <p:cNvSpPr/>
          <p:nvPr/>
        </p:nvSpPr>
        <p:spPr>
          <a:xfrm>
            <a:off x="7692914" y="5872958"/>
            <a:ext cx="3004457" cy="522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Equipe interdisciplinaire</a:t>
            </a:r>
          </a:p>
        </p:txBody>
      </p:sp>
      <p:sp>
        <p:nvSpPr>
          <p:cNvPr id="13" name="Flèche : droite 12">
            <a:extLst>
              <a:ext uri="{FF2B5EF4-FFF2-40B4-BE49-F238E27FC236}">
                <a16:creationId xmlns="" xmlns:a16="http://schemas.microsoft.com/office/drawing/2014/main" id="{36571F15-DCC9-4F52-8DE3-6C486EB0810E}"/>
              </a:ext>
            </a:extLst>
          </p:cNvPr>
          <p:cNvSpPr/>
          <p:nvPr/>
        </p:nvSpPr>
        <p:spPr>
          <a:xfrm>
            <a:off x="414875" y="1086589"/>
            <a:ext cx="11777126" cy="157432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r>
              <a:rPr lang="fr-FR" dirty="0"/>
              <a:t>Semestre 2                           Semestre 3                                              Semestre 4     			          22 mai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E56D6147-2B83-4976-9683-7408177834E9}"/>
              </a:ext>
            </a:extLst>
          </p:cNvPr>
          <p:cNvSpPr txBox="1"/>
          <p:nvPr/>
        </p:nvSpPr>
        <p:spPr>
          <a:xfrm>
            <a:off x="771239" y="701723"/>
            <a:ext cx="10649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Déroulement</a:t>
            </a:r>
          </a:p>
        </p:txBody>
      </p:sp>
      <p:sp>
        <p:nvSpPr>
          <p:cNvPr id="20" name="Titre 1">
            <a:extLst>
              <a:ext uri="{FF2B5EF4-FFF2-40B4-BE49-F238E27FC236}">
                <a16:creationId xmlns="" xmlns:a16="http://schemas.microsoft.com/office/drawing/2014/main" id="{DCC2FDBC-765C-465B-BE1E-94AC1BDAB469}"/>
              </a:ext>
            </a:extLst>
          </p:cNvPr>
          <p:cNvSpPr txBox="1">
            <a:spLocks/>
          </p:cNvSpPr>
          <p:nvPr/>
        </p:nvSpPr>
        <p:spPr>
          <a:xfrm>
            <a:off x="98022" y="-79365"/>
            <a:ext cx="12385963" cy="781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II.1. Le projet « recherches autour de l’ulcère de </a:t>
            </a:r>
            <a:r>
              <a:rPr lang="fr-FR" sz="4000" dirty="0" err="1"/>
              <a:t>Buruli</a:t>
            </a:r>
            <a:r>
              <a:rPr lang="fr-FR" sz="4000" dirty="0"/>
              <a:t> »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1536250-0717-4153-B488-E42A89F000DD}"/>
              </a:ext>
            </a:extLst>
          </p:cNvPr>
          <p:cNvSpPr/>
          <p:nvPr/>
        </p:nvSpPr>
        <p:spPr>
          <a:xfrm>
            <a:off x="424665" y="1476564"/>
            <a:ext cx="1837984" cy="4141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Première année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D935957-1F55-4FAA-9E05-B8D1BB59FDA5}"/>
              </a:ext>
            </a:extLst>
          </p:cNvPr>
          <p:cNvSpPr/>
          <p:nvPr/>
        </p:nvSpPr>
        <p:spPr>
          <a:xfrm>
            <a:off x="2245794" y="1471969"/>
            <a:ext cx="9174967" cy="4141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Deuxième année</a:t>
            </a:r>
          </a:p>
        </p:txBody>
      </p:sp>
    </p:spTree>
    <p:extLst>
      <p:ext uri="{BB962C8B-B14F-4D97-AF65-F5344CB8AC3E}">
        <p14:creationId xmlns:p14="http://schemas.microsoft.com/office/powerpoint/2010/main" val="164328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3A45F44-DF0D-4383-BEBF-BBD4B63C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76140"/>
            <a:ext cx="8911687" cy="1280890"/>
          </a:xfrm>
        </p:spPr>
        <p:txBody>
          <a:bodyPr/>
          <a:lstStyle/>
          <a:p>
            <a:r>
              <a:rPr lang="fr-FR" b="1" i="1" dirty="0">
                <a:solidFill>
                  <a:schemeClr val="accent1"/>
                </a:solidFill>
              </a:rPr>
              <a:t>Objectifs du stage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FDB20D5-FC07-4F93-9597-500544745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26369"/>
            <a:ext cx="9602788" cy="638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chemeClr val="tx1"/>
                </a:solidFill>
              </a:rPr>
              <a:t>Contextualisation de nouvelles activités technologiques</a:t>
            </a:r>
          </a:p>
          <a:p>
            <a:endParaRPr lang="fr-FR" sz="2800" b="1" dirty="0">
              <a:solidFill>
                <a:schemeClr val="tx1"/>
              </a:solidFill>
            </a:endParaRPr>
          </a:p>
          <a:p>
            <a:pPr lvl="1"/>
            <a:endParaRPr lang="fr-FR" sz="2800" b="1" dirty="0"/>
          </a:p>
          <a:p>
            <a:endParaRPr lang="fr-FR" sz="2800" b="1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31A790DF-45E1-4277-84AA-8E4BCC67F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B5A5AC2-8401-4DF5-A3F1-ED82CF05EAC3}"/>
              </a:ext>
            </a:extLst>
          </p:cNvPr>
          <p:cNvSpPr txBox="1"/>
          <p:nvPr/>
        </p:nvSpPr>
        <p:spPr>
          <a:xfrm>
            <a:off x="2589212" y="2523818"/>
            <a:ext cx="96027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Découverte de techniques de génotypage/séquençage transposables</a:t>
            </a:r>
          </a:p>
          <a:p>
            <a:endParaRPr lang="fr-FR" sz="2800" b="1" dirty="0"/>
          </a:p>
        </p:txBody>
      </p:sp>
      <p:sp>
        <p:nvSpPr>
          <p:cNvPr id="6" name="Titre 1">
            <a:extLst>
              <a:ext uri="{FF2B5EF4-FFF2-40B4-BE49-F238E27FC236}">
                <a16:creationId xmlns="" xmlns:a16="http://schemas.microsoft.com/office/drawing/2014/main" id="{718BE642-1F48-45D7-9C74-0723CE008E1B}"/>
              </a:ext>
            </a:extLst>
          </p:cNvPr>
          <p:cNvSpPr txBox="1">
            <a:spLocks/>
          </p:cNvSpPr>
          <p:nvPr/>
        </p:nvSpPr>
        <p:spPr>
          <a:xfrm>
            <a:off x="1833508" y="3908813"/>
            <a:ext cx="10358492" cy="7956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i="1" dirty="0">
                <a:solidFill>
                  <a:schemeClr val="accent1"/>
                </a:solidFill>
              </a:rPr>
              <a:t>Fruits du stage dans l’équipe du Dr. </a:t>
            </a:r>
            <a:r>
              <a:rPr lang="fr-FR" b="1" i="1" dirty="0" err="1">
                <a:solidFill>
                  <a:schemeClr val="accent1"/>
                </a:solidFill>
              </a:rPr>
              <a:t>Marsollier</a:t>
            </a:r>
            <a:endParaRPr lang="fr-FR" b="1" i="1" dirty="0">
              <a:solidFill>
                <a:schemeClr val="accent1"/>
              </a:solidFill>
            </a:endParaRPr>
          </a:p>
          <a:p>
            <a:endParaRPr lang="fr-FR" b="1" i="1" dirty="0"/>
          </a:p>
          <a:p>
            <a:endParaRPr lang="fr-FR" b="1" i="1" dirty="0"/>
          </a:p>
          <a:p>
            <a:endParaRPr lang="fr-FR" b="1" i="1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8B2D736-1FB0-4A77-AB0F-B806991B982E}"/>
              </a:ext>
            </a:extLst>
          </p:cNvPr>
          <p:cNvSpPr txBox="1"/>
          <p:nvPr/>
        </p:nvSpPr>
        <p:spPr>
          <a:xfrm>
            <a:off x="2674556" y="4785300"/>
            <a:ext cx="8383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Mise au point de deux activités technologiques</a:t>
            </a:r>
          </a:p>
          <a:p>
            <a:endParaRPr lang="fr-FR" sz="2800" b="1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48BDD676-56E4-4806-9B60-1E18E284199E}"/>
              </a:ext>
            </a:extLst>
          </p:cNvPr>
          <p:cNvSpPr txBox="1"/>
          <p:nvPr/>
        </p:nvSpPr>
        <p:spPr>
          <a:xfrm>
            <a:off x="2674556" y="5580977"/>
            <a:ext cx="83835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Inscription au « Passeport Recherche » en équipe interdisciplinaire</a:t>
            </a:r>
          </a:p>
        </p:txBody>
      </p:sp>
    </p:spTree>
    <p:extLst>
      <p:ext uri="{BB962C8B-B14F-4D97-AF65-F5344CB8AC3E}">
        <p14:creationId xmlns:p14="http://schemas.microsoft.com/office/powerpoint/2010/main" val="383626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="" xmlns:a16="http://schemas.microsoft.com/office/drawing/2014/main" id="{494241EF-7B7D-4D9A-A5AE-168D45FD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2" y="-79365"/>
            <a:ext cx="12385963" cy="781088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II.1. Le projet « recherche autour de l’ulcère de </a:t>
            </a:r>
            <a:r>
              <a:rPr lang="fr-FR" sz="4000" dirty="0" err="1"/>
              <a:t>Buruli</a:t>
            </a:r>
            <a:r>
              <a:rPr lang="fr-FR" sz="4000" dirty="0"/>
              <a:t>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F94B01D-E3CB-4C3A-B6D9-2E95D7E5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10" name="Organigramme : Alternative 9">
            <a:extLst>
              <a:ext uri="{FF2B5EF4-FFF2-40B4-BE49-F238E27FC236}">
                <a16:creationId xmlns="" xmlns:a16="http://schemas.microsoft.com/office/drawing/2014/main" id="{A0DCD711-FFF7-45E1-A066-901177811499}"/>
              </a:ext>
            </a:extLst>
          </p:cNvPr>
          <p:cNvSpPr>
            <a:spLocks/>
          </p:cNvSpPr>
          <p:nvPr/>
        </p:nvSpPr>
        <p:spPr>
          <a:xfrm>
            <a:off x="5201297" y="2982084"/>
            <a:ext cx="2370652" cy="932960"/>
          </a:xfrm>
          <a:prstGeom prst="flowChartAlternateProcess">
            <a:avLst/>
          </a:prstGeom>
          <a:solidFill>
            <a:srgbClr val="FFFF00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Intérêt et investissement des étudiants</a:t>
            </a:r>
          </a:p>
        </p:txBody>
      </p:sp>
      <p:grpSp>
        <p:nvGrpSpPr>
          <p:cNvPr id="41" name="Groupe 40">
            <a:extLst>
              <a:ext uri="{FF2B5EF4-FFF2-40B4-BE49-F238E27FC236}">
                <a16:creationId xmlns="" xmlns:a16="http://schemas.microsoft.com/office/drawing/2014/main" id="{14386D48-F55F-4611-804C-399BA0D456D7}"/>
              </a:ext>
            </a:extLst>
          </p:cNvPr>
          <p:cNvGrpSpPr/>
          <p:nvPr/>
        </p:nvGrpSpPr>
        <p:grpSpPr>
          <a:xfrm>
            <a:off x="2580690" y="5976862"/>
            <a:ext cx="2570569" cy="375329"/>
            <a:chOff x="2580690" y="5976862"/>
            <a:chExt cx="2570569" cy="375329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7B3B6D0-1837-48F9-B999-EA8680FF8AB1}"/>
                </a:ext>
              </a:extLst>
            </p:cNvPr>
            <p:cNvSpPr>
              <a:spLocks/>
            </p:cNvSpPr>
            <p:nvPr/>
          </p:nvSpPr>
          <p:spPr>
            <a:xfrm>
              <a:off x="2580690" y="6002829"/>
              <a:ext cx="865600" cy="3109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Zone de texte 134">
              <a:extLst>
                <a:ext uri="{FF2B5EF4-FFF2-40B4-BE49-F238E27FC236}">
                  <a16:creationId xmlns="" xmlns:a16="http://schemas.microsoft.com/office/drawing/2014/main" id="{4968A74E-3783-4633-BDE5-69AB367CCAB1}"/>
                </a:ext>
              </a:extLst>
            </p:cNvPr>
            <p:cNvSpPr txBox="1">
              <a:spLocks/>
            </p:cNvSpPr>
            <p:nvPr/>
          </p:nvSpPr>
          <p:spPr>
            <a:xfrm>
              <a:off x="3559954" y="5976862"/>
              <a:ext cx="1591305" cy="37532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fr-FR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Atouts du projet</a:t>
              </a:r>
              <a:endPara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Zone de texte 142">
            <a:extLst>
              <a:ext uri="{FF2B5EF4-FFF2-40B4-BE49-F238E27FC236}">
                <a16:creationId xmlns="" xmlns:a16="http://schemas.microsoft.com/office/drawing/2014/main" id="{38B9053E-DE53-4573-9A28-44A13B4384AD}"/>
              </a:ext>
            </a:extLst>
          </p:cNvPr>
          <p:cNvSpPr txBox="1">
            <a:spLocks/>
          </p:cNvSpPr>
          <p:nvPr/>
        </p:nvSpPr>
        <p:spPr>
          <a:xfrm>
            <a:off x="3551211" y="6348309"/>
            <a:ext cx="1591305" cy="36460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Objectifs du projet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rganigramme : Alternative 13">
            <a:extLst>
              <a:ext uri="{FF2B5EF4-FFF2-40B4-BE49-F238E27FC236}">
                <a16:creationId xmlns="" xmlns:a16="http://schemas.microsoft.com/office/drawing/2014/main" id="{E938465F-6A34-4E9B-A23C-CCE5E4BB504F}"/>
              </a:ext>
            </a:extLst>
          </p:cNvPr>
          <p:cNvSpPr>
            <a:spLocks/>
          </p:cNvSpPr>
          <p:nvPr/>
        </p:nvSpPr>
        <p:spPr>
          <a:xfrm>
            <a:off x="1083676" y="4026712"/>
            <a:ext cx="2736482" cy="73613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Donner du sens</a:t>
            </a:r>
            <a:r>
              <a: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aux techniques déjà étudiées</a:t>
            </a:r>
          </a:p>
        </p:txBody>
      </p:sp>
      <p:sp>
        <p:nvSpPr>
          <p:cNvPr id="15" name="Organigramme : Alternative 14">
            <a:extLst>
              <a:ext uri="{FF2B5EF4-FFF2-40B4-BE49-F238E27FC236}">
                <a16:creationId xmlns="" xmlns:a16="http://schemas.microsoft.com/office/drawing/2014/main" id="{E7F90715-950E-4271-A34E-8D59FD91C280}"/>
              </a:ext>
            </a:extLst>
          </p:cNvPr>
          <p:cNvSpPr>
            <a:spLocks/>
          </p:cNvSpPr>
          <p:nvPr/>
        </p:nvSpPr>
        <p:spPr>
          <a:xfrm>
            <a:off x="1734630" y="4951562"/>
            <a:ext cx="2657775" cy="804276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Découvrir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notion et une technique de génotypage</a:t>
            </a:r>
          </a:p>
        </p:txBody>
      </p:sp>
      <p:sp>
        <p:nvSpPr>
          <p:cNvPr id="16" name="Organigramme : Alternative 15">
            <a:extLst>
              <a:ext uri="{FF2B5EF4-FFF2-40B4-BE49-F238E27FC236}">
                <a16:creationId xmlns="" xmlns:a16="http://schemas.microsoft.com/office/drawing/2014/main" id="{A3681A39-E29E-42A1-A789-2AE43468361E}"/>
              </a:ext>
            </a:extLst>
          </p:cNvPr>
          <p:cNvSpPr>
            <a:spLocks/>
          </p:cNvSpPr>
          <p:nvPr/>
        </p:nvSpPr>
        <p:spPr>
          <a:xfrm>
            <a:off x="8388337" y="4951562"/>
            <a:ext cx="2817039" cy="826579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Renforcer </a:t>
            </a:r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compétences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rganigramme : Alternative 16">
            <a:extLst>
              <a:ext uri="{FF2B5EF4-FFF2-40B4-BE49-F238E27FC236}">
                <a16:creationId xmlns="" xmlns:a16="http://schemas.microsoft.com/office/drawing/2014/main" id="{4E2B309D-29C5-4D0C-AE33-E30437FE4778}"/>
              </a:ext>
            </a:extLst>
          </p:cNvPr>
          <p:cNvSpPr>
            <a:spLocks/>
          </p:cNvSpPr>
          <p:nvPr/>
        </p:nvSpPr>
        <p:spPr>
          <a:xfrm>
            <a:off x="2580690" y="6392674"/>
            <a:ext cx="865600" cy="28954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rganigramme : Alternative 17">
            <a:extLst>
              <a:ext uri="{FF2B5EF4-FFF2-40B4-BE49-F238E27FC236}">
                <a16:creationId xmlns="" xmlns:a16="http://schemas.microsoft.com/office/drawing/2014/main" id="{100EC4B4-208B-4979-8F71-B87BC3765958}"/>
              </a:ext>
            </a:extLst>
          </p:cNvPr>
          <p:cNvSpPr>
            <a:spLocks/>
          </p:cNvSpPr>
          <p:nvPr/>
        </p:nvSpPr>
        <p:spPr>
          <a:xfrm>
            <a:off x="4735085" y="4972666"/>
            <a:ext cx="3300180" cy="805901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Mobiliser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connaissances</a:t>
            </a:r>
          </a:p>
        </p:txBody>
      </p:sp>
      <p:sp>
        <p:nvSpPr>
          <p:cNvPr id="20" name="Zone de texte 159">
            <a:extLst>
              <a:ext uri="{FF2B5EF4-FFF2-40B4-BE49-F238E27FC236}">
                <a16:creationId xmlns="" xmlns:a16="http://schemas.microsoft.com/office/drawing/2014/main" id="{58BDF9E7-CD25-4C8E-995E-D9C2E2020372}"/>
              </a:ext>
            </a:extLst>
          </p:cNvPr>
          <p:cNvSpPr txBox="1">
            <a:spLocks/>
          </p:cNvSpPr>
          <p:nvPr/>
        </p:nvSpPr>
        <p:spPr>
          <a:xfrm>
            <a:off x="6487484" y="6313816"/>
            <a:ext cx="1034412" cy="26802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Permet de</a:t>
            </a: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="" xmlns:a16="http://schemas.microsoft.com/office/drawing/2014/main" id="{455E800D-6BD1-4B21-8898-C2A546F1EFCD}"/>
              </a:ext>
            </a:extLst>
          </p:cNvPr>
          <p:cNvGrpSpPr/>
          <p:nvPr/>
        </p:nvGrpSpPr>
        <p:grpSpPr>
          <a:xfrm>
            <a:off x="1065146" y="2308799"/>
            <a:ext cx="4136151" cy="989619"/>
            <a:chOff x="1065146" y="2308799"/>
            <a:chExt cx="4136151" cy="989619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A064EC4F-CF46-4399-986E-49B338A9F2A3}"/>
                </a:ext>
              </a:extLst>
            </p:cNvPr>
            <p:cNvSpPr>
              <a:spLocks/>
            </p:cNvSpPr>
            <p:nvPr/>
          </p:nvSpPr>
          <p:spPr>
            <a:xfrm>
              <a:off x="1065146" y="2308799"/>
              <a:ext cx="2744024" cy="8042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Projet concret : contexte porteur </a:t>
              </a:r>
              <a:r>
                <a:rPr lang="fr-FR" sz="2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d’intérêt</a:t>
              </a:r>
              <a:endPara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AutoShape 400">
              <a:extLst>
                <a:ext uri="{FF2B5EF4-FFF2-40B4-BE49-F238E27FC236}">
                  <a16:creationId xmlns="" xmlns:a16="http://schemas.microsoft.com/office/drawing/2014/main" id="{0754BE68-7743-445B-89D8-1ABFB15243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02187" y="2800345"/>
              <a:ext cx="1399110" cy="498073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e 39">
            <a:extLst>
              <a:ext uri="{FF2B5EF4-FFF2-40B4-BE49-F238E27FC236}">
                <a16:creationId xmlns="" xmlns:a16="http://schemas.microsoft.com/office/drawing/2014/main" id="{EC9432DE-F222-44C6-BDEE-7522AAE774D1}"/>
              </a:ext>
            </a:extLst>
          </p:cNvPr>
          <p:cNvGrpSpPr/>
          <p:nvPr/>
        </p:nvGrpSpPr>
        <p:grpSpPr>
          <a:xfrm>
            <a:off x="7571950" y="2350796"/>
            <a:ext cx="4155210" cy="968392"/>
            <a:chOff x="7571951" y="2350796"/>
            <a:chExt cx="3554499" cy="968392"/>
          </a:xfrm>
        </p:grpSpPr>
        <p:cxnSp>
          <p:nvCxnSpPr>
            <p:cNvPr id="22" name="AutoShape 402">
              <a:extLst>
                <a:ext uri="{FF2B5EF4-FFF2-40B4-BE49-F238E27FC236}">
                  <a16:creationId xmlns="" xmlns:a16="http://schemas.microsoft.com/office/drawing/2014/main" id="{DD703236-D18A-47D8-B3CF-4A6D3F2B869A}"/>
                </a:ext>
              </a:extLst>
            </p:cNvPr>
            <p:cNvCxnSpPr>
              <a:cxnSpLocks noChangeShapeType="1"/>
              <a:stCxn id="23" idx="1"/>
            </p:cNvCxnSpPr>
            <p:nvPr/>
          </p:nvCxnSpPr>
          <p:spPr bwMode="auto">
            <a:xfrm flipH="1">
              <a:off x="7571951" y="2718177"/>
              <a:ext cx="1279420" cy="601011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50DA5F8F-1B57-4256-9023-F00071034F87}"/>
                </a:ext>
              </a:extLst>
            </p:cNvPr>
            <p:cNvSpPr>
              <a:spLocks/>
            </p:cNvSpPr>
            <p:nvPr/>
          </p:nvSpPr>
          <p:spPr>
            <a:xfrm>
              <a:off x="8851371" y="2350796"/>
              <a:ext cx="2275079" cy="7347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Projet interdisciplinaire</a:t>
              </a:r>
              <a:endPara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="" xmlns:a16="http://schemas.microsoft.com/office/drawing/2014/main" id="{9459E1E6-1886-4E63-AFBF-006D2D5ADD09}"/>
              </a:ext>
            </a:extLst>
          </p:cNvPr>
          <p:cNvGrpSpPr/>
          <p:nvPr/>
        </p:nvGrpSpPr>
        <p:grpSpPr>
          <a:xfrm>
            <a:off x="1049243" y="3252763"/>
            <a:ext cx="4182774" cy="624761"/>
            <a:chOff x="1049243" y="3252763"/>
            <a:chExt cx="4182774" cy="624761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25F00F8-A54D-4EBB-861E-F40EDE84139C}"/>
                </a:ext>
              </a:extLst>
            </p:cNvPr>
            <p:cNvSpPr>
              <a:spLocks/>
            </p:cNvSpPr>
            <p:nvPr/>
          </p:nvSpPr>
          <p:spPr>
            <a:xfrm>
              <a:off x="1049243" y="3252763"/>
              <a:ext cx="2744044" cy="62476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Techniques innovantes</a:t>
              </a:r>
              <a:r>
                <a:rPr lang="fr-FR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AutoShape 403">
              <a:extLst>
                <a:ext uri="{FF2B5EF4-FFF2-40B4-BE49-F238E27FC236}">
                  <a16:creationId xmlns="" xmlns:a16="http://schemas.microsoft.com/office/drawing/2014/main" id="{118CCC73-8E62-4028-8935-1CA27C97201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820158" y="3478307"/>
              <a:ext cx="1411859" cy="95636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e 37">
            <a:extLst>
              <a:ext uri="{FF2B5EF4-FFF2-40B4-BE49-F238E27FC236}">
                <a16:creationId xmlns="" xmlns:a16="http://schemas.microsoft.com/office/drawing/2014/main" id="{EAEDC008-370C-46F2-8296-6205C3E1115D}"/>
              </a:ext>
            </a:extLst>
          </p:cNvPr>
          <p:cNvGrpSpPr/>
          <p:nvPr/>
        </p:nvGrpSpPr>
        <p:grpSpPr>
          <a:xfrm>
            <a:off x="3812040" y="1371347"/>
            <a:ext cx="5149172" cy="1610737"/>
            <a:chOff x="3812040" y="1371347"/>
            <a:chExt cx="5149172" cy="1610737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FBC05AB-B121-45A8-A14A-9CCFA81AC17C}"/>
                </a:ext>
              </a:extLst>
            </p:cNvPr>
            <p:cNvSpPr>
              <a:spLocks/>
            </p:cNvSpPr>
            <p:nvPr/>
          </p:nvSpPr>
          <p:spPr>
            <a:xfrm>
              <a:off x="3812040" y="1371347"/>
              <a:ext cx="5149172" cy="8656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421640" algn="ctr"/>
              <a:r>
                <a:rPr lang="fr-FR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Partenariat équipe INSERM</a:t>
              </a:r>
              <a:endParaRPr lang="fr-FR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AutoShape 404">
              <a:extLst>
                <a:ext uri="{FF2B5EF4-FFF2-40B4-BE49-F238E27FC236}">
                  <a16:creationId xmlns="" xmlns:a16="http://schemas.microsoft.com/office/drawing/2014/main" id="{67BBE700-27BF-4B4B-9B6A-5939A935AB51}"/>
                </a:ext>
              </a:extLst>
            </p:cNvPr>
            <p:cNvCxnSpPr>
              <a:cxnSpLocks noChangeShapeType="1"/>
              <a:stCxn id="7" idx="2"/>
              <a:endCxn id="10" idx="0"/>
            </p:cNvCxnSpPr>
            <p:nvPr/>
          </p:nvCxnSpPr>
          <p:spPr bwMode="auto">
            <a:xfrm flipH="1">
              <a:off x="6386623" y="2236985"/>
              <a:ext cx="3" cy="745099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Organigramme : Alternative 29">
            <a:extLst>
              <a:ext uri="{FF2B5EF4-FFF2-40B4-BE49-F238E27FC236}">
                <a16:creationId xmlns="" xmlns:a16="http://schemas.microsoft.com/office/drawing/2014/main" id="{F8415826-CEA9-4BE9-ADC9-9DE7456891FB}"/>
              </a:ext>
            </a:extLst>
          </p:cNvPr>
          <p:cNvSpPr>
            <a:spLocks/>
          </p:cNvSpPr>
          <p:nvPr/>
        </p:nvSpPr>
        <p:spPr>
          <a:xfrm>
            <a:off x="9067591" y="3973050"/>
            <a:ext cx="2656500" cy="78358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Créer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support de </a:t>
            </a:r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communication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e 38">
            <a:extLst>
              <a:ext uri="{FF2B5EF4-FFF2-40B4-BE49-F238E27FC236}">
                <a16:creationId xmlns="" xmlns:a16="http://schemas.microsoft.com/office/drawing/2014/main" id="{3D55E9F2-DADE-4733-AE0B-A76D16516DB3}"/>
              </a:ext>
            </a:extLst>
          </p:cNvPr>
          <p:cNvGrpSpPr/>
          <p:nvPr/>
        </p:nvGrpSpPr>
        <p:grpSpPr>
          <a:xfrm>
            <a:off x="7589750" y="3252762"/>
            <a:ext cx="4134342" cy="601011"/>
            <a:chOff x="7589750" y="3252763"/>
            <a:chExt cx="3536699" cy="534192"/>
          </a:xfrm>
        </p:grpSpPr>
        <p:cxnSp>
          <p:nvCxnSpPr>
            <p:cNvPr id="28" name="AutoShape 410">
              <a:extLst>
                <a:ext uri="{FF2B5EF4-FFF2-40B4-BE49-F238E27FC236}">
                  <a16:creationId xmlns="" xmlns:a16="http://schemas.microsoft.com/office/drawing/2014/main" id="{847408D0-B03B-408F-BFAE-4F4F8F525DC4}"/>
                </a:ext>
              </a:extLst>
            </p:cNvPr>
            <p:cNvCxnSpPr>
              <a:cxnSpLocks noChangeShapeType="1"/>
              <a:stCxn id="32" idx="1"/>
            </p:cNvCxnSpPr>
            <p:nvPr/>
          </p:nvCxnSpPr>
          <p:spPr bwMode="auto">
            <a:xfrm flipH="1">
              <a:off x="7589750" y="3519859"/>
              <a:ext cx="1264211" cy="74823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D61E96C7-48D8-4049-94D3-46C9620744CA}"/>
                </a:ext>
              </a:extLst>
            </p:cNvPr>
            <p:cNvSpPr>
              <a:spLocks/>
            </p:cNvSpPr>
            <p:nvPr/>
          </p:nvSpPr>
          <p:spPr>
            <a:xfrm>
              <a:off x="8853961" y="3252763"/>
              <a:ext cx="2272488" cy="5341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6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Projet de classe </a:t>
              </a:r>
              <a:r>
                <a:rPr lang="fr-FR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fédérateur</a:t>
              </a:r>
              <a:endPara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e 41">
            <a:extLst>
              <a:ext uri="{FF2B5EF4-FFF2-40B4-BE49-F238E27FC236}">
                <a16:creationId xmlns="" xmlns:a16="http://schemas.microsoft.com/office/drawing/2014/main" id="{BD02295F-714F-4716-83A6-B5719387CC26}"/>
              </a:ext>
            </a:extLst>
          </p:cNvPr>
          <p:cNvGrpSpPr/>
          <p:nvPr/>
        </p:nvGrpSpPr>
        <p:grpSpPr>
          <a:xfrm>
            <a:off x="6478740" y="6015631"/>
            <a:ext cx="1690834" cy="375329"/>
            <a:chOff x="6478740" y="6015631"/>
            <a:chExt cx="1690834" cy="375329"/>
          </a:xfrm>
        </p:grpSpPr>
        <p:sp>
          <p:nvSpPr>
            <p:cNvPr id="19" name="Zone de texte 157">
              <a:extLst>
                <a:ext uri="{FF2B5EF4-FFF2-40B4-BE49-F238E27FC236}">
                  <a16:creationId xmlns="" xmlns:a16="http://schemas.microsoft.com/office/drawing/2014/main" id="{5D7341C0-E968-4249-80CB-E90C6411F6C3}"/>
                </a:ext>
              </a:extLst>
            </p:cNvPr>
            <p:cNvSpPr txBox="1">
              <a:spLocks/>
            </p:cNvSpPr>
            <p:nvPr/>
          </p:nvSpPr>
          <p:spPr>
            <a:xfrm>
              <a:off x="6478740" y="6015631"/>
              <a:ext cx="1043155" cy="37532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fr-FR" sz="12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Suscite</a:t>
              </a:r>
              <a:endPara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AutoShape 400">
              <a:extLst>
                <a:ext uri="{FF2B5EF4-FFF2-40B4-BE49-F238E27FC236}">
                  <a16:creationId xmlns="" xmlns:a16="http://schemas.microsoft.com/office/drawing/2014/main" id="{2A627EE5-67C0-4D1D-BCB0-55933170663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68701" y="6091242"/>
              <a:ext cx="600873" cy="996"/>
            </a:xfrm>
            <a:prstGeom prst="straightConnector1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4" name="AutoShape 411">
            <a:extLst>
              <a:ext uri="{FF2B5EF4-FFF2-40B4-BE49-F238E27FC236}">
                <a16:creationId xmlns="" xmlns:a16="http://schemas.microsoft.com/office/drawing/2014/main" id="{7BA1D601-1145-4637-BBB7-BC451FDF87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65612" y="6441407"/>
            <a:ext cx="603962" cy="0"/>
          </a:xfrm>
          <a:prstGeom prst="straightConnector1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AD8561C5-09A1-42D0-8794-66FB86FD9009}"/>
              </a:ext>
            </a:extLst>
          </p:cNvPr>
          <p:cNvGrpSpPr/>
          <p:nvPr/>
        </p:nvGrpSpPr>
        <p:grpSpPr>
          <a:xfrm>
            <a:off x="3820158" y="3830232"/>
            <a:ext cx="5247433" cy="1204628"/>
            <a:chOff x="3820158" y="3830232"/>
            <a:chExt cx="5247433" cy="1204628"/>
          </a:xfrm>
        </p:grpSpPr>
        <p:cxnSp>
          <p:nvCxnSpPr>
            <p:cNvPr id="26" name="AutoShape 406">
              <a:extLst>
                <a:ext uri="{FF2B5EF4-FFF2-40B4-BE49-F238E27FC236}">
                  <a16:creationId xmlns="" xmlns:a16="http://schemas.microsoft.com/office/drawing/2014/main" id="{C0ABC950-9AC1-4952-A168-00F635993FF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7467324" y="3915043"/>
              <a:ext cx="921013" cy="1083335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408">
              <a:extLst>
                <a:ext uri="{FF2B5EF4-FFF2-40B4-BE49-F238E27FC236}">
                  <a16:creationId xmlns="" xmlns:a16="http://schemas.microsoft.com/office/drawing/2014/main" id="{EAF68D1F-E802-4757-9EB0-33A8BF52BD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392405" y="3915043"/>
              <a:ext cx="984723" cy="1119817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411">
              <a:extLst>
                <a:ext uri="{FF2B5EF4-FFF2-40B4-BE49-F238E27FC236}">
                  <a16:creationId xmlns="" xmlns:a16="http://schemas.microsoft.com/office/drawing/2014/main" id="{A87583EC-EA9E-4FD3-8BAF-DDD491A007F4}"/>
                </a:ext>
              </a:extLst>
            </p:cNvPr>
            <p:cNvCxnSpPr>
              <a:cxnSpLocks noChangeShapeType="1"/>
              <a:endCxn id="30" idx="1"/>
            </p:cNvCxnSpPr>
            <p:nvPr/>
          </p:nvCxnSpPr>
          <p:spPr bwMode="auto">
            <a:xfrm>
              <a:off x="7565612" y="3830232"/>
              <a:ext cx="1501979" cy="534608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413">
              <a:extLst>
                <a:ext uri="{FF2B5EF4-FFF2-40B4-BE49-F238E27FC236}">
                  <a16:creationId xmlns="" xmlns:a16="http://schemas.microsoft.com/office/drawing/2014/main" id="{D4D1E85E-87B2-4FD6-A087-383A222D2DFE}"/>
                </a:ext>
              </a:extLst>
            </p:cNvPr>
            <p:cNvCxnSpPr>
              <a:cxnSpLocks noChangeShapeType="1"/>
              <a:endCxn id="14" idx="3"/>
            </p:cNvCxnSpPr>
            <p:nvPr/>
          </p:nvCxnSpPr>
          <p:spPr bwMode="auto">
            <a:xfrm flipH="1">
              <a:off x="3820158" y="3885974"/>
              <a:ext cx="1386954" cy="508807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406">
              <a:extLst>
                <a:ext uri="{FF2B5EF4-FFF2-40B4-BE49-F238E27FC236}">
                  <a16:creationId xmlns="" xmlns:a16="http://schemas.microsoft.com/office/drawing/2014/main" id="{A57C0420-632F-427B-BC97-6FC800DF87D1}"/>
                </a:ext>
              </a:extLst>
            </p:cNvPr>
            <p:cNvCxnSpPr>
              <a:cxnSpLocks noChangeShapeType="1"/>
              <a:stCxn id="10" idx="2"/>
              <a:endCxn id="18" idx="0"/>
            </p:cNvCxnSpPr>
            <p:nvPr/>
          </p:nvCxnSpPr>
          <p:spPr bwMode="auto">
            <a:xfrm flipH="1">
              <a:off x="6385175" y="3915044"/>
              <a:ext cx="1448" cy="1057622"/>
            </a:xfrm>
            <a:prstGeom prst="straightConnector1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B593B292-4FD8-4DC2-A4D3-3770D6A80F28}"/>
              </a:ext>
            </a:extLst>
          </p:cNvPr>
          <p:cNvSpPr txBox="1"/>
          <p:nvPr/>
        </p:nvSpPr>
        <p:spPr>
          <a:xfrm>
            <a:off x="3352818" y="590259"/>
            <a:ext cx="555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Atouts et objectifs du projet</a:t>
            </a:r>
          </a:p>
        </p:txBody>
      </p:sp>
    </p:spTree>
    <p:extLst>
      <p:ext uri="{BB962C8B-B14F-4D97-AF65-F5344CB8AC3E}">
        <p14:creationId xmlns:p14="http://schemas.microsoft.com/office/powerpoint/2010/main" val="376682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4289749-D701-489B-A4E6-F1BEE54A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="" xmlns:a16="http://schemas.microsoft.com/office/drawing/2014/main" id="{E9F5997D-95DF-4242-84D4-654143840DEE}"/>
              </a:ext>
            </a:extLst>
          </p:cNvPr>
          <p:cNvSpPr txBox="1">
            <a:spLocks/>
          </p:cNvSpPr>
          <p:nvPr/>
        </p:nvSpPr>
        <p:spPr>
          <a:xfrm>
            <a:off x="98022" y="-79365"/>
            <a:ext cx="12385963" cy="781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II.1. Le projet « recherches autour de l’ulcère de </a:t>
            </a:r>
            <a:r>
              <a:rPr lang="fr-FR" sz="4000" dirty="0" err="1"/>
              <a:t>Buruli</a:t>
            </a:r>
            <a:r>
              <a:rPr lang="fr-FR" sz="4000" dirty="0"/>
              <a:t> »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E525764F-EF4F-41EF-9E81-39273254762C}"/>
              </a:ext>
            </a:extLst>
          </p:cNvPr>
          <p:cNvSpPr txBox="1"/>
          <p:nvPr/>
        </p:nvSpPr>
        <p:spPr>
          <a:xfrm>
            <a:off x="2101933" y="708734"/>
            <a:ext cx="9132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Le passeport recherche: un projet interdisciplinaire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E5865CD-3DD1-4BD8-9F0D-9920BA010889}"/>
              </a:ext>
            </a:extLst>
          </p:cNvPr>
          <p:cNvSpPr/>
          <p:nvPr/>
        </p:nvSpPr>
        <p:spPr>
          <a:xfrm>
            <a:off x="3981537" y="1517793"/>
            <a:ext cx="4228924" cy="10289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Construction d’un support de communication</a:t>
            </a: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="" xmlns:a16="http://schemas.microsoft.com/office/drawing/2014/main" id="{3F1E1589-2A8F-4578-9058-5EECCBBBBA74}"/>
              </a:ext>
            </a:extLst>
          </p:cNvPr>
          <p:cNvCxnSpPr>
            <a:cxnSpLocks/>
            <a:stCxn id="17" idx="2"/>
            <a:endCxn id="34" idx="0"/>
          </p:cNvCxnSpPr>
          <p:nvPr/>
        </p:nvCxnSpPr>
        <p:spPr>
          <a:xfrm>
            <a:off x="6095999" y="2546700"/>
            <a:ext cx="1" cy="88230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D1869C4C-D86F-49D2-AECA-A792D20A0BCA}"/>
              </a:ext>
            </a:extLst>
          </p:cNvPr>
          <p:cNvSpPr/>
          <p:nvPr/>
        </p:nvSpPr>
        <p:spPr>
          <a:xfrm>
            <a:off x="314692" y="3429000"/>
            <a:ext cx="4338455" cy="13147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Module 2 AT informatique Bureautique</a:t>
            </a:r>
            <a:endParaRPr lang="fr-FR" sz="16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19FE82A-18C2-497E-9E52-B18CB5B8EEF8}"/>
              </a:ext>
            </a:extLst>
          </p:cNvPr>
          <p:cNvSpPr/>
          <p:nvPr/>
        </p:nvSpPr>
        <p:spPr>
          <a:xfrm>
            <a:off x="4653149" y="3429001"/>
            <a:ext cx="2885702" cy="13147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Connaissances de BCM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0E6CA1F4-9D87-4ED5-B348-2526B1C0F667}"/>
              </a:ext>
            </a:extLst>
          </p:cNvPr>
          <p:cNvSpPr/>
          <p:nvPr/>
        </p:nvSpPr>
        <p:spPr>
          <a:xfrm>
            <a:off x="7538850" y="3429001"/>
            <a:ext cx="4338457" cy="131474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Expression française et communication</a:t>
            </a:r>
          </a:p>
          <a:p>
            <a:pPr algn="ctr"/>
            <a:r>
              <a:rPr lang="fr-FR" sz="1600" b="1" dirty="0"/>
              <a:t>Thème 2 : corps naturel, corps artificiel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AB45F65-A3F4-41EE-AF8F-6594FB1A5E3F}"/>
              </a:ext>
            </a:extLst>
          </p:cNvPr>
          <p:cNvSpPr/>
          <p:nvPr/>
        </p:nvSpPr>
        <p:spPr>
          <a:xfrm>
            <a:off x="314692" y="4743747"/>
            <a:ext cx="11562615" cy="62345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accent1"/>
                </a:solidFill>
              </a:rPr>
              <a:t>Interdisciplinarité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="" xmlns:a16="http://schemas.microsoft.com/office/drawing/2014/main" id="{0230F561-B106-412B-B1A3-F5E4B3FD1E4C}"/>
              </a:ext>
            </a:extLst>
          </p:cNvPr>
          <p:cNvCxnSpPr>
            <a:cxnSpLocks/>
            <a:stCxn id="37" idx="2"/>
          </p:cNvCxnSpPr>
          <p:nvPr/>
        </p:nvCxnSpPr>
        <p:spPr>
          <a:xfrm flipH="1">
            <a:off x="2850078" y="5367201"/>
            <a:ext cx="3245922" cy="39342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="" xmlns:a16="http://schemas.microsoft.com/office/drawing/2014/main" id="{60B8DC44-4551-4E87-87AA-53E96A1D6E9D}"/>
              </a:ext>
            </a:extLst>
          </p:cNvPr>
          <p:cNvCxnSpPr>
            <a:stCxn id="37" idx="2"/>
          </p:cNvCxnSpPr>
          <p:nvPr/>
        </p:nvCxnSpPr>
        <p:spPr>
          <a:xfrm>
            <a:off x="6096000" y="5367201"/>
            <a:ext cx="0" cy="49142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="" xmlns:a16="http://schemas.microsoft.com/office/drawing/2014/main" id="{2D3EFCA4-FC5E-4CD4-9377-C599818EC1C6}"/>
              </a:ext>
            </a:extLst>
          </p:cNvPr>
          <p:cNvCxnSpPr>
            <a:cxnSpLocks/>
            <a:stCxn id="37" idx="2"/>
          </p:cNvCxnSpPr>
          <p:nvPr/>
        </p:nvCxnSpPr>
        <p:spPr>
          <a:xfrm>
            <a:off x="6096000" y="5367201"/>
            <a:ext cx="3245922" cy="39342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393CEA5-7BAC-442E-BCB5-4295C4292607}"/>
              </a:ext>
            </a:extLst>
          </p:cNvPr>
          <p:cNvSpPr/>
          <p:nvPr/>
        </p:nvSpPr>
        <p:spPr>
          <a:xfrm>
            <a:off x="1036461" y="5816150"/>
            <a:ext cx="2945076" cy="8657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Apport de sens aux différentes disciplines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D2970E37-991F-4B74-94BD-BA56A32779CA}"/>
              </a:ext>
            </a:extLst>
          </p:cNvPr>
          <p:cNvSpPr/>
          <p:nvPr/>
        </p:nvSpPr>
        <p:spPr>
          <a:xfrm>
            <a:off x="4463358" y="5822077"/>
            <a:ext cx="3395539" cy="8657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Remobilisation des connaissances de BCM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E9142C72-EA98-40D4-97A8-41095E2747F6}"/>
              </a:ext>
            </a:extLst>
          </p:cNvPr>
          <p:cNvSpPr/>
          <p:nvPr/>
        </p:nvSpPr>
        <p:spPr>
          <a:xfrm>
            <a:off x="8210461" y="5841217"/>
            <a:ext cx="3338622" cy="8657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/>
              <a:t>Plaisir pour les professeurs de travailler en équipe</a:t>
            </a:r>
          </a:p>
        </p:txBody>
      </p:sp>
    </p:spTree>
    <p:extLst>
      <p:ext uri="{BB962C8B-B14F-4D97-AF65-F5344CB8AC3E}">
        <p14:creationId xmlns:p14="http://schemas.microsoft.com/office/powerpoint/2010/main" val="1378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1" grpId="0" animBg="1"/>
      <p:bldP spid="34" grpId="0" animBg="1"/>
      <p:bldP spid="35" grpId="0" animBg="1"/>
      <p:bldP spid="37" grpId="0" animBg="1"/>
      <p:bldP spid="47" grpId="0" animBg="1"/>
      <p:bldP spid="49" grpId="0" animBg="1"/>
      <p:bldP spid="5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="" xmlns:a16="http://schemas.microsoft.com/office/drawing/2014/main" id="{494241EF-7B7D-4D9A-A5AE-168D45FD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22" y="-79365"/>
            <a:ext cx="12385963" cy="781088"/>
          </a:xfrm>
        </p:spPr>
        <p:txBody>
          <a:bodyPr>
            <a:normAutofit fontScale="90000"/>
          </a:bodyPr>
          <a:lstStyle/>
          <a:p>
            <a:r>
              <a:rPr lang="fr-FR" sz="4000" dirty="0"/>
              <a:t>II.1. Le projet « recherches autour de l’ulcère de </a:t>
            </a:r>
            <a:r>
              <a:rPr lang="fr-FR" sz="4000" dirty="0" err="1"/>
              <a:t>Buruli</a:t>
            </a:r>
            <a:r>
              <a:rPr lang="fr-FR" sz="4000" dirty="0"/>
              <a:t> »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2F94B01D-E3CB-4C3A-B6D9-2E95D7E5B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="" xmlns:a16="http://schemas.microsoft.com/office/drawing/2014/main" id="{B593B292-4FD8-4DC2-A4D3-3770D6A80F28}"/>
              </a:ext>
            </a:extLst>
          </p:cNvPr>
          <p:cNvSpPr txBox="1"/>
          <p:nvPr/>
        </p:nvSpPr>
        <p:spPr>
          <a:xfrm>
            <a:off x="3352818" y="947098"/>
            <a:ext cx="5554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L’ancrage dans le référentiel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="" xmlns:a16="http://schemas.microsoft.com/office/drawing/2014/main" id="{990516B6-3DD4-4630-B112-785F4D4A67C2}"/>
              </a:ext>
            </a:extLst>
          </p:cNvPr>
          <p:cNvSpPr/>
          <p:nvPr/>
        </p:nvSpPr>
        <p:spPr>
          <a:xfrm>
            <a:off x="4248912" y="3337178"/>
            <a:ext cx="3856702" cy="135521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Référentiel d’activités professionnelles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="" xmlns:a16="http://schemas.microsoft.com/office/drawing/2014/main" id="{97DADA3B-D42B-4AA6-AFB3-CE7CFE0A8FF9}"/>
              </a:ext>
            </a:extLst>
          </p:cNvPr>
          <p:cNvSpPr/>
          <p:nvPr/>
        </p:nvSpPr>
        <p:spPr>
          <a:xfrm>
            <a:off x="7895092" y="1876641"/>
            <a:ext cx="3201172" cy="129024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Mettre en œuvre des </a:t>
            </a:r>
            <a:r>
              <a:rPr lang="fr-FR" sz="2000" b="1" dirty="0" err="1">
                <a:solidFill>
                  <a:schemeClr val="tx1"/>
                </a:solidFill>
              </a:rPr>
              <a:t>bioanalyses</a:t>
            </a:r>
            <a:r>
              <a:rPr lang="fr-FR" sz="2000" b="1" dirty="0">
                <a:solidFill>
                  <a:schemeClr val="tx1"/>
                </a:solidFill>
              </a:rPr>
              <a:t> et contrôles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="" xmlns:a16="http://schemas.microsoft.com/office/drawing/2014/main" id="{F773FBF4-C57B-42F0-A35D-3DA2FA7D9630}"/>
              </a:ext>
            </a:extLst>
          </p:cNvPr>
          <p:cNvSpPr/>
          <p:nvPr/>
        </p:nvSpPr>
        <p:spPr>
          <a:xfrm>
            <a:off x="7895092" y="4748100"/>
            <a:ext cx="3169148" cy="116280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Mener des études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="" xmlns:a16="http://schemas.microsoft.com/office/drawing/2014/main" id="{0ABE79E5-41F2-4E7A-BF25-CF838AD11707}"/>
              </a:ext>
            </a:extLst>
          </p:cNvPr>
          <p:cNvSpPr/>
          <p:nvPr/>
        </p:nvSpPr>
        <p:spPr>
          <a:xfrm>
            <a:off x="1127760" y="4692393"/>
            <a:ext cx="3011424" cy="116280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Contribuer au suivi d’une production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="" xmlns:a16="http://schemas.microsoft.com/office/drawing/2014/main" id="{C212D7A0-D45A-4398-B48E-2157340FAAB3}"/>
              </a:ext>
            </a:extLst>
          </p:cNvPr>
          <p:cNvSpPr/>
          <p:nvPr/>
        </p:nvSpPr>
        <p:spPr>
          <a:xfrm>
            <a:off x="938012" y="1940631"/>
            <a:ext cx="3201172" cy="121245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Organiser et communiquer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="" xmlns:a16="http://schemas.microsoft.com/office/drawing/2014/main" id="{A3969110-8196-4CBE-9E55-5E328E35CEF8}"/>
              </a:ext>
            </a:extLst>
          </p:cNvPr>
          <p:cNvCxnSpPr>
            <a:cxnSpLocks/>
            <a:stCxn id="2" idx="7"/>
          </p:cNvCxnSpPr>
          <p:nvPr/>
        </p:nvCxnSpPr>
        <p:spPr>
          <a:xfrm flipV="1">
            <a:off x="7540813" y="3088609"/>
            <a:ext cx="1028808" cy="44703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="" xmlns:a16="http://schemas.microsoft.com/office/drawing/2014/main" id="{F0A3C109-571F-464A-8BC0-C9899ECFA03B}"/>
              </a:ext>
            </a:extLst>
          </p:cNvPr>
          <p:cNvCxnSpPr>
            <a:cxnSpLocks/>
            <a:stCxn id="2" idx="5"/>
            <a:endCxn id="8" idx="1"/>
          </p:cNvCxnSpPr>
          <p:nvPr/>
        </p:nvCxnSpPr>
        <p:spPr>
          <a:xfrm>
            <a:off x="7540813" y="4493926"/>
            <a:ext cx="818390" cy="42446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="" xmlns:a16="http://schemas.microsoft.com/office/drawing/2014/main" id="{77FDAF66-B9FC-4B82-9AA1-2E72626F97D3}"/>
              </a:ext>
            </a:extLst>
          </p:cNvPr>
          <p:cNvCxnSpPr>
            <a:cxnSpLocks/>
            <a:stCxn id="2" idx="1"/>
            <a:endCxn id="10" idx="5"/>
          </p:cNvCxnSpPr>
          <p:nvPr/>
        </p:nvCxnSpPr>
        <p:spPr>
          <a:xfrm flipH="1" flipV="1">
            <a:off x="3670383" y="2975525"/>
            <a:ext cx="1143330" cy="56012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="" xmlns:a16="http://schemas.microsoft.com/office/drawing/2014/main" id="{3A1E1600-4788-4413-8BF0-C333AEC69E0E}"/>
              </a:ext>
            </a:extLst>
          </p:cNvPr>
          <p:cNvCxnSpPr>
            <a:cxnSpLocks/>
            <a:stCxn id="2" idx="3"/>
            <a:endCxn id="9" idx="7"/>
          </p:cNvCxnSpPr>
          <p:nvPr/>
        </p:nvCxnSpPr>
        <p:spPr>
          <a:xfrm flipH="1">
            <a:off x="3698171" y="4493926"/>
            <a:ext cx="1115542" cy="368755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82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EA2EBB6-EC06-45FB-87C2-963C5C2BC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C2798CE3-84AC-4AB6-82E0-BB4DDD99B7E2}"/>
              </a:ext>
            </a:extLst>
          </p:cNvPr>
          <p:cNvSpPr txBox="1">
            <a:spLocks/>
          </p:cNvSpPr>
          <p:nvPr/>
        </p:nvSpPr>
        <p:spPr>
          <a:xfrm>
            <a:off x="98022" y="-79365"/>
            <a:ext cx="12385963" cy="781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II.2. La séance « génotypage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F08922DC-7A31-4CBB-B6ED-2B0816410253}"/>
              </a:ext>
            </a:extLst>
          </p:cNvPr>
          <p:cNvSpPr txBox="1"/>
          <p:nvPr/>
        </p:nvSpPr>
        <p:spPr>
          <a:xfrm>
            <a:off x="1529938" y="1199621"/>
            <a:ext cx="9132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Contexte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979868" y="2173045"/>
            <a:ext cx="6992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Comparaison de souches patients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F08922DC-7A31-4CBB-B6ED-2B0816410253}"/>
              </a:ext>
            </a:extLst>
          </p:cNvPr>
          <p:cNvSpPr txBox="1"/>
          <p:nvPr/>
        </p:nvSpPr>
        <p:spPr>
          <a:xfrm>
            <a:off x="1529938" y="3228191"/>
            <a:ext cx="9132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Techniques pratiquées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056965" y="4283337"/>
            <a:ext cx="69924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PCR nichée/électrophorèse</a:t>
            </a:r>
          </a:p>
          <a:p>
            <a:r>
              <a:rPr lang="fr-FR" sz="2800" b="1" dirty="0"/>
              <a:t>Purification de l’amplicon</a:t>
            </a:r>
          </a:p>
          <a:p>
            <a:r>
              <a:rPr lang="fr-FR" sz="2800" b="1" dirty="0"/>
              <a:t>Élongation d’amorces</a:t>
            </a:r>
          </a:p>
        </p:txBody>
      </p:sp>
    </p:spTree>
    <p:extLst>
      <p:ext uri="{BB962C8B-B14F-4D97-AF65-F5344CB8AC3E}">
        <p14:creationId xmlns:p14="http://schemas.microsoft.com/office/powerpoint/2010/main" val="13301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EF5CA0-7DB1-44A3-8B73-0E26BFB92FFC}"/>
              </a:ext>
            </a:extLst>
          </p:cNvPr>
          <p:cNvSpPr/>
          <p:nvPr/>
        </p:nvSpPr>
        <p:spPr>
          <a:xfrm>
            <a:off x="195072" y="626212"/>
            <a:ext cx="11996928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Organigramme : Alternative 17">
            <a:extLst>
              <a:ext uri="{FF2B5EF4-FFF2-40B4-BE49-F238E27FC236}">
                <a16:creationId xmlns="" xmlns:a16="http://schemas.microsoft.com/office/drawing/2014/main" id="{5F69B904-52BD-4B80-937F-6F1162D75B58}"/>
              </a:ext>
            </a:extLst>
          </p:cNvPr>
          <p:cNvSpPr>
            <a:spLocks/>
          </p:cNvSpPr>
          <p:nvPr/>
        </p:nvSpPr>
        <p:spPr>
          <a:xfrm>
            <a:off x="704063" y="626212"/>
            <a:ext cx="3667667" cy="51966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99110" indent="-228600" algn="ctr"/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Brainstorming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7" name="Titre 1">
            <a:extLst>
              <a:ext uri="{FF2B5EF4-FFF2-40B4-BE49-F238E27FC236}">
                <a16:creationId xmlns="" xmlns:a16="http://schemas.microsoft.com/office/drawing/2014/main" id="{F8F494EF-C4FD-40C6-B7B0-7A33390878DE}"/>
              </a:ext>
            </a:extLst>
          </p:cNvPr>
          <p:cNvSpPr txBox="1">
            <a:spLocks/>
          </p:cNvSpPr>
          <p:nvPr/>
        </p:nvSpPr>
        <p:spPr>
          <a:xfrm>
            <a:off x="345367" y="-77408"/>
            <a:ext cx="12385963" cy="781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II.2. La séance « génotypage »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05ABEFDF-5EA5-432A-8F71-A5FF1EF5590F}"/>
              </a:ext>
            </a:extLst>
          </p:cNvPr>
          <p:cNvSpPr txBox="1"/>
          <p:nvPr/>
        </p:nvSpPr>
        <p:spPr>
          <a:xfrm>
            <a:off x="4332284" y="444981"/>
            <a:ext cx="678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Méthodologie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FC5656-1204-44B7-890B-785E6490E656}"/>
              </a:ext>
            </a:extLst>
          </p:cNvPr>
          <p:cNvSpPr/>
          <p:nvPr/>
        </p:nvSpPr>
        <p:spPr>
          <a:xfrm>
            <a:off x="704063" y="1477143"/>
            <a:ext cx="4636941" cy="997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/>
              <a:t>Rappels ulcère de </a:t>
            </a:r>
            <a:r>
              <a:rPr lang="fr-FR" b="1" dirty="0" err="1"/>
              <a:t>Buruli</a:t>
            </a:r>
            <a:endParaRPr lang="fr-FR" b="1" dirty="0"/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78C8C29C-D6F8-422B-B7FA-0D71AA3A9FC3}"/>
              </a:ext>
            </a:extLst>
          </p:cNvPr>
          <p:cNvSpPr/>
          <p:nvPr/>
        </p:nvSpPr>
        <p:spPr>
          <a:xfrm>
            <a:off x="6850996" y="1477142"/>
            <a:ext cx="4636941" cy="997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/>
              <a:t>Objectif de la séance/Notion de SNP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A5EFB48B-A4B8-4E51-8551-60000EFC0400}"/>
              </a:ext>
            </a:extLst>
          </p:cNvPr>
          <p:cNvSpPr/>
          <p:nvPr/>
        </p:nvSpPr>
        <p:spPr>
          <a:xfrm>
            <a:off x="6850996" y="4893254"/>
            <a:ext cx="4636941" cy="9978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/>
              <a:t>PCR nichée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2EBCDC53-C4F6-431E-A41E-ED3D67A32544}"/>
              </a:ext>
            </a:extLst>
          </p:cNvPr>
          <p:cNvSpPr/>
          <p:nvPr/>
        </p:nvSpPr>
        <p:spPr>
          <a:xfrm>
            <a:off x="704063" y="4893254"/>
            <a:ext cx="4636941" cy="10036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/>
              <a:t>Démarche de prévention</a:t>
            </a:r>
          </a:p>
        </p:txBody>
      </p:sp>
    </p:spTree>
    <p:extLst>
      <p:ext uri="{BB962C8B-B14F-4D97-AF65-F5344CB8AC3E}">
        <p14:creationId xmlns:p14="http://schemas.microsoft.com/office/powerpoint/2010/main" val="29588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023 L 0.14623 -0.00023 C 0.21146 -0.00023 0.2918 0.10208 0.2918 0.18518 L 0.2918 0.3708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4" y="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40" grpId="0" animBg="1"/>
      <p:bldP spid="41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Connecteur droit avec flèche 68">
            <a:extLst>
              <a:ext uri="{FF2B5EF4-FFF2-40B4-BE49-F238E27FC236}">
                <a16:creationId xmlns="" xmlns:a16="http://schemas.microsoft.com/office/drawing/2014/main" id="{EE44A7ED-C8CA-4330-95DE-293D4DEDD0E3}"/>
              </a:ext>
            </a:extLst>
          </p:cNvPr>
          <p:cNvCxnSpPr>
            <a:stCxn id="23" idx="2"/>
          </p:cNvCxnSpPr>
          <p:nvPr/>
        </p:nvCxnSpPr>
        <p:spPr>
          <a:xfrm flipH="1">
            <a:off x="6563044" y="2890328"/>
            <a:ext cx="1" cy="6471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="" xmlns:a16="http://schemas.microsoft.com/office/drawing/2014/main" id="{ABF23723-1994-45D9-8FDC-9DE376F2F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AD54E790-A308-440F-82EC-2C548CC9D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1A1E47F5-5033-4BEC-A8C9-7086D9CA2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5EF5CA0-7DB1-44A3-8B73-0E26BFB92FFC}"/>
              </a:ext>
            </a:extLst>
          </p:cNvPr>
          <p:cNvSpPr/>
          <p:nvPr/>
        </p:nvSpPr>
        <p:spPr>
          <a:xfrm>
            <a:off x="195072" y="24919"/>
            <a:ext cx="11996928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="" xmlns:a16="http://schemas.microsoft.com/office/drawing/2014/main" id="{5A0C18C3-E32E-425E-B524-C2667004A9E3}"/>
              </a:ext>
            </a:extLst>
          </p:cNvPr>
          <p:cNvSpPr txBox="1">
            <a:spLocks/>
          </p:cNvSpPr>
          <p:nvPr/>
        </p:nvSpPr>
        <p:spPr bwMode="gray">
          <a:xfrm>
            <a:off x="963168" y="1056598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5A3206-3EDA-46F4-A663-5A70BF73D971}" type="slidenum">
              <a:rPr lang="fr-FR" smtClean="0"/>
              <a:pPr/>
              <a:t>25</a:t>
            </a:fld>
            <a:endParaRPr lang="fr-FR"/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="" xmlns:a16="http://schemas.microsoft.com/office/drawing/2014/main" id="{77DE4353-BE80-47C4-9B9A-E877D2F51123}"/>
              </a:ext>
            </a:extLst>
          </p:cNvPr>
          <p:cNvCxnSpPr>
            <a:cxnSpLocks/>
          </p:cNvCxnSpPr>
          <p:nvPr/>
        </p:nvCxnSpPr>
        <p:spPr>
          <a:xfrm>
            <a:off x="2583535" y="1527766"/>
            <a:ext cx="12223" cy="47907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rganigramme : Alternative 9">
            <a:extLst>
              <a:ext uri="{FF2B5EF4-FFF2-40B4-BE49-F238E27FC236}">
                <a16:creationId xmlns="" xmlns:a16="http://schemas.microsoft.com/office/drawing/2014/main" id="{F76F38FB-9B88-4D51-A128-8DBB3B531116}"/>
              </a:ext>
            </a:extLst>
          </p:cNvPr>
          <p:cNvSpPr>
            <a:spLocks/>
          </p:cNvSpPr>
          <p:nvPr/>
        </p:nvSpPr>
        <p:spPr>
          <a:xfrm>
            <a:off x="4675539" y="1318378"/>
            <a:ext cx="3725621" cy="34767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Préparation d’un gel d’agarose</a:t>
            </a:r>
          </a:p>
        </p:txBody>
      </p:sp>
      <p:sp>
        <p:nvSpPr>
          <p:cNvPr id="11" name="Organigramme : Alternative 10">
            <a:extLst>
              <a:ext uri="{FF2B5EF4-FFF2-40B4-BE49-F238E27FC236}">
                <a16:creationId xmlns="" xmlns:a16="http://schemas.microsoft.com/office/drawing/2014/main" id="{557436FC-AB57-443D-A84A-B96D65D4656F}"/>
              </a:ext>
            </a:extLst>
          </p:cNvPr>
          <p:cNvSpPr>
            <a:spLocks/>
          </p:cNvSpPr>
          <p:nvPr/>
        </p:nvSpPr>
        <p:spPr>
          <a:xfrm>
            <a:off x="701229" y="1874705"/>
            <a:ext cx="3663012" cy="39058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PCR 1 (45 min)</a:t>
            </a:r>
          </a:p>
        </p:txBody>
      </p:sp>
      <p:sp>
        <p:nvSpPr>
          <p:cNvPr id="14" name="Organigramme : Alternative 13">
            <a:extLst>
              <a:ext uri="{FF2B5EF4-FFF2-40B4-BE49-F238E27FC236}">
                <a16:creationId xmlns="" xmlns:a16="http://schemas.microsoft.com/office/drawing/2014/main" id="{50D5AA5D-9C58-4EA0-AA39-6CA6CCEAF0F9}"/>
              </a:ext>
            </a:extLst>
          </p:cNvPr>
          <p:cNvSpPr>
            <a:spLocks/>
          </p:cNvSpPr>
          <p:nvPr/>
        </p:nvSpPr>
        <p:spPr>
          <a:xfrm>
            <a:off x="722740" y="5683281"/>
            <a:ext cx="3659553" cy="45588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Réaction d’extension d’amorces </a:t>
            </a:r>
          </a:p>
        </p:txBody>
      </p:sp>
      <p:sp>
        <p:nvSpPr>
          <p:cNvPr id="16" name="Organigramme : Alternative 15">
            <a:extLst>
              <a:ext uri="{FF2B5EF4-FFF2-40B4-BE49-F238E27FC236}">
                <a16:creationId xmlns="" xmlns:a16="http://schemas.microsoft.com/office/drawing/2014/main" id="{3B08B2F1-DD00-4908-BA80-DAD583403927}"/>
              </a:ext>
            </a:extLst>
          </p:cNvPr>
          <p:cNvSpPr>
            <a:spLocks/>
          </p:cNvSpPr>
          <p:nvPr/>
        </p:nvSpPr>
        <p:spPr>
          <a:xfrm>
            <a:off x="712177" y="1235055"/>
            <a:ext cx="3652064" cy="568553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Réalisation du mix PCR 1 (PSM) </a:t>
            </a:r>
          </a:p>
          <a:p>
            <a:pPr algn="ctr"/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Ajout échantillon patient (paillasse)</a:t>
            </a:r>
            <a:endParaRPr lang="fr-FR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rganigramme : Alternative 16">
            <a:extLst>
              <a:ext uri="{FF2B5EF4-FFF2-40B4-BE49-F238E27FC236}">
                <a16:creationId xmlns="" xmlns:a16="http://schemas.microsoft.com/office/drawing/2014/main" id="{DD917E39-3CF7-4F30-B824-E004CEEECACF}"/>
              </a:ext>
            </a:extLst>
          </p:cNvPr>
          <p:cNvSpPr>
            <a:spLocks/>
          </p:cNvSpPr>
          <p:nvPr/>
        </p:nvSpPr>
        <p:spPr>
          <a:xfrm>
            <a:off x="722740" y="6318496"/>
            <a:ext cx="3592246" cy="45588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Électrophorèse capillaire 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l’INSERM</a:t>
            </a:r>
          </a:p>
        </p:txBody>
      </p:sp>
      <p:sp>
        <p:nvSpPr>
          <p:cNvPr id="18" name="Organigramme : Alternative 17">
            <a:extLst>
              <a:ext uri="{FF2B5EF4-FFF2-40B4-BE49-F238E27FC236}">
                <a16:creationId xmlns="" xmlns:a16="http://schemas.microsoft.com/office/drawing/2014/main" id="{5F69B904-52BD-4B80-937F-6F1162D75B58}"/>
              </a:ext>
            </a:extLst>
          </p:cNvPr>
          <p:cNvSpPr>
            <a:spLocks/>
          </p:cNvSpPr>
          <p:nvPr/>
        </p:nvSpPr>
        <p:spPr>
          <a:xfrm>
            <a:off x="704063" y="626212"/>
            <a:ext cx="3667667" cy="51966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99110" indent="-228600" algn="ctr"/>
            <a:r>
              <a:rPr lang="fr-FR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Brainstorming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Organigramme : Alternative 18">
            <a:extLst>
              <a:ext uri="{FF2B5EF4-FFF2-40B4-BE49-F238E27FC236}">
                <a16:creationId xmlns="" xmlns:a16="http://schemas.microsoft.com/office/drawing/2014/main" id="{CEBCF267-C13A-48BF-A00B-1303DB3C9616}"/>
              </a:ext>
            </a:extLst>
          </p:cNvPr>
          <p:cNvSpPr>
            <a:spLocks/>
          </p:cNvSpPr>
          <p:nvPr/>
        </p:nvSpPr>
        <p:spPr>
          <a:xfrm>
            <a:off x="764259" y="3001557"/>
            <a:ext cx="3607471" cy="185550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PCR 2 (45 min)</a:t>
            </a:r>
          </a:p>
        </p:txBody>
      </p:sp>
      <p:sp>
        <p:nvSpPr>
          <p:cNvPr id="20" name="Organigramme : Alternative 19">
            <a:extLst>
              <a:ext uri="{FF2B5EF4-FFF2-40B4-BE49-F238E27FC236}">
                <a16:creationId xmlns="" xmlns:a16="http://schemas.microsoft.com/office/drawing/2014/main" id="{51B9FB4B-BDB2-4EEC-9CA7-E91DDEE215D9}"/>
              </a:ext>
            </a:extLst>
          </p:cNvPr>
          <p:cNvSpPr>
            <a:spLocks/>
          </p:cNvSpPr>
          <p:nvPr/>
        </p:nvSpPr>
        <p:spPr>
          <a:xfrm>
            <a:off x="712177" y="5039271"/>
            <a:ext cx="3659553" cy="411418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Purification produit PCR 2</a:t>
            </a:r>
          </a:p>
        </p:txBody>
      </p:sp>
      <p:sp>
        <p:nvSpPr>
          <p:cNvPr id="22" name="Organigramme : Alternative 21">
            <a:extLst>
              <a:ext uri="{FF2B5EF4-FFF2-40B4-BE49-F238E27FC236}">
                <a16:creationId xmlns="" xmlns:a16="http://schemas.microsoft.com/office/drawing/2014/main" id="{0CCB239F-FF21-456C-B682-DD336D0A5611}"/>
              </a:ext>
            </a:extLst>
          </p:cNvPr>
          <p:cNvSpPr>
            <a:spLocks/>
          </p:cNvSpPr>
          <p:nvPr/>
        </p:nvSpPr>
        <p:spPr>
          <a:xfrm>
            <a:off x="8751160" y="1706509"/>
            <a:ext cx="1916310" cy="669515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Théorie Technique </a:t>
            </a:r>
            <a:r>
              <a:rPr lang="fr-FR" sz="1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SNaPshot</a:t>
            </a:r>
            <a:r>
              <a:rPr lang="fr-FR" sz="1600" baseline="30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</a:t>
            </a: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4" name="Organigramme : Alternative 23">
            <a:extLst>
              <a:ext uri="{FF2B5EF4-FFF2-40B4-BE49-F238E27FC236}">
                <a16:creationId xmlns="" xmlns:a16="http://schemas.microsoft.com/office/drawing/2014/main" id="{D8D3C7E4-3BAF-4286-9953-31781ACA8B0E}"/>
              </a:ext>
            </a:extLst>
          </p:cNvPr>
          <p:cNvSpPr>
            <a:spLocks/>
          </p:cNvSpPr>
          <p:nvPr/>
        </p:nvSpPr>
        <p:spPr>
          <a:xfrm>
            <a:off x="8870525" y="4053814"/>
            <a:ext cx="1863226" cy="71820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228600"/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Réflexion en petits groupes</a:t>
            </a:r>
          </a:p>
        </p:txBody>
      </p:sp>
      <p:sp>
        <p:nvSpPr>
          <p:cNvPr id="27" name="Zone de texte 17">
            <a:extLst>
              <a:ext uri="{FF2B5EF4-FFF2-40B4-BE49-F238E27FC236}">
                <a16:creationId xmlns="" xmlns:a16="http://schemas.microsoft.com/office/drawing/2014/main" id="{05872366-3401-4F0B-8351-89DABAB857F8}"/>
              </a:ext>
            </a:extLst>
          </p:cNvPr>
          <p:cNvSpPr txBox="1">
            <a:spLocks/>
          </p:cNvSpPr>
          <p:nvPr/>
        </p:nvSpPr>
        <p:spPr>
          <a:xfrm>
            <a:off x="11182680" y="829257"/>
            <a:ext cx="716781" cy="27624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min</a:t>
            </a:r>
          </a:p>
        </p:txBody>
      </p:sp>
      <p:sp>
        <p:nvSpPr>
          <p:cNvPr id="28" name="Zone de texte 18">
            <a:extLst>
              <a:ext uri="{FF2B5EF4-FFF2-40B4-BE49-F238E27FC236}">
                <a16:creationId xmlns="" xmlns:a16="http://schemas.microsoft.com/office/drawing/2014/main" id="{AF765193-0981-4F10-8CD6-9CE3F4654B93}"/>
              </a:ext>
            </a:extLst>
          </p:cNvPr>
          <p:cNvSpPr txBox="1">
            <a:spLocks/>
          </p:cNvSpPr>
          <p:nvPr/>
        </p:nvSpPr>
        <p:spPr>
          <a:xfrm>
            <a:off x="11115076" y="1541401"/>
            <a:ext cx="690750" cy="27030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h 30</a:t>
            </a:r>
          </a:p>
        </p:txBody>
      </p:sp>
      <p:sp>
        <p:nvSpPr>
          <p:cNvPr id="29" name="Zone de texte 19">
            <a:extLst>
              <a:ext uri="{FF2B5EF4-FFF2-40B4-BE49-F238E27FC236}">
                <a16:creationId xmlns="" xmlns:a16="http://schemas.microsoft.com/office/drawing/2014/main" id="{E6D548B1-2706-4902-B41F-E6FCA07E2ECA}"/>
              </a:ext>
            </a:extLst>
          </p:cNvPr>
          <p:cNvSpPr txBox="1">
            <a:spLocks/>
          </p:cNvSpPr>
          <p:nvPr/>
        </p:nvSpPr>
        <p:spPr>
          <a:xfrm>
            <a:off x="11112401" y="2114601"/>
            <a:ext cx="713714" cy="27030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 20</a:t>
            </a:r>
          </a:p>
        </p:txBody>
      </p:sp>
      <p:sp>
        <p:nvSpPr>
          <p:cNvPr id="30" name="Zone de texte 20">
            <a:extLst>
              <a:ext uri="{FF2B5EF4-FFF2-40B4-BE49-F238E27FC236}">
                <a16:creationId xmlns="" xmlns:a16="http://schemas.microsoft.com/office/drawing/2014/main" id="{976E6FD0-8DFA-49C6-BA73-F6A2ED04AFF5}"/>
              </a:ext>
            </a:extLst>
          </p:cNvPr>
          <p:cNvSpPr txBox="1">
            <a:spLocks/>
          </p:cNvSpPr>
          <p:nvPr/>
        </p:nvSpPr>
        <p:spPr>
          <a:xfrm>
            <a:off x="11115610" y="2683040"/>
            <a:ext cx="670820" cy="26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 35</a:t>
            </a:r>
          </a:p>
        </p:txBody>
      </p:sp>
      <p:sp>
        <p:nvSpPr>
          <p:cNvPr id="31" name="Zone de texte 21">
            <a:extLst>
              <a:ext uri="{FF2B5EF4-FFF2-40B4-BE49-F238E27FC236}">
                <a16:creationId xmlns="" xmlns:a16="http://schemas.microsoft.com/office/drawing/2014/main" id="{7902C217-A273-4C8B-8894-27471B2AE9A3}"/>
              </a:ext>
            </a:extLst>
          </p:cNvPr>
          <p:cNvSpPr txBox="1">
            <a:spLocks/>
          </p:cNvSpPr>
          <p:nvPr/>
        </p:nvSpPr>
        <p:spPr>
          <a:xfrm>
            <a:off x="11089569" y="4864569"/>
            <a:ext cx="722902" cy="26273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h 25</a:t>
            </a:r>
          </a:p>
        </p:txBody>
      </p:sp>
      <p:sp>
        <p:nvSpPr>
          <p:cNvPr id="32" name="Zone de texte 89">
            <a:extLst>
              <a:ext uri="{FF2B5EF4-FFF2-40B4-BE49-F238E27FC236}">
                <a16:creationId xmlns="" xmlns:a16="http://schemas.microsoft.com/office/drawing/2014/main" id="{4EB6CE51-DD5A-4456-A39E-6A873A54282E}"/>
              </a:ext>
            </a:extLst>
          </p:cNvPr>
          <p:cNvSpPr txBox="1">
            <a:spLocks/>
          </p:cNvSpPr>
          <p:nvPr/>
        </p:nvSpPr>
        <p:spPr>
          <a:xfrm>
            <a:off x="11057742" y="6361358"/>
            <a:ext cx="726247" cy="27796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fr-FR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h 00</a:t>
            </a:r>
          </a:p>
        </p:txBody>
      </p:sp>
      <p:pic>
        <p:nvPicPr>
          <p:cNvPr id="34" name="Image 33" descr="Résultat d’images pour chrono">
            <a:extLst>
              <a:ext uri="{FF2B5EF4-FFF2-40B4-BE49-F238E27FC236}">
                <a16:creationId xmlns="" xmlns:a16="http://schemas.microsoft.com/office/drawing/2014/main" id="{B5ACF611-1027-462D-91B8-7C293F1538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076" y="272332"/>
            <a:ext cx="373246" cy="3747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Connecteur droit avec flèche 34">
            <a:extLst>
              <a:ext uri="{FF2B5EF4-FFF2-40B4-BE49-F238E27FC236}">
                <a16:creationId xmlns="" xmlns:a16="http://schemas.microsoft.com/office/drawing/2014/main" id="{D88E92DF-7C71-472F-8F7B-7B94FC53717C}"/>
              </a:ext>
            </a:extLst>
          </p:cNvPr>
          <p:cNvCxnSpPr>
            <a:cxnSpLocks/>
          </p:cNvCxnSpPr>
          <p:nvPr/>
        </p:nvCxnSpPr>
        <p:spPr>
          <a:xfrm flipH="1">
            <a:off x="4383770" y="4893511"/>
            <a:ext cx="433755" cy="10311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="" xmlns:a16="http://schemas.microsoft.com/office/drawing/2014/main" id="{6E72E7EB-A91A-4CFB-B5F2-E4D288B55A6A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4383770" y="2265288"/>
            <a:ext cx="2179275" cy="3256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1">
            <a:extLst>
              <a:ext uri="{FF2B5EF4-FFF2-40B4-BE49-F238E27FC236}">
                <a16:creationId xmlns="" xmlns:a16="http://schemas.microsoft.com/office/drawing/2014/main" id="{F8F494EF-C4FD-40C6-B7B0-7A33390878DE}"/>
              </a:ext>
            </a:extLst>
          </p:cNvPr>
          <p:cNvSpPr txBox="1">
            <a:spLocks/>
          </p:cNvSpPr>
          <p:nvPr/>
        </p:nvSpPr>
        <p:spPr>
          <a:xfrm>
            <a:off x="345367" y="-77408"/>
            <a:ext cx="12385963" cy="781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II.2. La séance « génotypage »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="" xmlns:a16="http://schemas.microsoft.com/office/drawing/2014/main" id="{05ABEFDF-5EA5-432A-8F71-A5FF1EF5590F}"/>
              </a:ext>
            </a:extLst>
          </p:cNvPr>
          <p:cNvSpPr txBox="1"/>
          <p:nvPr/>
        </p:nvSpPr>
        <p:spPr>
          <a:xfrm>
            <a:off x="4332284" y="444981"/>
            <a:ext cx="678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Méthodologie</a:t>
            </a:r>
          </a:p>
        </p:txBody>
      </p:sp>
      <p:sp>
        <p:nvSpPr>
          <p:cNvPr id="39" name="Rectangle : coins arrondis 322">
            <a:extLst>
              <a:ext uri="{FF2B5EF4-FFF2-40B4-BE49-F238E27FC236}">
                <a16:creationId xmlns="" xmlns:a16="http://schemas.microsoft.com/office/drawing/2014/main" id="{9AC170AD-2023-41AF-BA2E-227F58C02A8C}"/>
              </a:ext>
            </a:extLst>
          </p:cNvPr>
          <p:cNvSpPr>
            <a:spLocks/>
          </p:cNvSpPr>
          <p:nvPr/>
        </p:nvSpPr>
        <p:spPr>
          <a:xfrm>
            <a:off x="733187" y="2376024"/>
            <a:ext cx="3638543" cy="4934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Times New Roman" panose="02020603050405020304" pitchFamily="18" charset="0"/>
              </a:rPr>
              <a:t>Préparation mix PCR 2 (PSM) + Ajout amplicon PCR 1 (paillasse)</a:t>
            </a:r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="" xmlns:a16="http://schemas.microsoft.com/office/drawing/2014/main" id="{52053094-B63B-4EF1-BBC0-61B917FAADCA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6563044" y="1706509"/>
            <a:ext cx="1" cy="8844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rganigramme : Alternative 14">
            <a:extLst>
              <a:ext uri="{FF2B5EF4-FFF2-40B4-BE49-F238E27FC236}">
                <a16:creationId xmlns="" xmlns:a16="http://schemas.microsoft.com/office/drawing/2014/main" id="{523E4E41-1280-4507-8641-881B7723B009}"/>
              </a:ext>
            </a:extLst>
          </p:cNvPr>
          <p:cNvSpPr>
            <a:spLocks/>
          </p:cNvSpPr>
          <p:nvPr/>
        </p:nvSpPr>
        <p:spPr>
          <a:xfrm>
            <a:off x="4696432" y="3659069"/>
            <a:ext cx="3726117" cy="24911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Observation du gel sous UV</a:t>
            </a:r>
          </a:p>
        </p:txBody>
      </p:sp>
      <p:sp>
        <p:nvSpPr>
          <p:cNvPr id="42" name="Rectangle : coins arrondis 41">
            <a:extLst>
              <a:ext uri="{FF2B5EF4-FFF2-40B4-BE49-F238E27FC236}">
                <a16:creationId xmlns="" xmlns:a16="http://schemas.microsoft.com/office/drawing/2014/main" id="{9DEE6BC9-243A-4A67-A5BF-1AECF38F5DF5}"/>
              </a:ext>
            </a:extLst>
          </p:cNvPr>
          <p:cNvSpPr/>
          <p:nvPr/>
        </p:nvSpPr>
        <p:spPr>
          <a:xfrm>
            <a:off x="4696432" y="4040546"/>
            <a:ext cx="3733225" cy="33803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latin typeface="Arial" panose="020B0604020202020204" pitchFamily="34" charset="0"/>
                <a:cs typeface="Times New Roman" panose="02020603050405020304" pitchFamily="18" charset="0"/>
              </a:rPr>
              <a:t>Mix enzymatique </a:t>
            </a:r>
          </a:p>
        </p:txBody>
      </p:sp>
      <p:sp>
        <p:nvSpPr>
          <p:cNvPr id="21" name="Organigramme : Alternative 20">
            <a:extLst>
              <a:ext uri="{FF2B5EF4-FFF2-40B4-BE49-F238E27FC236}">
                <a16:creationId xmlns="" xmlns:a16="http://schemas.microsoft.com/office/drawing/2014/main" id="{34444881-EB7A-4201-ADB1-46ED50B5E3C3}"/>
              </a:ext>
            </a:extLst>
          </p:cNvPr>
          <p:cNvSpPr>
            <a:spLocks/>
          </p:cNvSpPr>
          <p:nvPr/>
        </p:nvSpPr>
        <p:spPr>
          <a:xfrm>
            <a:off x="4696432" y="4493371"/>
            <a:ext cx="3733225" cy="361826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Mix </a:t>
            </a:r>
            <a:r>
              <a:rPr lang="fr-FR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SNaPshot</a:t>
            </a:r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="" xmlns:a16="http://schemas.microsoft.com/office/drawing/2014/main" id="{DE6EA862-5D2C-41D0-82F0-079B23B11141}"/>
              </a:ext>
            </a:extLst>
          </p:cNvPr>
          <p:cNvCxnSpPr>
            <a:cxnSpLocks/>
          </p:cNvCxnSpPr>
          <p:nvPr/>
        </p:nvCxnSpPr>
        <p:spPr>
          <a:xfrm flipH="1">
            <a:off x="4364241" y="4381953"/>
            <a:ext cx="414476" cy="7801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rganigramme : Alternative 22">
            <a:extLst>
              <a:ext uri="{FF2B5EF4-FFF2-40B4-BE49-F238E27FC236}">
                <a16:creationId xmlns="" xmlns:a16="http://schemas.microsoft.com/office/drawing/2014/main" id="{EF57922E-3265-4BF6-A92C-9728FFD8C350}"/>
              </a:ext>
            </a:extLst>
          </p:cNvPr>
          <p:cNvSpPr>
            <a:spLocks/>
          </p:cNvSpPr>
          <p:nvPr/>
        </p:nvSpPr>
        <p:spPr>
          <a:xfrm>
            <a:off x="4696432" y="2590951"/>
            <a:ext cx="3733225" cy="29937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Dépôt d’un échantillon dans le gel</a:t>
            </a:r>
          </a:p>
        </p:txBody>
      </p:sp>
      <p:cxnSp>
        <p:nvCxnSpPr>
          <p:cNvPr id="73" name="Connecteur droit 72">
            <a:extLst>
              <a:ext uri="{FF2B5EF4-FFF2-40B4-BE49-F238E27FC236}">
                <a16:creationId xmlns="" xmlns:a16="http://schemas.microsoft.com/office/drawing/2014/main" id="{AAAF756E-D186-429A-B563-2468D96DD1DB}"/>
              </a:ext>
            </a:extLst>
          </p:cNvPr>
          <p:cNvCxnSpPr>
            <a:cxnSpLocks/>
            <a:stCxn id="23" idx="2"/>
            <a:endCxn id="15" idx="0"/>
          </p:cNvCxnSpPr>
          <p:nvPr/>
        </p:nvCxnSpPr>
        <p:spPr>
          <a:xfrm flipH="1">
            <a:off x="6559491" y="2890328"/>
            <a:ext cx="3554" cy="768741"/>
          </a:xfrm>
          <a:prstGeom prst="line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rganigramme : Alternative 12">
            <a:extLst>
              <a:ext uri="{FF2B5EF4-FFF2-40B4-BE49-F238E27FC236}">
                <a16:creationId xmlns="" xmlns:a16="http://schemas.microsoft.com/office/drawing/2014/main" id="{546D22DF-1A15-4AA5-9B63-687361BC784B}"/>
              </a:ext>
            </a:extLst>
          </p:cNvPr>
          <p:cNvSpPr>
            <a:spLocks/>
          </p:cNvSpPr>
          <p:nvPr/>
        </p:nvSpPr>
        <p:spPr>
          <a:xfrm>
            <a:off x="4696432" y="3167818"/>
            <a:ext cx="3733225" cy="318634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30497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4" grpId="0" animBg="1"/>
      <p:bldP spid="28" grpId="0"/>
      <p:bldP spid="29" grpId="0"/>
      <p:bldP spid="30" grpId="0"/>
      <p:bldP spid="31" grpId="0"/>
      <p:bldP spid="32" grpId="0"/>
      <p:bldP spid="39" grpId="0" animBg="1"/>
      <p:bldP spid="15" grpId="0" animBg="1"/>
      <p:bldP spid="42" grpId="0" animBg="1"/>
      <p:bldP spid="21" grpId="0" animBg="1"/>
      <p:bldP spid="23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B9FDDCC6-EBE4-4398-BF99-F7DDC0CE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D665CE13-915B-47D0-AE75-232D51E7AD40}"/>
              </a:ext>
            </a:extLst>
          </p:cNvPr>
          <p:cNvSpPr txBox="1">
            <a:spLocks/>
          </p:cNvSpPr>
          <p:nvPr/>
        </p:nvSpPr>
        <p:spPr>
          <a:xfrm>
            <a:off x="98022" y="-79365"/>
            <a:ext cx="12385963" cy="781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II.2. La séance « génotypage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33A4ED0D-A287-454B-8D92-63904576F3CB}"/>
              </a:ext>
            </a:extLst>
          </p:cNvPr>
          <p:cNvSpPr txBox="1"/>
          <p:nvPr/>
        </p:nvSpPr>
        <p:spPr>
          <a:xfrm>
            <a:off x="1724940" y="648738"/>
            <a:ext cx="9935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1"/>
                </a:solidFill>
              </a:rPr>
              <a:t>Difficultés anticipées et stratégie pédagogique mise en place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="" xmlns:a16="http://schemas.microsoft.com/office/drawing/2014/main" id="{560405C1-68C5-4AB0-A934-620E69E0B779}"/>
              </a:ext>
            </a:extLst>
          </p:cNvPr>
          <p:cNvSpPr/>
          <p:nvPr/>
        </p:nvSpPr>
        <p:spPr>
          <a:xfrm>
            <a:off x="4279391" y="3105913"/>
            <a:ext cx="3633216" cy="1118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AT dense et complexe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4830368-2E83-464A-86A5-F79FFCC8CB00}"/>
              </a:ext>
            </a:extLst>
          </p:cNvPr>
          <p:cNvSpPr/>
          <p:nvPr/>
        </p:nvSpPr>
        <p:spPr>
          <a:xfrm>
            <a:off x="736000" y="2085143"/>
            <a:ext cx="335912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Répétitions de gestes techniques semblables mais à objectifs différents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81643F5-5752-48D5-9DAD-EEAA94B33574}"/>
              </a:ext>
            </a:extLst>
          </p:cNvPr>
          <p:cNvSpPr/>
          <p:nvPr/>
        </p:nvSpPr>
        <p:spPr>
          <a:xfrm>
            <a:off x="8096877" y="2024624"/>
            <a:ext cx="335912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Concepts nouveaux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129CAA0-BEFD-42F4-A162-C1F0AC85A438}"/>
              </a:ext>
            </a:extLst>
          </p:cNvPr>
          <p:cNvSpPr/>
          <p:nvPr/>
        </p:nvSpPr>
        <p:spPr>
          <a:xfrm>
            <a:off x="4416438" y="1719072"/>
            <a:ext cx="3359123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AT comportant peu de temps morts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C3F3318-1844-454D-99F7-332B96299D1A}"/>
              </a:ext>
            </a:extLst>
          </p:cNvPr>
          <p:cNvSpPr/>
          <p:nvPr/>
        </p:nvSpPr>
        <p:spPr>
          <a:xfrm>
            <a:off x="1848027" y="6209262"/>
            <a:ext cx="3359123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Difficultés anticipées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7CD3F1AA-0B3E-42F1-9EC6-80736DED61AB}"/>
              </a:ext>
            </a:extLst>
          </p:cNvPr>
          <p:cNvSpPr/>
          <p:nvPr/>
        </p:nvSpPr>
        <p:spPr>
          <a:xfrm>
            <a:off x="6984852" y="6209262"/>
            <a:ext cx="3093764" cy="417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Remédiations envisagées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="" xmlns:a16="http://schemas.microsoft.com/office/drawing/2014/main" id="{48BF1EED-B9AE-430E-B9F5-F4F16E3A5400}"/>
              </a:ext>
            </a:extLst>
          </p:cNvPr>
          <p:cNvCxnSpPr>
            <a:stCxn id="9" idx="2"/>
            <a:endCxn id="7" idx="1"/>
          </p:cNvCxnSpPr>
          <p:nvPr/>
        </p:nvCxnSpPr>
        <p:spPr>
          <a:xfrm>
            <a:off x="2415562" y="2999543"/>
            <a:ext cx="2395901" cy="270188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="" xmlns:a16="http://schemas.microsoft.com/office/drawing/2014/main" id="{CFD3285F-FD5F-4F03-B1D0-7E7795FBA0AA}"/>
              </a:ext>
            </a:extLst>
          </p:cNvPr>
          <p:cNvCxnSpPr>
            <a:stCxn id="12" idx="2"/>
            <a:endCxn id="7" idx="0"/>
          </p:cNvCxnSpPr>
          <p:nvPr/>
        </p:nvCxnSpPr>
        <p:spPr>
          <a:xfrm flipH="1">
            <a:off x="6095999" y="2633472"/>
            <a:ext cx="1" cy="47244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="" xmlns:a16="http://schemas.microsoft.com/office/drawing/2014/main" id="{F181AA59-AAA2-4FA4-8A4B-B825FA93A296}"/>
              </a:ext>
            </a:extLst>
          </p:cNvPr>
          <p:cNvCxnSpPr>
            <a:stCxn id="10" idx="2"/>
            <a:endCxn id="7" idx="7"/>
          </p:cNvCxnSpPr>
          <p:nvPr/>
        </p:nvCxnSpPr>
        <p:spPr>
          <a:xfrm flipH="1">
            <a:off x="7380535" y="2939024"/>
            <a:ext cx="2395904" cy="33070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>
            <a:extLst>
              <a:ext uri="{FF2B5EF4-FFF2-40B4-BE49-F238E27FC236}">
                <a16:creationId xmlns="" xmlns:a16="http://schemas.microsoft.com/office/drawing/2014/main" id="{87C6AAA8-7DAA-4BC8-8DE0-E833C3A333BA}"/>
              </a:ext>
            </a:extLst>
          </p:cNvPr>
          <p:cNvGrpSpPr/>
          <p:nvPr/>
        </p:nvGrpSpPr>
        <p:grpSpPr>
          <a:xfrm>
            <a:off x="736000" y="4060711"/>
            <a:ext cx="4075463" cy="1078217"/>
            <a:chOff x="736000" y="4060711"/>
            <a:chExt cx="4075463" cy="1078217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4A16569D-9715-48C9-9997-37B0F590A3BA}"/>
                </a:ext>
              </a:extLst>
            </p:cNvPr>
            <p:cNvSpPr/>
            <p:nvPr/>
          </p:nvSpPr>
          <p:spPr>
            <a:xfrm>
              <a:off x="736000" y="4224528"/>
              <a:ext cx="3359123" cy="91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accent1"/>
                  </a:solidFill>
                </a:rPr>
                <a:t>Compte-rendu</a:t>
              </a:r>
            </a:p>
            <a:p>
              <a:pPr algn="ctr"/>
              <a:r>
                <a:rPr lang="fr-FR" b="1" dirty="0">
                  <a:solidFill>
                    <a:schemeClr val="accent1"/>
                  </a:solidFill>
                </a:rPr>
                <a:t>Passeport recherche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="" xmlns:a16="http://schemas.microsoft.com/office/drawing/2014/main" id="{F0495251-6783-464A-8799-4EBCB34D25D8}"/>
                </a:ext>
              </a:extLst>
            </p:cNvPr>
            <p:cNvCxnSpPr>
              <a:stCxn id="7" idx="3"/>
              <a:endCxn id="15" idx="0"/>
            </p:cNvCxnSpPr>
            <p:nvPr/>
          </p:nvCxnSpPr>
          <p:spPr>
            <a:xfrm flipH="1">
              <a:off x="2415562" y="4060711"/>
              <a:ext cx="2395901" cy="163817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AC39981E-5976-4C0A-B0CB-0E9FA2E71DB3}"/>
              </a:ext>
            </a:extLst>
          </p:cNvPr>
          <p:cNvGrpSpPr/>
          <p:nvPr/>
        </p:nvGrpSpPr>
        <p:grpSpPr>
          <a:xfrm>
            <a:off x="4416437" y="4224529"/>
            <a:ext cx="3359123" cy="1371599"/>
            <a:chOff x="4416437" y="4224529"/>
            <a:chExt cx="3359123" cy="137159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08BA879F-2979-47E2-841C-C22C90F56188}"/>
                </a:ext>
              </a:extLst>
            </p:cNvPr>
            <p:cNvSpPr/>
            <p:nvPr/>
          </p:nvSpPr>
          <p:spPr>
            <a:xfrm>
              <a:off x="4416437" y="4681728"/>
              <a:ext cx="3359123" cy="91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accent1"/>
                  </a:solidFill>
                </a:rPr>
                <a:t>Organigramme simplifié au tableau : aide mémoire</a:t>
              </a:r>
            </a:p>
          </p:txBody>
        </p:sp>
        <p:cxnSp>
          <p:nvCxnSpPr>
            <p:cNvPr id="28" name="Connecteur droit avec flèche 27">
              <a:extLst>
                <a:ext uri="{FF2B5EF4-FFF2-40B4-BE49-F238E27FC236}">
                  <a16:creationId xmlns="" xmlns:a16="http://schemas.microsoft.com/office/drawing/2014/main" id="{7720CE43-00DE-47E0-B924-37612FAFCFF7}"/>
                </a:ext>
              </a:extLst>
            </p:cNvPr>
            <p:cNvCxnSpPr>
              <a:stCxn id="7" idx="4"/>
              <a:endCxn id="13" idx="0"/>
            </p:cNvCxnSpPr>
            <p:nvPr/>
          </p:nvCxnSpPr>
          <p:spPr>
            <a:xfrm>
              <a:off x="6095999" y="4224529"/>
              <a:ext cx="0" cy="457199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2E228F1D-6096-4FCE-85C0-E3F6028F2E2C}"/>
              </a:ext>
            </a:extLst>
          </p:cNvPr>
          <p:cNvGrpSpPr/>
          <p:nvPr/>
        </p:nvGrpSpPr>
        <p:grpSpPr>
          <a:xfrm>
            <a:off x="7380535" y="4060711"/>
            <a:ext cx="4075465" cy="1115614"/>
            <a:chOff x="7380535" y="4060711"/>
            <a:chExt cx="4075465" cy="1115614"/>
          </a:xfrm>
        </p:grpSpPr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5E930D2-D32F-451C-8A45-A713B628205E}"/>
                </a:ext>
              </a:extLst>
            </p:cNvPr>
            <p:cNvSpPr/>
            <p:nvPr/>
          </p:nvSpPr>
          <p:spPr>
            <a:xfrm>
              <a:off x="8096876" y="4261925"/>
              <a:ext cx="3359124" cy="9144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>
                  <a:solidFill>
                    <a:schemeClr val="accent1"/>
                  </a:solidFill>
                </a:rPr>
                <a:t>Interrogations régulières</a:t>
              </a:r>
            </a:p>
          </p:txBody>
        </p:sp>
        <p:cxnSp>
          <p:nvCxnSpPr>
            <p:cNvPr id="30" name="Connecteur droit avec flèche 29">
              <a:extLst>
                <a:ext uri="{FF2B5EF4-FFF2-40B4-BE49-F238E27FC236}">
                  <a16:creationId xmlns="" xmlns:a16="http://schemas.microsoft.com/office/drawing/2014/main" id="{C061DE67-90A5-4A5A-A983-3EE8B7B0B51D}"/>
                </a:ext>
              </a:extLst>
            </p:cNvPr>
            <p:cNvCxnSpPr>
              <a:stCxn id="7" idx="5"/>
              <a:endCxn id="14" idx="0"/>
            </p:cNvCxnSpPr>
            <p:nvPr/>
          </p:nvCxnSpPr>
          <p:spPr>
            <a:xfrm>
              <a:off x="7380535" y="4060711"/>
              <a:ext cx="2395903" cy="201214"/>
            </a:xfrm>
            <a:prstGeom prst="straightConnector1">
              <a:avLst/>
            </a:prstGeom>
            <a:ln w="25400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7680F1D5-EB4E-4454-B83A-98891CB19BE9}"/>
              </a:ext>
            </a:extLst>
          </p:cNvPr>
          <p:cNvSpPr/>
          <p:nvPr/>
        </p:nvSpPr>
        <p:spPr>
          <a:xfrm>
            <a:off x="8096876" y="4261925"/>
            <a:ext cx="3359124" cy="914400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Engagement actif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="" xmlns:a16="http://schemas.microsoft.com/office/drawing/2014/main" id="{4992A626-69F5-46D4-A47D-4CE287D0C4C8}"/>
              </a:ext>
            </a:extLst>
          </p:cNvPr>
          <p:cNvSpPr/>
          <p:nvPr/>
        </p:nvSpPr>
        <p:spPr>
          <a:xfrm>
            <a:off x="4279383" y="3090671"/>
            <a:ext cx="3633216" cy="113385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Attention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3965A5C1-86AC-45FA-B723-3087261CF337}"/>
              </a:ext>
            </a:extLst>
          </p:cNvPr>
          <p:cNvSpPr/>
          <p:nvPr/>
        </p:nvSpPr>
        <p:spPr>
          <a:xfrm>
            <a:off x="4416429" y="4668205"/>
            <a:ext cx="3359124" cy="914400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Retour d’informations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A3A764B-82C2-4FE5-BD70-CB0EFBBCF4DE}"/>
              </a:ext>
            </a:extLst>
          </p:cNvPr>
          <p:cNvSpPr/>
          <p:nvPr/>
        </p:nvSpPr>
        <p:spPr>
          <a:xfrm>
            <a:off x="772473" y="4224528"/>
            <a:ext cx="3359124" cy="914400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Consolidation des acquis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DE0B8FD-F49F-432F-8067-1BF5345B0508}"/>
              </a:ext>
            </a:extLst>
          </p:cNvPr>
          <p:cNvSpPr/>
          <p:nvPr/>
        </p:nvSpPr>
        <p:spPr>
          <a:xfrm>
            <a:off x="6984852" y="6197642"/>
            <a:ext cx="3093764" cy="417900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accent1"/>
                </a:solidFill>
              </a:rPr>
              <a:t>Pilier de l’apprentissage </a:t>
            </a:r>
          </a:p>
        </p:txBody>
      </p:sp>
    </p:spTree>
    <p:extLst>
      <p:ext uri="{BB962C8B-B14F-4D97-AF65-F5344CB8AC3E}">
        <p14:creationId xmlns:p14="http://schemas.microsoft.com/office/powerpoint/2010/main" val="250811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6" grpId="0" animBg="1"/>
      <p:bldP spid="17" grpId="0" animBg="1"/>
      <p:bldP spid="20" grpId="0" animBg="1"/>
      <p:bldP spid="11" grpId="0" animBg="1"/>
      <p:bldP spid="26" grpId="0" animBg="1"/>
      <p:bldP spid="27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D9EBCB8-5479-47CC-9353-13D148EB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5D104E69-24E5-4073-BF45-66A8859BCDA5}"/>
              </a:ext>
            </a:extLst>
          </p:cNvPr>
          <p:cNvSpPr txBox="1">
            <a:spLocks/>
          </p:cNvSpPr>
          <p:nvPr/>
        </p:nvSpPr>
        <p:spPr>
          <a:xfrm>
            <a:off x="98022" y="-79365"/>
            <a:ext cx="12385963" cy="781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II.2. La séance « génotypage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52062F9-7B1B-4C4C-B024-7CC64384B4B7}"/>
              </a:ext>
            </a:extLst>
          </p:cNvPr>
          <p:cNvSpPr txBox="1"/>
          <p:nvPr/>
        </p:nvSpPr>
        <p:spPr>
          <a:xfrm>
            <a:off x="1724941" y="787782"/>
            <a:ext cx="913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accent1"/>
                </a:solidFill>
              </a:rPr>
              <a:t>Démarche d’évaluation et bilan chiffré</a:t>
            </a:r>
          </a:p>
        </p:txBody>
      </p:sp>
      <p:graphicFrame>
        <p:nvGraphicFramePr>
          <p:cNvPr id="7" name="Graphique 6"/>
          <p:cNvGraphicFramePr/>
          <p:nvPr>
            <p:extLst>
              <p:ext uri="{D42A27DB-BD31-4B8C-83A1-F6EECF244321}">
                <p14:modId xmlns:p14="http://schemas.microsoft.com/office/powerpoint/2010/main" val="1504406417"/>
              </p:ext>
            </p:extLst>
          </p:nvPr>
        </p:nvGraphicFramePr>
        <p:xfrm>
          <a:off x="2069286" y="1642447"/>
          <a:ext cx="9100969" cy="498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988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AD9EBCB8-5479-47CC-9353-13D148EB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="" xmlns:a16="http://schemas.microsoft.com/office/drawing/2014/main" id="{5D104E69-24E5-4073-BF45-66A8859BCDA5}"/>
              </a:ext>
            </a:extLst>
          </p:cNvPr>
          <p:cNvSpPr txBox="1">
            <a:spLocks/>
          </p:cNvSpPr>
          <p:nvPr/>
        </p:nvSpPr>
        <p:spPr>
          <a:xfrm>
            <a:off x="98022" y="-79365"/>
            <a:ext cx="12385963" cy="781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4000" dirty="0"/>
              <a:t>Bilan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52062F9-7B1B-4C4C-B024-7CC64384B4B7}"/>
              </a:ext>
            </a:extLst>
          </p:cNvPr>
          <p:cNvSpPr txBox="1"/>
          <p:nvPr/>
        </p:nvSpPr>
        <p:spPr>
          <a:xfrm>
            <a:off x="1724941" y="768856"/>
            <a:ext cx="9132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Atouts du projet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044414" y="1742739"/>
            <a:ext cx="7261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Adéquation avec le référentiel et plus encore</a:t>
            </a:r>
          </a:p>
          <a:p>
            <a:r>
              <a:rPr lang="fr-FR" sz="2400" b="1" dirty="0"/>
              <a:t>Travail interdisciplinaire</a:t>
            </a:r>
          </a:p>
          <a:p>
            <a:r>
              <a:rPr lang="fr-FR" sz="2400" b="1" dirty="0"/>
              <a:t>Expériences innovantes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D52062F9-7B1B-4C4C-B024-7CC64384B4B7}"/>
              </a:ext>
            </a:extLst>
          </p:cNvPr>
          <p:cNvSpPr txBox="1"/>
          <p:nvPr/>
        </p:nvSpPr>
        <p:spPr>
          <a:xfrm>
            <a:off x="1909614" y="3393731"/>
            <a:ext cx="9132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accent1"/>
                </a:solidFill>
              </a:rPr>
              <a:t>Perspectives pour les années à venir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89237" y="4283337"/>
            <a:ext cx="7261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Séance bioinformatique</a:t>
            </a:r>
          </a:p>
          <a:p>
            <a:r>
              <a:rPr lang="fr-FR" sz="2400" b="1" dirty="0"/>
              <a:t>Séance PCR</a:t>
            </a:r>
          </a:p>
          <a:p>
            <a:r>
              <a:rPr lang="fr-FR" sz="2400" b="1" dirty="0"/>
              <a:t>Passeport recherche sur d’autres projets</a:t>
            </a:r>
          </a:p>
          <a:p>
            <a:r>
              <a:rPr lang="fr-FR" sz="2400" b="1" dirty="0"/>
              <a:t>Promotion de la filière au sein du lycée</a:t>
            </a:r>
          </a:p>
          <a:p>
            <a:r>
              <a:rPr lang="fr-FR" sz="2400" b="1" dirty="0"/>
              <a:t>Formation personnelle</a:t>
            </a:r>
          </a:p>
        </p:txBody>
      </p:sp>
    </p:spTree>
    <p:extLst>
      <p:ext uri="{BB962C8B-B14F-4D97-AF65-F5344CB8AC3E}">
        <p14:creationId xmlns:p14="http://schemas.microsoft.com/office/powerpoint/2010/main" val="42755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3A45F44-DF0D-4383-BEBF-BBD4B63C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chemeClr val="accent1"/>
                </a:solidFill>
              </a:rPr>
              <a:t>Plan de la soutenance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9FDB20D5-FC07-4F93-9597-500544745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5423" y="1950720"/>
            <a:ext cx="8915400" cy="638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chemeClr val="tx1"/>
                </a:solidFill>
              </a:rPr>
              <a:t>I. Projet scientifique</a:t>
            </a:r>
          </a:p>
          <a:p>
            <a:endParaRPr lang="fr-FR" sz="3200" b="1" dirty="0">
              <a:solidFill>
                <a:schemeClr val="tx1"/>
              </a:solidFill>
            </a:endParaRPr>
          </a:p>
          <a:p>
            <a:pPr lvl="1"/>
            <a:endParaRPr lang="fr-FR" sz="3200" b="1" dirty="0"/>
          </a:p>
          <a:p>
            <a:endParaRPr lang="fr-FR" sz="32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E3D5C1E5-BDFF-4CFA-8FD8-62E04DF00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2B5A5AC2-8401-4DF5-A3F1-ED82CF05EAC3}"/>
              </a:ext>
            </a:extLst>
          </p:cNvPr>
          <p:cNvSpPr txBox="1"/>
          <p:nvPr/>
        </p:nvSpPr>
        <p:spPr>
          <a:xfrm>
            <a:off x="2467842" y="2731264"/>
            <a:ext cx="90505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	1. L’ulcère de </a:t>
            </a:r>
            <a:r>
              <a:rPr lang="fr-FR" sz="2400" dirty="0" err="1"/>
              <a:t>Buruli</a:t>
            </a:r>
            <a:endParaRPr lang="fr-FR" sz="2400" dirty="0"/>
          </a:p>
          <a:p>
            <a:pPr marL="804863" indent="-446088"/>
            <a:r>
              <a:rPr lang="fr-FR" sz="2400" dirty="0"/>
              <a:t> 2. Le projet génotypage de souches environnementales    de </a:t>
            </a:r>
            <a:r>
              <a:rPr lang="fr-FR" sz="2400" i="1" dirty="0"/>
              <a:t>M. </a:t>
            </a:r>
            <a:r>
              <a:rPr lang="fr-FR" sz="2400" i="1" dirty="0" err="1"/>
              <a:t>ulcerans</a:t>
            </a:r>
            <a:endParaRPr lang="fr-FR" sz="2400" i="1" dirty="0"/>
          </a:p>
          <a:p>
            <a:endParaRPr lang="fr-FR" sz="240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4E3C5BC9-04C9-48B5-A42A-34D1ECC18CD1}"/>
              </a:ext>
            </a:extLst>
          </p:cNvPr>
          <p:cNvSpPr txBox="1">
            <a:spLocks/>
          </p:cNvSpPr>
          <p:nvPr/>
        </p:nvSpPr>
        <p:spPr>
          <a:xfrm>
            <a:off x="2632300" y="4300924"/>
            <a:ext cx="8915400" cy="1459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fr-FR" sz="3200" b="1" dirty="0">
                <a:solidFill>
                  <a:schemeClr val="tx1"/>
                </a:solidFill>
              </a:rPr>
              <a:t>II. Adaptation pédagogique</a:t>
            </a:r>
          </a:p>
          <a:p>
            <a:endParaRPr lang="fr-FR" sz="3200" b="1" dirty="0">
              <a:solidFill>
                <a:schemeClr val="tx1"/>
              </a:solidFill>
            </a:endParaRPr>
          </a:p>
          <a:p>
            <a:pPr lvl="1"/>
            <a:endParaRPr lang="fr-FR" sz="3200" b="1" dirty="0"/>
          </a:p>
          <a:p>
            <a:endParaRPr lang="fr-FR" sz="3200" b="1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2BEA36B-1C1B-44F1-9029-725DBFD9F24A}"/>
              </a:ext>
            </a:extLst>
          </p:cNvPr>
          <p:cNvSpPr txBox="1"/>
          <p:nvPr/>
        </p:nvSpPr>
        <p:spPr>
          <a:xfrm>
            <a:off x="3063240" y="5030822"/>
            <a:ext cx="8795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400" dirty="0"/>
              <a:t>Le projet « recherches autour de l’ulcère de </a:t>
            </a:r>
            <a:r>
              <a:rPr lang="fr-FR" sz="2400" dirty="0" err="1"/>
              <a:t>Buruli</a:t>
            </a:r>
            <a:r>
              <a:rPr lang="fr-FR" sz="2400" dirty="0"/>
              <a:t> »</a:t>
            </a:r>
          </a:p>
          <a:p>
            <a:pPr marL="342900" indent="-342900">
              <a:buAutoNum type="arabicPeriod"/>
            </a:pPr>
            <a:r>
              <a:rPr lang="fr-FR" sz="2400" dirty="0"/>
              <a:t>La séance d’activités technologiques « génotypage »</a:t>
            </a:r>
          </a:p>
        </p:txBody>
      </p:sp>
    </p:spTree>
    <p:extLst>
      <p:ext uri="{BB962C8B-B14F-4D97-AF65-F5344CB8AC3E}">
        <p14:creationId xmlns:p14="http://schemas.microsoft.com/office/powerpoint/2010/main" val="206923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8A6EF16-14EC-40A4-899E-A735D924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87" y="655337"/>
            <a:ext cx="8911687" cy="995140"/>
          </a:xfrm>
        </p:spPr>
        <p:txBody>
          <a:bodyPr/>
          <a:lstStyle/>
          <a:p>
            <a:r>
              <a:rPr lang="fr-FR" dirty="0"/>
              <a:t>I.1. L’ulcère de </a:t>
            </a:r>
            <a:r>
              <a:rPr lang="fr-FR" dirty="0" err="1"/>
              <a:t>Buruli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0719CBE-64AD-4EDE-B855-F5F4D464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884F937-E036-44F7-98C1-56866F9F7533}"/>
              </a:ext>
            </a:extLst>
          </p:cNvPr>
          <p:cNvSpPr/>
          <p:nvPr/>
        </p:nvSpPr>
        <p:spPr>
          <a:xfrm>
            <a:off x="2919539" y="6409375"/>
            <a:ext cx="64947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0"/>
              </a:spcAft>
            </a:pPr>
            <a:r>
              <a:rPr lang="fr-FR" sz="1400" b="1" i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 des cas d'ulcères de </a:t>
            </a:r>
            <a:r>
              <a:rPr lang="fr-FR" sz="1400" b="1" i="1" dirty="0" err="1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Buruli</a:t>
            </a:r>
            <a:r>
              <a:rPr lang="fr-FR" sz="1400" b="1" i="1" dirty="0">
                <a:solidFill>
                  <a:srgbClr val="44546A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rapportés dans le monde en 2010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2347D7E-BCCE-45AF-8831-6A94D08A0D0B}"/>
              </a:ext>
            </a:extLst>
          </p:cNvPr>
          <p:cNvSpPr txBox="1"/>
          <p:nvPr/>
        </p:nvSpPr>
        <p:spPr>
          <a:xfrm>
            <a:off x="2438400" y="138112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accent1"/>
                </a:solidFill>
              </a:rPr>
              <a:t>Epidémiologie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281881" y="2035946"/>
            <a:ext cx="7280703" cy="4282476"/>
            <a:chOff x="2821378" y="1797049"/>
            <a:chExt cx="6798871" cy="3908425"/>
          </a:xfrm>
        </p:grpSpPr>
        <p:pic>
          <p:nvPicPr>
            <p:cNvPr id="4" name="Image 3">
              <a:extLst>
                <a:ext uri="{FF2B5EF4-FFF2-40B4-BE49-F238E27FC236}">
                  <a16:creationId xmlns="" xmlns:a16="http://schemas.microsoft.com/office/drawing/2014/main" id="{B6F9E9BD-8808-49EA-8D76-2ABDDB7A163A}"/>
                </a:ext>
              </a:extLst>
            </p:cNvPr>
            <p:cNvPicPr/>
            <p:nvPr/>
          </p:nvPicPr>
          <p:blipFill>
            <a:blip r:embed="rId3"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074" y="1797049"/>
              <a:ext cx="6353175" cy="3908425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3" name="Rectangle 2"/>
            <p:cNvSpPr/>
            <p:nvPr/>
          </p:nvSpPr>
          <p:spPr>
            <a:xfrm>
              <a:off x="2821378" y="5437877"/>
              <a:ext cx="1985480" cy="2218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540385"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  <a:tabLst>
                  <a:tab pos="540385" algn="l"/>
                </a:tabLst>
              </a:pPr>
              <a:r>
                <a:rPr lang="fr-FR" sz="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 : </a:t>
              </a:r>
              <a:r>
                <a:rPr lang="fr-FR" sz="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Marsollier</a:t>
              </a:r>
              <a:r>
                <a:rPr lang="fr-FR" sz="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et col.</a:t>
              </a:r>
              <a:endParaRPr lang="fr-FR" sz="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606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8A6EF16-14EC-40A4-899E-A735D924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57767"/>
            <a:ext cx="8911687" cy="995140"/>
          </a:xfrm>
        </p:spPr>
        <p:txBody>
          <a:bodyPr/>
          <a:lstStyle/>
          <a:p>
            <a:r>
              <a:rPr lang="fr-FR" dirty="0"/>
              <a:t>I.1. L’ulcère de </a:t>
            </a:r>
            <a:r>
              <a:rPr lang="fr-FR" dirty="0" err="1"/>
              <a:t>Buruli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1FF6E54-2ED9-470D-A63C-204B24C69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2347D7E-BCCE-45AF-8831-6A94D08A0D0B}"/>
              </a:ext>
            </a:extLst>
          </p:cNvPr>
          <p:cNvSpPr txBox="1"/>
          <p:nvPr/>
        </p:nvSpPr>
        <p:spPr>
          <a:xfrm>
            <a:off x="2449830" y="9331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accent1"/>
                </a:solidFill>
              </a:rPr>
              <a:t>Aspects cliniques: lésions précoces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2EFE5BE2-DC31-45ED-8A43-B2BB90FA1D59}"/>
              </a:ext>
            </a:extLst>
          </p:cNvPr>
          <p:cNvGrpSpPr/>
          <p:nvPr/>
        </p:nvGrpSpPr>
        <p:grpSpPr>
          <a:xfrm>
            <a:off x="3824517" y="2170168"/>
            <a:ext cx="4797513" cy="4300608"/>
            <a:chOff x="4487642" y="2089285"/>
            <a:chExt cx="3458253" cy="3049114"/>
          </a:xfrm>
        </p:grpSpPr>
        <p:pic>
          <p:nvPicPr>
            <p:cNvPr id="10" name="Image 9">
              <a:extLst>
                <a:ext uri="{FF2B5EF4-FFF2-40B4-BE49-F238E27FC236}">
                  <a16:creationId xmlns="" xmlns:a16="http://schemas.microsoft.com/office/drawing/2014/main" id="{BA407F5D-F221-4E8E-B5C1-FC9D5C9D7B1C}"/>
                </a:ext>
              </a:extLst>
            </p:cNvPr>
            <p:cNvPicPr/>
            <p:nvPr/>
          </p:nvPicPr>
          <p:blipFill rotWithShape="1">
            <a:blip r:embed="rId3"/>
            <a:srcRect l="29715" t="17237" r="50007" b="57506"/>
            <a:stretch/>
          </p:blipFill>
          <p:spPr bwMode="auto">
            <a:xfrm>
              <a:off x="4487642" y="2089285"/>
              <a:ext cx="3458253" cy="290625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F964DEF-1EDF-40F7-8CFB-36A40EC98D46}"/>
                </a:ext>
              </a:extLst>
            </p:cNvPr>
            <p:cNvSpPr/>
            <p:nvPr/>
          </p:nvSpPr>
          <p:spPr>
            <a:xfrm>
              <a:off x="4487642" y="4741111"/>
              <a:ext cx="3324349" cy="397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 : Dr A. </a:t>
              </a:r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Chauty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Fondation Raoul Follereau, </a:t>
              </a:r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Pobé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Bénin</a:t>
              </a:r>
              <a:endParaRPr lang="fr-FR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2EB5E8D7-57D6-4185-819E-EC6ABE2EBAF4}"/>
              </a:ext>
            </a:extLst>
          </p:cNvPr>
          <p:cNvGrpSpPr/>
          <p:nvPr/>
        </p:nvGrpSpPr>
        <p:grpSpPr>
          <a:xfrm>
            <a:off x="3757430" y="2148802"/>
            <a:ext cx="4797513" cy="4427983"/>
            <a:chOff x="892056" y="2082079"/>
            <a:chExt cx="3353338" cy="3073980"/>
          </a:xfrm>
        </p:grpSpPr>
        <p:pic>
          <p:nvPicPr>
            <p:cNvPr id="13" name="Image 12">
              <a:extLst>
                <a:ext uri="{FF2B5EF4-FFF2-40B4-BE49-F238E27FC236}">
                  <a16:creationId xmlns="" xmlns:a16="http://schemas.microsoft.com/office/drawing/2014/main" id="{3AEFB07D-7971-40FB-B5DB-1756760777A5}"/>
                </a:ext>
              </a:extLst>
            </p:cNvPr>
            <p:cNvPicPr/>
            <p:nvPr/>
          </p:nvPicPr>
          <p:blipFill rotWithShape="1">
            <a:blip r:embed="rId3"/>
            <a:srcRect l="53630" t="16511" r="27546" b="58232"/>
            <a:stretch/>
          </p:blipFill>
          <p:spPr bwMode="auto">
            <a:xfrm>
              <a:off x="921695" y="2082079"/>
              <a:ext cx="3294062" cy="29062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2676A85-3166-4262-93F5-46DF77F6C99F}"/>
                </a:ext>
              </a:extLst>
            </p:cNvPr>
            <p:cNvSpPr/>
            <p:nvPr/>
          </p:nvSpPr>
          <p:spPr>
            <a:xfrm>
              <a:off x="892056" y="4758771"/>
              <a:ext cx="3353338" cy="397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 : Dr A. </a:t>
              </a:r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Chauty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Fondation Raoul Follereau, </a:t>
              </a:r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Pobé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Bénin</a:t>
              </a:r>
              <a:endParaRPr lang="fr-FR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="" xmlns:a16="http://schemas.microsoft.com/office/drawing/2014/main" id="{F00B2B7D-D055-436C-8E8E-973B8E4BDCAE}"/>
              </a:ext>
            </a:extLst>
          </p:cNvPr>
          <p:cNvGrpSpPr/>
          <p:nvPr/>
        </p:nvGrpSpPr>
        <p:grpSpPr>
          <a:xfrm>
            <a:off x="3799834" y="2148802"/>
            <a:ext cx="4740614" cy="4349647"/>
            <a:chOff x="8239071" y="-1171119"/>
            <a:chExt cx="3456977" cy="3176141"/>
          </a:xfrm>
        </p:grpSpPr>
        <p:pic>
          <p:nvPicPr>
            <p:cNvPr id="9" name="Image 8">
              <a:extLst>
                <a:ext uri="{FF2B5EF4-FFF2-40B4-BE49-F238E27FC236}">
                  <a16:creationId xmlns="" xmlns:a16="http://schemas.microsoft.com/office/drawing/2014/main" id="{A605C071-4374-454D-9153-63D067ACD30B}"/>
                </a:ext>
              </a:extLst>
            </p:cNvPr>
            <p:cNvPicPr/>
            <p:nvPr/>
          </p:nvPicPr>
          <p:blipFill rotWithShape="1">
            <a:blip r:embed="rId3"/>
            <a:srcRect l="26766" t="50169" r="51170" b="17667"/>
            <a:stretch/>
          </p:blipFill>
          <p:spPr bwMode="auto">
            <a:xfrm>
              <a:off x="8240188" y="-1171119"/>
              <a:ext cx="3455860" cy="30500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4E2B765C-A748-41FB-8CDE-7EB6DFF60E50}"/>
                </a:ext>
              </a:extLst>
            </p:cNvPr>
            <p:cNvSpPr/>
            <p:nvPr/>
          </p:nvSpPr>
          <p:spPr>
            <a:xfrm>
              <a:off x="8239071" y="1607734"/>
              <a:ext cx="3353338" cy="397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 : Dr A. </a:t>
              </a:r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Chauty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Fondation Raoul Follereau, </a:t>
              </a:r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Pobé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Bénin</a:t>
              </a:r>
              <a:endParaRPr lang="fr-FR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="" xmlns:a16="http://schemas.microsoft.com/office/drawing/2014/main" id="{64793E43-2A21-454E-8F65-808951A740FB}"/>
              </a:ext>
            </a:extLst>
          </p:cNvPr>
          <p:cNvGrpSpPr/>
          <p:nvPr/>
        </p:nvGrpSpPr>
        <p:grpSpPr>
          <a:xfrm>
            <a:off x="3750167" y="2130476"/>
            <a:ext cx="4841480" cy="4446309"/>
            <a:chOff x="11648786" y="2106411"/>
            <a:chExt cx="3353338" cy="3048469"/>
          </a:xfrm>
        </p:grpSpPr>
        <p:pic>
          <p:nvPicPr>
            <p:cNvPr id="8" name="Image 7">
              <a:extLst>
                <a:ext uri="{FF2B5EF4-FFF2-40B4-BE49-F238E27FC236}">
                  <a16:creationId xmlns="" xmlns:a16="http://schemas.microsoft.com/office/drawing/2014/main" id="{F4DFBABD-A755-4869-BDB8-2F65C2044B1E}"/>
                </a:ext>
              </a:extLst>
            </p:cNvPr>
            <p:cNvPicPr/>
            <p:nvPr/>
          </p:nvPicPr>
          <p:blipFill rotWithShape="1">
            <a:blip r:embed="rId3"/>
            <a:srcRect l="53630" t="46751" r="27546" b="17667"/>
            <a:stretch/>
          </p:blipFill>
          <p:spPr bwMode="auto">
            <a:xfrm>
              <a:off x="11678424" y="2106411"/>
              <a:ext cx="3294062" cy="29331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6144E1FF-501D-4880-91DD-A65C615A3A2F}"/>
                </a:ext>
              </a:extLst>
            </p:cNvPr>
            <p:cNvSpPr/>
            <p:nvPr/>
          </p:nvSpPr>
          <p:spPr>
            <a:xfrm>
              <a:off x="11648786" y="4757592"/>
              <a:ext cx="3353338" cy="3972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Source : Dr A. </a:t>
              </a:r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Chauty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Fondation Raoul Follereau, </a:t>
              </a:r>
              <a:r>
                <a:rPr lang="fr-FR" sz="9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Pobé</a:t>
              </a:r>
              <a:r>
                <a:rPr lang="fr-FR" sz="9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Bénin</a:t>
              </a:r>
              <a:endParaRPr lang="fr-FR" sz="9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83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8A6EF16-14EC-40A4-899E-A735D924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5140"/>
          </a:xfrm>
        </p:spPr>
        <p:txBody>
          <a:bodyPr/>
          <a:lstStyle/>
          <a:p>
            <a:r>
              <a:rPr lang="fr-FR" dirty="0"/>
              <a:t>I.1. L’ulcère de </a:t>
            </a:r>
            <a:r>
              <a:rPr lang="fr-FR" dirty="0" err="1"/>
              <a:t>Buruli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B593CAC6-EC9D-4C36-8DB0-16F5E2A4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2347D7E-BCCE-45AF-8831-6A94D08A0D0B}"/>
              </a:ext>
            </a:extLst>
          </p:cNvPr>
          <p:cNvSpPr txBox="1"/>
          <p:nvPr/>
        </p:nvSpPr>
        <p:spPr>
          <a:xfrm>
            <a:off x="2438400" y="138112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accent1"/>
                </a:solidFill>
              </a:rPr>
              <a:t>Aspects cliniques : séquelles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7FF19BD0-D664-48D7-95F9-9774AF904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6" r="2334" b="2897"/>
          <a:stretch/>
        </p:blipFill>
        <p:spPr>
          <a:xfrm>
            <a:off x="3417569" y="1985277"/>
            <a:ext cx="5469191" cy="42486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4B24E2-7B32-41D7-9E86-22F6CA913241}"/>
              </a:ext>
            </a:extLst>
          </p:cNvPr>
          <p:cNvSpPr/>
          <p:nvPr/>
        </p:nvSpPr>
        <p:spPr>
          <a:xfrm>
            <a:off x="3417569" y="5947208"/>
            <a:ext cx="5469190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 : Dr A. </a:t>
            </a:r>
            <a:r>
              <a:rPr lang="fr-FR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Chauty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Fondation Raoul Follereau, </a:t>
            </a:r>
            <a:r>
              <a:rPr lang="fr-FR" sz="12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Pobé</a:t>
            </a:r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Bénin</a:t>
            </a:r>
            <a:endParaRPr lang="fr-FR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0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8A6EF16-14EC-40A4-899E-A735D924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5140"/>
          </a:xfrm>
        </p:spPr>
        <p:txBody>
          <a:bodyPr/>
          <a:lstStyle/>
          <a:p>
            <a:r>
              <a:rPr lang="fr-FR" dirty="0"/>
              <a:t>I.1. L’ulcère de </a:t>
            </a:r>
            <a:r>
              <a:rPr lang="fr-FR" dirty="0" err="1"/>
              <a:t>Buruli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="" xmlns:a16="http://schemas.microsoft.com/office/drawing/2014/main" id="{7F4EA063-0B3D-4430-91EC-4D8728F3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2347D7E-BCCE-45AF-8831-6A94D08A0D0B}"/>
              </a:ext>
            </a:extLst>
          </p:cNvPr>
          <p:cNvSpPr txBox="1"/>
          <p:nvPr/>
        </p:nvSpPr>
        <p:spPr>
          <a:xfrm>
            <a:off x="1993605" y="161925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accent1"/>
                </a:solidFill>
              </a:rPr>
              <a:t>Mycobacterium </a:t>
            </a:r>
            <a:r>
              <a:rPr lang="fr-FR" sz="2400" b="1" i="1" dirty="0" err="1">
                <a:solidFill>
                  <a:schemeClr val="accent1"/>
                </a:solidFill>
              </a:rPr>
              <a:t>ulcerans</a:t>
            </a:r>
            <a:endParaRPr lang="fr-FR" sz="2400" b="1" i="1" dirty="0">
              <a:solidFill>
                <a:schemeClr val="accent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B7977B0-ECD9-4CFA-BF53-59BB78B7B4FF}"/>
              </a:ext>
            </a:extLst>
          </p:cNvPr>
          <p:cNvSpPr txBox="1"/>
          <p:nvPr/>
        </p:nvSpPr>
        <p:spPr>
          <a:xfrm>
            <a:off x="1977427" y="440941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accent1"/>
                </a:solidFill>
              </a:rPr>
              <a:t>Mycolactone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62832A9-3509-4A69-B07C-57EE8AEDCBD5}"/>
              </a:ext>
            </a:extLst>
          </p:cNvPr>
          <p:cNvSpPr txBox="1"/>
          <p:nvPr/>
        </p:nvSpPr>
        <p:spPr>
          <a:xfrm>
            <a:off x="2254100" y="2278386"/>
            <a:ext cx="5316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/>
              <a:t>Bacille </a:t>
            </a:r>
            <a:r>
              <a:rPr lang="fr-FR" sz="2400" b="1" dirty="0" err="1"/>
              <a:t>acido</a:t>
            </a:r>
            <a:r>
              <a:rPr lang="fr-FR" sz="2400" b="1" dirty="0"/>
              <a:t>-alcoolo résistant</a:t>
            </a:r>
          </a:p>
          <a:p>
            <a:pPr marL="285750" indent="-285750">
              <a:buFontTx/>
              <a:buChar char="-"/>
            </a:pPr>
            <a:r>
              <a:rPr lang="fr-FR" sz="2400" b="1" dirty="0"/>
              <a:t>T°C : 28 à 32°C</a:t>
            </a:r>
          </a:p>
          <a:p>
            <a:pPr marL="285750" indent="-285750">
              <a:buFontTx/>
              <a:buChar char="-"/>
            </a:pPr>
            <a:r>
              <a:rPr lang="fr-FR" sz="2400" b="1" dirty="0"/>
              <a:t>Synthèse de la mycolactone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CCAA940F-190F-4D1A-9A66-68E223E28613}"/>
              </a:ext>
            </a:extLst>
          </p:cNvPr>
          <p:cNvSpPr txBox="1"/>
          <p:nvPr/>
        </p:nvSpPr>
        <p:spPr>
          <a:xfrm>
            <a:off x="2405387" y="4965813"/>
            <a:ext cx="5316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/>
              <a:t>Cytotoxique</a:t>
            </a:r>
          </a:p>
          <a:p>
            <a:pPr marL="285750" indent="-285750">
              <a:buFontTx/>
              <a:buChar char="-"/>
            </a:pPr>
            <a:r>
              <a:rPr lang="fr-FR" sz="2400" b="1" dirty="0"/>
              <a:t>Immunomodulatrice</a:t>
            </a:r>
          </a:p>
          <a:p>
            <a:pPr marL="285750" indent="-285750">
              <a:buFontTx/>
              <a:buChar char="-"/>
            </a:pPr>
            <a:r>
              <a:rPr lang="fr-FR" sz="2400" b="1" dirty="0" err="1"/>
              <a:t>Hypoesthésiante</a:t>
            </a:r>
            <a:endParaRPr lang="fr-FR" sz="2400" b="1" dirty="0"/>
          </a:p>
        </p:txBody>
      </p:sp>
      <p:grpSp>
        <p:nvGrpSpPr>
          <p:cNvPr id="10" name="Groupe 9">
            <a:extLst>
              <a:ext uri="{FF2B5EF4-FFF2-40B4-BE49-F238E27FC236}">
                <a16:creationId xmlns="" xmlns:a16="http://schemas.microsoft.com/office/drawing/2014/main" id="{19F0FE5B-3B04-44E3-819E-A5DDA1718DEC}"/>
              </a:ext>
            </a:extLst>
          </p:cNvPr>
          <p:cNvGrpSpPr/>
          <p:nvPr/>
        </p:nvGrpSpPr>
        <p:grpSpPr>
          <a:xfrm>
            <a:off x="7293342" y="1466100"/>
            <a:ext cx="4898658" cy="2733667"/>
            <a:chOff x="8518004" y="2089364"/>
            <a:chExt cx="3722750" cy="1608085"/>
          </a:xfrm>
        </p:grpSpPr>
        <p:pic>
          <p:nvPicPr>
            <p:cNvPr id="4" name="Image 3">
              <a:extLst>
                <a:ext uri="{FF2B5EF4-FFF2-40B4-BE49-F238E27FC236}">
                  <a16:creationId xmlns="" xmlns:a16="http://schemas.microsoft.com/office/drawing/2014/main" id="{9FA81BD4-DD70-45E0-8AF8-B382A6136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999" r="4158" b="12847"/>
            <a:stretch/>
          </p:blipFill>
          <p:spPr>
            <a:xfrm>
              <a:off x="8518004" y="2089364"/>
              <a:ext cx="3307107" cy="156823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7219EF25-E24E-4707-8B76-3D900FB2DA2F}"/>
                </a:ext>
              </a:extLst>
            </p:cNvPr>
            <p:cNvSpPr/>
            <p:nvPr/>
          </p:nvSpPr>
          <p:spPr>
            <a:xfrm>
              <a:off x="8518004" y="3429000"/>
              <a:ext cx="3722750" cy="2684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</a:rPr>
                <a:t>Source : Thèse d’Estelle Marion Echelle: 0,5 cm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2D77E4A-26E4-42DB-B021-B6BB95B7D2D4}"/>
              </a:ext>
            </a:extLst>
          </p:cNvPr>
          <p:cNvSpPr/>
          <p:nvPr/>
        </p:nvSpPr>
        <p:spPr>
          <a:xfrm>
            <a:off x="8205383" y="6173197"/>
            <a:ext cx="400847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050" dirty="0"/>
          </a:p>
          <a:p>
            <a:endParaRPr lang="fr-FR" sz="1050" dirty="0"/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B563D77A-17DA-4A86-80DA-17278009239A}"/>
              </a:ext>
            </a:extLst>
          </p:cNvPr>
          <p:cNvGrpSpPr/>
          <p:nvPr/>
        </p:nvGrpSpPr>
        <p:grpSpPr>
          <a:xfrm>
            <a:off x="7253203" y="4199767"/>
            <a:ext cx="4391865" cy="2530217"/>
            <a:chOff x="7862022" y="4186494"/>
            <a:chExt cx="3219224" cy="2152217"/>
          </a:xfrm>
        </p:grpSpPr>
        <p:pic>
          <p:nvPicPr>
            <p:cNvPr id="12" name="Image 11">
              <a:extLst>
                <a:ext uri="{FF2B5EF4-FFF2-40B4-BE49-F238E27FC236}">
                  <a16:creationId xmlns="" xmlns:a16="http://schemas.microsoft.com/office/drawing/2014/main" id="{92FE541E-13C8-4B7F-9F75-868E864B819D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00" t="25114" r="29971" b="41112"/>
            <a:stretch/>
          </p:blipFill>
          <p:spPr bwMode="auto">
            <a:xfrm>
              <a:off x="7862022" y="4186494"/>
              <a:ext cx="3219224" cy="198970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7AF8F07B-AF1E-4ED4-9DFE-BF90A414B14C}"/>
                </a:ext>
              </a:extLst>
            </p:cNvPr>
            <p:cNvSpPr/>
            <p:nvPr/>
          </p:nvSpPr>
          <p:spPr>
            <a:xfrm>
              <a:off x="8058648" y="6061712"/>
              <a:ext cx="246093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/>
                <a:t>Source : Thèse d’Estelle Marion</a:t>
              </a:r>
            </a:p>
          </p:txBody>
        </p:sp>
      </p:grpSp>
      <p:cxnSp>
        <p:nvCxnSpPr>
          <p:cNvPr id="16" name="Connecteur droit 15">
            <a:extLst>
              <a:ext uri="{FF2B5EF4-FFF2-40B4-BE49-F238E27FC236}">
                <a16:creationId xmlns="" xmlns:a16="http://schemas.microsoft.com/office/drawing/2014/main" id="{D31B92BE-1046-4E2C-9913-9BCFF1862E8A}"/>
              </a:ext>
            </a:extLst>
          </p:cNvPr>
          <p:cNvCxnSpPr/>
          <p:nvPr/>
        </p:nvCxnSpPr>
        <p:spPr>
          <a:xfrm>
            <a:off x="10999460" y="3429000"/>
            <a:ext cx="23623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9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="" xmlns:a16="http://schemas.microsoft.com/office/drawing/2014/main" id="{7A12932D-00A4-4653-ADD5-9BFE995A5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9" t="14334" r="15906" b="11487"/>
          <a:stretch/>
        </p:blipFill>
        <p:spPr>
          <a:xfrm>
            <a:off x="7733381" y="3972526"/>
            <a:ext cx="4145067" cy="22530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18A6EF16-14EC-40A4-899E-A735D9249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95140"/>
          </a:xfrm>
        </p:spPr>
        <p:txBody>
          <a:bodyPr/>
          <a:lstStyle/>
          <a:p>
            <a:r>
              <a:rPr lang="fr-FR" dirty="0"/>
              <a:t>I.1. L’ulcère de </a:t>
            </a:r>
            <a:r>
              <a:rPr lang="fr-FR" dirty="0" err="1"/>
              <a:t>Buruli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="" xmlns:a16="http://schemas.microsoft.com/office/drawing/2014/main" id="{C946C69C-0811-49D3-8BF8-A303723B0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C2347D7E-BCCE-45AF-8831-6A94D08A0D0B}"/>
              </a:ext>
            </a:extLst>
          </p:cNvPr>
          <p:cNvSpPr txBox="1"/>
          <p:nvPr/>
        </p:nvSpPr>
        <p:spPr>
          <a:xfrm>
            <a:off x="2314408" y="161925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accent1"/>
                </a:solidFill>
              </a:rPr>
              <a:t>Diagnostic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B7977B0-ECD9-4CFA-BF53-59BB78B7B4FF}"/>
              </a:ext>
            </a:extLst>
          </p:cNvPr>
          <p:cNvSpPr txBox="1"/>
          <p:nvPr/>
        </p:nvSpPr>
        <p:spPr>
          <a:xfrm>
            <a:off x="2318657" y="4158041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accent1"/>
                </a:solidFill>
              </a:rPr>
              <a:t>Traitement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="" xmlns:a16="http://schemas.microsoft.com/office/drawing/2014/main" id="{162832A9-3509-4A69-B07C-57EE8AEDCBD5}"/>
              </a:ext>
            </a:extLst>
          </p:cNvPr>
          <p:cNvSpPr txBox="1"/>
          <p:nvPr/>
        </p:nvSpPr>
        <p:spPr>
          <a:xfrm>
            <a:off x="2521967" y="2127296"/>
            <a:ext cx="5316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/>
              <a:t>Culture bactérienne</a:t>
            </a:r>
          </a:p>
          <a:p>
            <a:pPr marL="285750" indent="-285750">
              <a:buFontTx/>
              <a:buChar char="-"/>
            </a:pPr>
            <a:r>
              <a:rPr lang="fr-FR" sz="2400" b="1" dirty="0"/>
              <a:t>Examen </a:t>
            </a:r>
            <a:r>
              <a:rPr lang="fr-FR" sz="2400" b="1" dirty="0" err="1"/>
              <a:t>histo-pathologique</a:t>
            </a:r>
            <a:endParaRPr lang="fr-FR" sz="2400" b="1" dirty="0"/>
          </a:p>
          <a:p>
            <a:pPr marL="285750" indent="-285750">
              <a:buFontTx/>
              <a:buChar char="-"/>
            </a:pPr>
            <a:r>
              <a:rPr lang="fr-FR" sz="2400" b="1" dirty="0"/>
              <a:t>Examen direct des frottis</a:t>
            </a:r>
          </a:p>
          <a:p>
            <a:pPr marL="285750" indent="-285750">
              <a:buFontTx/>
              <a:buChar char="-"/>
            </a:pPr>
            <a:r>
              <a:rPr lang="fr-FR" sz="2400" b="1" dirty="0"/>
              <a:t>PCR</a:t>
            </a:r>
          </a:p>
          <a:p>
            <a:pPr marL="285750" indent="-285750">
              <a:buFontTx/>
              <a:buChar char="-"/>
            </a:pPr>
            <a:endParaRPr lang="fr-FR" sz="2400" b="1" dirty="0"/>
          </a:p>
          <a:p>
            <a:pPr marL="285750" indent="-285750">
              <a:buFontTx/>
              <a:buChar char="-"/>
            </a:pPr>
            <a:endParaRPr lang="fr-FR" sz="2400" b="1" dirty="0"/>
          </a:p>
        </p:txBody>
      </p:sp>
      <p:grpSp>
        <p:nvGrpSpPr>
          <p:cNvPr id="8" name="Groupe 7">
            <a:extLst>
              <a:ext uri="{FF2B5EF4-FFF2-40B4-BE49-F238E27FC236}">
                <a16:creationId xmlns="" xmlns:a16="http://schemas.microsoft.com/office/drawing/2014/main" id="{C94881AA-6B18-4407-9DE2-BEC012038FD1}"/>
              </a:ext>
            </a:extLst>
          </p:cNvPr>
          <p:cNvGrpSpPr/>
          <p:nvPr/>
        </p:nvGrpSpPr>
        <p:grpSpPr>
          <a:xfrm>
            <a:off x="7634181" y="1465335"/>
            <a:ext cx="4148948" cy="2226974"/>
            <a:chOff x="8089733" y="1619250"/>
            <a:chExt cx="2945548" cy="1534939"/>
          </a:xfrm>
        </p:grpSpPr>
        <p:pic>
          <p:nvPicPr>
            <p:cNvPr id="10" name="Image 9">
              <a:extLst>
                <a:ext uri="{FF2B5EF4-FFF2-40B4-BE49-F238E27FC236}">
                  <a16:creationId xmlns="" xmlns:a16="http://schemas.microsoft.com/office/drawing/2014/main" id="{2AACBD14-88D4-4E39-AFBD-E530207DF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6604" r="3406" b="5811"/>
            <a:stretch/>
          </p:blipFill>
          <p:spPr>
            <a:xfrm>
              <a:off x="8089733" y="1619250"/>
              <a:ext cx="2883068" cy="145578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D2D172E5-970A-4D4C-A264-2B64131C54D1}"/>
                </a:ext>
              </a:extLst>
            </p:cNvPr>
            <p:cNvSpPr/>
            <p:nvPr/>
          </p:nvSpPr>
          <p:spPr>
            <a:xfrm>
              <a:off x="8136982" y="2877190"/>
              <a:ext cx="242566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200" b="1" dirty="0"/>
                <a:t>Source: Thèse d’Estelle Marion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0E3D4EDC-8AA9-41BD-A59B-B1245EEB5FEA}"/>
                </a:ext>
              </a:extLst>
            </p:cNvPr>
            <p:cNvSpPr/>
            <p:nvPr/>
          </p:nvSpPr>
          <p:spPr>
            <a:xfrm>
              <a:off x="9877592" y="1649300"/>
              <a:ext cx="115768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50" dirty="0"/>
                <a:t>Echelle : 10 µm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0ED659F5-DEAB-45A1-B97B-3081F3FFECF0}"/>
              </a:ext>
            </a:extLst>
          </p:cNvPr>
          <p:cNvSpPr txBox="1"/>
          <p:nvPr/>
        </p:nvSpPr>
        <p:spPr>
          <a:xfrm>
            <a:off x="2592925" y="4568892"/>
            <a:ext cx="5316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400" b="1" dirty="0"/>
              <a:t>Chirurgie</a:t>
            </a:r>
          </a:p>
          <a:p>
            <a:pPr marL="285750" indent="-285750">
              <a:buFontTx/>
              <a:buChar char="-"/>
            </a:pPr>
            <a:r>
              <a:rPr lang="fr-FR" sz="2400" b="1" dirty="0"/>
              <a:t>Antibiotiques</a:t>
            </a:r>
          </a:p>
          <a:p>
            <a:pPr marL="742950" lvl="1" indent="-285750">
              <a:buFontTx/>
              <a:buChar char="-"/>
            </a:pPr>
            <a:r>
              <a:rPr lang="fr-FR" sz="2400" b="1" dirty="0"/>
              <a:t>Rifampicine/streptomycine</a:t>
            </a:r>
          </a:p>
          <a:p>
            <a:pPr marL="742950" lvl="1" indent="-285750">
              <a:buFontTx/>
              <a:buChar char="-"/>
            </a:pPr>
            <a:r>
              <a:rPr lang="fr-FR" sz="2400" b="1" dirty="0"/>
              <a:t>Rifampicine/clarithromycine</a:t>
            </a:r>
          </a:p>
          <a:p>
            <a:pPr marL="285750" indent="-285750">
              <a:buFontTx/>
              <a:buChar char="-"/>
            </a:pPr>
            <a:endParaRPr lang="fr-FR" sz="2400" b="1" dirty="0"/>
          </a:p>
          <a:p>
            <a:pPr marL="285750" indent="-285750">
              <a:buFontTx/>
              <a:buChar char="-"/>
            </a:pPr>
            <a:endParaRPr lang="fr-FR" sz="2400" b="1" dirty="0"/>
          </a:p>
        </p:txBody>
      </p:sp>
      <p:grpSp>
        <p:nvGrpSpPr>
          <p:cNvPr id="19" name="Groupe 18">
            <a:extLst>
              <a:ext uri="{FF2B5EF4-FFF2-40B4-BE49-F238E27FC236}">
                <a16:creationId xmlns="" xmlns:a16="http://schemas.microsoft.com/office/drawing/2014/main" id="{3F38FF7D-EA38-4260-B0CA-E97D10445FFC}"/>
              </a:ext>
            </a:extLst>
          </p:cNvPr>
          <p:cNvGrpSpPr/>
          <p:nvPr/>
        </p:nvGrpSpPr>
        <p:grpSpPr>
          <a:xfrm>
            <a:off x="7711157" y="1294319"/>
            <a:ext cx="4153330" cy="2308324"/>
            <a:chOff x="8493814" y="91294"/>
            <a:chExt cx="3291780" cy="1758099"/>
          </a:xfrm>
        </p:grpSpPr>
        <p:pic>
          <p:nvPicPr>
            <p:cNvPr id="17" name="Image 16">
              <a:extLst>
                <a:ext uri="{FF2B5EF4-FFF2-40B4-BE49-F238E27FC236}">
                  <a16:creationId xmlns="" xmlns:a16="http://schemas.microsoft.com/office/drawing/2014/main" id="{6C6E09D8-01BE-4A1A-9891-0A5012ECF1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626" t="11487" r="7764" b="11487"/>
            <a:stretch/>
          </p:blipFill>
          <p:spPr>
            <a:xfrm>
              <a:off x="8497287" y="91294"/>
              <a:ext cx="3288307" cy="1758099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="" xmlns:a16="http://schemas.microsoft.com/office/drawing/2014/main" id="{68228228-1D91-4B5B-B680-FB1419D87885}"/>
                </a:ext>
              </a:extLst>
            </p:cNvPr>
            <p:cNvSpPr txBox="1"/>
            <p:nvPr/>
          </p:nvSpPr>
          <p:spPr>
            <a:xfrm>
              <a:off x="8493814" y="1602618"/>
              <a:ext cx="32696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>
                  <a:solidFill>
                    <a:schemeClr val="bg1"/>
                  </a:solidFill>
                </a:rPr>
                <a:t>L’UB: lutte contre un e maladie négligée, youtube.com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B82DE486-009F-484E-9A4A-696C9375B519}"/>
              </a:ext>
            </a:extLst>
          </p:cNvPr>
          <p:cNvSpPr txBox="1"/>
          <p:nvPr/>
        </p:nvSpPr>
        <p:spPr>
          <a:xfrm>
            <a:off x="8487618" y="5994786"/>
            <a:ext cx="32696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solidFill>
                  <a:schemeClr val="bg1"/>
                </a:solidFill>
              </a:rPr>
              <a:t>L’UB: lutte contre un e maladie négligée, youtube.com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="" xmlns:a16="http://schemas.microsoft.com/office/drawing/2014/main" id="{138FE6B8-0D80-42B1-9E31-5BED4B314AD4}"/>
              </a:ext>
            </a:extLst>
          </p:cNvPr>
          <p:cNvGrpSpPr/>
          <p:nvPr/>
        </p:nvGrpSpPr>
        <p:grpSpPr>
          <a:xfrm>
            <a:off x="7733381" y="3972525"/>
            <a:ext cx="4145067" cy="2253091"/>
            <a:chOff x="910909" y="4210727"/>
            <a:chExt cx="3223243" cy="1771441"/>
          </a:xfrm>
        </p:grpSpPr>
        <p:pic>
          <p:nvPicPr>
            <p:cNvPr id="9" name="Image 8">
              <a:extLst>
                <a:ext uri="{FF2B5EF4-FFF2-40B4-BE49-F238E27FC236}">
                  <a16:creationId xmlns="" xmlns:a16="http://schemas.microsoft.com/office/drawing/2014/main" id="{C4548CF6-8AF1-4EF3-BC54-24ABB2C68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0127" b="5337"/>
            <a:stretch/>
          </p:blipFill>
          <p:spPr>
            <a:xfrm>
              <a:off x="918373" y="4210727"/>
              <a:ext cx="3215779" cy="1771441"/>
            </a:xfrm>
            <a:prstGeom prst="rect">
              <a:avLst/>
            </a:prstGeom>
          </p:spPr>
        </p:pic>
        <p:sp>
          <p:nvSpPr>
            <p:cNvPr id="20" name="ZoneTexte 19">
              <a:extLst>
                <a:ext uri="{FF2B5EF4-FFF2-40B4-BE49-F238E27FC236}">
                  <a16:creationId xmlns="" xmlns:a16="http://schemas.microsoft.com/office/drawing/2014/main" id="{D96A6B06-0A84-4B62-BDFB-86A4D6EDF75C}"/>
                </a:ext>
              </a:extLst>
            </p:cNvPr>
            <p:cNvSpPr txBox="1"/>
            <p:nvPr/>
          </p:nvSpPr>
          <p:spPr>
            <a:xfrm>
              <a:off x="910909" y="5665766"/>
              <a:ext cx="15999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Netmums.com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="" xmlns:a16="http://schemas.microsoft.com/office/drawing/2014/main" id="{FC20458F-DB0E-45B4-858F-08E17FF575DA}"/>
              </a:ext>
            </a:extLst>
          </p:cNvPr>
          <p:cNvGrpSpPr/>
          <p:nvPr/>
        </p:nvGrpSpPr>
        <p:grpSpPr>
          <a:xfrm>
            <a:off x="7733380" y="3972524"/>
            <a:ext cx="4145067" cy="2253091"/>
            <a:chOff x="5048294" y="3992070"/>
            <a:chExt cx="3226458" cy="1771441"/>
          </a:xfrm>
        </p:grpSpPr>
        <p:pic>
          <p:nvPicPr>
            <p:cNvPr id="15" name="Image 14">
              <a:extLst>
                <a:ext uri="{FF2B5EF4-FFF2-40B4-BE49-F238E27FC236}">
                  <a16:creationId xmlns="" xmlns:a16="http://schemas.microsoft.com/office/drawing/2014/main" id="{22A2AD92-E32A-43AE-BB4D-4FFC1E1B1E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17220"/>
            <a:stretch/>
          </p:blipFill>
          <p:spPr>
            <a:xfrm>
              <a:off x="5048294" y="3992070"/>
              <a:ext cx="3226458" cy="1771441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="" xmlns:a16="http://schemas.microsoft.com/office/drawing/2014/main" id="{E60D60DA-B80B-4600-8E99-2F35ABDB9CD4}"/>
                </a:ext>
              </a:extLst>
            </p:cNvPr>
            <p:cNvSpPr txBox="1"/>
            <p:nvPr/>
          </p:nvSpPr>
          <p:spPr>
            <a:xfrm>
              <a:off x="6667357" y="5501901"/>
              <a:ext cx="15999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>
                  <a:solidFill>
                    <a:schemeClr val="bg1"/>
                  </a:solidFill>
                </a:rPr>
                <a:t>Filssantéjeunes.com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9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A3206-3EDA-46F4-A663-5A70BF73D97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039733" y="1867004"/>
            <a:ext cx="2527250" cy="212011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3668011" y="2674313"/>
            <a:ext cx="2527249" cy="212011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6296288" y="3360544"/>
            <a:ext cx="2527249" cy="2120109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="" xmlns:a16="http://schemas.microsoft.com/office/drawing/2014/main" id="{18A6EF16-14EC-40A4-899E-A735D9249C40}"/>
              </a:ext>
            </a:extLst>
          </p:cNvPr>
          <p:cNvSpPr txBox="1">
            <a:spLocks/>
          </p:cNvSpPr>
          <p:nvPr/>
        </p:nvSpPr>
        <p:spPr>
          <a:xfrm>
            <a:off x="1889719" y="596251"/>
            <a:ext cx="8911687" cy="9951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I.1. L’ulcère de </a:t>
            </a:r>
            <a:r>
              <a:rPr lang="fr-FR" dirty="0" err="1"/>
              <a:t>Buruli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="" xmlns:a16="http://schemas.microsoft.com/office/drawing/2014/main" id="{C2347D7E-BCCE-45AF-8831-6A94D08A0D0B}"/>
              </a:ext>
            </a:extLst>
          </p:cNvPr>
          <p:cNvSpPr txBox="1"/>
          <p:nvPr/>
        </p:nvSpPr>
        <p:spPr>
          <a:xfrm>
            <a:off x="1968891" y="1275517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chemeClr val="accent1"/>
                </a:solidFill>
              </a:rPr>
              <a:t>Modèle de transmission</a:t>
            </a:r>
          </a:p>
        </p:txBody>
      </p:sp>
      <p:sp>
        <p:nvSpPr>
          <p:cNvPr id="7" name="Ellipse 6"/>
          <p:cNvSpPr/>
          <p:nvPr/>
        </p:nvSpPr>
        <p:spPr>
          <a:xfrm>
            <a:off x="8924565" y="4420598"/>
            <a:ext cx="2527250" cy="212011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="" xmlns:a16="http://schemas.microsoft.com/office/drawing/2014/main" id="{C5458D96-B4ED-4CE1-98B0-1514C88451AC}"/>
              </a:ext>
            </a:extLst>
          </p:cNvPr>
          <p:cNvSpPr txBox="1"/>
          <p:nvPr/>
        </p:nvSpPr>
        <p:spPr>
          <a:xfrm>
            <a:off x="0" y="6540708"/>
            <a:ext cx="4613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/>
              <a:t>Sources : </a:t>
            </a:r>
            <a:r>
              <a:rPr lang="fr-FR" sz="1000" b="1" i="1" dirty="0">
                <a:hlinkClick r:id="rId7"/>
              </a:rPr>
              <a:t>www.abat.com</a:t>
            </a:r>
            <a:r>
              <a:rPr lang="fr-FR" sz="1000" b="1" i="1" dirty="0"/>
              <a:t>, Institut Pasteur, </a:t>
            </a:r>
            <a:r>
              <a:rPr lang="fr-FR" sz="1000" b="1" i="1" dirty="0" err="1"/>
              <a:t>Birds</a:t>
            </a:r>
            <a:r>
              <a:rPr lang="fr-FR" sz="1000" b="1" i="1" dirty="0"/>
              <a:t> &amp; Co, </a:t>
            </a:r>
            <a:r>
              <a:rPr lang="fr-FR" sz="1000" b="1" i="1" dirty="0" err="1"/>
              <a:t>pinterest</a:t>
            </a:r>
            <a:r>
              <a:rPr lang="fr-FR" sz="1000" b="1" i="1" dirty="0"/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14189" y="4057373"/>
            <a:ext cx="313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Biofilm et animaux aquatiques</a:t>
            </a:r>
            <a:endParaRPr lang="fr-FR" sz="24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750388" y="4982318"/>
            <a:ext cx="236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Punaises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461043" y="5586558"/>
            <a:ext cx="236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Piqûre</a:t>
            </a:r>
          </a:p>
        </p:txBody>
      </p:sp>
    </p:spTree>
    <p:extLst>
      <p:ext uri="{BB962C8B-B14F-4D97-AF65-F5344CB8AC3E}">
        <p14:creationId xmlns:p14="http://schemas.microsoft.com/office/powerpoint/2010/main" val="358057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7" grpId="0" animBg="1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6399</TotalTime>
  <Words>1196</Words>
  <Application>Microsoft Office PowerPoint</Application>
  <PresentationFormat>Personnalisé</PresentationFormat>
  <Paragraphs>348</Paragraphs>
  <Slides>28</Slides>
  <Notes>12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Brin</vt:lpstr>
      <vt:lpstr>Présentation PowerPoint</vt:lpstr>
      <vt:lpstr>Objectifs du stage</vt:lpstr>
      <vt:lpstr>Plan de la soutenance</vt:lpstr>
      <vt:lpstr>I.1. L’ulcère de Buruli</vt:lpstr>
      <vt:lpstr>I.1. L’ulcère de Buruli</vt:lpstr>
      <vt:lpstr>I.1. L’ulcère de Buruli</vt:lpstr>
      <vt:lpstr>I.1. L’ulcère de Buruli</vt:lpstr>
      <vt:lpstr>I.1. L’ulcère de Buruli</vt:lpstr>
      <vt:lpstr>Présentation PowerPoint</vt:lpstr>
      <vt:lpstr>Objectif global</vt:lpstr>
      <vt:lpstr>Difficulté majeure : la dilution des souches environnementales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Difficulté majeure : la dilution des souches environnementales</vt:lpstr>
      <vt:lpstr>Présentation PowerPoint</vt:lpstr>
      <vt:lpstr>II.1. Le projet « recherche autour de l’ulcère de Buruli »</vt:lpstr>
      <vt:lpstr>Présentation PowerPoint</vt:lpstr>
      <vt:lpstr>II.1. Le projet « recherches autour de l’ulcère de Buruli »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Epreuve 1 d’admission</dc:title>
  <dc:creator>Elodie Sauvêtre</dc:creator>
  <cp:lastModifiedBy>Bruno Durand</cp:lastModifiedBy>
  <cp:revision>177</cp:revision>
  <cp:lastPrinted>2018-03-26T20:38:40Z</cp:lastPrinted>
  <dcterms:created xsi:type="dcterms:W3CDTF">2018-03-26T07:31:17Z</dcterms:created>
  <dcterms:modified xsi:type="dcterms:W3CDTF">2018-05-31T14:33:15Z</dcterms:modified>
</cp:coreProperties>
</file>