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6"/>
  </p:notesMasterIdLst>
  <p:sldIdLst>
    <p:sldId id="331" r:id="rId5"/>
    <p:sldId id="330" r:id="rId6"/>
    <p:sldId id="333" r:id="rId7"/>
    <p:sldId id="342" r:id="rId8"/>
    <p:sldId id="338" r:id="rId9"/>
    <p:sldId id="343" r:id="rId10"/>
    <p:sldId id="344" r:id="rId11"/>
    <p:sldId id="346" r:id="rId12"/>
    <p:sldId id="345" r:id="rId13"/>
    <p:sldId id="347" r:id="rId14"/>
    <p:sldId id="340" r:id="rId15"/>
  </p:sldIdLst>
  <p:sldSz cx="9906000" cy="6858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3120" userDrawn="1">
          <p15:clr>
            <a:srgbClr val="A4A3A4"/>
          </p15:clr>
        </p15:guide>
        <p15:guide id="8" pos="516" userDrawn="1">
          <p15:clr>
            <a:srgbClr val="A4A3A4"/>
          </p15:clr>
        </p15:guide>
        <p15:guide id="9" pos="5626" userDrawn="1">
          <p15:clr>
            <a:srgbClr val="A4A3A4"/>
          </p15:clr>
        </p15:guide>
        <p15:guide id="10" pos="59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3692" autoAdjust="0"/>
  </p:normalViewPr>
  <p:slideViewPr>
    <p:cSldViewPr showGuides="1">
      <p:cViewPr varScale="1">
        <p:scale>
          <a:sx n="64" d="100"/>
          <a:sy n="64" d="100"/>
        </p:scale>
        <p:origin x="1314" y="72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3120"/>
        <p:guide pos="516"/>
        <p:guide pos="5626"/>
        <p:guide pos="592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07/03/2025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3445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4672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5262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9753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6876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5733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7991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79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0939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568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794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80000" y="5226529"/>
            <a:ext cx="351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540000" y="360000"/>
            <a:ext cx="2696882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0000" y="180000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89998" y="2522624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8000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785999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9906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984000"/>
            <a:ext cx="9126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89999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8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786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89998" y="2448000"/>
            <a:ext cx="9126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89999" y="1200000"/>
            <a:ext cx="9126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89999" y="2448000"/>
            <a:ext cx="9126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248500" y="6378000"/>
            <a:ext cx="1267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90000" y="6378000"/>
            <a:ext cx="6396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786000" y="6378000"/>
            <a:ext cx="1462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logoAC_NANTES_diaporama.wmf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24000" y="144000"/>
            <a:ext cx="449481" cy="45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dagogie.ac-nantes.fr/medias/fichier/bts-cge-faq24-fin_1733392108314-pdf?ID_FICHE=604204&amp;INLINE=FALS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dagogie.ac-nantes.fr/medias/fichier/outil-evaluation-cge-fin_1733392141446-pdf?ID_FICHE=604204&amp;INLINE=FALS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pedagogie.ac-nantes.fr/medias/fichier/echelles-descriptives-ecrits-eaf-voie-technologique_1717425091230-docx?ID_FICHE=604125&amp;INLINE=FALSE" TargetMode="External"/><Relationship Id="rId5" Type="http://schemas.openxmlformats.org/officeDocument/2006/relationships/hyperlink" Target="https://www.pedagogie.ac-nantes.fr/lettres/le-developpement-des-competences-en-cours-de-lettres-au-lycee-exemples-de-progressions--1409988.kjsp" TargetMode="External"/><Relationship Id="rId4" Type="http://schemas.openxmlformats.org/officeDocument/2006/relationships/hyperlink" Target="https://www.pedagogie.ac-nantes.fr/lettres/liaison-bac-pro-bts-le-parcours-des-bacheliers-professionnels-vers-la-culture-generale-et-expression-la-logique-et-la-coherence-des-nouveaux-programmes--1623020.kjs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dagogie.ac-nantes.fr/medias/fichier/sujet-0-cge-sur-programme-atable-fin_1733392126708-pdf?ID_FICHE=604204&amp;INLINE=FALS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FR" dirty="0"/>
              <a:t>CULTURE GENERALE et </a:t>
            </a:r>
            <a:r>
              <a:rPr lang="fr-FR" dirty="0" err="1"/>
              <a:t>EXPRESSIOn</a:t>
            </a:r>
            <a:r>
              <a:rPr lang="fr-FR" dirty="0"/>
              <a:t> </a:t>
            </a:r>
          </a:p>
          <a:p>
            <a:pPr algn="ctr"/>
            <a:r>
              <a:rPr lang="fr-FR" dirty="0"/>
              <a:t> </a:t>
            </a:r>
            <a:r>
              <a:rPr lang="fr-FR" sz="2000" dirty="0"/>
              <a:t>réunions à distance </a:t>
            </a:r>
          </a:p>
          <a:p>
            <a:pPr algn="ctr"/>
            <a:r>
              <a:rPr lang="fr-FR" sz="2000" dirty="0"/>
              <a:t>Janvier - février 2025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00" y="908720"/>
            <a:ext cx="9224504" cy="936104"/>
          </a:xfrm>
        </p:spPr>
        <p:txBody>
          <a:bodyPr/>
          <a:lstStyle/>
          <a:p>
            <a:r>
              <a:rPr lang="fr-FR" sz="2400" b="0" dirty="0"/>
              <a:t>… et une foire aux questions : </a:t>
            </a:r>
            <a:br>
              <a:rPr lang="fr-FR" sz="2400" b="0" dirty="0"/>
            </a:br>
            <a:r>
              <a:rPr lang="fr-FR" sz="1200" b="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https://www.pedagogie.ac-nantes.fr/medias/fichier/bts-cge-faq24-fin_1733392108314-pdf?ID_FICHE=604204&amp;INLINE=FALSE</a:t>
            </a:r>
            <a:br>
              <a:rPr lang="fr-FR" sz="1400" b="0" dirty="0">
                <a:solidFill>
                  <a:srgbClr val="0070C0"/>
                </a:solidFill>
              </a:rPr>
            </a:br>
            <a:br>
              <a:rPr lang="fr-FR" sz="1400" dirty="0">
                <a:solidFill>
                  <a:srgbClr val="0070C0"/>
                </a:solidFill>
              </a:rPr>
            </a:br>
            <a:r>
              <a:rPr lang="fr-FR" sz="2400" dirty="0"/>
              <a:t> </a:t>
            </a:r>
            <a:endParaRPr lang="fr-FR" sz="2400" b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504" y="1628800"/>
            <a:ext cx="9126000" cy="4749200"/>
          </a:xfrm>
        </p:spPr>
        <p:txBody>
          <a:bodyPr/>
          <a:lstStyle/>
          <a:p>
            <a:r>
              <a:rPr lang="fr-FR" sz="1400" b="1" dirty="0"/>
              <a:t>1- Généralités </a:t>
            </a:r>
            <a:r>
              <a:rPr lang="fr-FR" sz="1600" b="1" dirty="0"/>
              <a:t>: </a:t>
            </a:r>
            <a:r>
              <a:rPr lang="fr-FR" sz="1400" dirty="0"/>
              <a:t>renouvellement annuel du thème ; CCF pour les établissements ayant obtenu l’habilitation, comme auparavant ; un seul sujet pour l’épreuve orale de rattrapage ; tableau comparatif ancienne/nouvelle épreuve de CGE </a:t>
            </a:r>
          </a:p>
          <a:p>
            <a:endParaRPr lang="fr-FR" sz="1400" dirty="0"/>
          </a:p>
          <a:p>
            <a:r>
              <a:rPr lang="fr-FR" sz="1400" b="1" dirty="0"/>
              <a:t>2- Les questions sur un corpus </a:t>
            </a:r>
            <a:r>
              <a:rPr lang="fr-FR" sz="1600" b="1" dirty="0"/>
              <a:t>: </a:t>
            </a:r>
            <a:r>
              <a:rPr lang="fr-FR" sz="1400" dirty="0"/>
              <a:t>raisons ;</a:t>
            </a:r>
            <a:r>
              <a:rPr lang="fr-FR" sz="1400" b="1" dirty="0"/>
              <a:t> </a:t>
            </a:r>
            <a:r>
              <a:rPr lang="fr-FR" sz="1400" dirty="0"/>
              <a:t>empans et types de questions ; introduction/ conclusion ;  organisation de la réponse ;  objectivité, subjectivité et engagement de l’étudiant ; évaluation et répartition des points </a:t>
            </a:r>
          </a:p>
          <a:p>
            <a:endParaRPr lang="fr-FR" sz="1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fr-FR" sz="1400" b="1" dirty="0"/>
              <a:t>3- L’essai : </a:t>
            </a:r>
            <a:r>
              <a:rPr lang="fr-FR" sz="1400" dirty="0"/>
              <a:t>pourquoi deux sujets au choix ; construction et forme ; évaluation </a:t>
            </a:r>
          </a:p>
          <a:p>
            <a:endParaRPr lang="fr-FR" sz="1400" dirty="0"/>
          </a:p>
          <a:p>
            <a:r>
              <a:rPr lang="fr-FR" sz="1400" b="1" dirty="0">
                <a:solidFill>
                  <a:schemeClr val="accent5">
                    <a:lumMod val="75000"/>
                  </a:schemeClr>
                </a:solidFill>
              </a:rPr>
              <a:t>Éviter : dérive formaliste ou sclérose ; approche formaliste et sclérosante ; aucune structure standardisée</a:t>
            </a:r>
          </a:p>
          <a:p>
            <a:r>
              <a:rPr lang="fr-FR" sz="1400" b="1" dirty="0">
                <a:solidFill>
                  <a:srgbClr val="00B050"/>
                </a:solidFill>
              </a:rPr>
              <a:t>Privilégier :  toute organisation ; jugement et interprétation ;  forme ouverte et libre ;  pensée libre et assumée ;  engagement ; forme plus libre que celle des exercices plus canoniques</a:t>
            </a:r>
          </a:p>
          <a:p>
            <a:endParaRPr lang="fr-FR" sz="1400" dirty="0"/>
          </a:p>
          <a:p>
            <a:r>
              <a:rPr lang="fr-FR" sz="1400" b="1" dirty="0"/>
              <a:t>4- La langue : </a:t>
            </a:r>
            <a:r>
              <a:rPr lang="fr-FR" sz="1400" dirty="0"/>
              <a:t>partir des besoins des élèves ; travail régulier ; évaluation sur l’ensemble du devoir</a:t>
            </a:r>
          </a:p>
          <a:p>
            <a:endParaRPr lang="fr-FR" sz="1400" dirty="0"/>
          </a:p>
          <a:p>
            <a:r>
              <a:rPr lang="fr-FR" sz="1400" b="1" dirty="0"/>
              <a:t>5- Les pratiques de classe : </a:t>
            </a:r>
            <a:r>
              <a:rPr lang="fr-FR" sz="1400" dirty="0"/>
              <a:t>variété de pratiques résumée sous forme de schéma ; approche par séquences avec problématique et projet d’apprentissage </a:t>
            </a:r>
          </a:p>
          <a:p>
            <a:endParaRPr lang="fr-FR" sz="1400" dirty="0">
              <a:highlight>
                <a:srgbClr val="FFFF00"/>
              </a:highlight>
            </a:endParaRPr>
          </a:p>
          <a:p>
            <a:pPr marL="285750" indent="-285750">
              <a:buFontTx/>
              <a:buChar char="-"/>
            </a:pPr>
            <a:endParaRPr lang="fr-FR" sz="1600" b="1" dirty="0">
              <a:highlight>
                <a:srgbClr val="FFFF00"/>
              </a:highlight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5643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8534A-65FF-44ED-926E-18049EBCD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998" y="1104000"/>
            <a:ext cx="9126000" cy="960000"/>
          </a:xfrm>
        </p:spPr>
        <p:txBody>
          <a:bodyPr/>
          <a:lstStyle/>
          <a:p>
            <a:r>
              <a:rPr lang="fr-FR" sz="2400" dirty="0"/>
              <a:t>Et vous, comment travaillez-vous avec ce nouveau référentiel?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F2FD93-E8A1-4131-B544-2D048ECAA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CE0625-DCCD-4E06-A153-4F514ECB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6C14F2-4309-4C0D-8731-4C52D28E363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9998" y="2276872"/>
            <a:ext cx="9126000" cy="4032448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Vos remarques</a:t>
            </a:r>
          </a:p>
          <a:p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Vos réussites</a:t>
            </a:r>
          </a:p>
          <a:p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Vos questions</a:t>
            </a:r>
          </a:p>
          <a:p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Vos besoins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Et la suite ?  Quelle réflexion collective sur les démarches pédagogiques ? Et sur la prise en compte de la diversité de tous les étudiants? Quel regard portez-vous sur vos étudiants issus de bac pro ? Quels sont vos attendus, en début de STS 1</a:t>
            </a:r>
            <a:r>
              <a:rPr lang="fr-FR" sz="1400" baseline="30000" dirty="0"/>
              <a:t>ère</a:t>
            </a:r>
            <a:r>
              <a:rPr lang="fr-FR" sz="1400" dirty="0"/>
              <a:t> année  (perspective du parcours différencié en fin de terminale pro)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BF0C6FC-FF65-4B0B-97D7-14B6BC0B94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56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Nouveau référentiel- 13-07-2023</a:t>
            </a:r>
            <a:br>
              <a:rPr lang="fr-FR" sz="2800" dirty="0"/>
            </a:b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  <a:latin typeface="Marianne" panose="02000000000000000000" pitchFamily="50" charset="0"/>
                <a:ea typeface="+mj-ea"/>
                <a:cs typeface="+mj-cs"/>
              </a:rPr>
              <a:t>q</a:t>
            </a:r>
            <a:r>
              <a:rPr kumimoji="0" lang="fr-FR" sz="240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50" charset="0"/>
                <a:ea typeface="+mj-ea"/>
                <a:cs typeface="+mj-cs"/>
              </a:rPr>
              <a:t>ui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  <a:t> (re)définit  dans trois annexes</a:t>
            </a:r>
            <a:b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b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  <a:t>- des objectifs et des contenus</a:t>
            </a:r>
            <a:b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  <a:t>- les compétences travaillées</a:t>
            </a:r>
            <a:b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  <a:t>- l’épreuve de CGE du brevet de technicien supérieur </a:t>
            </a:r>
            <a:b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r>
              <a:rPr kumimoji="0" lang="fr-FR" sz="25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  <a:t> </a:t>
            </a:r>
            <a:br>
              <a:rPr kumimoji="0" lang="fr-FR" sz="25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br>
              <a:rPr kumimoji="0" lang="fr-FR" sz="25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/>
                <a:ea typeface="+mj-ea"/>
                <a:cs typeface="+mj-cs"/>
              </a:rPr>
            </a:b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689" y="1012299"/>
            <a:ext cx="9126000" cy="720080"/>
          </a:xfrm>
        </p:spPr>
        <p:txBody>
          <a:bodyPr/>
          <a:lstStyle/>
          <a:p>
            <a:r>
              <a:rPr lang="fr-FR" sz="2400" b="0" dirty="0"/>
              <a:t>Des objectifs réaffirmés …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504" y="1457480"/>
            <a:ext cx="9126000" cy="4920520"/>
          </a:xfrm>
        </p:spPr>
        <p:txBody>
          <a:bodyPr/>
          <a:lstStyle/>
          <a:p>
            <a:endParaRPr lang="fr-FR" sz="1600" b="1" dirty="0"/>
          </a:p>
          <a:p>
            <a:endParaRPr lang="fr-FR" sz="1600" b="1" dirty="0"/>
          </a:p>
          <a:p>
            <a:r>
              <a:rPr lang="fr-FR" sz="1600" b="1" dirty="0"/>
              <a:t>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800" dirty="0"/>
              <a:t>Consolider les compétences langagières des étudiants</a:t>
            </a:r>
          </a:p>
          <a:p>
            <a:r>
              <a:rPr lang="fr-FR" sz="1800" b="1" dirty="0"/>
              <a:t> </a:t>
            </a:r>
          </a:p>
          <a:p>
            <a:endParaRPr lang="fr-FR" sz="1800" b="1" dirty="0"/>
          </a:p>
          <a:p>
            <a:endParaRPr lang="fr-FR" sz="1800" b="1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800" dirty="0"/>
              <a:t>Nourrir leur culture générale et humaniste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fr-FR" sz="1600" b="1" dirty="0"/>
          </a:p>
          <a:p>
            <a:r>
              <a:rPr lang="fr-FR" sz="1600" b="1" dirty="0"/>
              <a:t>  </a:t>
            </a:r>
          </a:p>
          <a:p>
            <a:r>
              <a:rPr lang="fr-FR" sz="1600" b="1" dirty="0"/>
              <a:t>  visée d’utilité dans leur vie professionnelle et d’épanouissement dans leur vie personnelle et citoyenne </a:t>
            </a:r>
          </a:p>
          <a:p>
            <a:endParaRPr lang="fr-FR" sz="1600" b="1" dirty="0"/>
          </a:p>
          <a:p>
            <a:endParaRPr lang="fr-FR" sz="1600" b="1" dirty="0"/>
          </a:p>
          <a:p>
            <a:endParaRPr lang="fr-FR" sz="1600" b="1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33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689" y="1012298"/>
            <a:ext cx="9126000" cy="4000877"/>
          </a:xfrm>
        </p:spPr>
        <p:txBody>
          <a:bodyPr/>
          <a:lstStyle/>
          <a:p>
            <a:r>
              <a:rPr lang="fr-FR" sz="2400" b="0" dirty="0"/>
              <a:t>… que l’on atteindra en faisant développer les huit compétences suivantes :</a:t>
            </a: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br>
              <a:rPr lang="fr-FR" sz="2400" b="0" dirty="0"/>
            </a:br>
            <a:endParaRPr lang="fr-FR" sz="2400" b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1689" y="1844824"/>
            <a:ext cx="9126000" cy="4773176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S’exprimer à l’oral en interactions en s’adaptant au contexte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S’exprimer à l’oral en continu en s’adaptant au contexte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Argumenter à l’écrit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Recourir efficacement aux écrits de travail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Comprendre et interpréter un texte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Tisser des liens entre des textes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Développer une réflexion sur la langue pour améliorer et réviser ses productions écrites et orales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Mobiliser de manière personnelle une culture commune</a:t>
            </a:r>
          </a:p>
          <a:p>
            <a:endParaRPr lang="fr-FR" sz="1600" b="1" dirty="0"/>
          </a:p>
          <a:p>
            <a:r>
              <a:rPr lang="fr-FR" sz="1600" b="1" dirty="0"/>
              <a:t> </a:t>
            </a:r>
          </a:p>
          <a:p>
            <a:endParaRPr lang="fr-FR" sz="1600" b="1" dirty="0"/>
          </a:p>
          <a:p>
            <a:endParaRPr lang="fr-FR" sz="1600" b="1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3074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96" y="1124744"/>
            <a:ext cx="9126000" cy="840040"/>
          </a:xfrm>
        </p:spPr>
        <p:txBody>
          <a:bodyPr/>
          <a:lstStyle/>
          <a:p>
            <a:r>
              <a:rPr lang="fr-FR" sz="2400" b="0" dirty="0"/>
              <a:t>… au cours de situations de travail qui mobilisent ces compétences: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504" y="1628800"/>
            <a:ext cx="9126000" cy="4749200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S’exprimer à l’oral en interactions en s’adaptant au contexte : </a:t>
            </a:r>
            <a:r>
              <a:rPr lang="fr-FR" sz="1400" b="1" dirty="0"/>
              <a:t>échanges en classe, au sein de travaux en groupe, débats préparés, interprétatifs, … ( écouter pour participer)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05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S’exprimer à l’oral en continu en s’adaptant au contexte : </a:t>
            </a:r>
            <a:r>
              <a:rPr lang="fr-FR" sz="1400" b="1" dirty="0"/>
              <a:t>présentation de projets seul ou en groupe, restitution  de lecture, de visite, exposé d’une recherche, entrainement aux soutenances de rapports de stage, écoute critique pour identifier points d’amélioration,…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05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Argumenter à l’écrit </a:t>
            </a:r>
            <a:r>
              <a:rPr lang="fr-FR" sz="1400" b="1" dirty="0"/>
              <a:t>: compétence prioritaire, entrainée par toute situation d’écriture :  débats interprétatifs à l’écrit , dans la perspective de </a:t>
            </a:r>
            <a:r>
              <a:rPr lang="fr-FR" sz="1400" b="1" dirty="0">
                <a:highlight>
                  <a:srgbClr val="00FFFF"/>
                </a:highlight>
              </a:rPr>
              <a:t>l’essai</a:t>
            </a:r>
            <a:r>
              <a:rPr lang="fr-FR" sz="1400" b="1" dirty="0"/>
              <a:t> + travail explicite et constant sur écart entre codes  de l’oral et de l’écrit =&gt; transpositions, révision et amélioration de productions écrites + appui sur des</a:t>
            </a:r>
            <a:r>
              <a:rPr lang="fr-FR" sz="1400" dirty="0"/>
              <a:t> </a:t>
            </a:r>
            <a:r>
              <a:rPr lang="fr-FR" sz="1400" b="1" dirty="0"/>
              <a:t>situations professionnelles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Recourir efficacement aux écrits de travail </a:t>
            </a:r>
            <a:r>
              <a:rPr lang="fr-FR" sz="1400" b="1" dirty="0"/>
              <a:t>: prendre des notes, garder trace d’une idée, d’une pensée, planifier un écrit ou un oral, une activité =&gt; travail suivi et parfois spécifique =&gt; le rendre explicite (comparer des prises de notes individuelles ; carnet de lecture ou de culture,…) 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8077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96" y="1124744"/>
            <a:ext cx="9126000" cy="840040"/>
          </a:xfrm>
        </p:spPr>
        <p:txBody>
          <a:bodyPr/>
          <a:lstStyle/>
          <a:p>
            <a:r>
              <a:rPr lang="fr-FR" sz="2400" b="0" dirty="0"/>
              <a:t>… au cours de situations de travail qui mobilisent ces compétences :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504" y="1964784"/>
            <a:ext cx="9126000" cy="4413216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Comprendre et interpréter un texte : </a:t>
            </a:r>
            <a:r>
              <a:rPr lang="fr-FR" sz="1400" b="1" dirty="0"/>
              <a:t>échanges interprétatifs au sein de groupes pour présenter lecture collective à confronter, + écrits intermédiaires ( « penser stylo en main » ), lectures autonomes en classe,…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Tisser des liens entre des textes </a:t>
            </a:r>
            <a:r>
              <a:rPr lang="fr-FR" sz="1400" b="1" dirty="0"/>
              <a:t>:  faire créer des corpus aux étudiants ; lectures comparées;…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Développer une réflexion sur la langue pour améliorer et réviser ses productions écrites et orales </a:t>
            </a:r>
            <a:r>
              <a:rPr lang="fr-FR" sz="1400" b="1" dirty="0"/>
              <a:t>:   temps réguliers, même brefs pour entrainer la réflexion linguistique et grammaticale =&gt; faire voir le langage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dirty="0"/>
              <a:t>Mobiliser de manière personnelle une culture commune </a:t>
            </a:r>
            <a:r>
              <a:rPr lang="fr-FR" sz="1400" b="1" dirty="0"/>
              <a:t>: lectures variées, visites, conférences, … à relier avec la capacité à garder trace/mémoire et à comparer et à  argumenter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r>
              <a:rPr lang="fr-FR" sz="1600" b="1" dirty="0">
                <a:solidFill>
                  <a:srgbClr val="00B050"/>
                </a:solidFill>
              </a:rPr>
              <a:t>Diversité des supports et des modalités de travail / constance et régularité des compétences mobilisées, entrainées et développées puis évaluées =&gt; à rendre explicites aux étudiants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0141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96" y="1124744"/>
            <a:ext cx="9126000" cy="840040"/>
          </a:xfrm>
        </p:spPr>
        <p:txBody>
          <a:bodyPr/>
          <a:lstStyle/>
          <a:p>
            <a:r>
              <a:rPr lang="fr-FR" sz="2400" b="0" dirty="0"/>
              <a:t>Compétences dont l’acquisition est validée  à travers </a:t>
            </a:r>
            <a:r>
              <a:rPr lang="fr-FR" sz="2400" dirty="0"/>
              <a:t>un</a:t>
            </a:r>
            <a:r>
              <a:rPr lang="fr-FR" sz="2400" b="0" dirty="0"/>
              <a:t> format national d’épreuve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8504" y="1628800"/>
            <a:ext cx="9126000" cy="4749200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endParaRPr lang="fr-FR" sz="1600" b="1" dirty="0">
              <a:solidFill>
                <a:srgbClr val="00B05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600" b="1" dirty="0">
              <a:solidFill>
                <a:srgbClr val="00B05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b="1" dirty="0"/>
              <a:t>Evaluation ponctuelle</a:t>
            </a:r>
            <a:r>
              <a:rPr lang="fr-FR" sz="1400" dirty="0"/>
              <a:t>, écrite, 3h  en deux parties :</a:t>
            </a:r>
          </a:p>
          <a:p>
            <a:r>
              <a:rPr lang="fr-FR" sz="1400" dirty="0"/>
              <a:t>- Questions sur 10 points</a:t>
            </a:r>
          </a:p>
          <a:p>
            <a:r>
              <a:rPr lang="fr-FR" sz="1400" dirty="0"/>
              <a:t>- Essai sur 10 points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800" b="1" dirty="0"/>
          </a:p>
          <a:p>
            <a:r>
              <a:rPr lang="fr-FR" sz="1600" b="1" dirty="0"/>
              <a:t>OU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sz="14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sz="1400" b="1" dirty="0"/>
              <a:t>Contrôle en Cours de Formation </a:t>
            </a:r>
            <a:r>
              <a:rPr lang="fr-FR" sz="1400" dirty="0"/>
              <a:t>, avec deux situations d’évaluation:</a:t>
            </a:r>
          </a:p>
          <a:p>
            <a:r>
              <a:rPr lang="fr-FR" sz="1400" dirty="0"/>
              <a:t>- Écrit : durée indicative 2h</a:t>
            </a:r>
          </a:p>
          <a:p>
            <a:r>
              <a:rPr lang="fr-FR" sz="1400" dirty="0"/>
              <a:t>- Oral ; durée indicative 1h </a:t>
            </a:r>
          </a:p>
          <a:p>
            <a:endParaRPr lang="fr-FR" sz="1400" dirty="0"/>
          </a:p>
          <a:p>
            <a:pPr algn="just"/>
            <a:r>
              <a:rPr lang="fr-FR" sz="1400" dirty="0"/>
              <a:t>Et </a:t>
            </a:r>
            <a:r>
              <a:rPr lang="fr-FR" sz="1400" b="1" dirty="0"/>
              <a:t>possibilité choix CGE pour épreuve de contrôle</a:t>
            </a:r>
            <a:r>
              <a:rPr lang="fr-FR" sz="1400" dirty="0"/>
              <a:t>, dite oral de rattrapage, B. O. n°24 du 16 /06/2024 :  40 ‘  (20’préparation+20’ prestation: 10’ réponse du candidat à la question+ 10’ entretien), sur le seul </a:t>
            </a:r>
            <a:r>
              <a:rPr lang="fr-FR" sz="1400" dirty="0">
                <a:highlight>
                  <a:srgbClr val="00FF00"/>
                </a:highlight>
              </a:rPr>
              <a:t>thème/sujet  </a:t>
            </a:r>
            <a:r>
              <a:rPr lang="fr-FR" sz="1400" dirty="0"/>
              <a:t>au programme,  deux documents dont un texte + une question  </a:t>
            </a:r>
          </a:p>
          <a:p>
            <a:endParaRPr lang="fr-FR" sz="1400" dirty="0"/>
          </a:p>
          <a:p>
            <a:r>
              <a:rPr lang="fr-FR" sz="1400" i="1" dirty="0"/>
              <a:t>Le format de l’épreuve ne doit pas devenir l’objet des études, cf. Paul Valéry, </a:t>
            </a:r>
            <a:r>
              <a:rPr lang="fr-FR" sz="1400" dirty="0"/>
              <a:t>le bilan de l’intelligence </a:t>
            </a:r>
            <a:r>
              <a:rPr lang="fr-FR" sz="1400" i="1" dirty="0"/>
              <a:t>1934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5497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96" y="1124744"/>
            <a:ext cx="9126000" cy="840040"/>
          </a:xfrm>
        </p:spPr>
        <p:txBody>
          <a:bodyPr/>
          <a:lstStyle/>
          <a:p>
            <a:r>
              <a:rPr lang="fr-FR" sz="2400" b="0" dirty="0"/>
              <a:t>… avec des outils nationaux d’aide à l’évaluation</a:t>
            </a:r>
            <a:br>
              <a:rPr lang="fr-FR" sz="2400" b="0" dirty="0"/>
            </a:br>
            <a:r>
              <a:rPr lang="fr-FR" sz="2400" b="0" dirty="0"/>
              <a:t>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52804" y="1561333"/>
            <a:ext cx="9126000" cy="4749200"/>
          </a:xfrm>
        </p:spPr>
        <p:txBody>
          <a:bodyPr/>
          <a:lstStyle/>
          <a:p>
            <a:r>
              <a:rPr lang="fr-FR" sz="1400" dirty="0"/>
              <a:t>Un </a:t>
            </a:r>
            <a:r>
              <a:rPr lang="fr-FR" sz="1400" b="1" dirty="0"/>
              <a:t>cadre commun </a:t>
            </a:r>
            <a:r>
              <a:rPr lang="fr-FR" sz="1400" dirty="0"/>
              <a:t>pour l’évaluation par compétences des copies et de l’épreuve de contrôle : </a:t>
            </a:r>
          </a:p>
          <a:p>
            <a:r>
              <a:rPr lang="fr-FR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https://www.pedagogie.ac-nantes.fr/medias/fichier/outil-evaluation-cge-fin_1733392141446-pdf?ID_FICHE=604204&amp;INLINE=FALSE</a:t>
            </a:r>
            <a:endParaRPr lang="fr-FR" sz="1200" dirty="0">
              <a:solidFill>
                <a:srgbClr val="0070C0"/>
              </a:solidFill>
            </a:endParaRPr>
          </a:p>
          <a:p>
            <a:endParaRPr lang="fr-FR" sz="1400" dirty="0"/>
          </a:p>
          <a:p>
            <a:r>
              <a:rPr lang="fr-FR" sz="1400" dirty="0"/>
              <a:t> </a:t>
            </a:r>
            <a:r>
              <a:rPr lang="fr-FR" sz="1400" b="1" dirty="0"/>
              <a:t>En cohérence </a:t>
            </a:r>
            <a:r>
              <a:rPr lang="fr-FR" sz="1400" dirty="0"/>
              <a:t>avec l’approche par compétences qui a prévalu dans l’écriture des programmes : 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Le socle commun, les programmes de français pour le </a:t>
            </a:r>
            <a:r>
              <a:rPr lang="fr-FR" sz="1400" b="1" dirty="0"/>
              <a:t>collège</a:t>
            </a:r>
            <a:r>
              <a:rPr lang="fr-FR" sz="1400" dirty="0"/>
              <a:t> et les repères annuels de progression, cycle 3 et cycle 4  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Les programmes de français pour le </a:t>
            </a:r>
            <a:r>
              <a:rPr lang="fr-FR" sz="1400" b="1" dirty="0"/>
              <a:t>lycée professionnel </a:t>
            </a:r>
            <a:r>
              <a:rPr lang="fr-FR" sz="1400" dirty="0"/>
              <a:t>: article de J.-D. Noel, IEN ET-EG </a:t>
            </a:r>
          </a:p>
          <a:p>
            <a:r>
              <a:rPr lang="fr-FR" sz="12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https://www.pedagogie.ac-nantes.fr/lettres/liaison-bac-pro-bts-le-parcours-des-bacheliers-professionnels-vers-la-culture-generale-et-expression-la-logique-et-la-coherence-des-nouveaux-programmes--1623020.kjsp</a:t>
            </a:r>
            <a:endParaRPr lang="fr-FR" sz="1200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400" dirty="0"/>
              <a:t>Les programmes de français pour le </a:t>
            </a:r>
            <a:r>
              <a:rPr lang="fr-FR" sz="1400" b="1" dirty="0"/>
              <a:t>lycée général et technologique </a:t>
            </a:r>
            <a:r>
              <a:rPr lang="fr-FR" sz="1400" dirty="0"/>
              <a:t>et le développement des compétences:</a:t>
            </a:r>
          </a:p>
          <a:p>
            <a:r>
              <a:rPr lang="fr-FR" sz="12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https://www.pedagogie.ac-nantes.fr/lettres/le-developpement-des-competences-en-cours-de-lettres-au-lycee-exemples-de-progressions--1409988.kjsp</a:t>
            </a:r>
            <a:endParaRPr lang="fr-FR" sz="1200" dirty="0">
              <a:solidFill>
                <a:srgbClr val="0070C0"/>
              </a:solidFill>
            </a:endParaRPr>
          </a:p>
          <a:p>
            <a:endParaRPr lang="fr-FR" sz="1400" dirty="0"/>
          </a:p>
          <a:p>
            <a:r>
              <a:rPr lang="fr-FR" sz="1400" b="1" dirty="0"/>
              <a:t>Continuité </a:t>
            </a:r>
            <a:r>
              <a:rPr lang="fr-FR" sz="1400" dirty="0"/>
              <a:t> avec les échelles descriptives et les outils d’aide à l’évaluation utilisés pour le DNB, pour les EAF et pour l’épreuve de français en classe de terminale du baccalauréat professionnel:</a:t>
            </a:r>
            <a:endParaRPr lang="fr-FR" sz="1400" baseline="-25000" dirty="0">
              <a:solidFill>
                <a:srgbClr val="00B050"/>
              </a:solidFill>
            </a:endParaRPr>
          </a:p>
          <a:p>
            <a:r>
              <a:rPr lang="fr-FR" sz="120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https://www.pedagogie.ac-nantes.fr/medias/fichier/echelles-descriptives-ecrits-eaf-voie-technologique_1717425091230-docx?ID_FICHE=604125&amp;INLINE=FALSE</a:t>
            </a:r>
            <a:endParaRPr lang="fr-FR" sz="1200" dirty="0">
              <a:solidFill>
                <a:srgbClr val="0070C0"/>
              </a:solidFill>
            </a:endParaRPr>
          </a:p>
          <a:p>
            <a:endParaRPr lang="fr-FR" sz="1400" dirty="0">
              <a:solidFill>
                <a:srgbClr val="0070C0"/>
              </a:solidFill>
            </a:endParaRPr>
          </a:p>
          <a:p>
            <a:endParaRPr lang="fr-FR" sz="1400" dirty="0">
              <a:solidFill>
                <a:srgbClr val="0070C0"/>
              </a:solidFill>
            </a:endParaRPr>
          </a:p>
          <a:p>
            <a:endParaRPr lang="fr-FR" sz="1400" dirty="0">
              <a:solidFill>
                <a:srgbClr val="0070C0"/>
              </a:solidFill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9193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91BF1-306F-42C1-BDC9-4EFDD8C0B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96" y="1052736"/>
            <a:ext cx="9126000" cy="936104"/>
          </a:xfrm>
        </p:spPr>
        <p:txBody>
          <a:bodyPr/>
          <a:lstStyle/>
          <a:p>
            <a:r>
              <a:rPr lang="fr-FR" sz="2400" b="0" dirty="0"/>
              <a:t>… et l’exemple d’un deuxième sujet zéro sur le thème 2025 :</a:t>
            </a:r>
            <a:br>
              <a:rPr lang="fr-FR" sz="2400" b="0" dirty="0"/>
            </a:br>
            <a:br>
              <a:rPr lang="fr-FR" sz="2400" b="0" dirty="0"/>
            </a:br>
            <a:r>
              <a:rPr lang="fr-FR" sz="2400" b="0" dirty="0"/>
              <a:t>		</a:t>
            </a:r>
            <a:r>
              <a:rPr lang="fr-FR" sz="2400" dirty="0"/>
              <a:t>À table! : formes et enjeux du repas</a:t>
            </a: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r>
              <a:rPr lang="fr-FR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https://www.pedagogie.ac-nantes.fr/medias/fichier/sujet-0-cge-sur-programme-atable-fin_1733392126708-pdf?ID_FICHE=604204&amp;INLINE=FALSE</a:t>
            </a:r>
            <a:br>
              <a:rPr lang="fr-FR" sz="2400" dirty="0">
                <a:solidFill>
                  <a:srgbClr val="0070C0"/>
                </a:solidFill>
              </a:rPr>
            </a:br>
            <a:br>
              <a:rPr lang="fr-FR" sz="2400" dirty="0"/>
            </a:br>
            <a:r>
              <a:rPr lang="fr-FR" sz="2400" dirty="0"/>
              <a:t> </a:t>
            </a:r>
            <a:endParaRPr lang="fr-FR" sz="2400" b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3B4F52-FFE2-4CB6-B7D2-A9661E7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IPR de Lettres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8E23DF-4991-43A5-AC9F-403684B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7E1710-6A9A-4A32-B1E5-707C2E89AE3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8464" y="2420888"/>
            <a:ext cx="9126000" cy="3840400"/>
          </a:xfrm>
        </p:spPr>
        <p:txBody>
          <a:bodyPr/>
          <a:lstStyle/>
          <a:p>
            <a:endParaRPr lang="fr-FR" sz="1400" b="1" dirty="0">
              <a:solidFill>
                <a:srgbClr val="00B050"/>
              </a:solidFill>
            </a:endParaRPr>
          </a:p>
          <a:p>
            <a:r>
              <a:rPr lang="fr-FR" sz="1600" b="1" dirty="0">
                <a:highlight>
                  <a:srgbClr val="FFFF00"/>
                </a:highlight>
              </a:rPr>
              <a:t> </a:t>
            </a:r>
            <a:endParaRPr lang="fr-FR" sz="1600" dirty="0">
              <a:highlight>
                <a:srgbClr val="FFFF00"/>
              </a:highlight>
            </a:endParaRPr>
          </a:p>
          <a:p>
            <a:endParaRPr lang="fr-FR" sz="1600" dirty="0">
              <a:highlight>
                <a:srgbClr val="FFFF00"/>
              </a:highlight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F56DC0-6294-4D72-9D42-F6EF771E2F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2089050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665D03-BD43-4A86-B6D2-5126C047A9BC}">
  <ds:schemaRefs>
    <ds:schemaRef ds:uri="2c7ddd52-0a06-43b1-a35c-dcb15ea2e3f4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035F979-A072-4E70-A14C-C63B81B29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B448C3-5FE1-481F-85C8-33598570CB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MATRICE PPT_A4</Template>
  <TotalTime>548</TotalTime>
  <Words>1277</Words>
  <Application>Microsoft Office PowerPoint</Application>
  <PresentationFormat>Format A4 (210 x 297 mm)</PresentationFormat>
  <Paragraphs>149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Marianne</vt:lpstr>
      <vt:lpstr>Symbol</vt:lpstr>
      <vt:lpstr>Wingdings</vt:lpstr>
      <vt:lpstr>MINISTÈRIEL</vt:lpstr>
      <vt:lpstr>Présentation PowerPoint</vt:lpstr>
      <vt:lpstr>Nouveau référentiel- 13-07-2023 </vt:lpstr>
      <vt:lpstr>Des objectifs réaffirmés …</vt:lpstr>
      <vt:lpstr>… que l’on atteindra en faisant développer les huit compétences suivantes :        </vt:lpstr>
      <vt:lpstr>… au cours de situations de travail qui mobilisent ces compétences: </vt:lpstr>
      <vt:lpstr>… au cours de situations de travail qui mobilisent ces compétences : </vt:lpstr>
      <vt:lpstr>Compétences dont l’acquisition est validée  à travers un format national d’épreuve </vt:lpstr>
      <vt:lpstr>… avec des outils nationaux d’aide à l’évaluation  </vt:lpstr>
      <vt:lpstr>… et l’exemple d’un deuxième sujet zéro sur le thème 2025 :    À table! : formes et enjeux du repas   https://www.pedagogie.ac-nantes.fr/medias/fichier/sujet-0-cge-sur-programme-atable-fin_1733392126708-pdf?ID_FICHE=604204&amp;INLINE=FALSE   </vt:lpstr>
      <vt:lpstr>… et une foire aux questions :  https://www.pedagogie.ac-nantes.fr/medias/fichier/bts-cge-faq24-fin_1733392108314-pdf?ID_FICHE=604204&amp;INLINE=FALSE   </vt:lpstr>
      <vt:lpstr>Et vous, comment travaillez-vous avec ce nouveau référentiel?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Nauche Isabelle</dc:creator>
  <cp:lastModifiedBy>Frackowiak Jean-Francois</cp:lastModifiedBy>
  <cp:revision>63</cp:revision>
  <cp:lastPrinted>2025-01-14T16:03:43Z</cp:lastPrinted>
  <dcterms:created xsi:type="dcterms:W3CDTF">2024-11-01T17:02:32Z</dcterms:created>
  <dcterms:modified xsi:type="dcterms:W3CDTF">2025-03-07T14:06:22Z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