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813" r:id="rId4"/>
  </p:sldMasterIdLst>
  <p:notesMasterIdLst>
    <p:notesMasterId r:id="rId8"/>
  </p:notesMasterIdLst>
  <p:sldIdLst>
    <p:sldId id="331" r:id="rId5"/>
    <p:sldId id="350" r:id="rId6"/>
    <p:sldId id="352" r:id="rId7"/>
  </p:sldIdLst>
  <p:sldSz cx="9144000" cy="5143500" type="screen16x9"/>
  <p:notesSz cx="6797675" cy="9926638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MINISTÈRIEL" id="{0B896E98-F45E-4768-8620-EDDF394BE181}">
          <p14:sldIdLst>
            <p14:sldId id="331"/>
            <p14:sldId id="350"/>
            <p14:sldId id="352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orient="horz" pos="191">
          <p15:clr>
            <a:srgbClr val="A4A3A4"/>
          </p15:clr>
        </p15:guide>
        <p15:guide id="3" orient="horz" pos="854">
          <p15:clr>
            <a:srgbClr val="A4A3A4"/>
          </p15:clr>
        </p15:guide>
        <p15:guide id="4" orient="horz" pos="821">
          <p15:clr>
            <a:srgbClr val="A4A3A4"/>
          </p15:clr>
        </p15:guide>
        <p15:guide id="5" orient="horz" pos="3049">
          <p15:clr>
            <a:srgbClr val="A4A3A4"/>
          </p15:clr>
        </p15:guide>
        <p15:guide id="6" orient="horz" pos="3151">
          <p15:clr>
            <a:srgbClr val="A4A3A4"/>
          </p15:clr>
        </p15:guide>
        <p15:guide id="7" pos="2880">
          <p15:clr>
            <a:srgbClr val="A4A3A4"/>
          </p15:clr>
        </p15:guide>
        <p15:guide id="8" pos="476">
          <p15:clr>
            <a:srgbClr val="A4A3A4"/>
          </p15:clr>
        </p15:guide>
        <p15:guide id="9" pos="5193">
          <p15:clr>
            <a:srgbClr val="A4A3A4"/>
          </p15:clr>
        </p15:guide>
        <p15:guide id="10" pos="5465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3929" autoAdjust="0"/>
    <p:restoredTop sz="88605" autoAdjust="0"/>
  </p:normalViewPr>
  <p:slideViewPr>
    <p:cSldViewPr showGuides="1">
      <p:cViewPr varScale="1">
        <p:scale>
          <a:sx n="106" d="100"/>
          <a:sy n="106" d="100"/>
        </p:scale>
        <p:origin x="558" y="108"/>
      </p:cViewPr>
      <p:guideLst>
        <p:guide orient="horz" pos="1620"/>
        <p:guide orient="horz" pos="191"/>
        <p:guide orient="horz" pos="854"/>
        <p:guide orient="horz" pos="821"/>
        <p:guide orient="horz" pos="3049"/>
        <p:guide orient="horz" pos="3151"/>
        <p:guide pos="2880"/>
        <p:guide pos="476"/>
        <p:guide pos="5193"/>
        <p:guide pos="5465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-12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D2E1A4D-ECC7-4BFE-9FEF-C7B2E9B37815}" type="doc">
      <dgm:prSet loTypeId="urn:microsoft.com/office/officeart/2005/8/layout/hList6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1B5FC017-DCFD-4882-873B-CEA6B3AC8FAB}">
      <dgm:prSet phldrT="[Texte]"/>
      <dgm:spPr/>
      <dgm:t>
        <a:bodyPr/>
        <a:lstStyle/>
        <a:p>
          <a:r>
            <a:rPr lang="fr-FR" dirty="0" smtClean="0"/>
            <a:t>Présentation </a:t>
          </a:r>
          <a:r>
            <a:rPr lang="fr-FR" dirty="0" smtClean="0"/>
            <a:t>projet MERITE</a:t>
          </a:r>
          <a:endParaRPr lang="fr-FR" dirty="0"/>
        </a:p>
      </dgm:t>
    </dgm:pt>
    <dgm:pt modelId="{77453661-696C-45AE-9FCD-FE120E2A77AD}" type="parTrans" cxnId="{1EA9335F-62E4-42AA-AC7A-A6A0B6CD39CF}">
      <dgm:prSet/>
      <dgm:spPr/>
      <dgm:t>
        <a:bodyPr/>
        <a:lstStyle/>
        <a:p>
          <a:endParaRPr lang="fr-FR"/>
        </a:p>
      </dgm:t>
    </dgm:pt>
    <dgm:pt modelId="{0C31F7B0-5C71-4C06-B397-D4C9BF06D627}" type="sibTrans" cxnId="{1EA9335F-62E4-42AA-AC7A-A6A0B6CD39CF}">
      <dgm:prSet/>
      <dgm:spPr/>
      <dgm:t>
        <a:bodyPr/>
        <a:lstStyle/>
        <a:p>
          <a:endParaRPr lang="fr-FR"/>
        </a:p>
      </dgm:t>
    </dgm:pt>
    <dgm:pt modelId="{064B8828-23BD-4D46-9CEA-AE901C52FC13}">
      <dgm:prSet phldrT="[Texte]"/>
      <dgm:spPr/>
      <dgm:t>
        <a:bodyPr/>
        <a:lstStyle/>
        <a:p>
          <a:r>
            <a:rPr lang="fr-FR" dirty="0" smtClean="0"/>
            <a:t>Mallette sols</a:t>
          </a:r>
          <a:endParaRPr lang="fr-FR" dirty="0"/>
        </a:p>
      </dgm:t>
    </dgm:pt>
    <dgm:pt modelId="{0933FA1B-143C-46DE-9C99-DCF24E932B94}" type="parTrans" cxnId="{287C31A9-09E9-4E28-ABD9-A055E14405AB}">
      <dgm:prSet/>
      <dgm:spPr/>
      <dgm:t>
        <a:bodyPr/>
        <a:lstStyle/>
        <a:p>
          <a:endParaRPr lang="fr-FR"/>
        </a:p>
      </dgm:t>
    </dgm:pt>
    <dgm:pt modelId="{68B97D69-E6DF-4451-80F6-106F8B71F4BF}" type="sibTrans" cxnId="{287C31A9-09E9-4E28-ABD9-A055E14405AB}">
      <dgm:prSet/>
      <dgm:spPr/>
      <dgm:t>
        <a:bodyPr/>
        <a:lstStyle/>
        <a:p>
          <a:endParaRPr lang="fr-FR"/>
        </a:p>
      </dgm:t>
    </dgm:pt>
    <dgm:pt modelId="{2C27162C-A627-455E-8694-A03C18223BA4}">
      <dgm:prSet phldrT="[Texte]"/>
      <dgm:spPr/>
      <dgm:t>
        <a:bodyPr/>
        <a:lstStyle/>
        <a:p>
          <a:r>
            <a:rPr lang="fr-FR" dirty="0" smtClean="0"/>
            <a:t>Mallette bois</a:t>
          </a:r>
          <a:endParaRPr lang="fr-FR" dirty="0"/>
        </a:p>
      </dgm:t>
    </dgm:pt>
    <dgm:pt modelId="{D1D5BBB3-EF31-40C9-A998-BAEC90C5D4ED}" type="parTrans" cxnId="{BA452761-7E5A-4D0F-B461-5D525FC42692}">
      <dgm:prSet/>
      <dgm:spPr/>
      <dgm:t>
        <a:bodyPr/>
        <a:lstStyle/>
        <a:p>
          <a:endParaRPr lang="fr-FR"/>
        </a:p>
      </dgm:t>
    </dgm:pt>
    <dgm:pt modelId="{4D93AEDE-64A1-4268-9585-2770E0BF8544}" type="sibTrans" cxnId="{BA452761-7E5A-4D0F-B461-5D525FC42692}">
      <dgm:prSet/>
      <dgm:spPr/>
      <dgm:t>
        <a:bodyPr/>
        <a:lstStyle/>
        <a:p>
          <a:endParaRPr lang="fr-FR"/>
        </a:p>
      </dgm:t>
    </dgm:pt>
    <dgm:pt modelId="{94BCB460-0CD2-4FE1-8811-F8B8741B6D1A}">
      <dgm:prSet phldrT="[Texte]"/>
      <dgm:spPr/>
      <dgm:t>
        <a:bodyPr/>
        <a:lstStyle/>
        <a:p>
          <a:r>
            <a:rPr lang="fr-FR" dirty="0" smtClean="0"/>
            <a:t>Démarche d’investigation</a:t>
          </a:r>
          <a:endParaRPr lang="fr-FR" dirty="0"/>
        </a:p>
      </dgm:t>
    </dgm:pt>
    <dgm:pt modelId="{DA6EEB66-962F-4F7D-9D02-9332CF76574A}" type="parTrans" cxnId="{2F19C04D-A7D6-4E5F-84BF-B37754574FD9}">
      <dgm:prSet/>
      <dgm:spPr/>
      <dgm:t>
        <a:bodyPr/>
        <a:lstStyle/>
        <a:p>
          <a:endParaRPr lang="fr-FR"/>
        </a:p>
      </dgm:t>
    </dgm:pt>
    <dgm:pt modelId="{FECBEDD0-7BBF-4843-91C5-DA413FBA1EE8}" type="sibTrans" cxnId="{2F19C04D-A7D6-4E5F-84BF-B37754574FD9}">
      <dgm:prSet/>
      <dgm:spPr/>
      <dgm:t>
        <a:bodyPr/>
        <a:lstStyle/>
        <a:p>
          <a:endParaRPr lang="fr-FR"/>
        </a:p>
      </dgm:t>
    </dgm:pt>
    <dgm:pt modelId="{EE1CE301-AB60-4CC5-8FEF-B15580951CD2}">
      <dgm:prSet phldrT="[Texte]"/>
      <dgm:spPr/>
      <dgm:t>
        <a:bodyPr/>
        <a:lstStyle/>
        <a:p>
          <a:r>
            <a:rPr lang="fr-FR" dirty="0" smtClean="0"/>
            <a:t>Formateur académique</a:t>
          </a:r>
          <a:endParaRPr lang="fr-FR" dirty="0"/>
        </a:p>
      </dgm:t>
    </dgm:pt>
    <dgm:pt modelId="{51BF9BBB-1BED-48CC-877D-6FDF2D52E7E0}" type="parTrans" cxnId="{A1EA6454-9DB1-4EC2-B0EA-B74BBA283BFD}">
      <dgm:prSet/>
      <dgm:spPr/>
      <dgm:t>
        <a:bodyPr/>
        <a:lstStyle/>
        <a:p>
          <a:endParaRPr lang="fr-FR"/>
        </a:p>
      </dgm:t>
    </dgm:pt>
    <dgm:pt modelId="{B1A1E5B6-BC54-4266-825B-3E55299C7E33}" type="sibTrans" cxnId="{A1EA6454-9DB1-4EC2-B0EA-B74BBA283BFD}">
      <dgm:prSet/>
      <dgm:spPr/>
      <dgm:t>
        <a:bodyPr/>
        <a:lstStyle/>
        <a:p>
          <a:endParaRPr lang="fr-FR"/>
        </a:p>
      </dgm:t>
    </dgm:pt>
    <dgm:pt modelId="{33AA1D58-5DBD-470C-B918-163493AC8A15}">
      <dgm:prSet phldrT="[Texte]"/>
      <dgm:spPr/>
      <dgm:t>
        <a:bodyPr/>
        <a:lstStyle/>
        <a:p>
          <a:r>
            <a:rPr lang="fr-FR" dirty="0" smtClean="0"/>
            <a:t>CPD</a:t>
          </a:r>
          <a:endParaRPr lang="fr-FR" dirty="0"/>
        </a:p>
      </dgm:t>
    </dgm:pt>
    <dgm:pt modelId="{220CB113-F930-49B3-B47C-1240D04DF0D0}" type="parTrans" cxnId="{94575D9F-1A39-4026-A8FD-35240AD27205}">
      <dgm:prSet/>
      <dgm:spPr/>
      <dgm:t>
        <a:bodyPr/>
        <a:lstStyle/>
        <a:p>
          <a:endParaRPr lang="fr-FR"/>
        </a:p>
      </dgm:t>
    </dgm:pt>
    <dgm:pt modelId="{29434D9F-0C68-4B95-8F98-E067970C3592}" type="sibTrans" cxnId="{94575D9F-1A39-4026-A8FD-35240AD27205}">
      <dgm:prSet/>
      <dgm:spPr/>
      <dgm:t>
        <a:bodyPr/>
        <a:lstStyle/>
        <a:p>
          <a:endParaRPr lang="fr-FR"/>
        </a:p>
      </dgm:t>
    </dgm:pt>
    <dgm:pt modelId="{4A24E38C-93F2-4E20-8180-E70C607B7817}">
      <dgm:prSet phldrT="[Texte]"/>
      <dgm:spPr/>
      <dgm:t>
        <a:bodyPr/>
        <a:lstStyle/>
        <a:p>
          <a:r>
            <a:rPr lang="fr-FR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Nouveau programme 2023 </a:t>
          </a:r>
          <a:r>
            <a:rPr lang="fr-FR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– C III</a:t>
          </a:r>
          <a:endParaRPr lang="fr-FR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921675BA-D3B1-4F3A-BCB6-6C84F1698951}" type="parTrans" cxnId="{42F2143D-7DA4-4BB7-9C45-1821D747A094}">
      <dgm:prSet/>
      <dgm:spPr/>
      <dgm:t>
        <a:bodyPr/>
        <a:lstStyle/>
        <a:p>
          <a:endParaRPr lang="fr-FR"/>
        </a:p>
      </dgm:t>
    </dgm:pt>
    <dgm:pt modelId="{9B69363B-4210-4ED5-823B-17DEA4C860FB}" type="sibTrans" cxnId="{42F2143D-7DA4-4BB7-9C45-1821D747A094}">
      <dgm:prSet/>
      <dgm:spPr/>
      <dgm:t>
        <a:bodyPr/>
        <a:lstStyle/>
        <a:p>
          <a:endParaRPr lang="fr-FR"/>
        </a:p>
      </dgm:t>
    </dgm:pt>
    <dgm:pt modelId="{3C3EFEDF-76BD-400C-B967-244C32C5718D}">
      <dgm:prSet phldrT="[Texte]"/>
      <dgm:spPr/>
      <dgm:t>
        <a:bodyPr/>
        <a:lstStyle/>
        <a:p>
          <a:r>
            <a:rPr lang="fr-FR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Le vadémécum</a:t>
          </a:r>
          <a:endParaRPr lang="fr-FR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FF643632-32EE-46C4-AEA9-4994CCB44322}" type="parTrans" cxnId="{35505D37-6FE0-4C86-853F-16AFCF440622}">
      <dgm:prSet/>
      <dgm:spPr/>
      <dgm:t>
        <a:bodyPr/>
        <a:lstStyle/>
        <a:p>
          <a:endParaRPr lang="fr-FR"/>
        </a:p>
      </dgm:t>
    </dgm:pt>
    <dgm:pt modelId="{EB59D4E1-1C1D-4560-A25C-C3D64548773B}" type="sibTrans" cxnId="{35505D37-6FE0-4C86-853F-16AFCF440622}">
      <dgm:prSet/>
      <dgm:spPr/>
      <dgm:t>
        <a:bodyPr/>
        <a:lstStyle/>
        <a:p>
          <a:endParaRPr lang="fr-FR"/>
        </a:p>
      </dgm:t>
    </dgm:pt>
    <dgm:pt modelId="{C4DA885B-3E00-421A-BFC9-3217ADDDA829}">
      <dgm:prSet phldrT="[Texte]"/>
      <dgm:spPr/>
      <dgm:t>
        <a:bodyPr/>
        <a:lstStyle/>
        <a:p>
          <a:r>
            <a:rPr lang="fr-FR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ÉDUSCOL</a:t>
          </a:r>
          <a:endParaRPr lang="fr-FR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8406C9D0-3CCE-453F-AEC8-C120B7592C6C}" type="parTrans" cxnId="{06EBBECA-DD98-4246-9795-EB99E9A326CC}">
      <dgm:prSet/>
      <dgm:spPr/>
      <dgm:t>
        <a:bodyPr/>
        <a:lstStyle/>
        <a:p>
          <a:endParaRPr lang="fr-FR"/>
        </a:p>
      </dgm:t>
    </dgm:pt>
    <dgm:pt modelId="{1C5114C4-C694-4FC4-BA9A-24F598FA7AE9}" type="sibTrans" cxnId="{06EBBECA-DD98-4246-9795-EB99E9A326CC}">
      <dgm:prSet/>
      <dgm:spPr/>
      <dgm:t>
        <a:bodyPr/>
        <a:lstStyle/>
        <a:p>
          <a:endParaRPr lang="fr-FR"/>
        </a:p>
      </dgm:t>
    </dgm:pt>
    <dgm:pt modelId="{ED276B68-460D-4C42-8CD6-01EF27FCBD6C}">
      <dgm:prSet phldrT="[Texte]"/>
      <dgm:spPr/>
      <dgm:t>
        <a:bodyPr/>
        <a:lstStyle/>
        <a:p>
          <a:r>
            <a:rPr lang="fr-FR" dirty="0" smtClean="0"/>
            <a:t>Partenaires</a:t>
          </a:r>
          <a:endParaRPr lang="fr-FR" dirty="0"/>
        </a:p>
      </dgm:t>
    </dgm:pt>
    <dgm:pt modelId="{F5FAC400-9D75-4DFD-B2B5-11DDC7903C9E}" type="parTrans" cxnId="{2CC6866F-7AB2-441E-B78F-D8951CDBD049}">
      <dgm:prSet/>
      <dgm:spPr/>
      <dgm:t>
        <a:bodyPr/>
        <a:lstStyle/>
        <a:p>
          <a:endParaRPr lang="fr-FR"/>
        </a:p>
      </dgm:t>
    </dgm:pt>
    <dgm:pt modelId="{AF4B1883-DD43-47FE-9798-0E8A22828AF6}" type="sibTrans" cxnId="{2CC6866F-7AB2-441E-B78F-D8951CDBD049}">
      <dgm:prSet/>
      <dgm:spPr/>
      <dgm:t>
        <a:bodyPr/>
        <a:lstStyle/>
        <a:p>
          <a:endParaRPr lang="fr-FR"/>
        </a:p>
      </dgm:t>
    </dgm:pt>
    <dgm:pt modelId="{47476DE9-130E-465B-BE3D-A08F5073A738}">
      <dgm:prSet phldrT="[Texte]" custT="1"/>
      <dgm:spPr/>
      <dgm:t>
        <a:bodyPr/>
        <a:lstStyle/>
        <a:p>
          <a:r>
            <a:rPr lang="fr-FR" sz="2000" dirty="0" smtClean="0"/>
            <a:t>Sciences </a:t>
          </a:r>
          <a:r>
            <a:rPr lang="fr-FR" sz="2000" dirty="0" smtClean="0"/>
            <a:t/>
          </a:r>
          <a:br>
            <a:rPr lang="fr-FR" sz="2000" dirty="0" smtClean="0"/>
          </a:br>
          <a:r>
            <a:rPr lang="fr-FR" sz="1600" dirty="0" smtClean="0"/>
            <a:t>en projets interdisciplinaires</a:t>
          </a:r>
          <a:endParaRPr lang="fr-FR" sz="1400" dirty="0"/>
        </a:p>
      </dgm:t>
    </dgm:pt>
    <dgm:pt modelId="{E43401E7-75FC-49DA-A159-46E284A7CA49}" type="parTrans" cxnId="{90128484-4A63-4641-949D-6431FB9C95FA}">
      <dgm:prSet/>
      <dgm:spPr/>
      <dgm:t>
        <a:bodyPr/>
        <a:lstStyle/>
        <a:p>
          <a:endParaRPr lang="fr-FR"/>
        </a:p>
      </dgm:t>
    </dgm:pt>
    <dgm:pt modelId="{3F1C03BB-8868-4599-BB29-CABC097BB5AB}" type="sibTrans" cxnId="{90128484-4A63-4641-949D-6431FB9C95FA}">
      <dgm:prSet/>
      <dgm:spPr/>
      <dgm:t>
        <a:bodyPr/>
        <a:lstStyle/>
        <a:p>
          <a:endParaRPr lang="fr-FR"/>
        </a:p>
      </dgm:t>
    </dgm:pt>
    <dgm:pt modelId="{16CD1F48-6D4A-4677-9502-A4692B2036F0}">
      <dgm:prSet phldrT="[Texte]"/>
      <dgm:spPr/>
      <dgm:t>
        <a:bodyPr/>
        <a:lstStyle/>
        <a:p>
          <a:r>
            <a:rPr lang="fr-FR" sz="1600" dirty="0" smtClean="0"/>
            <a:t>Entrée disciplinaire ‘sciences’</a:t>
          </a:r>
          <a:endParaRPr lang="fr-FR" sz="1600" dirty="0"/>
        </a:p>
      </dgm:t>
    </dgm:pt>
    <dgm:pt modelId="{E729A0CB-5194-44D2-86F3-E0AB8281FA33}" type="parTrans" cxnId="{CB44D5C4-ECD2-49AD-AC4D-E2279C8B1A63}">
      <dgm:prSet/>
      <dgm:spPr/>
      <dgm:t>
        <a:bodyPr/>
        <a:lstStyle/>
        <a:p>
          <a:endParaRPr lang="fr-FR"/>
        </a:p>
      </dgm:t>
    </dgm:pt>
    <dgm:pt modelId="{2B87F04B-4185-40B5-B33A-A907C517E1EA}" type="sibTrans" cxnId="{CB44D5C4-ECD2-49AD-AC4D-E2279C8B1A63}">
      <dgm:prSet/>
      <dgm:spPr/>
      <dgm:t>
        <a:bodyPr/>
        <a:lstStyle/>
        <a:p>
          <a:endParaRPr lang="fr-FR"/>
        </a:p>
      </dgm:t>
    </dgm:pt>
    <dgm:pt modelId="{B2A7FE99-63B4-46C6-AB8C-55A33FD94EC7}">
      <dgm:prSet phldrT="[Texte]"/>
      <dgm:spPr/>
      <dgm:t>
        <a:bodyPr/>
        <a:lstStyle/>
        <a:p>
          <a:r>
            <a:rPr lang="fr-FR" sz="1600" dirty="0" smtClean="0"/>
            <a:t>Entrée par projet pédagogique</a:t>
          </a:r>
          <a:endParaRPr lang="fr-FR" sz="1600" dirty="0"/>
        </a:p>
      </dgm:t>
    </dgm:pt>
    <dgm:pt modelId="{0092159C-3BFE-4D2E-B9F9-2E9CC227EB77}" type="parTrans" cxnId="{F3F03ACA-BDD6-4715-B37C-C354A886243E}">
      <dgm:prSet/>
      <dgm:spPr/>
      <dgm:t>
        <a:bodyPr/>
        <a:lstStyle/>
        <a:p>
          <a:endParaRPr lang="fr-FR"/>
        </a:p>
      </dgm:t>
    </dgm:pt>
    <dgm:pt modelId="{FBB8D1DC-64C4-408E-867E-6E0D66451698}" type="sibTrans" cxnId="{F3F03ACA-BDD6-4715-B37C-C354A886243E}">
      <dgm:prSet/>
      <dgm:spPr/>
      <dgm:t>
        <a:bodyPr/>
        <a:lstStyle/>
        <a:p>
          <a:endParaRPr lang="fr-FR"/>
        </a:p>
      </dgm:t>
    </dgm:pt>
    <dgm:pt modelId="{34A7F16C-F4FA-4B28-AB1F-A3F20569822B}" type="pres">
      <dgm:prSet presAssocID="{4D2E1A4D-ECC7-4BFE-9FEF-C7B2E9B37815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C1B5C2A2-964A-4392-B931-B4BACF745809}" type="pres">
      <dgm:prSet presAssocID="{1B5FC017-DCFD-4882-873B-CEA6B3AC8FAB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B014164B-7C32-43EA-BE36-607B6774A719}" type="pres">
      <dgm:prSet presAssocID="{0C31F7B0-5C71-4C06-B397-D4C9BF06D627}" presName="sibTrans" presStyleCnt="0"/>
      <dgm:spPr/>
    </dgm:pt>
    <dgm:pt modelId="{FD8F356D-2A15-4D0B-ABB6-243EE46DBB19}" type="pres">
      <dgm:prSet presAssocID="{94BCB460-0CD2-4FE1-8811-F8B8741B6D1A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B9DD05AA-7430-48B8-A90E-CE927A7B5F8D}" type="pres">
      <dgm:prSet presAssocID="{FECBEDD0-7BBF-4843-91C5-DA413FBA1EE8}" presName="sibTrans" presStyleCnt="0"/>
      <dgm:spPr/>
    </dgm:pt>
    <dgm:pt modelId="{4022100E-770F-4FD9-83ED-5AF4071FCFE9}" type="pres">
      <dgm:prSet presAssocID="{4A24E38C-93F2-4E20-8180-E70C607B7817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85112C3E-72FD-46CC-AE33-A8C73CB4F687}" type="pres">
      <dgm:prSet presAssocID="{9B69363B-4210-4ED5-823B-17DEA4C860FB}" presName="sibTrans" presStyleCnt="0"/>
      <dgm:spPr/>
    </dgm:pt>
    <dgm:pt modelId="{81B754BC-831A-41A7-BCC6-9A329506F04A}" type="pres">
      <dgm:prSet presAssocID="{47476DE9-130E-465B-BE3D-A08F5073A738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C1C2901A-320C-4268-9505-48B4D0FF0594}" type="presOf" srcId="{16CD1F48-6D4A-4677-9502-A4692B2036F0}" destId="{81B754BC-831A-41A7-BCC6-9A329506F04A}" srcOrd="0" destOrd="1" presId="urn:microsoft.com/office/officeart/2005/8/layout/hList6"/>
    <dgm:cxn modelId="{A1EA6454-9DB1-4EC2-B0EA-B74BBA283BFD}" srcId="{94BCB460-0CD2-4FE1-8811-F8B8741B6D1A}" destId="{EE1CE301-AB60-4CC5-8FEF-B15580951CD2}" srcOrd="0" destOrd="0" parTransId="{51BF9BBB-1BED-48CC-877D-6FDF2D52E7E0}" sibTransId="{B1A1E5B6-BC54-4266-825B-3E55299C7E33}"/>
    <dgm:cxn modelId="{F3F03ACA-BDD6-4715-B37C-C354A886243E}" srcId="{47476DE9-130E-465B-BE3D-A08F5073A738}" destId="{B2A7FE99-63B4-46C6-AB8C-55A33FD94EC7}" srcOrd="1" destOrd="0" parTransId="{0092159C-3BFE-4D2E-B9F9-2E9CC227EB77}" sibTransId="{FBB8D1DC-64C4-408E-867E-6E0D66451698}"/>
    <dgm:cxn modelId="{FCBD0471-BFF2-453A-8741-A31B18D5093E}" type="presOf" srcId="{3C3EFEDF-76BD-400C-B967-244C32C5718D}" destId="{4022100E-770F-4FD9-83ED-5AF4071FCFE9}" srcOrd="0" destOrd="1" presId="urn:microsoft.com/office/officeart/2005/8/layout/hList6"/>
    <dgm:cxn modelId="{CB44D5C4-ECD2-49AD-AC4D-E2279C8B1A63}" srcId="{47476DE9-130E-465B-BE3D-A08F5073A738}" destId="{16CD1F48-6D4A-4677-9502-A4692B2036F0}" srcOrd="0" destOrd="0" parTransId="{E729A0CB-5194-44D2-86F3-E0AB8281FA33}" sibTransId="{2B87F04B-4185-40B5-B33A-A907C517E1EA}"/>
    <dgm:cxn modelId="{97623014-8020-4B11-9211-685116E34BCE}" type="presOf" srcId="{33AA1D58-5DBD-470C-B918-163493AC8A15}" destId="{FD8F356D-2A15-4D0B-ABB6-243EE46DBB19}" srcOrd="0" destOrd="2" presId="urn:microsoft.com/office/officeart/2005/8/layout/hList6"/>
    <dgm:cxn modelId="{047896CF-0957-4F69-B9CA-DB5D4EFA625B}" type="presOf" srcId="{C4DA885B-3E00-421A-BFC9-3217ADDDA829}" destId="{4022100E-770F-4FD9-83ED-5AF4071FCFE9}" srcOrd="0" destOrd="2" presId="urn:microsoft.com/office/officeart/2005/8/layout/hList6"/>
    <dgm:cxn modelId="{BA452761-7E5A-4D0F-B461-5D525FC42692}" srcId="{1B5FC017-DCFD-4882-873B-CEA6B3AC8FAB}" destId="{2C27162C-A627-455E-8694-A03C18223BA4}" srcOrd="1" destOrd="0" parTransId="{D1D5BBB3-EF31-40C9-A998-BAEC90C5D4ED}" sibTransId="{4D93AEDE-64A1-4268-9585-2770E0BF8544}"/>
    <dgm:cxn modelId="{130BAEFD-DB9C-4CD1-91C5-9F06F0678719}" type="presOf" srcId="{2C27162C-A627-455E-8694-A03C18223BA4}" destId="{C1B5C2A2-964A-4392-B931-B4BACF745809}" srcOrd="0" destOrd="2" presId="urn:microsoft.com/office/officeart/2005/8/layout/hList6"/>
    <dgm:cxn modelId="{DA4BBD9E-6673-4885-9C30-97AC54BE9201}" type="presOf" srcId="{1B5FC017-DCFD-4882-873B-CEA6B3AC8FAB}" destId="{C1B5C2A2-964A-4392-B931-B4BACF745809}" srcOrd="0" destOrd="0" presId="urn:microsoft.com/office/officeart/2005/8/layout/hList6"/>
    <dgm:cxn modelId="{2F19C04D-A7D6-4E5F-84BF-B37754574FD9}" srcId="{4D2E1A4D-ECC7-4BFE-9FEF-C7B2E9B37815}" destId="{94BCB460-0CD2-4FE1-8811-F8B8741B6D1A}" srcOrd="1" destOrd="0" parTransId="{DA6EEB66-962F-4F7D-9D02-9332CF76574A}" sibTransId="{FECBEDD0-7BBF-4843-91C5-DA413FBA1EE8}"/>
    <dgm:cxn modelId="{0F59ABD5-620F-4384-967F-873C912E3644}" type="presOf" srcId="{064B8828-23BD-4D46-9CEA-AE901C52FC13}" destId="{C1B5C2A2-964A-4392-B931-B4BACF745809}" srcOrd="0" destOrd="1" presId="urn:microsoft.com/office/officeart/2005/8/layout/hList6"/>
    <dgm:cxn modelId="{5009F4D3-50D1-4E5A-A6C0-507B62554475}" type="presOf" srcId="{ED276B68-460D-4C42-8CD6-01EF27FCBD6C}" destId="{4022100E-770F-4FD9-83ED-5AF4071FCFE9}" srcOrd="0" destOrd="3" presId="urn:microsoft.com/office/officeart/2005/8/layout/hList6"/>
    <dgm:cxn modelId="{35505D37-6FE0-4C86-853F-16AFCF440622}" srcId="{4A24E38C-93F2-4E20-8180-E70C607B7817}" destId="{3C3EFEDF-76BD-400C-B967-244C32C5718D}" srcOrd="0" destOrd="0" parTransId="{FF643632-32EE-46C4-AEA9-4994CCB44322}" sibTransId="{EB59D4E1-1C1D-4560-A25C-C3D64548773B}"/>
    <dgm:cxn modelId="{EA5DF4CD-DB93-40FC-9A06-FDC0BE3E7C37}" type="presOf" srcId="{4A24E38C-93F2-4E20-8180-E70C607B7817}" destId="{4022100E-770F-4FD9-83ED-5AF4071FCFE9}" srcOrd="0" destOrd="0" presId="urn:microsoft.com/office/officeart/2005/8/layout/hList6"/>
    <dgm:cxn modelId="{2CC6866F-7AB2-441E-B78F-D8951CDBD049}" srcId="{4A24E38C-93F2-4E20-8180-E70C607B7817}" destId="{ED276B68-460D-4C42-8CD6-01EF27FCBD6C}" srcOrd="2" destOrd="0" parTransId="{F5FAC400-9D75-4DFD-B2B5-11DDC7903C9E}" sibTransId="{AF4B1883-DD43-47FE-9798-0E8A22828AF6}"/>
    <dgm:cxn modelId="{C7CDF95C-71B7-4447-B780-3433AF40A838}" type="presOf" srcId="{4D2E1A4D-ECC7-4BFE-9FEF-C7B2E9B37815}" destId="{34A7F16C-F4FA-4B28-AB1F-A3F20569822B}" srcOrd="0" destOrd="0" presId="urn:microsoft.com/office/officeart/2005/8/layout/hList6"/>
    <dgm:cxn modelId="{06EBBECA-DD98-4246-9795-EB99E9A326CC}" srcId="{4A24E38C-93F2-4E20-8180-E70C607B7817}" destId="{C4DA885B-3E00-421A-BFC9-3217ADDDA829}" srcOrd="1" destOrd="0" parTransId="{8406C9D0-3CCE-453F-AEC8-C120B7592C6C}" sibTransId="{1C5114C4-C694-4FC4-BA9A-24F598FA7AE9}"/>
    <dgm:cxn modelId="{D6A6DC36-D2ED-44B6-8A12-0B1105E5933F}" type="presOf" srcId="{EE1CE301-AB60-4CC5-8FEF-B15580951CD2}" destId="{FD8F356D-2A15-4D0B-ABB6-243EE46DBB19}" srcOrd="0" destOrd="1" presId="urn:microsoft.com/office/officeart/2005/8/layout/hList6"/>
    <dgm:cxn modelId="{FC2201C1-9B82-4384-A879-5443E66540C7}" type="presOf" srcId="{47476DE9-130E-465B-BE3D-A08F5073A738}" destId="{81B754BC-831A-41A7-BCC6-9A329506F04A}" srcOrd="0" destOrd="0" presId="urn:microsoft.com/office/officeart/2005/8/layout/hList6"/>
    <dgm:cxn modelId="{42F2143D-7DA4-4BB7-9C45-1821D747A094}" srcId="{4D2E1A4D-ECC7-4BFE-9FEF-C7B2E9B37815}" destId="{4A24E38C-93F2-4E20-8180-E70C607B7817}" srcOrd="2" destOrd="0" parTransId="{921675BA-D3B1-4F3A-BCB6-6C84F1698951}" sibTransId="{9B69363B-4210-4ED5-823B-17DEA4C860FB}"/>
    <dgm:cxn modelId="{287C31A9-09E9-4E28-ABD9-A055E14405AB}" srcId="{1B5FC017-DCFD-4882-873B-CEA6B3AC8FAB}" destId="{064B8828-23BD-4D46-9CEA-AE901C52FC13}" srcOrd="0" destOrd="0" parTransId="{0933FA1B-143C-46DE-9C99-DCF24E932B94}" sibTransId="{68B97D69-E6DF-4451-80F6-106F8B71F4BF}"/>
    <dgm:cxn modelId="{060C4FC0-E3FB-4066-827B-DEDFDE4FC390}" type="presOf" srcId="{B2A7FE99-63B4-46C6-AB8C-55A33FD94EC7}" destId="{81B754BC-831A-41A7-BCC6-9A329506F04A}" srcOrd="0" destOrd="2" presId="urn:microsoft.com/office/officeart/2005/8/layout/hList6"/>
    <dgm:cxn modelId="{90128484-4A63-4641-949D-6431FB9C95FA}" srcId="{4D2E1A4D-ECC7-4BFE-9FEF-C7B2E9B37815}" destId="{47476DE9-130E-465B-BE3D-A08F5073A738}" srcOrd="3" destOrd="0" parTransId="{E43401E7-75FC-49DA-A159-46E284A7CA49}" sibTransId="{3F1C03BB-8868-4599-BB29-CABC097BB5AB}"/>
    <dgm:cxn modelId="{3AAF754D-B904-4033-B6C7-27DB9DA054E0}" type="presOf" srcId="{94BCB460-0CD2-4FE1-8811-F8B8741B6D1A}" destId="{FD8F356D-2A15-4D0B-ABB6-243EE46DBB19}" srcOrd="0" destOrd="0" presId="urn:microsoft.com/office/officeart/2005/8/layout/hList6"/>
    <dgm:cxn modelId="{94575D9F-1A39-4026-A8FD-35240AD27205}" srcId="{94BCB460-0CD2-4FE1-8811-F8B8741B6D1A}" destId="{33AA1D58-5DBD-470C-B918-163493AC8A15}" srcOrd="1" destOrd="0" parTransId="{220CB113-F930-49B3-B47C-1240D04DF0D0}" sibTransId="{29434D9F-0C68-4B95-8F98-E067970C3592}"/>
    <dgm:cxn modelId="{1EA9335F-62E4-42AA-AC7A-A6A0B6CD39CF}" srcId="{4D2E1A4D-ECC7-4BFE-9FEF-C7B2E9B37815}" destId="{1B5FC017-DCFD-4882-873B-CEA6B3AC8FAB}" srcOrd="0" destOrd="0" parTransId="{77453661-696C-45AE-9FCD-FE120E2A77AD}" sibTransId="{0C31F7B0-5C71-4C06-B397-D4C9BF06D627}"/>
    <dgm:cxn modelId="{4C5DD20E-1B76-44CF-89B9-8FE3D8716C14}" type="presParOf" srcId="{34A7F16C-F4FA-4B28-AB1F-A3F20569822B}" destId="{C1B5C2A2-964A-4392-B931-B4BACF745809}" srcOrd="0" destOrd="0" presId="urn:microsoft.com/office/officeart/2005/8/layout/hList6"/>
    <dgm:cxn modelId="{9E8A5DB7-8BBF-4591-8B95-6F5DBCEC1F93}" type="presParOf" srcId="{34A7F16C-F4FA-4B28-AB1F-A3F20569822B}" destId="{B014164B-7C32-43EA-BE36-607B6774A719}" srcOrd="1" destOrd="0" presId="urn:microsoft.com/office/officeart/2005/8/layout/hList6"/>
    <dgm:cxn modelId="{08FDF303-36DB-4080-81B5-E6378C3F3AC4}" type="presParOf" srcId="{34A7F16C-F4FA-4B28-AB1F-A3F20569822B}" destId="{FD8F356D-2A15-4D0B-ABB6-243EE46DBB19}" srcOrd="2" destOrd="0" presId="urn:microsoft.com/office/officeart/2005/8/layout/hList6"/>
    <dgm:cxn modelId="{F73A6386-3B07-46DD-B5D9-D8BD9F503A93}" type="presParOf" srcId="{34A7F16C-F4FA-4B28-AB1F-A3F20569822B}" destId="{B9DD05AA-7430-48B8-A90E-CE927A7B5F8D}" srcOrd="3" destOrd="0" presId="urn:microsoft.com/office/officeart/2005/8/layout/hList6"/>
    <dgm:cxn modelId="{ADAB9779-763E-42FA-B908-0C0290C4B9CC}" type="presParOf" srcId="{34A7F16C-F4FA-4B28-AB1F-A3F20569822B}" destId="{4022100E-770F-4FD9-83ED-5AF4071FCFE9}" srcOrd="4" destOrd="0" presId="urn:microsoft.com/office/officeart/2005/8/layout/hList6"/>
    <dgm:cxn modelId="{7A557613-6332-4FD3-831D-20685DC308AC}" type="presParOf" srcId="{34A7F16C-F4FA-4B28-AB1F-A3F20569822B}" destId="{85112C3E-72FD-46CC-AE33-A8C73CB4F687}" srcOrd="5" destOrd="0" presId="urn:microsoft.com/office/officeart/2005/8/layout/hList6"/>
    <dgm:cxn modelId="{EA160678-615F-466A-9781-2D44094AABCF}" type="presParOf" srcId="{34A7F16C-F4FA-4B28-AB1F-A3F20569822B}" destId="{81B754BC-831A-41A7-BCC6-9A329506F04A}" srcOrd="6" destOrd="0" presId="urn:microsoft.com/office/officeart/2005/8/layout/hList6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1B5C2A2-964A-4392-B931-B4BACF745809}">
      <dsp:nvSpPr>
        <dsp:cNvPr id="0" name=""/>
        <dsp:cNvSpPr/>
      </dsp:nvSpPr>
      <dsp:spPr>
        <a:xfrm rot="16200000">
          <a:off x="-747246" y="749037"/>
          <a:ext cx="3255689" cy="1757613"/>
        </a:xfrm>
        <a:prstGeom prst="flowChartManualOperati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0" tIns="0" rIns="129815" bIns="0" numCol="1" spcCol="1270" anchor="t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000" kern="1200" dirty="0" smtClean="0"/>
            <a:t>Présentation </a:t>
          </a:r>
          <a:r>
            <a:rPr lang="fr-FR" sz="2000" kern="1200" dirty="0" smtClean="0"/>
            <a:t>projet MERITE</a:t>
          </a:r>
          <a:endParaRPr lang="fr-FR" sz="20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600" kern="1200" dirty="0" smtClean="0"/>
            <a:t>Mallette sols</a:t>
          </a:r>
          <a:endParaRPr lang="fr-FR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600" kern="1200" dirty="0" smtClean="0"/>
            <a:t>Mallette bois</a:t>
          </a:r>
          <a:endParaRPr lang="fr-FR" sz="1600" kern="1200" dirty="0"/>
        </a:p>
      </dsp:txBody>
      <dsp:txXfrm rot="5400000">
        <a:off x="1792" y="651137"/>
        <a:ext cx="1757613" cy="1953413"/>
      </dsp:txXfrm>
    </dsp:sp>
    <dsp:sp modelId="{FD8F356D-2A15-4D0B-ABB6-243EE46DBB19}">
      <dsp:nvSpPr>
        <dsp:cNvPr id="0" name=""/>
        <dsp:cNvSpPr/>
      </dsp:nvSpPr>
      <dsp:spPr>
        <a:xfrm rot="16200000">
          <a:off x="1142188" y="749037"/>
          <a:ext cx="3255689" cy="1757613"/>
        </a:xfrm>
        <a:prstGeom prst="flowChartManualOperati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0" tIns="0" rIns="129815" bIns="0" numCol="1" spcCol="1270" anchor="t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000" kern="1200" dirty="0" smtClean="0"/>
            <a:t>Démarche d’investigation</a:t>
          </a:r>
          <a:endParaRPr lang="fr-FR" sz="20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600" kern="1200" dirty="0" smtClean="0"/>
            <a:t>Formateur académique</a:t>
          </a:r>
          <a:endParaRPr lang="fr-FR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600" kern="1200" dirty="0" smtClean="0"/>
            <a:t>CPD</a:t>
          </a:r>
          <a:endParaRPr lang="fr-FR" sz="1600" kern="1200" dirty="0"/>
        </a:p>
      </dsp:txBody>
      <dsp:txXfrm rot="5400000">
        <a:off x="1891226" y="651137"/>
        <a:ext cx="1757613" cy="1953413"/>
      </dsp:txXfrm>
    </dsp:sp>
    <dsp:sp modelId="{4022100E-770F-4FD9-83ED-5AF4071FCFE9}">
      <dsp:nvSpPr>
        <dsp:cNvPr id="0" name=""/>
        <dsp:cNvSpPr/>
      </dsp:nvSpPr>
      <dsp:spPr>
        <a:xfrm rot="16200000">
          <a:off x="3031622" y="749037"/>
          <a:ext cx="3255689" cy="1757613"/>
        </a:xfrm>
        <a:prstGeom prst="flowChartManualOperati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0" tIns="0" rIns="129815" bIns="0" numCol="1" spcCol="1270" anchor="t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0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Nouveau programme 2023 </a:t>
          </a:r>
          <a:r>
            <a:rPr lang="fr-FR" sz="20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– C III</a:t>
          </a:r>
          <a:endParaRPr lang="fr-FR" sz="20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6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Le vadémécum</a:t>
          </a:r>
          <a:endParaRPr lang="fr-FR" sz="16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6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ÉDUSCOL</a:t>
          </a:r>
          <a:endParaRPr lang="fr-FR" sz="16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600" kern="1200" dirty="0" smtClean="0"/>
            <a:t>Partenaires</a:t>
          </a:r>
          <a:endParaRPr lang="fr-FR" sz="1600" kern="1200" dirty="0"/>
        </a:p>
      </dsp:txBody>
      <dsp:txXfrm rot="5400000">
        <a:off x="3780660" y="651137"/>
        <a:ext cx="1757613" cy="1953413"/>
      </dsp:txXfrm>
    </dsp:sp>
    <dsp:sp modelId="{81B754BC-831A-41A7-BCC6-9A329506F04A}">
      <dsp:nvSpPr>
        <dsp:cNvPr id="0" name=""/>
        <dsp:cNvSpPr/>
      </dsp:nvSpPr>
      <dsp:spPr>
        <a:xfrm rot="16200000">
          <a:off x="4921057" y="749037"/>
          <a:ext cx="3255689" cy="1757613"/>
        </a:xfrm>
        <a:prstGeom prst="flowChartManualOperati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0" tIns="0" rIns="127000" bIns="0" numCol="1" spcCol="1270" anchor="t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000" kern="1200" dirty="0" smtClean="0"/>
            <a:t>Sciences </a:t>
          </a:r>
          <a:r>
            <a:rPr lang="fr-FR" sz="2000" kern="1200" dirty="0" smtClean="0"/>
            <a:t/>
          </a:r>
          <a:br>
            <a:rPr lang="fr-FR" sz="2000" kern="1200" dirty="0" smtClean="0"/>
          </a:br>
          <a:r>
            <a:rPr lang="fr-FR" sz="1600" kern="1200" dirty="0" smtClean="0"/>
            <a:t>en projets interdisciplinaires</a:t>
          </a:r>
          <a:endParaRPr lang="fr-FR" sz="14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600" kern="1200" dirty="0" smtClean="0"/>
            <a:t>Entrée disciplinaire ‘sciences’</a:t>
          </a:r>
          <a:endParaRPr lang="fr-FR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600" kern="1200" dirty="0" smtClean="0"/>
            <a:t>Entrée par projet pédagogique</a:t>
          </a:r>
          <a:endParaRPr lang="fr-FR" sz="1600" kern="1200" dirty="0"/>
        </a:p>
      </dsp:txBody>
      <dsp:txXfrm rot="5400000">
        <a:off x="5670095" y="651137"/>
        <a:ext cx="1757613" cy="195341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6">
  <dgm:title val=""/>
  <dgm:desc val=""/>
  <dgm:catLst>
    <dgm:cat type="list" pri="1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ptType="node" refType="h"/>
      <dgm:constr type="w" for="ch" ptType="node" refType="w"/>
      <dgm:constr type="primFontSz" for="ch" ptType="node" op="equ"/>
      <dgm:constr type="w" for="ch" forName="sibTrans" refType="w" fact="0.075"/>
    </dgm:constrLst>
    <dgm:ruleLst/>
    <dgm:forEach name="nodesForEach" axis="ch" ptType="node">
      <dgm:layoutNode name="node">
        <dgm:varLst>
          <dgm:bulletEnabled val="1"/>
        </dgm:varLst>
        <dgm:alg type="tx"/>
        <dgm:choose name="Name4">
          <dgm:if name="Name5" func="var" arg="dir" op="equ" val="norm">
            <dgm:shape xmlns:r="http://schemas.openxmlformats.org/officeDocument/2006/relationships" rot="-90" type="flowChartManualOperation" r:blip="">
              <dgm:adjLst/>
            </dgm:shape>
          </dgm:if>
          <dgm:else name="Name6">
            <dgm:shape xmlns:r="http://schemas.openxmlformats.org/officeDocument/2006/relationships" rot="90" type="flowChartManualOperation" r:blip="">
              <dgm:adjLst/>
            </dgm:shape>
          </dgm:else>
        </dgm:choose>
        <dgm:presOf axis="desOrSelf" ptType="node"/>
        <dgm:constrLst>
          <dgm:constr type="primFontSz" val="65"/>
          <dgm:constr type="tMarg"/>
          <dgm:constr type="bMarg"/>
          <dgm:constr type="lMarg" refType="primFontSz" fact="0.5"/>
          <dgm:constr type="rMarg" refType="lMarg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60" cy="496332"/>
          </a:xfrm>
          <a:prstGeom prst="rect">
            <a:avLst/>
          </a:prstGeom>
        </p:spPr>
        <p:txBody>
          <a:bodyPr vert="horz" lIns="95563" tIns="47781" rIns="95563" bIns="47781" rtlCol="0"/>
          <a:lstStyle>
            <a:lvl1pPr algn="l">
              <a:defRPr sz="1300">
                <a:latin typeface="Arial" pitchFamily="34" charset="0"/>
              </a:defRPr>
            </a:lvl1pPr>
          </a:lstStyle>
          <a:p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60" cy="496332"/>
          </a:xfrm>
          <a:prstGeom prst="rect">
            <a:avLst/>
          </a:prstGeom>
        </p:spPr>
        <p:txBody>
          <a:bodyPr vert="horz" lIns="95563" tIns="47781" rIns="95563" bIns="47781" rtlCol="0"/>
          <a:lstStyle>
            <a:lvl1pPr algn="r">
              <a:defRPr sz="1300">
                <a:latin typeface="Arial" pitchFamily="34" charset="0"/>
              </a:defRPr>
            </a:lvl1pPr>
          </a:lstStyle>
          <a:p>
            <a:fld id="{D680E798-53FF-4C51-A981-953463752515}" type="datetimeFigureOut">
              <a:rPr lang="fr-FR" smtClean="0"/>
              <a:pPr/>
              <a:t>13/06/2023</a:t>
            </a:fld>
            <a:endParaRPr lang="fr-FR" dirty="0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92075" y="744538"/>
            <a:ext cx="6613525" cy="3721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563" tIns="47781" rIns="95563" bIns="47781" rtlCol="0" anchor="ctr"/>
          <a:lstStyle/>
          <a:p>
            <a:endParaRPr lang="fr-FR" dirty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79768" y="4715154"/>
            <a:ext cx="5438140" cy="4466987"/>
          </a:xfrm>
          <a:prstGeom prst="rect">
            <a:avLst/>
          </a:prstGeom>
        </p:spPr>
        <p:txBody>
          <a:bodyPr vert="horz" lIns="95563" tIns="47781" rIns="95563" bIns="47781" rtlCol="0">
            <a:normAutofit/>
          </a:bodyPr>
          <a:lstStyle/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60" cy="496332"/>
          </a:xfrm>
          <a:prstGeom prst="rect">
            <a:avLst/>
          </a:prstGeom>
        </p:spPr>
        <p:txBody>
          <a:bodyPr vert="horz" lIns="95563" tIns="47781" rIns="95563" bIns="47781" rtlCol="0" anchor="b"/>
          <a:lstStyle>
            <a:lvl1pPr algn="l">
              <a:defRPr sz="1300">
                <a:latin typeface="Arial" pitchFamily="34" charset="0"/>
              </a:defRPr>
            </a:lvl1pPr>
          </a:lstStyle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60" cy="496332"/>
          </a:xfrm>
          <a:prstGeom prst="rect">
            <a:avLst/>
          </a:prstGeom>
        </p:spPr>
        <p:txBody>
          <a:bodyPr vert="horz" lIns="95563" tIns="47781" rIns="95563" bIns="47781" rtlCol="0" anchor="b"/>
          <a:lstStyle>
            <a:lvl1pPr algn="r">
              <a:defRPr sz="1300">
                <a:latin typeface="Arial" pitchFamily="34" charset="0"/>
              </a:defRPr>
            </a:lvl1pPr>
          </a:lstStyle>
          <a:p>
            <a:fld id="{1B06CD8F-B7ED-4A05-9FB1-A01CC0EF02CC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116626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 smtClean="0"/>
              <a:t>Temps 1 : MERITE – partenariat IMT Atlantique et </a:t>
            </a:r>
            <a:r>
              <a:rPr lang="fr-FR" dirty="0" err="1" smtClean="0"/>
              <a:t>Canopé</a:t>
            </a:r>
            <a:r>
              <a:rPr lang="fr-FR" dirty="0" smtClean="0"/>
              <a:t>. Prêt possible</a:t>
            </a:r>
            <a:r>
              <a:rPr lang="fr-FR" baseline="0" dirty="0" smtClean="0"/>
              <a:t> par </a:t>
            </a:r>
            <a:r>
              <a:rPr lang="fr-FR" baseline="0" dirty="0" err="1" smtClean="0"/>
              <a:t>Canopé</a:t>
            </a:r>
            <a:r>
              <a:rPr lang="fr-FR" baseline="0" dirty="0" smtClean="0"/>
              <a:t> ?</a:t>
            </a:r>
          </a:p>
          <a:p>
            <a:r>
              <a:rPr lang="fr-FR" baseline="0" dirty="0" smtClean="0"/>
              <a:t>Temps 2 : démarche d’investigation, si possible encadrée par Tony Neveu, PLC de SVT à Bonnétable et formateur académique sciences.</a:t>
            </a:r>
          </a:p>
          <a:p>
            <a:r>
              <a:rPr lang="fr-FR" baseline="0" dirty="0" smtClean="0"/>
              <a:t>Temps 3 : </a:t>
            </a:r>
            <a:r>
              <a:rPr lang="fr-FR" baseline="0" dirty="0" smtClean="0"/>
              <a:t>Nouveau programme C3 et nouvelles ressources</a:t>
            </a:r>
            <a:r>
              <a:rPr lang="fr-FR" baseline="0" dirty="0" smtClean="0"/>
              <a:t>, en </a:t>
            </a:r>
            <a:r>
              <a:rPr lang="fr-FR" baseline="0" dirty="0" err="1" smtClean="0"/>
              <a:t>distanciel</a:t>
            </a:r>
            <a:r>
              <a:rPr lang="fr-FR" baseline="0" dirty="0" smtClean="0"/>
              <a:t> : 2 </a:t>
            </a:r>
            <a:r>
              <a:rPr lang="fr-FR" baseline="0" dirty="0" smtClean="0"/>
              <a:t>temps de 1H30 </a:t>
            </a:r>
            <a:r>
              <a:rPr lang="fr-FR" baseline="0" dirty="0" smtClean="0"/>
              <a:t>= </a:t>
            </a:r>
            <a:r>
              <a:rPr lang="fr-FR" baseline="0" dirty="0" smtClean="0"/>
              <a:t>une période avant le temps 1 </a:t>
            </a:r>
            <a:r>
              <a:rPr lang="fr-FR" baseline="0" dirty="0" smtClean="0"/>
              <a:t>+ </a:t>
            </a:r>
            <a:r>
              <a:rPr lang="fr-FR" baseline="0" dirty="0" smtClean="0"/>
              <a:t>une période située en temps 3.</a:t>
            </a:r>
          </a:p>
          <a:p>
            <a:r>
              <a:rPr lang="fr-FR" baseline="0" dirty="0" smtClean="0"/>
              <a:t>Temps 4 : Travailler les sciences dans le cadre d’un </a:t>
            </a:r>
            <a:r>
              <a:rPr lang="fr-FR" baseline="0" smtClean="0"/>
              <a:t>projet </a:t>
            </a:r>
            <a:r>
              <a:rPr lang="fr-FR" baseline="0" smtClean="0"/>
              <a:t>pédagogique et </a:t>
            </a:r>
            <a:r>
              <a:rPr lang="fr-FR" baseline="0" dirty="0" smtClean="0"/>
              <a:t>traiter les aspects interdisciplinaires des sciences.</a:t>
            </a:r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06CD8F-B7ED-4A05-9FB1-A01CC0EF02CC}" type="slidenum">
              <a:rPr lang="fr-FR" smtClean="0"/>
              <a:pPr/>
              <a:t>3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8648260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-1"/>
            <a:ext cx="9144002" cy="51435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1" y="0"/>
            <a:ext cx="1728788" cy="51435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07319" y="841772"/>
            <a:ext cx="6593681" cy="179070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07319" y="2701528"/>
            <a:ext cx="6593681" cy="1241822"/>
          </a:xfrm>
        </p:spPr>
        <p:txBody>
          <a:bodyPr>
            <a:normAutofit/>
          </a:bodyPr>
          <a:lstStyle>
            <a:lvl1pPr marL="0" indent="0" algn="l">
              <a:buNone/>
              <a:defRPr sz="1500" cap="all" baseline="0">
                <a:solidFill>
                  <a:schemeClr val="tx2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fr-FR" smtClean="0"/>
              <a:t>Modifier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08133" y="4057651"/>
            <a:ext cx="2057400" cy="273844"/>
          </a:xfrm>
        </p:spPr>
        <p:txBody>
          <a:bodyPr/>
          <a:lstStyle/>
          <a:p>
            <a:pPr algn="r"/>
            <a:r>
              <a:rPr lang="fr-FR" cap="all" smtClean="0"/>
              <a:t>XX/XX/XXXX</a:t>
            </a:r>
            <a:endParaRPr lang="fr-FR" cap="all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07318" y="4057651"/>
            <a:ext cx="3843665" cy="273844"/>
          </a:xfrm>
        </p:spPr>
        <p:txBody>
          <a:bodyPr/>
          <a:lstStyle/>
          <a:p>
            <a:r>
              <a:rPr lang="fr-FR" dirty="0" smtClean="0"/>
              <a:t>DSDEN de la Sarthe – groupe départemental </a:t>
            </a:r>
          </a:p>
          <a:p>
            <a:r>
              <a:rPr lang="fr-FR" dirty="0" smtClean="0"/>
              <a:t>Sciences – Technologie – </a:t>
            </a:r>
            <a:r>
              <a:rPr lang="fr-FR" dirty="0" err="1" smtClean="0"/>
              <a:t>Edcuation</a:t>
            </a:r>
            <a:r>
              <a:rPr lang="fr-FR" dirty="0" smtClean="0"/>
              <a:t> au développement durable</a:t>
            </a:r>
            <a:endParaRPr lang="fr-F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422684" y="4057650"/>
            <a:ext cx="578317" cy="273844"/>
          </a:xfrm>
        </p:spPr>
        <p:txBody>
          <a:bodyPr/>
          <a:lstStyle/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  <p:pic>
        <p:nvPicPr>
          <p:cNvPr id="7" name="Image 6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285569" y="206819"/>
            <a:ext cx="1060796" cy="3840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1962320"/>
      </p:ext>
    </p:extLst>
  </p:cSld>
  <p:clrMapOvr>
    <a:masterClrMapping/>
  </p:clrMapOvr>
  <p:hf hdr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 panoramiqu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058" y="3228499"/>
            <a:ext cx="7434266" cy="614516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56058" y="454819"/>
            <a:ext cx="7434266" cy="2474834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400"/>
            </a:lvl1pPr>
          </a:lstStyle>
          <a:p>
            <a:pPr marL="0" lvl="0" indent="0">
              <a:buNone/>
            </a:pPr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6024" y="3843015"/>
            <a:ext cx="7433144" cy="51185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r>
              <a:rPr lang="fr-FR" cap="all" smtClean="0"/>
              <a:t>XX/XX/XXXX</a:t>
            </a:r>
            <a:endParaRPr lang="fr-FR" cap="all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smtClean="0"/>
              <a:t>DSDEN de la Sarthe – groupe départemental </a:t>
            </a:r>
          </a:p>
          <a:p>
            <a:r>
              <a:rPr lang="fr-FR" dirty="0" smtClean="0"/>
              <a:t>Sciences – Technologie – </a:t>
            </a:r>
            <a:r>
              <a:rPr lang="fr-FR" dirty="0" err="1" smtClean="0"/>
              <a:t>Edcuation</a:t>
            </a:r>
            <a:r>
              <a:rPr lang="fr-FR" dirty="0" smtClean="0"/>
              <a:t> au développement durable</a:t>
            </a:r>
            <a:endParaRPr lang="fr-F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969005988"/>
      </p:ext>
    </p:extLst>
  </p:cSld>
  <p:clrMapOvr>
    <a:masterClrMapping/>
  </p:clrMapOvr>
  <p:hf hdr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093" y="457200"/>
            <a:ext cx="7429466" cy="2571750"/>
          </a:xfrm>
        </p:spPr>
        <p:txBody>
          <a:bodyPr anchor="ctr">
            <a:normAutofit/>
          </a:bodyPr>
          <a:lstStyle>
            <a:lvl1pPr>
              <a:defRPr sz="27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6058" y="3314700"/>
            <a:ext cx="7428344" cy="1028699"/>
          </a:xfrm>
        </p:spPr>
        <p:txBody>
          <a:bodyPr anchor="ctr">
            <a:normAutofit/>
          </a:bodyPr>
          <a:lstStyle>
            <a:lvl1pPr marL="0" indent="0">
              <a:buNone/>
              <a:defRPr sz="135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r>
              <a:rPr lang="fr-FR" cap="all" smtClean="0"/>
              <a:t>XX/XX/XXXX</a:t>
            </a:r>
            <a:endParaRPr lang="fr-FR" cap="all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smtClean="0"/>
              <a:t>DSDEN de la Sarthe – groupe départemental </a:t>
            </a:r>
          </a:p>
          <a:p>
            <a:r>
              <a:rPr lang="fr-FR" dirty="0" smtClean="0"/>
              <a:t>Sciences – Technologie – </a:t>
            </a:r>
            <a:r>
              <a:rPr lang="fr-FR" dirty="0" err="1" smtClean="0"/>
              <a:t>Edcuation</a:t>
            </a:r>
            <a:r>
              <a:rPr lang="fr-FR" dirty="0" smtClean="0"/>
              <a:t> au développement durable</a:t>
            </a:r>
            <a:endParaRPr lang="fr-F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19693149"/>
      </p:ext>
    </p:extLst>
  </p:cSld>
  <p:clrMapOvr>
    <a:masterClrMapping/>
  </p:clrMapOvr>
  <p:hf hdr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4659" y="457200"/>
            <a:ext cx="6977064" cy="2061322"/>
          </a:xfrm>
        </p:spPr>
        <p:txBody>
          <a:bodyPr anchor="ctr">
            <a:normAutofit/>
          </a:bodyPr>
          <a:lstStyle>
            <a:lvl1pPr>
              <a:defRPr sz="27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290484" y="2524168"/>
            <a:ext cx="6564224" cy="411726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6058" y="3232439"/>
            <a:ext cx="7429502" cy="1117122"/>
          </a:xfrm>
        </p:spPr>
        <p:txBody>
          <a:bodyPr anchor="ctr">
            <a:normAutofit/>
          </a:bodyPr>
          <a:lstStyle>
            <a:lvl1pPr marL="0" indent="0">
              <a:buNone/>
              <a:defRPr sz="135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r>
              <a:rPr lang="fr-FR" cap="all" smtClean="0"/>
              <a:t>XX/XX/XXXX</a:t>
            </a:r>
            <a:endParaRPr lang="fr-FR" cap="all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smtClean="0"/>
              <a:t>DSDEN de la Sarthe – groupe départemental </a:t>
            </a:r>
          </a:p>
          <a:p>
            <a:r>
              <a:rPr lang="fr-FR" dirty="0" smtClean="0"/>
              <a:t>Sciences – Technologie – </a:t>
            </a:r>
            <a:r>
              <a:rPr lang="fr-FR" dirty="0" err="1" smtClean="0"/>
              <a:t>Edcuation</a:t>
            </a:r>
            <a:r>
              <a:rPr lang="fr-FR" dirty="0" smtClean="0"/>
              <a:t> au développement durable</a:t>
            </a:r>
            <a:endParaRPr lang="fr-F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60" name="TextBox 59"/>
          <p:cNvSpPr txBox="1"/>
          <p:nvPr/>
        </p:nvSpPr>
        <p:spPr>
          <a:xfrm>
            <a:off x="677634" y="549295"/>
            <a:ext cx="457200" cy="438582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6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7903028" y="2073729"/>
            <a:ext cx="457200" cy="438582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6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97129935"/>
      </p:ext>
    </p:extLst>
  </p:cSld>
  <p:clrMapOvr>
    <a:masterClrMapping/>
  </p:clrMapOvr>
  <p:hf hdr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058" y="1600531"/>
            <a:ext cx="7429501" cy="1883876"/>
          </a:xfrm>
        </p:spPr>
        <p:txBody>
          <a:bodyPr anchor="b">
            <a:normAutofit/>
          </a:bodyPr>
          <a:lstStyle>
            <a:lvl1pPr>
              <a:defRPr sz="27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6023" y="3493241"/>
            <a:ext cx="7428379" cy="855483"/>
          </a:xfrm>
        </p:spPr>
        <p:txBody>
          <a:bodyPr anchor="t">
            <a:normAutofit/>
          </a:bodyPr>
          <a:lstStyle>
            <a:lvl1pPr marL="0" indent="0">
              <a:buNone/>
              <a:defRPr sz="135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r>
              <a:rPr lang="fr-FR" cap="all" smtClean="0"/>
              <a:t>XX/XX/XXXX</a:t>
            </a:r>
            <a:endParaRPr lang="fr-FR" cap="all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smtClean="0"/>
              <a:t>DSDEN de la Sarthe – groupe départemental </a:t>
            </a:r>
          </a:p>
          <a:p>
            <a:r>
              <a:rPr lang="fr-FR" dirty="0" smtClean="0"/>
              <a:t>Sciences – Technologie – </a:t>
            </a:r>
            <a:r>
              <a:rPr lang="fr-FR" dirty="0" err="1" smtClean="0"/>
              <a:t>Edcuation</a:t>
            </a:r>
            <a:r>
              <a:rPr lang="fr-FR" dirty="0" smtClean="0"/>
              <a:t> au développement durable</a:t>
            </a:r>
            <a:endParaRPr lang="fr-F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068262431"/>
      </p:ext>
    </p:extLst>
  </p:cSld>
  <p:clrMapOvr>
    <a:masterClrMapping/>
  </p:clrMapOvr>
  <p:hf hdr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 colon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856060" y="457200"/>
            <a:ext cx="7429499" cy="1428750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856058" y="2005847"/>
            <a:ext cx="2397674" cy="51435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1800" b="0" cap="all" baseline="0">
                <a:solidFill>
                  <a:schemeClr val="tx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845939" y="2520197"/>
            <a:ext cx="2406551" cy="1823202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86075" y="2008226"/>
            <a:ext cx="2388289" cy="51435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1800" b="0" cap="all" baseline="0">
                <a:solidFill>
                  <a:schemeClr val="tx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378160" y="2522576"/>
            <a:ext cx="2396873" cy="1823202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889332" y="2005847"/>
            <a:ext cx="2396226" cy="51435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1800" b="0" cap="all" baseline="0">
                <a:solidFill>
                  <a:schemeClr val="tx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889332" y="2520197"/>
            <a:ext cx="2396226" cy="1823202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r>
              <a:rPr lang="fr-FR" cap="all" smtClean="0"/>
              <a:t>XX/XX/XXXX</a:t>
            </a:r>
            <a:endParaRPr lang="fr-FR" cap="all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smtClean="0"/>
              <a:t>DSDEN de la Sarthe – groupe départemental </a:t>
            </a:r>
          </a:p>
          <a:p>
            <a:r>
              <a:rPr lang="fr-FR" dirty="0" smtClean="0"/>
              <a:t>Sciences – Technologie – </a:t>
            </a:r>
            <a:r>
              <a:rPr lang="fr-FR" dirty="0" err="1" smtClean="0"/>
              <a:t>Edcuation</a:t>
            </a:r>
            <a:r>
              <a:rPr lang="fr-FR" dirty="0" smtClean="0"/>
              <a:t> au développement durable</a:t>
            </a:r>
            <a:endParaRPr lang="fr-FR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472256463"/>
      </p:ext>
    </p:extLst>
  </p:cSld>
  <p:clrMapOvr>
    <a:masterClrMapping/>
  </p:clrMapOvr>
  <p:hf hdr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 colonnes d’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856059" y="457200"/>
            <a:ext cx="7429499" cy="1428750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856060" y="3303447"/>
            <a:ext cx="2396430" cy="432197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1500" b="0" cap="all" baseline="0">
                <a:solidFill>
                  <a:schemeClr val="tx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856060" y="2000249"/>
            <a:ext cx="2396430" cy="1143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1500" dirty="0"/>
            </a:lvl1pPr>
          </a:lstStyle>
          <a:p>
            <a:pPr marL="0" lvl="0" indent="0">
              <a:buNone/>
            </a:pPr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856060" y="3735644"/>
            <a:ext cx="2396430" cy="613382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66790" y="3303447"/>
            <a:ext cx="2400300" cy="432197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1500" b="0" cap="all" baseline="0">
                <a:solidFill>
                  <a:schemeClr val="tx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366790" y="2000249"/>
            <a:ext cx="2399205" cy="1143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1500" dirty="0"/>
            </a:lvl1pPr>
          </a:lstStyle>
          <a:p>
            <a:pPr marL="0" lvl="0" indent="0">
              <a:buNone/>
            </a:pPr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365695" y="3735643"/>
            <a:ext cx="2400300" cy="607757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889426" y="3303446"/>
            <a:ext cx="2393056" cy="432197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1500" b="0" cap="all" baseline="0">
                <a:solidFill>
                  <a:schemeClr val="tx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889332" y="2000249"/>
            <a:ext cx="2396227" cy="1143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1500" dirty="0"/>
            </a:lvl1pPr>
          </a:lstStyle>
          <a:p>
            <a:pPr marL="0" lvl="0" indent="0">
              <a:buNone/>
            </a:pPr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889332" y="3735641"/>
            <a:ext cx="2396226" cy="607759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r>
              <a:rPr lang="fr-FR" cap="all" smtClean="0"/>
              <a:t>XX/XX/XXXX</a:t>
            </a:r>
            <a:endParaRPr lang="fr-FR" cap="all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smtClean="0"/>
              <a:t>DSDEN de la Sarthe – groupe départemental Sciences – Technologie – </a:t>
            </a:r>
            <a:r>
              <a:rPr lang="fr-FR" dirty="0" err="1" smtClean="0"/>
              <a:t>Edcuation</a:t>
            </a:r>
            <a:r>
              <a:rPr lang="fr-FR" dirty="0" smtClean="0"/>
              <a:t> au développement durable</a:t>
            </a:r>
            <a:endParaRPr lang="fr-FR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34611648"/>
      </p:ext>
    </p:extLst>
  </p:cSld>
  <p:clrMapOvr>
    <a:masterClrMapping/>
  </p:clrMapOvr>
  <p:hf hdr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re et sous-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re 6"/>
          <p:cNvSpPr>
            <a:spLocks noGrp="1"/>
          </p:cNvSpPr>
          <p:nvPr>
            <p:ph type="title" hasCustomPrompt="1"/>
          </p:nvPr>
        </p:nvSpPr>
        <p:spPr bwMode="gray">
          <a:xfrm>
            <a:off x="0" y="0"/>
            <a:ext cx="180000" cy="180000"/>
          </a:xfrm>
          <a:ln>
            <a:solidFill>
              <a:schemeClr val="tx1">
                <a:alpha val="0"/>
              </a:schemeClr>
            </a:solidFill>
          </a:ln>
        </p:spPr>
        <p:txBody>
          <a:bodyPr/>
          <a:lstStyle>
            <a:lvl1pPr>
              <a:defRPr sz="100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r>
              <a:rPr lang="fr-FR" dirty="0"/>
              <a:t>Titre</a:t>
            </a:r>
          </a:p>
        </p:txBody>
      </p:sp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 bwMode="gray"/>
        <p:txBody>
          <a:bodyPr/>
          <a:lstStyle/>
          <a:p>
            <a:pPr algn="r"/>
            <a:r>
              <a:rPr lang="fr-FR" cap="all"/>
              <a:t>XX/XX/XXXX</a:t>
            </a:r>
            <a:endParaRPr lang="fr-FR" cap="all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 bwMode="gray"/>
        <p:txBody>
          <a:bodyPr/>
          <a:lstStyle/>
          <a:p>
            <a:r>
              <a:rPr lang="fr-FR" dirty="0" smtClean="0"/>
              <a:t>DSDEN de la Sarthe – groupe départemental </a:t>
            </a:r>
          </a:p>
          <a:p>
            <a:r>
              <a:rPr lang="fr-FR" dirty="0" smtClean="0"/>
              <a:t>Sciences – Technologie – </a:t>
            </a:r>
            <a:r>
              <a:rPr lang="fr-FR" dirty="0" err="1" smtClean="0"/>
              <a:t>Edcuation</a:t>
            </a:r>
            <a:r>
              <a:rPr lang="fr-FR" dirty="0" smtClean="0"/>
              <a:t> au développement durable</a:t>
            </a:r>
            <a:endParaRPr lang="fr-FR" dirty="0"/>
          </a:p>
        </p:txBody>
      </p:sp>
      <p:sp>
        <p:nvSpPr>
          <p:cNvPr id="8" name="Espace réservé du numéro de diapositive 7"/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11" name="Espace réservé du texte 10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360000" y="2346046"/>
            <a:ext cx="8424000" cy="2077200"/>
          </a:xfrm>
        </p:spPr>
        <p:txBody>
          <a:bodyPr/>
          <a:lstStyle>
            <a:lvl1pPr marL="0" indent="0">
              <a:lnSpc>
                <a:spcPct val="90000"/>
              </a:lnSpc>
              <a:spcAft>
                <a:spcPts val="0"/>
              </a:spcAft>
              <a:buNone/>
              <a:defRPr sz="3250" b="1" cap="all" baseline="0"/>
            </a:lvl1pPr>
            <a:lvl2pPr marL="0" indent="0">
              <a:spcBef>
                <a:spcPts val="500"/>
              </a:spcBef>
              <a:spcAft>
                <a:spcPts val="0"/>
              </a:spcAft>
              <a:buNone/>
              <a:defRPr sz="1850"/>
            </a:lvl2pPr>
          </a:lstStyle>
          <a:p>
            <a:pPr lvl="0"/>
            <a:r>
              <a:rPr lang="fr-FR" dirty="0"/>
              <a:t>Titre</a:t>
            </a:r>
          </a:p>
          <a:p>
            <a:pPr lvl="1"/>
            <a:r>
              <a:rPr lang="fr-FR" dirty="0"/>
              <a:t>Sous-titre</a:t>
            </a:r>
          </a:p>
        </p:txBody>
      </p:sp>
      <p:cxnSp>
        <p:nvCxnSpPr>
          <p:cNvPr id="12" name="Connecteur droit 11"/>
          <p:cNvCxnSpPr/>
          <p:nvPr userDrawn="1"/>
        </p:nvCxnSpPr>
        <p:spPr bwMode="gray">
          <a:xfrm>
            <a:off x="360000" y="4784400"/>
            <a:ext cx="8424000" cy="0"/>
          </a:xfrm>
          <a:prstGeom prst="line">
            <a:avLst/>
          </a:prstGeom>
          <a:ln w="1016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4" name="Image 7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8548" y="411510"/>
            <a:ext cx="4172378" cy="15036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39780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r>
              <a:rPr lang="fr-FR" cap="all" smtClean="0"/>
              <a:t>XX/XX/XXXX</a:t>
            </a:r>
            <a:endParaRPr lang="fr-FR" cap="all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smtClean="0"/>
              <a:t>DSDEN de la Sarthe – groupe départemental Sciences – Technologie – </a:t>
            </a:r>
            <a:r>
              <a:rPr lang="fr-FR" dirty="0" err="1" smtClean="0"/>
              <a:t>Edcuation</a:t>
            </a:r>
            <a:r>
              <a:rPr lang="fr-FR" dirty="0" smtClean="0"/>
              <a:t> au développement durable</a:t>
            </a:r>
            <a:endParaRPr lang="fr-F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297991211"/>
      </p:ext>
    </p:extLst>
  </p:cSld>
  <p:clrMapOvr>
    <a:masterClrMapping/>
  </p:clrMapOvr>
  <p:hf hdr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058" y="1064420"/>
            <a:ext cx="7429500" cy="2139553"/>
          </a:xfrm>
        </p:spPr>
        <p:txBody>
          <a:bodyPr anchor="b">
            <a:normAutofit/>
          </a:bodyPr>
          <a:lstStyle>
            <a:lvl1pPr>
              <a:defRPr sz="27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6058" y="3318272"/>
            <a:ext cx="7429500" cy="1031082"/>
          </a:xfrm>
        </p:spPr>
        <p:txBody>
          <a:bodyPr>
            <a:normAutofit/>
          </a:bodyPr>
          <a:lstStyle>
            <a:lvl1pPr marL="0" indent="0">
              <a:buNone/>
              <a:defRPr sz="135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cap="all" dirty="0" smtClean="0"/>
              <a:t>20/06/2022</a:t>
            </a:r>
            <a:endParaRPr lang="fr-FR" cap="all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smtClean="0"/>
              <a:t>DSDEN de la Sarthe – groupe départemental </a:t>
            </a:r>
          </a:p>
          <a:p>
            <a:r>
              <a:rPr lang="fr-FR" dirty="0" smtClean="0"/>
              <a:t>Sciences – Technologie – </a:t>
            </a:r>
            <a:r>
              <a:rPr lang="fr-FR" dirty="0" err="1" smtClean="0"/>
              <a:t>Edcuation</a:t>
            </a:r>
            <a:r>
              <a:rPr lang="fr-FR" dirty="0" smtClean="0"/>
              <a:t> au développement durable</a:t>
            </a:r>
            <a:endParaRPr lang="fr-F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661792765"/>
      </p:ext>
    </p:extLst>
  </p:cSld>
  <p:clrMapOvr>
    <a:masterClrMapping/>
  </p:clrMapOvr>
  <p:hf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56058" y="1687114"/>
            <a:ext cx="3658792" cy="2656286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1" y="1687114"/>
            <a:ext cx="3656408" cy="2656286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r>
              <a:rPr lang="fr-FR" cap="all" smtClean="0"/>
              <a:t>XX/XX/XXXX</a:t>
            </a:r>
            <a:endParaRPr lang="fr-FR" cap="all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smtClean="0"/>
              <a:t>DSDEN de la Sarthe – groupe départemental </a:t>
            </a:r>
          </a:p>
          <a:p>
            <a:r>
              <a:rPr lang="fr-FR" dirty="0" smtClean="0"/>
              <a:t>Sciences – Technologie – </a:t>
            </a:r>
            <a:r>
              <a:rPr lang="fr-FR" dirty="0" err="1" smtClean="0"/>
              <a:t>Edcuation</a:t>
            </a:r>
            <a:r>
              <a:rPr lang="fr-FR" dirty="0" smtClean="0"/>
              <a:t> au développement durable</a:t>
            </a:r>
            <a:endParaRPr lang="fr-F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646327755"/>
      </p:ext>
    </p:extLst>
  </p:cSld>
  <p:clrMapOvr>
    <a:masterClrMapping/>
  </p:clrMapOvr>
  <p:hf hdr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058" y="464345"/>
            <a:ext cx="7429500" cy="1108471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515" y="1687115"/>
            <a:ext cx="3487337" cy="617934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1800" b="0" cap="all" baseline="0">
                <a:solidFill>
                  <a:schemeClr val="tx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56058" y="2305048"/>
            <a:ext cx="3658793" cy="2038351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00606" y="1687114"/>
            <a:ext cx="3484952" cy="617934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1800" b="0" cap="all" baseline="0">
                <a:solidFill>
                  <a:schemeClr val="tx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305048"/>
            <a:ext cx="3656408" cy="2038351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r>
              <a:rPr lang="fr-FR" cap="all" smtClean="0"/>
              <a:t>XX/XX/XXXX</a:t>
            </a:r>
            <a:endParaRPr lang="fr-FR" cap="all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smtClean="0"/>
              <a:t>DSDEN de la Sarthe – groupe départemental </a:t>
            </a:r>
          </a:p>
          <a:p>
            <a:r>
              <a:rPr lang="fr-FR" dirty="0" smtClean="0"/>
              <a:t>Sciences – Technologie – </a:t>
            </a:r>
            <a:r>
              <a:rPr lang="fr-FR" dirty="0" err="1" smtClean="0"/>
              <a:t>Edcuation</a:t>
            </a:r>
            <a:r>
              <a:rPr lang="fr-FR" dirty="0" smtClean="0"/>
              <a:t> au développement durable</a:t>
            </a:r>
            <a:endParaRPr lang="fr-FR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70892766"/>
      </p:ext>
    </p:extLst>
  </p:cSld>
  <p:clrMapOvr>
    <a:masterClrMapping/>
  </p:clrMapOvr>
  <p:hf hdr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r>
              <a:rPr lang="fr-FR" cap="all" smtClean="0"/>
              <a:t>XX/XX/XXXX</a:t>
            </a:r>
            <a:endParaRPr lang="fr-FR" cap="all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smtClean="0"/>
              <a:t>DSDEN de la Sarthe – groupe départemental </a:t>
            </a:r>
          </a:p>
          <a:p>
            <a:r>
              <a:rPr lang="fr-FR" dirty="0" smtClean="0"/>
              <a:t>Sciences – Technologie – </a:t>
            </a:r>
            <a:r>
              <a:rPr lang="fr-FR" dirty="0" err="1" smtClean="0"/>
              <a:t>Edcuation</a:t>
            </a:r>
            <a:r>
              <a:rPr lang="fr-FR" dirty="0" smtClean="0"/>
              <a:t> au développement durable</a:t>
            </a:r>
            <a:endParaRPr lang="fr-FR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012055716"/>
      </p:ext>
    </p:extLst>
  </p:cSld>
  <p:clrMapOvr>
    <a:masterClrMapping/>
  </p:clrMapOvr>
  <p:hf hdr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r>
              <a:rPr lang="fr-FR" cap="all" smtClean="0"/>
              <a:t>XX/XX/XXXX</a:t>
            </a:r>
            <a:endParaRPr lang="fr-FR" cap="all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smtClean="0"/>
              <a:t>DSDEN de la Sarthe – groupe départemental </a:t>
            </a:r>
          </a:p>
          <a:p>
            <a:r>
              <a:rPr lang="fr-FR" dirty="0" smtClean="0"/>
              <a:t>Sciences – Technologie – </a:t>
            </a:r>
            <a:r>
              <a:rPr lang="fr-FR" dirty="0" err="1" smtClean="0"/>
              <a:t>Edcuation</a:t>
            </a:r>
            <a:r>
              <a:rPr lang="fr-FR" dirty="0" smtClean="0"/>
              <a:t> au développement durable</a:t>
            </a:r>
            <a:endParaRPr lang="fr-F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215414192"/>
      </p:ext>
    </p:extLst>
  </p:cSld>
  <p:clrMapOvr>
    <a:masterClrMapping/>
  </p:clrMapOvr>
  <p:hf hdr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0029" y="457201"/>
            <a:ext cx="2892028" cy="1229913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7150" y="444499"/>
            <a:ext cx="4418407" cy="3898901"/>
          </a:xfrm>
        </p:spPr>
        <p:txBody>
          <a:bodyPr anchor="ctr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0029" y="1687114"/>
            <a:ext cx="2892028" cy="265628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r>
              <a:rPr lang="fr-FR" cap="all" smtClean="0"/>
              <a:t>XX/XX/XXXX</a:t>
            </a:r>
            <a:endParaRPr lang="fr-FR" cap="all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smtClean="0"/>
              <a:t>DSDEN de la Sarthe – groupe départemental </a:t>
            </a:r>
          </a:p>
          <a:p>
            <a:r>
              <a:rPr lang="fr-FR" dirty="0" smtClean="0"/>
              <a:t>Sciences – Technologie – </a:t>
            </a:r>
            <a:r>
              <a:rPr lang="fr-FR" dirty="0" err="1" smtClean="0"/>
              <a:t>Edcuation</a:t>
            </a:r>
            <a:r>
              <a:rPr lang="fr-FR" dirty="0" smtClean="0"/>
              <a:t> au développement durable</a:t>
            </a:r>
            <a:endParaRPr lang="fr-F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660316497"/>
      </p:ext>
    </p:extLst>
  </p:cSld>
  <p:clrMapOvr>
    <a:masterClrMapping/>
  </p:clrMapOvr>
  <p:hf hdr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060" y="457200"/>
            <a:ext cx="4450881" cy="1229915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5541" y="457201"/>
            <a:ext cx="2750018" cy="38861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6058" y="1687114"/>
            <a:ext cx="4450883" cy="265628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r>
              <a:rPr lang="fr-FR" cap="all" smtClean="0"/>
              <a:t>XX/XX/XXXX</a:t>
            </a:r>
            <a:endParaRPr lang="fr-FR" cap="all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smtClean="0"/>
              <a:t>DSDEN de la Sarthe – groupe départemental </a:t>
            </a:r>
          </a:p>
          <a:p>
            <a:r>
              <a:rPr lang="fr-FR" dirty="0" smtClean="0"/>
              <a:t>Sciences – Technologie – </a:t>
            </a:r>
            <a:r>
              <a:rPr lang="fr-FR" dirty="0" err="1" smtClean="0"/>
              <a:t>Edcuation</a:t>
            </a:r>
            <a:r>
              <a:rPr lang="fr-FR" dirty="0" smtClean="0"/>
              <a:t> au développement durable</a:t>
            </a:r>
            <a:endParaRPr lang="fr-F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577203067"/>
      </p:ext>
    </p:extLst>
  </p:cSld>
  <p:clrMapOvr>
    <a:masterClrMapping/>
  </p:clrMapOvr>
  <p:hf hdr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3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8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-1"/>
            <a:ext cx="9144002" cy="51435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0716" y="0"/>
            <a:ext cx="9040416" cy="5143501"/>
            <a:chOff x="-14288" y="0"/>
            <a:chExt cx="12053888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56060" y="463888"/>
            <a:ext cx="7429499" cy="11089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6060" y="1687115"/>
            <a:ext cx="7429499" cy="265628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592691" y="4412457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8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fr-FR" cap="all" dirty="0" smtClean="0"/>
              <a:t>20/06/2022</a:t>
            </a:r>
            <a:endParaRPr lang="fr-FR" cap="all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56059" y="4412457"/>
            <a:ext cx="4679482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88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fr-FR" dirty="0" smtClean="0"/>
              <a:t>DSDEN de la Sarthe – groupe départemental </a:t>
            </a:r>
          </a:p>
          <a:p>
            <a:r>
              <a:rPr lang="fr-FR" dirty="0" smtClean="0"/>
              <a:t>Sciences – Technologie – </a:t>
            </a:r>
            <a:r>
              <a:rPr lang="fr-FR" dirty="0" err="1" smtClean="0"/>
              <a:t>Edcuation</a:t>
            </a:r>
            <a:r>
              <a:rPr lang="fr-FR" dirty="0" smtClean="0"/>
              <a:t> au développement durable</a:t>
            </a:r>
            <a:endParaRPr lang="fr-F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707241" y="4412456"/>
            <a:ext cx="578317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8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  <p:cxnSp>
        <p:nvCxnSpPr>
          <p:cNvPr id="48" name="Connecteur droit 47"/>
          <p:cNvCxnSpPr/>
          <p:nvPr userDrawn="1"/>
        </p:nvCxnSpPr>
        <p:spPr bwMode="gray">
          <a:xfrm>
            <a:off x="360000" y="4784400"/>
            <a:ext cx="8424000" cy="0"/>
          </a:xfrm>
          <a:prstGeom prst="line">
            <a:avLst/>
          </a:prstGeom>
          <a:ln w="1016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9" name="Image 48"/>
          <p:cNvPicPr>
            <a:picLocks noChangeAspect="1"/>
          </p:cNvPicPr>
          <p:nvPr userDrawn="1"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3116" y="89298"/>
            <a:ext cx="1063433" cy="3832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631415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14" r:id="rId1"/>
    <p:sldLayoutId id="2147483815" r:id="rId2"/>
    <p:sldLayoutId id="2147483816" r:id="rId3"/>
    <p:sldLayoutId id="2147483817" r:id="rId4"/>
    <p:sldLayoutId id="2147483818" r:id="rId5"/>
    <p:sldLayoutId id="2147483819" r:id="rId6"/>
    <p:sldLayoutId id="2147483820" r:id="rId7"/>
    <p:sldLayoutId id="2147483821" r:id="rId8"/>
    <p:sldLayoutId id="2147483822" r:id="rId9"/>
    <p:sldLayoutId id="2147483823" r:id="rId10"/>
    <p:sldLayoutId id="2147483824" r:id="rId11"/>
    <p:sldLayoutId id="2147483825" r:id="rId12"/>
    <p:sldLayoutId id="2147483826" r:id="rId13"/>
    <p:sldLayoutId id="2147483827" r:id="rId14"/>
    <p:sldLayoutId id="2147483828" r:id="rId15"/>
    <p:sldLayoutId id="2147483831" r:id="rId16"/>
  </p:sldLayoutIdLst>
  <p:hf hdr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27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120000"/>
        </a:lnSpc>
        <a:spcBef>
          <a:spcPts val="75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120000"/>
        </a:lnSpc>
        <a:spcBef>
          <a:spcPts val="375"/>
        </a:spcBef>
        <a:buSzPct val="125000"/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120000"/>
        </a:lnSpc>
        <a:spcBef>
          <a:spcPts val="375"/>
        </a:spcBef>
        <a:buSzPct val="125000"/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120000"/>
        </a:lnSpc>
        <a:spcBef>
          <a:spcPts val="375"/>
        </a:spcBef>
        <a:buSzPct val="125000"/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120000"/>
        </a:lnSpc>
        <a:spcBef>
          <a:spcPts val="375"/>
        </a:spcBef>
        <a:buSzPct val="125000"/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120000"/>
        </a:lnSpc>
        <a:spcBef>
          <a:spcPts val="375"/>
        </a:spcBef>
        <a:buSzPct val="125000"/>
        <a:buFont typeface="Arial" panose="020B0604020202020204" pitchFamily="34" charset="0"/>
        <a:buChar char="•"/>
        <a:defRPr sz="10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120000"/>
        </a:lnSpc>
        <a:spcBef>
          <a:spcPts val="375"/>
        </a:spcBef>
        <a:buSzPct val="125000"/>
        <a:buFont typeface="Arial" panose="020B0604020202020204" pitchFamily="34" charset="0"/>
        <a:buChar char="•"/>
        <a:defRPr sz="10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120000"/>
        </a:lnSpc>
        <a:spcBef>
          <a:spcPts val="375"/>
        </a:spcBef>
        <a:buSzPct val="125000"/>
        <a:buFont typeface="Arial" panose="020B0604020202020204" pitchFamily="34" charset="0"/>
        <a:buChar char="•"/>
        <a:defRPr sz="10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120000"/>
        </a:lnSpc>
        <a:spcBef>
          <a:spcPts val="375"/>
        </a:spcBef>
        <a:buSzPct val="125000"/>
        <a:buFont typeface="Arial" panose="020B0604020202020204" pitchFamily="34" charset="0"/>
        <a:buChar char="•"/>
        <a:defRPr sz="10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hyperlink" Target="https://eduscol.education.fr/784/enseigner-les-sciences-et-la-technologie-cycles-1-2-et-3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mailto:pascal.viard@ac-nantes.fr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smtClean="0"/>
              <a:t>Groupe départemental Sciences – Technologie – Education au développement durable</a:t>
            </a:r>
            <a:endParaRPr lang="fr-FR" dirty="0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122C9-A0B9-462F-8757-0847AD287B63}" type="slidenum">
              <a:rPr lang="fr-FR" smtClean="0"/>
              <a:pPr/>
              <a:t>1</a:t>
            </a:fld>
            <a:endParaRPr lang="fr-FR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3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fr-FR" dirty="0" smtClean="0"/>
              <a:t>Soutenir l’enseignement des </a:t>
            </a:r>
            <a:r>
              <a:rPr lang="fr-FR" dirty="0" smtClean="0"/>
              <a:t>SCIENCES et </a:t>
            </a:r>
            <a:r>
              <a:rPr lang="fr-FR" dirty="0" smtClean="0"/>
              <a:t>de la technologie </a:t>
            </a:r>
            <a:r>
              <a:rPr lang="fr-FR" dirty="0" smtClean="0"/>
              <a:t>– Rentrée </a:t>
            </a:r>
            <a:r>
              <a:rPr lang="fr-FR" dirty="0" smtClean="0"/>
              <a:t>2023</a:t>
            </a:r>
            <a:endParaRPr lang="fr-FR" dirty="0"/>
          </a:p>
          <a:p>
            <a:pPr lvl="1"/>
            <a:r>
              <a:rPr lang="fr-FR" dirty="0" smtClean="0"/>
              <a:t>Christine </a:t>
            </a:r>
            <a:r>
              <a:rPr lang="fr-FR" dirty="0" err="1" smtClean="0"/>
              <a:t>Pézavant</a:t>
            </a:r>
            <a:r>
              <a:rPr lang="fr-FR" dirty="0" smtClean="0"/>
              <a:t>, Inspectrice de l’Education Nationale </a:t>
            </a:r>
            <a:br>
              <a:rPr lang="fr-FR" dirty="0" smtClean="0"/>
            </a:br>
            <a:r>
              <a:rPr lang="fr-FR" dirty="0" smtClean="0"/>
              <a:t>Pascal Viard, Conseiller pédagogique départemental</a:t>
            </a:r>
          </a:p>
          <a:p>
            <a:pPr lvl="1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1815159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re 9"/>
          <p:cNvSpPr>
            <a:spLocks noGrp="1"/>
          </p:cNvSpPr>
          <p:nvPr>
            <p:ph type="title"/>
          </p:nvPr>
        </p:nvSpPr>
        <p:spPr>
          <a:xfrm>
            <a:off x="2483768" y="463888"/>
            <a:ext cx="5801791" cy="1108928"/>
          </a:xfrm>
        </p:spPr>
        <p:txBody>
          <a:bodyPr>
            <a:normAutofit fontScale="90000"/>
          </a:bodyPr>
          <a:lstStyle/>
          <a:p>
            <a:pPr algn="r"/>
            <a:r>
              <a:rPr lang="fr-FR" dirty="0" smtClean="0"/>
              <a:t>Soutenir l’enseignement des </a:t>
            </a:r>
            <a:r>
              <a:rPr lang="fr-FR" dirty="0" smtClean="0"/>
              <a:t>sciences et </a:t>
            </a:r>
            <a:r>
              <a:rPr lang="fr-FR" dirty="0" smtClean="0"/>
              <a:t>de la technologie </a:t>
            </a:r>
            <a:r>
              <a:rPr lang="fr-FR" dirty="0" smtClean="0"/>
              <a:t>– rentrée </a:t>
            </a:r>
            <a:r>
              <a:rPr lang="fr-FR" dirty="0" smtClean="0"/>
              <a:t>2023 </a:t>
            </a:r>
            <a:endParaRPr lang="fr-FR" dirty="0"/>
          </a:p>
        </p:txBody>
      </p:sp>
      <p:sp>
        <p:nvSpPr>
          <p:cNvPr id="11" name="Espace réservé du contenu 10"/>
          <p:cNvSpPr>
            <a:spLocks noGrp="1"/>
          </p:cNvSpPr>
          <p:nvPr>
            <p:ph idx="1"/>
          </p:nvPr>
        </p:nvSpPr>
        <p:spPr>
          <a:xfrm>
            <a:off x="971600" y="1607624"/>
            <a:ext cx="7429499" cy="2324795"/>
          </a:xfrm>
        </p:spPr>
        <p:txBody>
          <a:bodyPr>
            <a:noAutofit/>
          </a:bodyPr>
          <a:lstStyle/>
          <a:p>
            <a:pPr algn="just"/>
            <a:r>
              <a:rPr lang="fr-F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Un nouveau programme pour les sciences en cycle </a:t>
            </a:r>
            <a:r>
              <a:rPr lang="fr-F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 </a:t>
            </a:r>
            <a:r>
              <a:rPr lang="fr-FR" sz="1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(avril 2023)</a:t>
            </a:r>
            <a:endParaRPr lang="fr-FR" sz="1400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just"/>
            <a:r>
              <a:rPr lang="fr-F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Un vadémécum « enseigner les sciences du cycle 1 au cycle 3 » </a:t>
            </a:r>
            <a:r>
              <a:rPr lang="fr-FR" sz="1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(mars 2023)</a:t>
            </a:r>
            <a:endParaRPr lang="fr-FR" sz="1400" i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just"/>
            <a:r>
              <a:rPr lang="fr-F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 nouvelles </a:t>
            </a:r>
            <a:r>
              <a:rPr lang="fr-F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ressources </a:t>
            </a:r>
            <a:r>
              <a:rPr lang="fr-F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pédagogiques pour </a:t>
            </a:r>
            <a:r>
              <a:rPr lang="fr-F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les </a:t>
            </a:r>
            <a:r>
              <a:rPr lang="fr-F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classes C1 à C3 : </a:t>
            </a:r>
            <a:r>
              <a:rPr lang="fr-F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2"/>
              </a:rPr>
              <a:t>ÉDUSCOL</a:t>
            </a:r>
            <a:endParaRPr lang="fr-FR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just"/>
            <a:r>
              <a:rPr lang="fr-FR" dirty="0" smtClean="0"/>
              <a:t>Plusieurs modules départementaux de formation (</a:t>
            </a:r>
            <a:r>
              <a:rPr lang="fr-FR" dirty="0" smtClean="0"/>
              <a:t>12h) </a:t>
            </a:r>
            <a:r>
              <a:rPr lang="fr-FR" dirty="0" smtClean="0"/>
              <a:t>: sciences en C1, sciences en C3, EMI et sciences, EDD/E3D, école du dehors-A2D2</a:t>
            </a:r>
          </a:p>
          <a:p>
            <a:pPr algn="just"/>
            <a:r>
              <a:rPr lang="fr-FR" dirty="0"/>
              <a:t>Une aide locale et ajustée à la demande</a:t>
            </a:r>
          </a:p>
          <a:p>
            <a:pPr algn="just"/>
            <a:endParaRPr lang="fr-FR" dirty="0" smtClean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>
          <a:xfrm>
            <a:off x="856060" y="4843927"/>
            <a:ext cx="4679482" cy="273844"/>
          </a:xfrm>
        </p:spPr>
        <p:txBody>
          <a:bodyPr/>
          <a:lstStyle/>
          <a:p>
            <a:r>
              <a:rPr lang="fr-FR" dirty="0" smtClean="0"/>
              <a:t>DSDEN de la Sarthe – groupe départemental </a:t>
            </a:r>
          </a:p>
          <a:p>
            <a:r>
              <a:rPr lang="fr-FR" dirty="0" smtClean="0"/>
              <a:t>Sciences – Technologie – Éducation au développement durable</a:t>
            </a:r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>
          <a:xfrm>
            <a:off x="7956376" y="4843927"/>
            <a:ext cx="578317" cy="273844"/>
          </a:xfrm>
        </p:spPr>
        <p:txBody>
          <a:bodyPr/>
          <a:lstStyle/>
          <a:p>
            <a:fld id="{733122C9-A0B9-462F-8757-0847AD287B63}" type="slidenum">
              <a:rPr lang="fr-FR" smtClean="0"/>
              <a:pPr/>
              <a:t>2</a:t>
            </a:fld>
            <a:endParaRPr lang="fr-FR" dirty="0"/>
          </a:p>
        </p:txBody>
      </p:sp>
      <p:pic>
        <p:nvPicPr>
          <p:cNvPr id="12" name="Image 1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71600" y="352213"/>
            <a:ext cx="1594294" cy="1255411"/>
          </a:xfrm>
          <a:prstGeom prst="rect">
            <a:avLst/>
          </a:prstGeom>
        </p:spPr>
      </p:pic>
      <p:sp>
        <p:nvSpPr>
          <p:cNvPr id="2" name="ZoneTexte 1"/>
          <p:cNvSpPr txBox="1"/>
          <p:nvPr/>
        </p:nvSpPr>
        <p:spPr>
          <a:xfrm>
            <a:off x="1907704" y="4083918"/>
            <a:ext cx="5781904" cy="646331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pPr algn="ctr"/>
            <a:r>
              <a:rPr lang="fr-FR" dirty="0" smtClean="0"/>
              <a:t>Renseignements auprès du CPD sciences et technologie, EDD</a:t>
            </a:r>
            <a:br>
              <a:rPr lang="fr-FR" dirty="0" smtClean="0"/>
            </a:br>
            <a:r>
              <a:rPr lang="fr-FR" dirty="0" smtClean="0">
                <a:hlinkClick r:id="rId4"/>
              </a:rPr>
              <a:t>pascal.viard@ac-nantes.fr</a:t>
            </a:r>
            <a:r>
              <a:rPr lang="fr-FR" dirty="0" smtClean="0"/>
              <a:t> 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180228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63910" y="205200"/>
            <a:ext cx="6696744" cy="1108928"/>
          </a:xfrm>
        </p:spPr>
        <p:txBody>
          <a:bodyPr>
            <a:normAutofit fontScale="90000"/>
          </a:bodyPr>
          <a:lstStyle/>
          <a:p>
            <a:pPr algn="ctr"/>
            <a:r>
              <a:rPr lang="fr-FR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Détail du module 2023-2024</a:t>
            </a:r>
            <a:r>
              <a:rPr lang="fr-FR" dirty="0" smtClean="0">
                <a:solidFill>
                  <a:schemeClr val="tx2"/>
                </a:solidFill>
              </a:rPr>
              <a:t> </a:t>
            </a:r>
            <a:r>
              <a:rPr lang="fr-FR" dirty="0" smtClean="0"/>
              <a:t/>
            </a:r>
            <a:br>
              <a:rPr lang="fr-FR" dirty="0" smtClean="0"/>
            </a:br>
            <a:r>
              <a:rPr lang="fr-F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Enseigner les Sciences </a:t>
            </a:r>
            <a:r>
              <a:rPr lang="fr-F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et </a:t>
            </a:r>
            <a:r>
              <a:rPr lang="fr-F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 Technologie</a:t>
            </a:r>
            <a:r>
              <a:rPr lang="fr-F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</a:t>
            </a:r>
            <a:r>
              <a:rPr lang="fr-F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fr-F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fr-F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en cycle 3</a:t>
            </a:r>
            <a:endParaRPr lang="fr-FR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7" name="Espace réservé du contenu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35160588"/>
              </p:ext>
            </p:extLst>
          </p:nvPr>
        </p:nvGraphicFramePr>
        <p:xfrm>
          <a:off x="855663" y="1347787"/>
          <a:ext cx="7429500" cy="325568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5598059" y="4803998"/>
            <a:ext cx="2057400" cy="273844"/>
          </a:xfrm>
        </p:spPr>
        <p:txBody>
          <a:bodyPr/>
          <a:lstStyle/>
          <a:p>
            <a:pPr algn="r"/>
            <a:r>
              <a:rPr lang="fr-FR" cap="all" dirty="0" smtClean="0"/>
              <a:t>30/06/2023</a:t>
            </a:r>
            <a:endParaRPr lang="fr-FR" cap="all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755576" y="4803998"/>
            <a:ext cx="4679482" cy="273844"/>
          </a:xfrm>
        </p:spPr>
        <p:txBody>
          <a:bodyPr/>
          <a:lstStyle/>
          <a:p>
            <a:r>
              <a:rPr lang="fr-FR" dirty="0" smtClean="0"/>
              <a:t>DSDEN de la Sarthe – groupe départemental Sciences – Technologie – </a:t>
            </a:r>
            <a:r>
              <a:rPr lang="fr-FR" dirty="0" err="1" smtClean="0"/>
              <a:t>Edcuation</a:t>
            </a:r>
            <a:r>
              <a:rPr lang="fr-FR" dirty="0" smtClean="0"/>
              <a:t> au développement durable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7818460" y="4803998"/>
            <a:ext cx="578317" cy="273844"/>
          </a:xfrm>
        </p:spPr>
        <p:txBody>
          <a:bodyPr/>
          <a:lstStyle/>
          <a:p>
            <a:fld id="{733122C9-A0B9-462F-8757-0847AD287B63}" type="slidenum">
              <a:rPr lang="fr-FR" smtClean="0"/>
              <a:pPr/>
              <a:t>3</a:t>
            </a:fld>
            <a:endParaRPr lang="fr-FR" dirty="0"/>
          </a:p>
        </p:txBody>
      </p:sp>
      <p:sp>
        <p:nvSpPr>
          <p:cNvPr id="8" name="Ellipse 7"/>
          <p:cNvSpPr/>
          <p:nvPr/>
        </p:nvSpPr>
        <p:spPr>
          <a:xfrm>
            <a:off x="736357" y="3731791"/>
            <a:ext cx="720080" cy="720080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3 h</a:t>
            </a:r>
            <a:endParaRPr lang="fr-FR" dirty="0"/>
          </a:p>
        </p:txBody>
      </p:sp>
      <p:sp>
        <p:nvSpPr>
          <p:cNvPr id="9" name="Ellipse 8"/>
          <p:cNvSpPr/>
          <p:nvPr/>
        </p:nvSpPr>
        <p:spPr>
          <a:xfrm>
            <a:off x="2542617" y="3731791"/>
            <a:ext cx="720080" cy="720080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3 h</a:t>
            </a:r>
            <a:endParaRPr lang="fr-FR" dirty="0"/>
          </a:p>
        </p:txBody>
      </p:sp>
      <p:sp>
        <p:nvSpPr>
          <p:cNvPr id="10" name="Ellipse 9"/>
          <p:cNvSpPr/>
          <p:nvPr/>
        </p:nvSpPr>
        <p:spPr>
          <a:xfrm>
            <a:off x="4472275" y="3731791"/>
            <a:ext cx="720080" cy="720080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3 h</a:t>
            </a:r>
            <a:endParaRPr lang="fr-FR" dirty="0"/>
          </a:p>
        </p:txBody>
      </p:sp>
      <p:sp>
        <p:nvSpPr>
          <p:cNvPr id="11" name="Ellipse 10"/>
          <p:cNvSpPr/>
          <p:nvPr/>
        </p:nvSpPr>
        <p:spPr>
          <a:xfrm>
            <a:off x="6400279" y="3731791"/>
            <a:ext cx="720080" cy="720080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3 h</a:t>
            </a:r>
            <a:endParaRPr lang="fr-FR" dirty="0"/>
          </a:p>
        </p:txBody>
      </p:sp>
      <p:sp>
        <p:nvSpPr>
          <p:cNvPr id="13" name="Secteurs 12"/>
          <p:cNvSpPr/>
          <p:nvPr/>
        </p:nvSpPr>
        <p:spPr>
          <a:xfrm>
            <a:off x="323529" y="2862735"/>
            <a:ext cx="720080" cy="734268"/>
          </a:xfrm>
          <a:prstGeom prst="pie">
            <a:avLst>
              <a:gd name="adj1" fmla="val 5452563"/>
              <a:gd name="adj2" fmla="val 16200000"/>
            </a:avLst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00" b="1" dirty="0" smtClean="0"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1H30</a:t>
            </a:r>
            <a:endParaRPr lang="fr-FR" sz="1100" b="1" dirty="0">
              <a:solidFill>
                <a:schemeClr val="tx2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4" name="Secteurs 13"/>
          <p:cNvSpPr/>
          <p:nvPr/>
        </p:nvSpPr>
        <p:spPr>
          <a:xfrm flipH="1">
            <a:off x="5617245" y="3229869"/>
            <a:ext cx="711696" cy="734268"/>
          </a:xfrm>
          <a:prstGeom prst="pie">
            <a:avLst>
              <a:gd name="adj1" fmla="val 5452563"/>
              <a:gd name="adj2" fmla="val 16200000"/>
            </a:avLst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00" b="1" dirty="0" smtClean="0"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1H30</a:t>
            </a:r>
            <a:endParaRPr lang="fr-FR" sz="1100" b="1" dirty="0">
              <a:solidFill>
                <a:schemeClr val="tx2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20" name="Connecteur droit avec flèche 19"/>
          <p:cNvCxnSpPr/>
          <p:nvPr/>
        </p:nvCxnSpPr>
        <p:spPr>
          <a:xfrm flipV="1">
            <a:off x="5192355" y="3731791"/>
            <a:ext cx="752628" cy="187753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6" name="Connecteur droit avec flèche 25"/>
          <p:cNvCxnSpPr/>
          <p:nvPr/>
        </p:nvCxnSpPr>
        <p:spPr>
          <a:xfrm flipH="1" flipV="1">
            <a:off x="736358" y="3379664"/>
            <a:ext cx="3735917" cy="539880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29" name="Rectangle 28"/>
          <p:cNvSpPr/>
          <p:nvPr/>
        </p:nvSpPr>
        <p:spPr>
          <a:xfrm>
            <a:off x="7315339" y="394787"/>
            <a:ext cx="1078559" cy="707886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fr-FR" sz="4000" b="1" spc="-150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12 h</a:t>
            </a:r>
            <a:endParaRPr lang="fr-FR" sz="4000" b="1" spc="-150" dirty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dist="38100" dir="2700000" algn="bl" rotWithShape="0">
                  <a:schemeClr val="accent5"/>
                </a:outerShdw>
              </a:effectLst>
            </a:endParaRPr>
          </a:p>
        </p:txBody>
      </p:sp>
      <p:sp>
        <p:nvSpPr>
          <p:cNvPr id="12" name="Explosion 2 11"/>
          <p:cNvSpPr/>
          <p:nvPr/>
        </p:nvSpPr>
        <p:spPr>
          <a:xfrm>
            <a:off x="4828858" y="960616"/>
            <a:ext cx="1500083" cy="981460"/>
          </a:xfrm>
          <a:prstGeom prst="irregularSeal2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5" name="Rectangle 14"/>
          <p:cNvSpPr/>
          <p:nvPr/>
        </p:nvSpPr>
        <p:spPr>
          <a:xfrm rot="20104702">
            <a:off x="4783689" y="1254198"/>
            <a:ext cx="1481847" cy="4001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ctr"/>
            <a:r>
              <a:rPr lang="fr-FR" sz="2000" b="1" cap="none" spc="0" dirty="0" smtClean="0">
                <a:ln/>
                <a:solidFill>
                  <a:schemeClr val="accent3"/>
                </a:solidFill>
                <a:effectLst/>
              </a:rPr>
              <a:t>Nouveau</a:t>
            </a:r>
            <a:endParaRPr lang="fr-FR" sz="2400" b="1" cap="none" spc="0" dirty="0">
              <a:ln/>
              <a:solidFill>
                <a:schemeClr val="accent3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41536632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4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rcuit">
  <a:themeElements>
    <a:clrScheme name="Circuit">
      <a:dk1>
        <a:sysClr val="windowText" lastClr="000000"/>
      </a:dk1>
      <a:lt1>
        <a:sysClr val="window" lastClr="FFFFFF"/>
      </a:lt1>
      <a:dk2>
        <a:srgbClr val="134770"/>
      </a:dk2>
      <a:lt2>
        <a:srgbClr val="82FFFF"/>
      </a:lt2>
      <a:accent1>
        <a:srgbClr val="9ACD4C"/>
      </a:accent1>
      <a:accent2>
        <a:srgbClr val="FAA93A"/>
      </a:accent2>
      <a:accent3>
        <a:srgbClr val="D35940"/>
      </a:accent3>
      <a:accent4>
        <a:srgbClr val="B258D3"/>
      </a:accent4>
      <a:accent5>
        <a:srgbClr val="63A0CC"/>
      </a:accent5>
      <a:accent6>
        <a:srgbClr val="8AC4A7"/>
      </a:accent6>
      <a:hlink>
        <a:srgbClr val="B8FA56"/>
      </a:hlink>
      <a:folHlink>
        <a:srgbClr val="7AF8CC"/>
      </a:folHlink>
    </a:clrScheme>
    <a:fontScheme name="Circui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0911B802-464C-4241-8DD9-B60FF88E379F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73AB55E0CC5DA459F57F5A42893F46A005A087D358B12CA4E82A8A8BA9B8A8CF200D3544DBFAD4F664AA25DF68E6D1F0A9E00689F2856DFEDCE40890FDCED81A7DFC9005D57C802836FCB44B44B7372FB2B7972" ma:contentTypeVersion="2" ma:contentTypeDescription="Crée un document." ma:contentTypeScope="" ma:versionID="5a60f89c127121cb1fddd53ae7c254b1">
  <xsd:schema xmlns:xsd="http://www.w3.org/2001/XMLSchema" xmlns:xs="http://www.w3.org/2001/XMLSchema" xmlns:p="http://schemas.microsoft.com/office/2006/metadata/properties" xmlns:ns2="2c7ddd52-0a06-43b1-a35c-dcb15ea2e3f4" targetNamespace="http://schemas.microsoft.com/office/2006/metadata/properties" ma:root="true" ma:fieldsID="d5f738a9b3eb3c0a5db9868b5f12e787" ns2:_="">
    <xsd:import namespace="2c7ddd52-0a06-43b1-a35c-dcb15ea2e3f4"/>
    <xsd:element name="properties">
      <xsd:complexType>
        <xsd:sequence>
          <xsd:element name="documentManagement">
            <xsd:complexType>
              <xsd:all>
                <xsd:element ref="ns2:Description0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c7ddd52-0a06-43b1-a35c-dcb15ea2e3f4" elementFormDefault="qualified">
    <xsd:import namespace="http://schemas.microsoft.com/office/2006/documentManagement/types"/>
    <xsd:import namespace="http://schemas.microsoft.com/office/infopath/2007/PartnerControls"/>
    <xsd:element name="Description0" ma:index="8" nillable="true" ma:displayName="Description" ma:description="Description du document" ma:internalName="Description0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 ma:readOnly="true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Description0 xmlns="2c7ddd52-0a06-43b1-a35c-dcb15ea2e3f4" xsi:nil="true"/>
  </documentManagement>
</p:properties>
</file>

<file path=customXml/itemProps1.xml><?xml version="1.0" encoding="utf-8"?>
<ds:datastoreItem xmlns:ds="http://schemas.openxmlformats.org/officeDocument/2006/customXml" ds:itemID="{C5A1E121-5B71-425C-AE3F-76F75119711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c7ddd52-0a06-43b1-a35c-dcb15ea2e3f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D9EB1297-7AD4-4FBB-8055-8C4B5384087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BB90F7A5-CCE4-473E-B5E5-6F67D366CE71}">
  <ds:schemaRefs>
    <ds:schemaRef ds:uri="http://schemas.microsoft.com/office/infopath/2007/PartnerControls"/>
    <ds:schemaRef ds:uri="http://schemas.microsoft.com/office/2006/documentManagement/types"/>
    <ds:schemaRef ds:uri="http://schemas.openxmlformats.org/package/2006/metadata/core-properties"/>
    <ds:schemaRef ds:uri="2c7ddd52-0a06-43b1-a35c-dcb15ea2e3f4"/>
    <ds:schemaRef ds:uri="http://purl.org/dc/terms/"/>
    <ds:schemaRef ds:uri="http://purl.org/dc/elements/1.1/"/>
    <ds:schemaRef ds:uri="http://purl.org/dc/dcmitype/"/>
    <ds:schemaRef ds:uri="http://schemas.microsoft.com/office/2006/metadata/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MATRICE PPT_16_9</Template>
  <TotalTime>1193</TotalTime>
  <Words>326</Words>
  <Application>Microsoft Office PowerPoint</Application>
  <PresentationFormat>Affichage à l'écran (16:9)</PresentationFormat>
  <Paragraphs>44</Paragraphs>
  <Slides>3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3</vt:i4>
      </vt:variant>
    </vt:vector>
  </HeadingPairs>
  <TitlesOfParts>
    <vt:vector size="7" baseType="lpstr">
      <vt:lpstr>Arial</vt:lpstr>
      <vt:lpstr>Trebuchet MS</vt:lpstr>
      <vt:lpstr>Tw Cen MT</vt:lpstr>
      <vt:lpstr>Circuit</vt:lpstr>
      <vt:lpstr>Présentation PowerPoint</vt:lpstr>
      <vt:lpstr>Soutenir l’enseignement des sciences et de la technologie – rentrée 2023 </vt:lpstr>
      <vt:lpstr>Détail du module 2023-2024  Enseigner les Sciences et la Technologie  en cycle 3</vt:lpstr>
    </vt:vector>
  </TitlesOfParts>
  <Manager>Client</Manager>
  <Company>Education Nationale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subject>Client</dc:subject>
  <dc:creator>Pascal Viard</dc:creator>
  <cp:lastModifiedBy>Pascal Viard</cp:lastModifiedBy>
  <cp:revision>43</cp:revision>
  <cp:lastPrinted>2022-06-20T11:27:32Z</cp:lastPrinted>
  <dcterms:created xsi:type="dcterms:W3CDTF">2022-05-17T13:58:26Z</dcterms:created>
  <dcterms:modified xsi:type="dcterms:W3CDTF">2023-06-13T10:17:09Z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0x010100873AB55E0CC5DA459F57F5A42893F46A005A087D358B12CA4E82A8A8BA9B8A8CF200D3544DBFAD4F664AA25DF68E6D1F0A9E00689F2856DFEDCE40890FDCED81A7DFC9005D57C802836FCB44B44B7372FB2B7972</vt:lpwstr>
  </property>
</Properties>
</file>