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2"/>
  </p:notesMasterIdLst>
  <p:sldIdLst>
    <p:sldId id="256" r:id="rId2"/>
    <p:sldId id="269" r:id="rId3"/>
    <p:sldId id="338" r:id="rId4"/>
    <p:sldId id="270" r:id="rId5"/>
    <p:sldId id="271" r:id="rId6"/>
    <p:sldId id="276" r:id="rId7"/>
    <p:sldId id="274" r:id="rId8"/>
    <p:sldId id="277" r:id="rId9"/>
    <p:sldId id="275" r:id="rId10"/>
    <p:sldId id="278" r:id="rId11"/>
    <p:sldId id="279" r:id="rId12"/>
    <p:sldId id="344" r:id="rId13"/>
    <p:sldId id="337" r:id="rId14"/>
    <p:sldId id="316" r:id="rId15"/>
    <p:sldId id="314" r:id="rId16"/>
    <p:sldId id="340" r:id="rId17"/>
    <p:sldId id="324" r:id="rId18"/>
    <p:sldId id="343" r:id="rId19"/>
    <p:sldId id="332" r:id="rId20"/>
    <p:sldId id="334" r:id="rId21"/>
    <p:sldId id="335" r:id="rId22"/>
    <p:sldId id="349" r:id="rId23"/>
    <p:sldId id="348" r:id="rId24"/>
    <p:sldId id="345" r:id="rId25"/>
    <p:sldId id="346" r:id="rId26"/>
    <p:sldId id="347" r:id="rId27"/>
    <p:sldId id="350" r:id="rId28"/>
    <p:sldId id="351" r:id="rId29"/>
    <p:sldId id="352" r:id="rId30"/>
    <p:sldId id="341" r:id="rId31"/>
    <p:sldId id="260" r:id="rId32"/>
    <p:sldId id="264" r:id="rId33"/>
    <p:sldId id="262" r:id="rId34"/>
    <p:sldId id="261" r:id="rId35"/>
    <p:sldId id="263" r:id="rId36"/>
    <p:sldId id="342" r:id="rId37"/>
    <p:sldId id="339" r:id="rId38"/>
    <p:sldId id="258" r:id="rId39"/>
    <p:sldId id="353" r:id="rId40"/>
    <p:sldId id="267" r:id="rId4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82"/>
    <p:restoredTop sz="95357"/>
  </p:normalViewPr>
  <p:slideViewPr>
    <p:cSldViewPr snapToGrid="0" snapToObjects="1">
      <p:cViewPr varScale="1">
        <p:scale>
          <a:sx n="80" d="100"/>
          <a:sy n="80" d="100"/>
        </p:scale>
        <p:origin x="200" y="5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EB3FA6-D82D-1749-951C-F1EC75DCDCFC}" type="datetimeFigureOut">
              <a:rPr lang="fr-FR" smtClean="0"/>
              <a:t>14/03/2022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lang="fr-FR"/>
              <a:t>Modifier les styles du texte du masque
Deuxième niveau
Troisième niveau
Quatrième niveau
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D1BBBC-1CEB-DA4E-A0C9-70929EA2D29E}" type="slidenum">
              <a:rPr lang="fr-FR" smtClean="0"/>
              <a:t>‹N°›</a:t>
            </a:fld>
            <a:endParaRPr lang="fr-FR"/>
          </a:p>
        </p:txBody>
      </p:sp>
    </p:spTree>
    <p:extLst>
      <p:ext uri="{BB962C8B-B14F-4D97-AF65-F5344CB8AC3E}">
        <p14:creationId xmlns:p14="http://schemas.microsoft.com/office/powerpoint/2010/main" val="20587434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Espace réservé de l'image des diapositives 1"/>
          <p:cNvSpPr>
            <a:spLocks noGrp="1" noRot="1" noChangeAspect="1" noChangeArrowheads="1" noTextEdit="1"/>
          </p:cNvSpPr>
          <p:nvPr>
            <p:ph type="sldImg"/>
          </p:nvPr>
        </p:nvSpPr>
        <p:spPr>
          <a:ln/>
        </p:spPr>
      </p:sp>
      <p:sp>
        <p:nvSpPr>
          <p:cNvPr id="16387" name="Espace réservé des notes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fr-FR">
                <a:latin typeface="Times New Roman" panose="02020603050405020304" pitchFamily="18" charset="0"/>
              </a:rPr>
              <a:t>Ravages et coût de la virilité toxique</a:t>
            </a:r>
          </a:p>
        </p:txBody>
      </p:sp>
      <p:sp>
        <p:nvSpPr>
          <p:cNvPr id="16388" name="Espace réservé du numéro de diapositive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916C8FD7-6488-4F13-A463-713D0438A956}" type="slidenum">
              <a:rPr lang="fr-FR" altLang="fr-FR" sz="1200" smtClean="0"/>
              <a:pPr/>
              <a:t>14</a:t>
            </a:fld>
            <a:endParaRPr lang="fr-FR" altLang="fr-FR" sz="1200"/>
          </a:p>
        </p:txBody>
      </p:sp>
    </p:spTree>
    <p:extLst>
      <p:ext uri="{BB962C8B-B14F-4D97-AF65-F5344CB8AC3E}">
        <p14:creationId xmlns:p14="http://schemas.microsoft.com/office/powerpoint/2010/main" val="2514688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Espace réservé de l'image des diapositives 1"/>
          <p:cNvSpPr>
            <a:spLocks noGrp="1" noRot="1" noChangeAspect="1" noChangeArrowheads="1" noTextEdit="1"/>
          </p:cNvSpPr>
          <p:nvPr>
            <p:ph type="sldImg"/>
          </p:nvPr>
        </p:nvSpPr>
        <p:spPr>
          <a:ln/>
        </p:spPr>
      </p:sp>
      <p:sp>
        <p:nvSpPr>
          <p:cNvPr id="12291" name="Espace réservé des notes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fr-FR" dirty="0">
                <a:latin typeface="Times New Roman" panose="02020603050405020304" pitchFamily="18" charset="0"/>
              </a:rPr>
              <a:t>BAC gal 2018 globalement, les filles obtiennent de meilleurs résultats que les garçons. candidates sont ainsi 83,7% à être admises à l’examen, contre 80,2%  10000 mentions </a:t>
            </a:r>
            <a:r>
              <a:rPr lang="fr-FR" altLang="fr-FR" dirty="0" err="1">
                <a:latin typeface="Times New Roman" panose="02020603050405020304" pitchFamily="18" charset="0"/>
              </a:rPr>
              <a:t>tb</a:t>
            </a:r>
            <a:r>
              <a:rPr lang="fr-FR" altLang="fr-FR" dirty="0">
                <a:latin typeface="Times New Roman" panose="02020603050405020304" pitchFamily="18" charset="0"/>
              </a:rPr>
              <a:t> de plus. Le contraire en pro. (mais sexué). Dans un nouveau rapport de l'Observatoire européen de la violence à l'école, </a:t>
            </a:r>
            <a:r>
              <a:rPr lang="fr-FR" altLang="fr-FR" dirty="0" err="1">
                <a:latin typeface="Times New Roman" panose="02020603050405020304" pitchFamily="18" charset="0"/>
              </a:rPr>
              <a:t>Eric</a:t>
            </a:r>
            <a:r>
              <a:rPr lang="fr-FR" altLang="fr-FR" dirty="0">
                <a:latin typeface="Times New Roman" panose="02020603050405020304" pitchFamily="18" charset="0"/>
              </a:rPr>
              <a:t> </a:t>
            </a:r>
            <a:r>
              <a:rPr lang="fr-FR" altLang="fr-FR" dirty="0" err="1">
                <a:latin typeface="Times New Roman" panose="02020603050405020304" pitchFamily="18" charset="0"/>
              </a:rPr>
              <a:t>Debarbieux</a:t>
            </a:r>
            <a:r>
              <a:rPr lang="fr-FR" altLang="fr-FR" dirty="0">
                <a:latin typeface="Times New Roman" panose="02020603050405020304" pitchFamily="18" charset="0"/>
              </a:rPr>
              <a:t> met en évidence "l'oppression </a:t>
            </a:r>
            <a:r>
              <a:rPr lang="fr-FR" altLang="fr-FR" dirty="0" err="1">
                <a:latin typeface="Times New Roman" panose="02020603050405020304" pitchFamily="18" charset="0"/>
              </a:rPr>
              <a:t>viriliste</a:t>
            </a:r>
            <a:r>
              <a:rPr lang="fr-FR" altLang="fr-FR" dirty="0">
                <a:latin typeface="Times New Roman" panose="02020603050405020304" pitchFamily="18" charset="0"/>
              </a:rPr>
              <a:t>" qui s'exerce à l'école et qui pour lui est à l'origine de toutes les formes de violence scolaire. Dans un entretien, il interroge le rapport au genre à l'école et met en évidence la détresse des </a:t>
            </a:r>
            <a:r>
              <a:rPr lang="fr-FR" altLang="fr-FR" dirty="0" err="1">
                <a:latin typeface="Times New Roman" panose="02020603050405020304" pitchFamily="18" charset="0"/>
              </a:rPr>
              <a:t>homosexuel.le.s</a:t>
            </a:r>
            <a:r>
              <a:rPr lang="fr-FR" altLang="fr-FR" dirty="0">
                <a:latin typeface="Times New Roman" panose="02020603050405020304" pitchFamily="18" charset="0"/>
              </a:rPr>
              <a:t> et des bons élèves dans le système éducatif. Appuyée sur des statistiques et une enquête auprès de 47 000 élèves, son travail interroge l'Ecole et invite les équipes à agir. </a:t>
            </a:r>
          </a:p>
        </p:txBody>
      </p:sp>
      <p:sp>
        <p:nvSpPr>
          <p:cNvPr id="12292" name="Espace réservé du numéro de diapositive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B0E88B50-27F3-4E44-90A0-160DCD546137}" type="slidenum">
              <a:rPr lang="fr-FR" altLang="fr-FR" sz="1200" smtClean="0"/>
              <a:pPr/>
              <a:t>15</a:t>
            </a:fld>
            <a:endParaRPr lang="fr-FR" altLang="fr-FR" sz="1200"/>
          </a:p>
        </p:txBody>
      </p:sp>
    </p:spTree>
    <p:extLst>
      <p:ext uri="{BB962C8B-B14F-4D97-AF65-F5344CB8AC3E}">
        <p14:creationId xmlns:p14="http://schemas.microsoft.com/office/powerpoint/2010/main" val="7180589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ce réservé de l'image des diapositives 1"/>
          <p:cNvSpPr>
            <a:spLocks noGrp="1" noRot="1" noChangeAspect="1" noChangeArrowheads="1" noTextEdit="1"/>
          </p:cNvSpPr>
          <p:nvPr>
            <p:ph type="sldImg"/>
          </p:nvPr>
        </p:nvSpPr>
        <p:spPr>
          <a:ln/>
        </p:spPr>
      </p:sp>
      <p:sp>
        <p:nvSpPr>
          <p:cNvPr id="27651" name="Espace réservé des notes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fr-FR">
                <a:latin typeface="Times New Roman" panose="02020603050405020304" pitchFamily="18" charset="0"/>
              </a:rPr>
              <a:t>Cf affaire Booba/Kaaris</a:t>
            </a:r>
          </a:p>
        </p:txBody>
      </p:sp>
      <p:sp>
        <p:nvSpPr>
          <p:cNvPr id="27652" name="Espace réservé du numéro de diapositive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EF904347-5F66-4BBA-9714-3993C5DAE4D9}" type="slidenum">
              <a:rPr lang="fr-FR" altLang="fr-FR" sz="1200" smtClean="0"/>
              <a:pPr/>
              <a:t>17</a:t>
            </a:fld>
            <a:endParaRPr lang="fr-FR" altLang="fr-FR" sz="1200"/>
          </a:p>
        </p:txBody>
      </p:sp>
    </p:spTree>
    <p:extLst>
      <p:ext uri="{BB962C8B-B14F-4D97-AF65-F5344CB8AC3E}">
        <p14:creationId xmlns:p14="http://schemas.microsoft.com/office/powerpoint/2010/main" val="4648839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ce réservé de l'image des diapositives 1"/>
          <p:cNvSpPr>
            <a:spLocks noGrp="1" noRot="1" noChangeAspect="1" noChangeArrowheads="1" noTextEdit="1"/>
          </p:cNvSpPr>
          <p:nvPr>
            <p:ph type="sldImg"/>
          </p:nvPr>
        </p:nvSpPr>
        <p:spPr>
          <a:ln/>
        </p:spPr>
      </p:sp>
      <p:sp>
        <p:nvSpPr>
          <p:cNvPr id="36867" name="Espace réservé des notes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fr-FR">
                <a:latin typeface="Times New Roman" panose="02020603050405020304" pitchFamily="18" charset="0"/>
              </a:rPr>
              <a:t>Symboliques (Le Père, l’autorité), idéologiques, politiques (inscription de l’enfant ds trajectoire hétéro)</a:t>
            </a:r>
          </a:p>
        </p:txBody>
      </p:sp>
      <p:sp>
        <p:nvSpPr>
          <p:cNvPr id="36868" name="Espace réservé du numéro de diapositive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0BC6F99B-BA64-45FA-BCB7-4958618D6FFF}" type="slidenum">
              <a:rPr lang="fr-FR" altLang="fr-FR" sz="1200" smtClean="0"/>
              <a:pPr/>
              <a:t>19</a:t>
            </a:fld>
            <a:endParaRPr lang="fr-FR" altLang="fr-FR" sz="1200"/>
          </a:p>
        </p:txBody>
      </p:sp>
    </p:spTree>
    <p:extLst>
      <p:ext uri="{BB962C8B-B14F-4D97-AF65-F5344CB8AC3E}">
        <p14:creationId xmlns:p14="http://schemas.microsoft.com/office/powerpoint/2010/main" val="35454136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ce réservé de l'image des diapositives 1"/>
          <p:cNvSpPr>
            <a:spLocks noGrp="1" noRot="1" noChangeAspect="1" noChangeArrowheads="1" noTextEdit="1"/>
          </p:cNvSpPr>
          <p:nvPr>
            <p:ph type="sldImg"/>
          </p:nvPr>
        </p:nvSpPr>
        <p:spPr>
          <a:ln/>
        </p:spPr>
      </p:sp>
      <p:sp>
        <p:nvSpPr>
          <p:cNvPr id="40963" name="Espace réservé des notes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FR" altLang="fr-FR">
              <a:latin typeface="Times New Roman" panose="02020603050405020304" pitchFamily="18" charset="0"/>
            </a:endParaRPr>
          </a:p>
        </p:txBody>
      </p:sp>
      <p:sp>
        <p:nvSpPr>
          <p:cNvPr id="40964" name="Espace réservé du numéro de diapositive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676F85D7-E88B-4D16-B281-53AFBF8A104E}" type="slidenum">
              <a:rPr lang="fr-FR" altLang="fr-FR" sz="1200" smtClean="0"/>
              <a:pPr/>
              <a:t>20</a:t>
            </a:fld>
            <a:endParaRPr lang="fr-FR" altLang="fr-FR" sz="1200"/>
          </a:p>
        </p:txBody>
      </p:sp>
    </p:spTree>
    <p:extLst>
      <p:ext uri="{BB962C8B-B14F-4D97-AF65-F5344CB8AC3E}">
        <p14:creationId xmlns:p14="http://schemas.microsoft.com/office/powerpoint/2010/main" val="2667382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36CCAE-020D-2F4E-AC7B-ACA590C77AF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84B1BEC-27CC-AC46-9FDB-B7D818B739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68C1837-A4C8-6E47-861E-18E0CEC81D0D}"/>
              </a:ext>
            </a:extLst>
          </p:cNvPr>
          <p:cNvSpPr>
            <a:spLocks noGrp="1"/>
          </p:cNvSpPr>
          <p:nvPr>
            <p:ph type="dt" sz="half" idx="10"/>
          </p:nvPr>
        </p:nvSpPr>
        <p:spPr/>
        <p:txBody>
          <a:bodyPr/>
          <a:lstStyle/>
          <a:p>
            <a:fld id="{7E536893-8333-A243-AB4F-200D291E1346}" type="datetimeFigureOut">
              <a:rPr lang="fr-FR" smtClean="0"/>
              <a:t>14/03/2022</a:t>
            </a:fld>
            <a:endParaRPr lang="fr-FR"/>
          </a:p>
        </p:txBody>
      </p:sp>
      <p:sp>
        <p:nvSpPr>
          <p:cNvPr id="5" name="Espace réservé du pied de page 4">
            <a:extLst>
              <a:ext uri="{FF2B5EF4-FFF2-40B4-BE49-F238E27FC236}">
                <a16:creationId xmlns:a16="http://schemas.microsoft.com/office/drawing/2014/main" id="{F6200D61-EF31-9341-B46D-F7DF5BA118A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D699D10-7D5F-F441-8150-9762C2EC652B}"/>
              </a:ext>
            </a:extLst>
          </p:cNvPr>
          <p:cNvSpPr>
            <a:spLocks noGrp="1"/>
          </p:cNvSpPr>
          <p:nvPr>
            <p:ph type="sldNum" sz="quarter" idx="12"/>
          </p:nvPr>
        </p:nvSpPr>
        <p:spPr/>
        <p:txBody>
          <a:bodyPr/>
          <a:lstStyle/>
          <a:p>
            <a:fld id="{C5757572-9264-694B-9C80-D8385A62BDC7}" type="slidenum">
              <a:rPr lang="fr-FR" smtClean="0"/>
              <a:t>‹N°›</a:t>
            </a:fld>
            <a:endParaRPr lang="fr-FR"/>
          </a:p>
        </p:txBody>
      </p:sp>
    </p:spTree>
    <p:extLst>
      <p:ext uri="{BB962C8B-B14F-4D97-AF65-F5344CB8AC3E}">
        <p14:creationId xmlns:p14="http://schemas.microsoft.com/office/powerpoint/2010/main" val="13077616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2C5A34-DBBC-D544-880C-087E996D194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A0F096A-F65C-994E-90C3-4EDE8B72C267}"/>
              </a:ext>
            </a:extLst>
          </p:cNvPr>
          <p:cNvSpPr>
            <a:spLocks noGrp="1"/>
          </p:cNvSpPr>
          <p:nvPr>
            <p:ph idx="1"/>
          </p:nvPr>
        </p:nvSpPr>
        <p:spPr/>
        <p:txBody>
          <a:bodyPr/>
          <a:lstStyle/>
          <a:p>
            <a:r>
              <a:rPr lang="fr-FR"/>
              <a:t>Modifier les styles du texte du masque
Deuxième niveau
Troisième niveau
Quatrième niveau
Cinquième niveau</a:t>
            </a:r>
          </a:p>
        </p:txBody>
      </p:sp>
      <p:sp>
        <p:nvSpPr>
          <p:cNvPr id="4" name="Espace réservé de la date 3">
            <a:extLst>
              <a:ext uri="{FF2B5EF4-FFF2-40B4-BE49-F238E27FC236}">
                <a16:creationId xmlns:a16="http://schemas.microsoft.com/office/drawing/2014/main" id="{65C99B20-19F6-E049-AD04-E453B94B4516}"/>
              </a:ext>
            </a:extLst>
          </p:cNvPr>
          <p:cNvSpPr>
            <a:spLocks noGrp="1"/>
          </p:cNvSpPr>
          <p:nvPr>
            <p:ph type="dt" sz="half" idx="10"/>
          </p:nvPr>
        </p:nvSpPr>
        <p:spPr/>
        <p:txBody>
          <a:bodyPr/>
          <a:lstStyle/>
          <a:p>
            <a:fld id="{7E536893-8333-A243-AB4F-200D291E1346}" type="datetimeFigureOut">
              <a:rPr lang="fr-FR" smtClean="0"/>
              <a:t>14/03/2022</a:t>
            </a:fld>
            <a:endParaRPr lang="fr-FR"/>
          </a:p>
        </p:txBody>
      </p:sp>
      <p:sp>
        <p:nvSpPr>
          <p:cNvPr id="5" name="Espace réservé du pied de page 4">
            <a:extLst>
              <a:ext uri="{FF2B5EF4-FFF2-40B4-BE49-F238E27FC236}">
                <a16:creationId xmlns:a16="http://schemas.microsoft.com/office/drawing/2014/main" id="{4E207C30-AC9D-9A43-9C76-F991EDD90AA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EBA2CB5-A182-A24F-9DD0-59C2D603DCEE}"/>
              </a:ext>
            </a:extLst>
          </p:cNvPr>
          <p:cNvSpPr>
            <a:spLocks noGrp="1"/>
          </p:cNvSpPr>
          <p:nvPr>
            <p:ph type="sldNum" sz="quarter" idx="12"/>
          </p:nvPr>
        </p:nvSpPr>
        <p:spPr/>
        <p:txBody>
          <a:bodyPr/>
          <a:lstStyle/>
          <a:p>
            <a:fld id="{C5757572-9264-694B-9C80-D8385A62BDC7}" type="slidenum">
              <a:rPr lang="fr-FR" smtClean="0"/>
              <a:t>‹N°›</a:t>
            </a:fld>
            <a:endParaRPr lang="fr-FR"/>
          </a:p>
        </p:txBody>
      </p:sp>
    </p:spTree>
    <p:extLst>
      <p:ext uri="{BB962C8B-B14F-4D97-AF65-F5344CB8AC3E}">
        <p14:creationId xmlns:p14="http://schemas.microsoft.com/office/powerpoint/2010/main" val="2959652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EF21F9-C830-4842-A094-D7730ED9B18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A863931F-E4AD-D542-99BA-B9BDE4DBADE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fr-FR"/>
              <a:t>Modifier les styles du texte du masque
Deuxième niveau
Troisième niveau
Quatrième niveau
Cinquième niveau</a:t>
            </a:r>
          </a:p>
        </p:txBody>
      </p:sp>
      <p:sp>
        <p:nvSpPr>
          <p:cNvPr id="4" name="Espace réservé de la date 3">
            <a:extLst>
              <a:ext uri="{FF2B5EF4-FFF2-40B4-BE49-F238E27FC236}">
                <a16:creationId xmlns:a16="http://schemas.microsoft.com/office/drawing/2014/main" id="{049F1E4F-8041-9A43-A0F0-9636AF19570A}"/>
              </a:ext>
            </a:extLst>
          </p:cNvPr>
          <p:cNvSpPr>
            <a:spLocks noGrp="1"/>
          </p:cNvSpPr>
          <p:nvPr>
            <p:ph type="dt" sz="half" idx="10"/>
          </p:nvPr>
        </p:nvSpPr>
        <p:spPr/>
        <p:txBody>
          <a:bodyPr/>
          <a:lstStyle/>
          <a:p>
            <a:fld id="{7E536893-8333-A243-AB4F-200D291E1346}" type="datetimeFigureOut">
              <a:rPr lang="fr-FR" smtClean="0"/>
              <a:t>14/03/2022</a:t>
            </a:fld>
            <a:endParaRPr lang="fr-FR"/>
          </a:p>
        </p:txBody>
      </p:sp>
      <p:sp>
        <p:nvSpPr>
          <p:cNvPr id="5" name="Espace réservé du pied de page 4">
            <a:extLst>
              <a:ext uri="{FF2B5EF4-FFF2-40B4-BE49-F238E27FC236}">
                <a16:creationId xmlns:a16="http://schemas.microsoft.com/office/drawing/2014/main" id="{DA5C5371-25AF-9342-AAFD-1351ED009B1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E3E1962-D636-7643-9385-BAF730084B31}"/>
              </a:ext>
            </a:extLst>
          </p:cNvPr>
          <p:cNvSpPr>
            <a:spLocks noGrp="1"/>
          </p:cNvSpPr>
          <p:nvPr>
            <p:ph type="sldNum" sz="quarter" idx="12"/>
          </p:nvPr>
        </p:nvSpPr>
        <p:spPr/>
        <p:txBody>
          <a:bodyPr/>
          <a:lstStyle/>
          <a:p>
            <a:fld id="{C5757572-9264-694B-9C80-D8385A62BDC7}" type="slidenum">
              <a:rPr lang="fr-FR" smtClean="0"/>
              <a:t>‹N°›</a:t>
            </a:fld>
            <a:endParaRPr lang="fr-FR"/>
          </a:p>
        </p:txBody>
      </p:sp>
    </p:spTree>
    <p:extLst>
      <p:ext uri="{BB962C8B-B14F-4D97-AF65-F5344CB8AC3E}">
        <p14:creationId xmlns:p14="http://schemas.microsoft.com/office/powerpoint/2010/main" val="38195873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5F1C40-5E2A-2245-B11C-89C2BF27CE2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C961A3B-18BF-6342-BEB1-83D72B748B6F}"/>
              </a:ext>
            </a:extLst>
          </p:cNvPr>
          <p:cNvSpPr>
            <a:spLocks noGrp="1"/>
          </p:cNvSpPr>
          <p:nvPr>
            <p:ph sz="half" idx="1"/>
          </p:nvPr>
        </p:nvSpPr>
        <p:spPr>
          <a:xfrm>
            <a:off x="838200" y="1825625"/>
            <a:ext cx="5181600" cy="4351338"/>
          </a:xfrm>
        </p:spPr>
        <p:txBody>
          <a:bodyPr/>
          <a:lstStyle/>
          <a:p>
            <a:r>
              <a:rPr lang="fr-FR"/>
              <a:t>Modifier les styles du texte du masque
Deuxième niveau
Troisième niveau
Quatrième niveau
Cinquième niveau</a:t>
            </a:r>
          </a:p>
        </p:txBody>
      </p:sp>
      <p:sp>
        <p:nvSpPr>
          <p:cNvPr id="4" name="Espace réservé du contenu 3">
            <a:extLst>
              <a:ext uri="{FF2B5EF4-FFF2-40B4-BE49-F238E27FC236}">
                <a16:creationId xmlns:a16="http://schemas.microsoft.com/office/drawing/2014/main" id="{4F4128A0-4C79-B847-B8F5-61DFB9EF687C}"/>
              </a:ext>
            </a:extLst>
          </p:cNvPr>
          <p:cNvSpPr>
            <a:spLocks noGrp="1"/>
          </p:cNvSpPr>
          <p:nvPr>
            <p:ph sz="half" idx="2"/>
          </p:nvPr>
        </p:nvSpPr>
        <p:spPr>
          <a:xfrm>
            <a:off x="6172200" y="1825625"/>
            <a:ext cx="5181600" cy="4351338"/>
          </a:xfrm>
        </p:spPr>
        <p:txBody>
          <a:bodyPr/>
          <a:lstStyle/>
          <a:p>
            <a:r>
              <a:rPr lang="fr-FR"/>
              <a:t>Modifier les styles du texte du masque
Deuxième niveau
Troisième niveau
Quatrième niveau
Cinquième niveau</a:t>
            </a:r>
          </a:p>
        </p:txBody>
      </p:sp>
      <p:sp>
        <p:nvSpPr>
          <p:cNvPr id="5" name="Espace réservé de la date 4">
            <a:extLst>
              <a:ext uri="{FF2B5EF4-FFF2-40B4-BE49-F238E27FC236}">
                <a16:creationId xmlns:a16="http://schemas.microsoft.com/office/drawing/2014/main" id="{01F3152E-0088-1242-94AD-2DF32DB3587C}"/>
              </a:ext>
            </a:extLst>
          </p:cNvPr>
          <p:cNvSpPr>
            <a:spLocks noGrp="1"/>
          </p:cNvSpPr>
          <p:nvPr>
            <p:ph type="dt" sz="half" idx="10"/>
          </p:nvPr>
        </p:nvSpPr>
        <p:spPr/>
        <p:txBody>
          <a:bodyPr/>
          <a:lstStyle/>
          <a:p>
            <a:fld id="{7E536893-8333-A243-AB4F-200D291E1346}" type="datetimeFigureOut">
              <a:rPr lang="fr-FR" smtClean="0"/>
              <a:t>14/03/2022</a:t>
            </a:fld>
            <a:endParaRPr lang="fr-FR"/>
          </a:p>
        </p:txBody>
      </p:sp>
      <p:sp>
        <p:nvSpPr>
          <p:cNvPr id="6" name="Espace réservé du pied de page 5">
            <a:extLst>
              <a:ext uri="{FF2B5EF4-FFF2-40B4-BE49-F238E27FC236}">
                <a16:creationId xmlns:a16="http://schemas.microsoft.com/office/drawing/2014/main" id="{95C466A2-4537-CF4C-87DD-212F4BC0496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1F2AE2B-19DD-C848-A16D-00758781B4EB}"/>
              </a:ext>
            </a:extLst>
          </p:cNvPr>
          <p:cNvSpPr>
            <a:spLocks noGrp="1"/>
          </p:cNvSpPr>
          <p:nvPr>
            <p:ph type="sldNum" sz="quarter" idx="12"/>
          </p:nvPr>
        </p:nvSpPr>
        <p:spPr/>
        <p:txBody>
          <a:bodyPr/>
          <a:lstStyle/>
          <a:p>
            <a:fld id="{C5757572-9264-694B-9C80-D8385A62BDC7}" type="slidenum">
              <a:rPr lang="fr-FR" smtClean="0"/>
              <a:t>‹N°›</a:t>
            </a:fld>
            <a:endParaRPr lang="fr-FR"/>
          </a:p>
        </p:txBody>
      </p:sp>
    </p:spTree>
    <p:extLst>
      <p:ext uri="{BB962C8B-B14F-4D97-AF65-F5344CB8AC3E}">
        <p14:creationId xmlns:p14="http://schemas.microsoft.com/office/powerpoint/2010/main" val="3938932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3C5F0A-0EA5-FF44-A602-D1522CEC077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4C520B8-EDDB-7E48-8B8A-3BE66B6EB72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fr-FR"/>
              <a:t>Modifier les styles du texte du masque
Deuxième niveau
Troisième niveau
Quatrième niveau
Cinquième niveau</a:t>
            </a:r>
          </a:p>
        </p:txBody>
      </p:sp>
      <p:sp>
        <p:nvSpPr>
          <p:cNvPr id="4" name="Espace réservé du contenu 3">
            <a:extLst>
              <a:ext uri="{FF2B5EF4-FFF2-40B4-BE49-F238E27FC236}">
                <a16:creationId xmlns:a16="http://schemas.microsoft.com/office/drawing/2014/main" id="{61DDC0FB-7A58-0B43-AC05-366232E4AAD0}"/>
              </a:ext>
            </a:extLst>
          </p:cNvPr>
          <p:cNvSpPr>
            <a:spLocks noGrp="1"/>
          </p:cNvSpPr>
          <p:nvPr>
            <p:ph sz="half" idx="2"/>
          </p:nvPr>
        </p:nvSpPr>
        <p:spPr>
          <a:xfrm>
            <a:off x="839788" y="2505075"/>
            <a:ext cx="5157787" cy="3684588"/>
          </a:xfrm>
        </p:spPr>
        <p:txBody>
          <a:bodyPr/>
          <a:lstStyle/>
          <a:p>
            <a:r>
              <a:rPr lang="fr-FR"/>
              <a:t>Modifier les styles du texte du masque
Deuxième niveau
Troisième niveau
Quatrième niveau
Cinquième niveau</a:t>
            </a:r>
          </a:p>
        </p:txBody>
      </p:sp>
      <p:sp>
        <p:nvSpPr>
          <p:cNvPr id="5" name="Espace réservé du texte 4">
            <a:extLst>
              <a:ext uri="{FF2B5EF4-FFF2-40B4-BE49-F238E27FC236}">
                <a16:creationId xmlns:a16="http://schemas.microsoft.com/office/drawing/2014/main" id="{5393CA2C-F400-534D-B937-EF77F0B23D0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fr-FR"/>
              <a:t>Modifier les styles du texte du masque
Deuxième niveau
Troisième niveau
Quatrième niveau
Cinquième niveau</a:t>
            </a:r>
          </a:p>
        </p:txBody>
      </p:sp>
      <p:sp>
        <p:nvSpPr>
          <p:cNvPr id="6" name="Espace réservé du contenu 5">
            <a:extLst>
              <a:ext uri="{FF2B5EF4-FFF2-40B4-BE49-F238E27FC236}">
                <a16:creationId xmlns:a16="http://schemas.microsoft.com/office/drawing/2014/main" id="{1A9026C1-4B5B-DC46-9D30-F11A01274AC7}"/>
              </a:ext>
            </a:extLst>
          </p:cNvPr>
          <p:cNvSpPr>
            <a:spLocks noGrp="1"/>
          </p:cNvSpPr>
          <p:nvPr>
            <p:ph sz="quarter" idx="4"/>
          </p:nvPr>
        </p:nvSpPr>
        <p:spPr>
          <a:xfrm>
            <a:off x="6172200" y="2505075"/>
            <a:ext cx="5183188" cy="3684588"/>
          </a:xfrm>
        </p:spPr>
        <p:txBody>
          <a:bodyPr/>
          <a:lstStyle/>
          <a:p>
            <a:r>
              <a:rPr lang="fr-FR"/>
              <a:t>Modifier les styles du texte du masque
Deuxième niveau
Troisième niveau
Quatrième niveau
Cinquième niveau</a:t>
            </a:r>
          </a:p>
        </p:txBody>
      </p:sp>
      <p:sp>
        <p:nvSpPr>
          <p:cNvPr id="7" name="Espace réservé de la date 6">
            <a:extLst>
              <a:ext uri="{FF2B5EF4-FFF2-40B4-BE49-F238E27FC236}">
                <a16:creationId xmlns:a16="http://schemas.microsoft.com/office/drawing/2014/main" id="{C327CF05-1C8A-614E-94EB-FEFFA4D204F9}"/>
              </a:ext>
            </a:extLst>
          </p:cNvPr>
          <p:cNvSpPr>
            <a:spLocks noGrp="1"/>
          </p:cNvSpPr>
          <p:nvPr>
            <p:ph type="dt" sz="half" idx="10"/>
          </p:nvPr>
        </p:nvSpPr>
        <p:spPr/>
        <p:txBody>
          <a:bodyPr/>
          <a:lstStyle/>
          <a:p>
            <a:fld id="{7E536893-8333-A243-AB4F-200D291E1346}" type="datetimeFigureOut">
              <a:rPr lang="fr-FR" smtClean="0"/>
              <a:t>14/03/2022</a:t>
            </a:fld>
            <a:endParaRPr lang="fr-FR"/>
          </a:p>
        </p:txBody>
      </p:sp>
      <p:sp>
        <p:nvSpPr>
          <p:cNvPr id="8" name="Espace réservé du pied de page 7">
            <a:extLst>
              <a:ext uri="{FF2B5EF4-FFF2-40B4-BE49-F238E27FC236}">
                <a16:creationId xmlns:a16="http://schemas.microsoft.com/office/drawing/2014/main" id="{07DC9A67-C70E-1E49-B6E1-E088C50AE6B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24B82B9-64DA-E64F-AA59-6039C51286D7}"/>
              </a:ext>
            </a:extLst>
          </p:cNvPr>
          <p:cNvSpPr>
            <a:spLocks noGrp="1"/>
          </p:cNvSpPr>
          <p:nvPr>
            <p:ph type="sldNum" sz="quarter" idx="12"/>
          </p:nvPr>
        </p:nvSpPr>
        <p:spPr/>
        <p:txBody>
          <a:bodyPr/>
          <a:lstStyle/>
          <a:p>
            <a:fld id="{C5757572-9264-694B-9C80-D8385A62BDC7}" type="slidenum">
              <a:rPr lang="fr-FR" smtClean="0"/>
              <a:t>‹N°›</a:t>
            </a:fld>
            <a:endParaRPr lang="fr-FR"/>
          </a:p>
        </p:txBody>
      </p:sp>
    </p:spTree>
    <p:extLst>
      <p:ext uri="{BB962C8B-B14F-4D97-AF65-F5344CB8AC3E}">
        <p14:creationId xmlns:p14="http://schemas.microsoft.com/office/powerpoint/2010/main" val="20626522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EB3A6C-DCE5-BA4F-9E9E-C85DFCAF0C7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0EA85A5-D751-FE49-93BD-B88D0DBBF079}"/>
              </a:ext>
            </a:extLst>
          </p:cNvPr>
          <p:cNvSpPr>
            <a:spLocks noGrp="1"/>
          </p:cNvSpPr>
          <p:nvPr>
            <p:ph type="dt" sz="half" idx="10"/>
          </p:nvPr>
        </p:nvSpPr>
        <p:spPr/>
        <p:txBody>
          <a:bodyPr/>
          <a:lstStyle/>
          <a:p>
            <a:fld id="{7E536893-8333-A243-AB4F-200D291E1346}" type="datetimeFigureOut">
              <a:rPr lang="fr-FR" smtClean="0"/>
              <a:t>14/03/2022</a:t>
            </a:fld>
            <a:endParaRPr lang="fr-FR"/>
          </a:p>
        </p:txBody>
      </p:sp>
      <p:sp>
        <p:nvSpPr>
          <p:cNvPr id="4" name="Espace réservé du pied de page 3">
            <a:extLst>
              <a:ext uri="{FF2B5EF4-FFF2-40B4-BE49-F238E27FC236}">
                <a16:creationId xmlns:a16="http://schemas.microsoft.com/office/drawing/2014/main" id="{DA8E0D6A-8F23-9644-AB88-3413399D6E5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F24EA18-2CA0-C94F-971E-98A19A03613E}"/>
              </a:ext>
            </a:extLst>
          </p:cNvPr>
          <p:cNvSpPr>
            <a:spLocks noGrp="1"/>
          </p:cNvSpPr>
          <p:nvPr>
            <p:ph type="sldNum" sz="quarter" idx="12"/>
          </p:nvPr>
        </p:nvSpPr>
        <p:spPr/>
        <p:txBody>
          <a:bodyPr/>
          <a:lstStyle/>
          <a:p>
            <a:fld id="{C5757572-9264-694B-9C80-D8385A62BDC7}" type="slidenum">
              <a:rPr lang="fr-FR" smtClean="0"/>
              <a:t>‹N°›</a:t>
            </a:fld>
            <a:endParaRPr lang="fr-FR"/>
          </a:p>
        </p:txBody>
      </p:sp>
    </p:spTree>
    <p:extLst>
      <p:ext uri="{BB962C8B-B14F-4D97-AF65-F5344CB8AC3E}">
        <p14:creationId xmlns:p14="http://schemas.microsoft.com/office/powerpoint/2010/main" val="2259481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1E51133-6FC1-F74D-922B-1FC856C32105}"/>
              </a:ext>
            </a:extLst>
          </p:cNvPr>
          <p:cNvSpPr>
            <a:spLocks noGrp="1"/>
          </p:cNvSpPr>
          <p:nvPr>
            <p:ph type="dt" sz="half" idx="10"/>
          </p:nvPr>
        </p:nvSpPr>
        <p:spPr/>
        <p:txBody>
          <a:bodyPr/>
          <a:lstStyle/>
          <a:p>
            <a:fld id="{7E536893-8333-A243-AB4F-200D291E1346}" type="datetimeFigureOut">
              <a:rPr lang="fr-FR" smtClean="0"/>
              <a:t>14/03/2022</a:t>
            </a:fld>
            <a:endParaRPr lang="fr-FR"/>
          </a:p>
        </p:txBody>
      </p:sp>
      <p:sp>
        <p:nvSpPr>
          <p:cNvPr id="3" name="Espace réservé du pied de page 2">
            <a:extLst>
              <a:ext uri="{FF2B5EF4-FFF2-40B4-BE49-F238E27FC236}">
                <a16:creationId xmlns:a16="http://schemas.microsoft.com/office/drawing/2014/main" id="{8D81B31E-313E-DF4D-9BDF-5C9783BF320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BC7E30A-3727-2649-9459-CD92DA6936E0}"/>
              </a:ext>
            </a:extLst>
          </p:cNvPr>
          <p:cNvSpPr>
            <a:spLocks noGrp="1"/>
          </p:cNvSpPr>
          <p:nvPr>
            <p:ph type="sldNum" sz="quarter" idx="12"/>
          </p:nvPr>
        </p:nvSpPr>
        <p:spPr/>
        <p:txBody>
          <a:bodyPr/>
          <a:lstStyle/>
          <a:p>
            <a:fld id="{C5757572-9264-694B-9C80-D8385A62BDC7}" type="slidenum">
              <a:rPr lang="fr-FR" smtClean="0"/>
              <a:t>‹N°›</a:t>
            </a:fld>
            <a:endParaRPr lang="fr-FR"/>
          </a:p>
        </p:txBody>
      </p:sp>
    </p:spTree>
    <p:extLst>
      <p:ext uri="{BB962C8B-B14F-4D97-AF65-F5344CB8AC3E}">
        <p14:creationId xmlns:p14="http://schemas.microsoft.com/office/powerpoint/2010/main" val="1257069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86366F-05C6-7F4D-B83B-C3FB53D8EC6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4358E0B-9EC4-CF48-9AA6-BB0906B252E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r>
              <a:rPr lang="fr-FR"/>
              <a:t>Modifier les styles du texte du masque
Deuxième niveau
Troisième niveau
Quatrième niveau
Cinquième niveau</a:t>
            </a:r>
          </a:p>
        </p:txBody>
      </p:sp>
      <p:sp>
        <p:nvSpPr>
          <p:cNvPr id="4" name="Espace réservé du texte 3">
            <a:extLst>
              <a:ext uri="{FF2B5EF4-FFF2-40B4-BE49-F238E27FC236}">
                <a16:creationId xmlns:a16="http://schemas.microsoft.com/office/drawing/2014/main" id="{5E639F43-B8C7-C646-B4E5-982EEDD23C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fr-FR"/>
              <a:t>Modifier les styles du texte du masque
Deuxième niveau
Troisième niveau
Quatrième niveau
Cinquième niveau</a:t>
            </a:r>
          </a:p>
        </p:txBody>
      </p:sp>
      <p:sp>
        <p:nvSpPr>
          <p:cNvPr id="5" name="Espace réservé de la date 4">
            <a:extLst>
              <a:ext uri="{FF2B5EF4-FFF2-40B4-BE49-F238E27FC236}">
                <a16:creationId xmlns:a16="http://schemas.microsoft.com/office/drawing/2014/main" id="{B454C531-E218-CC49-A2CE-A1DBF96E89FC}"/>
              </a:ext>
            </a:extLst>
          </p:cNvPr>
          <p:cNvSpPr>
            <a:spLocks noGrp="1"/>
          </p:cNvSpPr>
          <p:nvPr>
            <p:ph type="dt" sz="half" idx="10"/>
          </p:nvPr>
        </p:nvSpPr>
        <p:spPr/>
        <p:txBody>
          <a:bodyPr/>
          <a:lstStyle/>
          <a:p>
            <a:fld id="{7E536893-8333-A243-AB4F-200D291E1346}" type="datetimeFigureOut">
              <a:rPr lang="fr-FR" smtClean="0"/>
              <a:t>14/03/2022</a:t>
            </a:fld>
            <a:endParaRPr lang="fr-FR"/>
          </a:p>
        </p:txBody>
      </p:sp>
      <p:sp>
        <p:nvSpPr>
          <p:cNvPr id="6" name="Espace réservé du pied de page 5">
            <a:extLst>
              <a:ext uri="{FF2B5EF4-FFF2-40B4-BE49-F238E27FC236}">
                <a16:creationId xmlns:a16="http://schemas.microsoft.com/office/drawing/2014/main" id="{D5801C6D-E81D-DF45-8CCA-C07E65D0FAC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B305B87-BC89-3E46-B360-3411D430C938}"/>
              </a:ext>
            </a:extLst>
          </p:cNvPr>
          <p:cNvSpPr>
            <a:spLocks noGrp="1"/>
          </p:cNvSpPr>
          <p:nvPr>
            <p:ph type="sldNum" sz="quarter" idx="12"/>
          </p:nvPr>
        </p:nvSpPr>
        <p:spPr/>
        <p:txBody>
          <a:bodyPr/>
          <a:lstStyle/>
          <a:p>
            <a:fld id="{C5757572-9264-694B-9C80-D8385A62BDC7}" type="slidenum">
              <a:rPr lang="fr-FR" smtClean="0"/>
              <a:t>‹N°›</a:t>
            </a:fld>
            <a:endParaRPr lang="fr-FR"/>
          </a:p>
        </p:txBody>
      </p:sp>
    </p:spTree>
    <p:extLst>
      <p:ext uri="{BB962C8B-B14F-4D97-AF65-F5344CB8AC3E}">
        <p14:creationId xmlns:p14="http://schemas.microsoft.com/office/powerpoint/2010/main" val="597464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AFB6A0-23F9-8C4B-9BB0-4C3C50F1606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ED9B01B-E949-FC4C-8139-06F43C6BD2B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DD6AB12-EF07-6A4A-8011-0386863C3D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fr-FR"/>
              <a:t>Modifier les styles du texte du masque
Deuxième niveau
Troisième niveau
Quatrième niveau
Cinquième niveau</a:t>
            </a:r>
          </a:p>
        </p:txBody>
      </p:sp>
      <p:sp>
        <p:nvSpPr>
          <p:cNvPr id="5" name="Espace réservé de la date 4">
            <a:extLst>
              <a:ext uri="{FF2B5EF4-FFF2-40B4-BE49-F238E27FC236}">
                <a16:creationId xmlns:a16="http://schemas.microsoft.com/office/drawing/2014/main" id="{F0B593D3-D746-154F-9BBD-6E7BE98A65AA}"/>
              </a:ext>
            </a:extLst>
          </p:cNvPr>
          <p:cNvSpPr>
            <a:spLocks noGrp="1"/>
          </p:cNvSpPr>
          <p:nvPr>
            <p:ph type="dt" sz="half" idx="10"/>
          </p:nvPr>
        </p:nvSpPr>
        <p:spPr/>
        <p:txBody>
          <a:bodyPr/>
          <a:lstStyle/>
          <a:p>
            <a:fld id="{7E536893-8333-A243-AB4F-200D291E1346}" type="datetimeFigureOut">
              <a:rPr lang="fr-FR" smtClean="0"/>
              <a:t>14/03/2022</a:t>
            </a:fld>
            <a:endParaRPr lang="fr-FR"/>
          </a:p>
        </p:txBody>
      </p:sp>
      <p:sp>
        <p:nvSpPr>
          <p:cNvPr id="6" name="Espace réservé du pied de page 5">
            <a:extLst>
              <a:ext uri="{FF2B5EF4-FFF2-40B4-BE49-F238E27FC236}">
                <a16:creationId xmlns:a16="http://schemas.microsoft.com/office/drawing/2014/main" id="{454D9500-7F09-6F42-92E3-02DFB2FEC4B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560887D-0724-AB44-9611-33B239FDFC8A}"/>
              </a:ext>
            </a:extLst>
          </p:cNvPr>
          <p:cNvSpPr>
            <a:spLocks noGrp="1"/>
          </p:cNvSpPr>
          <p:nvPr>
            <p:ph type="sldNum" sz="quarter" idx="12"/>
          </p:nvPr>
        </p:nvSpPr>
        <p:spPr/>
        <p:txBody>
          <a:bodyPr/>
          <a:lstStyle/>
          <a:p>
            <a:fld id="{C5757572-9264-694B-9C80-D8385A62BDC7}" type="slidenum">
              <a:rPr lang="fr-FR" smtClean="0"/>
              <a:t>‹N°›</a:t>
            </a:fld>
            <a:endParaRPr lang="fr-FR"/>
          </a:p>
        </p:txBody>
      </p:sp>
    </p:spTree>
    <p:extLst>
      <p:ext uri="{BB962C8B-B14F-4D97-AF65-F5344CB8AC3E}">
        <p14:creationId xmlns:p14="http://schemas.microsoft.com/office/powerpoint/2010/main" val="1728004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EF1715-DBA2-1E49-911A-8D7BDB32544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5102D65-13FB-4A4F-8905-26A3D8BAA966}"/>
              </a:ext>
            </a:extLst>
          </p:cNvPr>
          <p:cNvSpPr>
            <a:spLocks noGrp="1"/>
          </p:cNvSpPr>
          <p:nvPr>
            <p:ph type="body" orient="vert" idx="1"/>
          </p:nvPr>
        </p:nvSpPr>
        <p:spPr/>
        <p:txBody>
          <a:bodyPr vert="eaVert"/>
          <a:lstStyle/>
          <a:p>
            <a:r>
              <a:rPr lang="fr-FR"/>
              <a:t>Modifier les styles du texte du masque
Deuxième niveau
Troisième niveau
Quatrième niveau
Cinquième niveau</a:t>
            </a:r>
          </a:p>
        </p:txBody>
      </p:sp>
      <p:sp>
        <p:nvSpPr>
          <p:cNvPr id="4" name="Espace réservé de la date 3">
            <a:extLst>
              <a:ext uri="{FF2B5EF4-FFF2-40B4-BE49-F238E27FC236}">
                <a16:creationId xmlns:a16="http://schemas.microsoft.com/office/drawing/2014/main" id="{F8FC80C8-3AC4-C94C-AE09-D1044CB80824}"/>
              </a:ext>
            </a:extLst>
          </p:cNvPr>
          <p:cNvSpPr>
            <a:spLocks noGrp="1"/>
          </p:cNvSpPr>
          <p:nvPr>
            <p:ph type="dt" sz="half" idx="10"/>
          </p:nvPr>
        </p:nvSpPr>
        <p:spPr/>
        <p:txBody>
          <a:bodyPr/>
          <a:lstStyle/>
          <a:p>
            <a:fld id="{7E536893-8333-A243-AB4F-200D291E1346}" type="datetimeFigureOut">
              <a:rPr lang="fr-FR" smtClean="0"/>
              <a:t>14/03/2022</a:t>
            </a:fld>
            <a:endParaRPr lang="fr-FR"/>
          </a:p>
        </p:txBody>
      </p:sp>
      <p:sp>
        <p:nvSpPr>
          <p:cNvPr id="5" name="Espace réservé du pied de page 4">
            <a:extLst>
              <a:ext uri="{FF2B5EF4-FFF2-40B4-BE49-F238E27FC236}">
                <a16:creationId xmlns:a16="http://schemas.microsoft.com/office/drawing/2014/main" id="{125A4846-9B40-904B-B00C-86C61921C2F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3786D01-BE3C-1F4C-88B6-A5C6BBFFD950}"/>
              </a:ext>
            </a:extLst>
          </p:cNvPr>
          <p:cNvSpPr>
            <a:spLocks noGrp="1"/>
          </p:cNvSpPr>
          <p:nvPr>
            <p:ph type="sldNum" sz="quarter" idx="12"/>
          </p:nvPr>
        </p:nvSpPr>
        <p:spPr/>
        <p:txBody>
          <a:bodyPr/>
          <a:lstStyle/>
          <a:p>
            <a:fld id="{C5757572-9264-694B-9C80-D8385A62BDC7}" type="slidenum">
              <a:rPr lang="fr-FR" smtClean="0"/>
              <a:t>‹N°›</a:t>
            </a:fld>
            <a:endParaRPr lang="fr-FR"/>
          </a:p>
        </p:txBody>
      </p:sp>
    </p:spTree>
    <p:extLst>
      <p:ext uri="{BB962C8B-B14F-4D97-AF65-F5344CB8AC3E}">
        <p14:creationId xmlns:p14="http://schemas.microsoft.com/office/powerpoint/2010/main" val="809552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A3F446B-2B29-344B-8C7D-0983C2478A7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A8A461B-1A27-864B-8226-B77E4B27DAA7}"/>
              </a:ext>
            </a:extLst>
          </p:cNvPr>
          <p:cNvSpPr>
            <a:spLocks noGrp="1"/>
          </p:cNvSpPr>
          <p:nvPr>
            <p:ph type="body" orient="vert" idx="1"/>
          </p:nvPr>
        </p:nvSpPr>
        <p:spPr>
          <a:xfrm>
            <a:off x="838200" y="365125"/>
            <a:ext cx="7734300" cy="5811838"/>
          </a:xfrm>
        </p:spPr>
        <p:txBody>
          <a:bodyPr vert="eaVert"/>
          <a:lstStyle/>
          <a:p>
            <a:r>
              <a:rPr lang="fr-FR"/>
              <a:t>Modifier les styles du texte du masque
Deuxième niveau
Troisième niveau
Quatrième niveau
Cinquième niveau</a:t>
            </a:r>
          </a:p>
        </p:txBody>
      </p:sp>
      <p:sp>
        <p:nvSpPr>
          <p:cNvPr id="4" name="Espace réservé de la date 3">
            <a:extLst>
              <a:ext uri="{FF2B5EF4-FFF2-40B4-BE49-F238E27FC236}">
                <a16:creationId xmlns:a16="http://schemas.microsoft.com/office/drawing/2014/main" id="{E6FC783F-FD25-0A4D-AB3E-3DAE274AFD30}"/>
              </a:ext>
            </a:extLst>
          </p:cNvPr>
          <p:cNvSpPr>
            <a:spLocks noGrp="1"/>
          </p:cNvSpPr>
          <p:nvPr>
            <p:ph type="dt" sz="half" idx="10"/>
          </p:nvPr>
        </p:nvSpPr>
        <p:spPr/>
        <p:txBody>
          <a:bodyPr/>
          <a:lstStyle/>
          <a:p>
            <a:fld id="{7E536893-8333-A243-AB4F-200D291E1346}" type="datetimeFigureOut">
              <a:rPr lang="fr-FR" smtClean="0"/>
              <a:t>14/03/2022</a:t>
            </a:fld>
            <a:endParaRPr lang="fr-FR"/>
          </a:p>
        </p:txBody>
      </p:sp>
      <p:sp>
        <p:nvSpPr>
          <p:cNvPr id="5" name="Espace réservé du pied de page 4">
            <a:extLst>
              <a:ext uri="{FF2B5EF4-FFF2-40B4-BE49-F238E27FC236}">
                <a16:creationId xmlns:a16="http://schemas.microsoft.com/office/drawing/2014/main" id="{67A39752-8B14-7148-9888-A49F344C713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F8DD8EB-55E2-FE42-93DD-E70B929203FB}"/>
              </a:ext>
            </a:extLst>
          </p:cNvPr>
          <p:cNvSpPr>
            <a:spLocks noGrp="1"/>
          </p:cNvSpPr>
          <p:nvPr>
            <p:ph type="sldNum" sz="quarter" idx="12"/>
          </p:nvPr>
        </p:nvSpPr>
        <p:spPr/>
        <p:txBody>
          <a:bodyPr/>
          <a:lstStyle/>
          <a:p>
            <a:fld id="{C5757572-9264-694B-9C80-D8385A62BDC7}" type="slidenum">
              <a:rPr lang="fr-FR" smtClean="0"/>
              <a:t>‹N°›</a:t>
            </a:fld>
            <a:endParaRPr lang="fr-FR"/>
          </a:p>
        </p:txBody>
      </p:sp>
    </p:spTree>
    <p:extLst>
      <p:ext uri="{BB962C8B-B14F-4D97-AF65-F5344CB8AC3E}">
        <p14:creationId xmlns:p14="http://schemas.microsoft.com/office/powerpoint/2010/main" val="2948292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546715B-5CBA-D942-8535-F8E2E28AFF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167C636-553B-EA46-B68C-0ADA259BA2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r>
              <a:rPr lang="fr-FR"/>
              <a:t>Modifier les styles du texte du masque
Deuxième niveau
Troisième niveau
Quatrième niveau
Cinquième niveau</a:t>
            </a:r>
          </a:p>
        </p:txBody>
      </p:sp>
      <p:sp>
        <p:nvSpPr>
          <p:cNvPr id="4" name="Espace réservé de la date 3">
            <a:extLst>
              <a:ext uri="{FF2B5EF4-FFF2-40B4-BE49-F238E27FC236}">
                <a16:creationId xmlns:a16="http://schemas.microsoft.com/office/drawing/2014/main" id="{1C4A8CFD-478E-D74A-A8AA-DAE4997659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536893-8333-A243-AB4F-200D291E1346}" type="datetimeFigureOut">
              <a:rPr lang="fr-FR" smtClean="0"/>
              <a:t>14/03/2022</a:t>
            </a:fld>
            <a:endParaRPr lang="fr-FR"/>
          </a:p>
        </p:txBody>
      </p:sp>
      <p:sp>
        <p:nvSpPr>
          <p:cNvPr id="5" name="Espace réservé du pied de page 4">
            <a:extLst>
              <a:ext uri="{FF2B5EF4-FFF2-40B4-BE49-F238E27FC236}">
                <a16:creationId xmlns:a16="http://schemas.microsoft.com/office/drawing/2014/main" id="{32933B8E-7181-8B42-8E83-E1C4911603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AB465C0-87B4-5248-BDCB-C6874C307E2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757572-9264-694B-9C80-D8385A62BDC7}" type="slidenum">
              <a:rPr lang="fr-FR" smtClean="0"/>
              <a:t>‹N°›</a:t>
            </a:fld>
            <a:endParaRPr lang="fr-FR"/>
          </a:p>
        </p:txBody>
      </p:sp>
    </p:spTree>
    <p:extLst>
      <p:ext uri="{BB962C8B-B14F-4D97-AF65-F5344CB8AC3E}">
        <p14:creationId xmlns:p14="http://schemas.microsoft.com/office/powerpoint/2010/main" val="1993003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pedagogie.ac-nantes.fr/egalite-entre-les-filles-et-les-garcons/conferences/" TargetMode="External"/><Relationship Id="rId2" Type="http://schemas.openxmlformats.org/officeDocument/2006/relationships/hyperlink" Target="https://www.pedagogie.ac-nantes.fr/egalite-entre-les-filles-et-les-garcons/" TargetMode="Externa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 Id="rId5" Type="http://schemas.openxmlformats.org/officeDocument/2006/relationships/image" Target="../media/image7.jpg"/><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mailto:sylvie.ayral@orange.fr"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hyperlink" Target="https://www.icem-pedagogie-freinet.org/le-conseil-cle-de-voute-de-l-organisation-cooperative" TargetMode="External"/><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hyperlink" Target="https://apprendreaeduquer.fr/jeux-stimuler-lempathie-solidarite-groupes-denfants/" TargetMode="Externa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youtube.com/watch?v=le4oqtFC1fU" TargetMode="Externa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734473-DD17-2C41-8971-57D36140ADD2}"/>
              </a:ext>
            </a:extLst>
          </p:cNvPr>
          <p:cNvSpPr>
            <a:spLocks noGrp="1"/>
          </p:cNvSpPr>
          <p:nvPr>
            <p:ph type="ctrTitle"/>
          </p:nvPr>
        </p:nvSpPr>
        <p:spPr>
          <a:xfrm>
            <a:off x="1524000" y="2664371"/>
            <a:ext cx="9144000" cy="845591"/>
          </a:xfrm>
        </p:spPr>
        <p:txBody>
          <a:bodyPr>
            <a:normAutofit fontScale="90000"/>
          </a:bodyPr>
          <a:lstStyle/>
          <a:p>
            <a:r>
              <a:rPr lang="fr-FR" dirty="0"/>
              <a:t>L’égalité filles-garçons</a:t>
            </a:r>
          </a:p>
        </p:txBody>
      </p:sp>
      <p:sp>
        <p:nvSpPr>
          <p:cNvPr id="3" name="Sous-titre 2">
            <a:extLst>
              <a:ext uri="{FF2B5EF4-FFF2-40B4-BE49-F238E27FC236}">
                <a16:creationId xmlns:a16="http://schemas.microsoft.com/office/drawing/2014/main" id="{671C1D3F-6136-414F-A684-856A9BFDA667}"/>
              </a:ext>
            </a:extLst>
          </p:cNvPr>
          <p:cNvSpPr>
            <a:spLocks noGrp="1"/>
          </p:cNvSpPr>
          <p:nvPr>
            <p:ph type="subTitle" idx="1"/>
          </p:nvPr>
        </p:nvSpPr>
        <p:spPr>
          <a:xfrm>
            <a:off x="1524000" y="4425042"/>
            <a:ext cx="9144000" cy="832757"/>
          </a:xfrm>
        </p:spPr>
        <p:txBody>
          <a:bodyPr>
            <a:normAutofit fontScale="77500" lnSpcReduction="20000"/>
          </a:bodyPr>
          <a:lstStyle/>
          <a:p>
            <a:r>
              <a:rPr lang="fr-FR" dirty="0"/>
              <a:t>Chloé </a:t>
            </a:r>
            <a:r>
              <a:rPr lang="fr-FR" dirty="0" err="1"/>
              <a:t>Merlet</a:t>
            </a:r>
            <a:r>
              <a:rPr lang="fr-FR" dirty="0"/>
              <a:t>, professeure d’anglais, Collège Corentin </a:t>
            </a:r>
            <a:r>
              <a:rPr lang="fr-FR" dirty="0" err="1"/>
              <a:t>Riou</a:t>
            </a:r>
            <a:r>
              <a:rPr lang="fr-FR" dirty="0"/>
              <a:t> à Moutiers les </a:t>
            </a:r>
            <a:r>
              <a:rPr lang="fr-FR" dirty="0" err="1"/>
              <a:t>Mauxfaits</a:t>
            </a:r>
            <a:r>
              <a:rPr lang="fr-FR" dirty="0"/>
              <a:t> (85)</a:t>
            </a:r>
          </a:p>
          <a:p>
            <a:r>
              <a:rPr lang="fr-FR" dirty="0"/>
              <a:t>Fiona Ratkoff, IA-IPR d’anglais</a:t>
            </a:r>
          </a:p>
        </p:txBody>
      </p:sp>
      <p:pic>
        <p:nvPicPr>
          <p:cNvPr id="5" name="Image 4">
            <a:extLst>
              <a:ext uri="{FF2B5EF4-FFF2-40B4-BE49-F238E27FC236}">
                <a16:creationId xmlns:a16="http://schemas.microsoft.com/office/drawing/2014/main" id="{CBA56F63-B9EE-B34F-987E-F7A8A0832F16}"/>
              </a:ext>
            </a:extLst>
          </p:cNvPr>
          <p:cNvPicPr>
            <a:picLocks noChangeAspect="1"/>
          </p:cNvPicPr>
          <p:nvPr/>
        </p:nvPicPr>
        <p:blipFill>
          <a:blip r:embed="rId2"/>
          <a:stretch>
            <a:fillRect/>
          </a:stretch>
        </p:blipFill>
        <p:spPr>
          <a:xfrm>
            <a:off x="6227379" y="376238"/>
            <a:ext cx="5311666" cy="2271318"/>
          </a:xfrm>
          <a:prstGeom prst="rect">
            <a:avLst/>
          </a:prstGeom>
        </p:spPr>
      </p:pic>
      <p:pic>
        <p:nvPicPr>
          <p:cNvPr id="6" name="Image 5" descr="Z:\rc_communication\Chartes graphiques\LOGO ACAD 2018\2018_logo_academie_Nantes.jpg">
            <a:extLst>
              <a:ext uri="{FF2B5EF4-FFF2-40B4-BE49-F238E27FC236}">
                <a16:creationId xmlns:a16="http://schemas.microsoft.com/office/drawing/2014/main" id="{ADFD8405-8FFA-0342-B7BC-1FE02AD908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00" y="468313"/>
            <a:ext cx="1668463" cy="216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83742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B988F3-44C7-A043-B0CB-FA24FBA4DE02}"/>
              </a:ext>
            </a:extLst>
          </p:cNvPr>
          <p:cNvSpPr>
            <a:spLocks noGrp="1"/>
          </p:cNvSpPr>
          <p:nvPr>
            <p:ph type="title"/>
          </p:nvPr>
        </p:nvSpPr>
        <p:spPr/>
        <p:txBody>
          <a:bodyPr/>
          <a:lstStyle/>
          <a:p>
            <a:r>
              <a:rPr lang="fr-FR" dirty="0"/>
              <a:t>Un espace pédagogique</a:t>
            </a:r>
          </a:p>
        </p:txBody>
      </p:sp>
      <p:sp>
        <p:nvSpPr>
          <p:cNvPr id="3" name="ZoneTexte 2">
            <a:extLst>
              <a:ext uri="{FF2B5EF4-FFF2-40B4-BE49-F238E27FC236}">
                <a16:creationId xmlns:a16="http://schemas.microsoft.com/office/drawing/2014/main" id="{172C182C-60ED-334F-9830-772B753EC36A}"/>
              </a:ext>
            </a:extLst>
          </p:cNvPr>
          <p:cNvSpPr txBox="1"/>
          <p:nvPr/>
        </p:nvSpPr>
        <p:spPr>
          <a:xfrm>
            <a:off x="646386" y="2617076"/>
            <a:ext cx="8400890" cy="1477328"/>
          </a:xfrm>
          <a:prstGeom prst="rect">
            <a:avLst/>
          </a:prstGeom>
          <a:noFill/>
        </p:spPr>
        <p:txBody>
          <a:bodyPr wrap="none" rtlCol="0">
            <a:spAutoFit/>
          </a:bodyPr>
          <a:lstStyle/>
          <a:p>
            <a:r>
              <a:rPr lang="fr-FR" dirty="0">
                <a:hlinkClick r:id="rId2"/>
              </a:rPr>
              <a:t>https://www.pedagogie.ac-nantes.fr/egalite-entre-les-filles-et-les-garcons/</a:t>
            </a:r>
            <a:endParaRPr lang="fr-FR" dirty="0"/>
          </a:p>
          <a:p>
            <a:endParaRPr lang="fr-FR" dirty="0"/>
          </a:p>
          <a:p>
            <a:endParaRPr lang="fr-FR" dirty="0"/>
          </a:p>
          <a:p>
            <a:r>
              <a:rPr lang="fr-FR" dirty="0">
                <a:hlinkClick r:id="rId3"/>
              </a:rPr>
              <a:t>https://www.pedagogie.ac-nantes.fr/egalite-entre-les-filles-et-les-garcons/conferences/</a:t>
            </a:r>
            <a:endParaRPr lang="fr-FR" dirty="0"/>
          </a:p>
          <a:p>
            <a:endParaRPr lang="fr-FR" dirty="0"/>
          </a:p>
        </p:txBody>
      </p:sp>
    </p:spTree>
    <p:extLst>
      <p:ext uri="{BB962C8B-B14F-4D97-AF65-F5344CB8AC3E}">
        <p14:creationId xmlns:p14="http://schemas.microsoft.com/office/powerpoint/2010/main" val="25252477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40D1E6-3346-5641-8C9B-D382489EF15B}"/>
              </a:ext>
            </a:extLst>
          </p:cNvPr>
          <p:cNvSpPr>
            <a:spLocks noGrp="1"/>
          </p:cNvSpPr>
          <p:nvPr>
            <p:ph type="title"/>
          </p:nvPr>
        </p:nvSpPr>
        <p:spPr/>
        <p:txBody>
          <a:bodyPr/>
          <a:lstStyle/>
          <a:p>
            <a:r>
              <a:rPr lang="fr-FR" dirty="0"/>
              <a:t>Les objectifs de ce webinaire</a:t>
            </a:r>
          </a:p>
        </p:txBody>
      </p:sp>
      <p:sp>
        <p:nvSpPr>
          <p:cNvPr id="3" name="ZoneTexte 2">
            <a:extLst>
              <a:ext uri="{FF2B5EF4-FFF2-40B4-BE49-F238E27FC236}">
                <a16:creationId xmlns:a16="http://schemas.microsoft.com/office/drawing/2014/main" id="{10199BD8-B544-FB40-9B8A-D4A61E995A5C}"/>
              </a:ext>
            </a:extLst>
          </p:cNvPr>
          <p:cNvSpPr txBox="1"/>
          <p:nvPr/>
        </p:nvSpPr>
        <p:spPr>
          <a:xfrm>
            <a:off x="850233" y="2117558"/>
            <a:ext cx="11036968" cy="2677656"/>
          </a:xfrm>
          <a:prstGeom prst="rect">
            <a:avLst/>
          </a:prstGeom>
          <a:noFill/>
        </p:spPr>
        <p:txBody>
          <a:bodyPr wrap="square" rtlCol="0">
            <a:spAutoFit/>
          </a:bodyPr>
          <a:lstStyle/>
          <a:p>
            <a:pPr marL="342900" indent="-342900">
              <a:buFontTx/>
              <a:buChar char="-"/>
            </a:pPr>
            <a:r>
              <a:rPr lang="fr-FR" sz="2400" dirty="0"/>
              <a:t>Les gestes professionnels dans la classe</a:t>
            </a:r>
          </a:p>
          <a:p>
            <a:pPr marL="342900" indent="-342900">
              <a:buFontTx/>
              <a:buChar char="-"/>
            </a:pPr>
            <a:r>
              <a:rPr lang="fr-FR" sz="2400" dirty="0"/>
              <a:t>Pour en finir avec la fabrique des garçons</a:t>
            </a:r>
          </a:p>
          <a:p>
            <a:pPr marL="342900" indent="-342900">
              <a:buFontTx/>
              <a:buChar char="-"/>
            </a:pPr>
            <a:r>
              <a:rPr lang="fr-FR" sz="2400" dirty="0" err="1"/>
              <a:t>Buzzons</a:t>
            </a:r>
            <a:r>
              <a:rPr lang="fr-FR" sz="2400" dirty="0"/>
              <a:t> contre le sexisme en collège</a:t>
            </a:r>
          </a:p>
          <a:p>
            <a:pPr marL="342900" indent="-342900">
              <a:buFontTx/>
              <a:buChar char="-"/>
            </a:pPr>
            <a:r>
              <a:rPr lang="fr-FR" sz="2400" dirty="0"/>
              <a:t>Mme </a:t>
            </a:r>
            <a:r>
              <a:rPr lang="fr-FR" sz="2400" dirty="0" err="1"/>
              <a:t>Merlet</a:t>
            </a:r>
            <a:r>
              <a:rPr lang="fr-FR" sz="2400" dirty="0"/>
              <a:t> présente une séquence de 1</a:t>
            </a:r>
            <a:r>
              <a:rPr lang="fr-FR" sz="2400" baseline="30000" dirty="0"/>
              <a:t>ère</a:t>
            </a:r>
            <a:r>
              <a:rPr lang="fr-FR" sz="2400" dirty="0"/>
              <a:t> sur « </a:t>
            </a:r>
            <a:r>
              <a:rPr lang="fr-FR" sz="2400" dirty="0" err="1"/>
              <a:t>Women’s</a:t>
            </a:r>
            <a:r>
              <a:rPr lang="fr-FR" sz="2400" dirty="0"/>
              <a:t> </a:t>
            </a:r>
            <a:r>
              <a:rPr lang="fr-FR" sz="2400" dirty="0" err="1"/>
              <a:t>rights</a:t>
            </a:r>
            <a:r>
              <a:rPr lang="fr-FR" sz="2400" dirty="0"/>
              <a:t> »</a:t>
            </a:r>
          </a:p>
          <a:p>
            <a:pPr marL="342900" indent="-342900">
              <a:buFontTx/>
              <a:buChar char="-"/>
            </a:pPr>
            <a:r>
              <a:rPr lang="fr-FR" sz="2400" dirty="0"/>
              <a:t>Une séquence supplémentaire très détaillée pour le lycée sur « </a:t>
            </a:r>
            <a:r>
              <a:rPr lang="fr-FR" sz="2400" dirty="0" err="1"/>
              <a:t>Gender</a:t>
            </a:r>
            <a:r>
              <a:rPr lang="fr-FR" sz="2400" dirty="0"/>
              <a:t> discrimination ». La résolution de conflits par le dialogue.</a:t>
            </a:r>
          </a:p>
          <a:p>
            <a:pPr marL="342900" indent="-342900">
              <a:buFontTx/>
              <a:buChar char="-"/>
            </a:pPr>
            <a:endParaRPr lang="fr-FR" sz="2400" dirty="0"/>
          </a:p>
        </p:txBody>
      </p:sp>
    </p:spTree>
    <p:extLst>
      <p:ext uri="{BB962C8B-B14F-4D97-AF65-F5344CB8AC3E}">
        <p14:creationId xmlns:p14="http://schemas.microsoft.com/office/powerpoint/2010/main" val="7907200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F5E7F4-571B-F84B-8066-7CD1A04CFACD}"/>
              </a:ext>
            </a:extLst>
          </p:cNvPr>
          <p:cNvSpPr>
            <a:spLocks noGrp="1"/>
          </p:cNvSpPr>
          <p:nvPr>
            <p:ph type="title"/>
          </p:nvPr>
        </p:nvSpPr>
        <p:spPr/>
        <p:txBody>
          <a:bodyPr>
            <a:normAutofit/>
          </a:bodyPr>
          <a:lstStyle/>
          <a:p>
            <a:r>
              <a:rPr lang="fr-FR" sz="3200" dirty="0"/>
              <a:t>Les manuels: faire faire de nouvelles fiches </a:t>
            </a:r>
          </a:p>
        </p:txBody>
      </p:sp>
      <p:pic>
        <p:nvPicPr>
          <p:cNvPr id="4" name="Image 3">
            <a:extLst>
              <a:ext uri="{FF2B5EF4-FFF2-40B4-BE49-F238E27FC236}">
                <a16:creationId xmlns:a16="http://schemas.microsoft.com/office/drawing/2014/main" id="{EDE8F6DF-5A82-8C4F-B3F5-525954F8B2C7}"/>
              </a:ext>
            </a:extLst>
          </p:cNvPr>
          <p:cNvPicPr>
            <a:picLocks noChangeAspect="1"/>
          </p:cNvPicPr>
          <p:nvPr/>
        </p:nvPicPr>
        <p:blipFill>
          <a:blip r:embed="rId2"/>
          <a:stretch>
            <a:fillRect/>
          </a:stretch>
        </p:blipFill>
        <p:spPr>
          <a:xfrm rot="5400000">
            <a:off x="4105257" y="2180022"/>
            <a:ext cx="5346261" cy="4009696"/>
          </a:xfrm>
          <a:prstGeom prst="rect">
            <a:avLst/>
          </a:prstGeom>
        </p:spPr>
      </p:pic>
      <p:sp>
        <p:nvSpPr>
          <p:cNvPr id="6" name="ZoneTexte 5">
            <a:extLst>
              <a:ext uri="{FF2B5EF4-FFF2-40B4-BE49-F238E27FC236}">
                <a16:creationId xmlns:a16="http://schemas.microsoft.com/office/drawing/2014/main" id="{C4031949-FE4F-9B4F-80FD-E3766137AF6A}"/>
              </a:ext>
            </a:extLst>
          </p:cNvPr>
          <p:cNvSpPr txBox="1"/>
          <p:nvPr/>
        </p:nvSpPr>
        <p:spPr>
          <a:xfrm>
            <a:off x="832513" y="3138985"/>
            <a:ext cx="3496983" cy="1569660"/>
          </a:xfrm>
          <a:prstGeom prst="rect">
            <a:avLst/>
          </a:prstGeom>
          <a:noFill/>
        </p:spPr>
        <p:txBody>
          <a:bodyPr wrap="none" rtlCol="0">
            <a:spAutoFit/>
          </a:bodyPr>
          <a:lstStyle/>
          <a:p>
            <a:r>
              <a:rPr lang="fr-FR" sz="2400" dirty="0"/>
              <a:t>« Girls are intelligent </a:t>
            </a:r>
            <a:r>
              <a:rPr lang="fr-FR" sz="2400" b="1" dirty="0" err="1"/>
              <a:t>too</a:t>
            </a:r>
            <a:r>
              <a:rPr lang="fr-FR" sz="2400" dirty="0"/>
              <a:t> »</a:t>
            </a:r>
          </a:p>
          <a:p>
            <a:r>
              <a:rPr lang="fr-FR" sz="2400" dirty="0"/>
              <a:t>«  Boys </a:t>
            </a:r>
            <a:r>
              <a:rPr lang="fr-FR" sz="2400" b="1" dirty="0" err="1"/>
              <a:t>can</a:t>
            </a:r>
            <a:r>
              <a:rPr lang="fr-FR" sz="2400" dirty="0"/>
              <a:t> </a:t>
            </a:r>
            <a:r>
              <a:rPr lang="fr-FR" sz="2400" dirty="0" err="1"/>
              <a:t>be</a:t>
            </a:r>
            <a:r>
              <a:rPr lang="fr-FR" sz="2400" dirty="0"/>
              <a:t> </a:t>
            </a:r>
            <a:r>
              <a:rPr lang="fr-FR" sz="2400" dirty="0" err="1"/>
              <a:t>silly</a:t>
            </a:r>
            <a:r>
              <a:rPr lang="fr-FR" sz="2400" dirty="0"/>
              <a:t> </a:t>
            </a:r>
            <a:r>
              <a:rPr lang="fr-FR" sz="2400" b="1" dirty="0" err="1"/>
              <a:t>too</a:t>
            </a:r>
            <a:r>
              <a:rPr lang="fr-FR" sz="2400" dirty="0"/>
              <a:t> »</a:t>
            </a:r>
          </a:p>
          <a:p>
            <a:endParaRPr lang="fr-FR" sz="2400" dirty="0"/>
          </a:p>
          <a:p>
            <a:endParaRPr lang="fr-FR" sz="2400" dirty="0"/>
          </a:p>
        </p:txBody>
      </p:sp>
    </p:spTree>
    <p:extLst>
      <p:ext uri="{BB962C8B-B14F-4D97-AF65-F5344CB8AC3E}">
        <p14:creationId xmlns:p14="http://schemas.microsoft.com/office/powerpoint/2010/main" val="20847916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D26A3AA-3249-8444-9529-11FEFBDBF91E}"/>
              </a:ext>
            </a:extLst>
          </p:cNvPr>
          <p:cNvPicPr>
            <a:picLocks noChangeAspect="1"/>
          </p:cNvPicPr>
          <p:nvPr/>
        </p:nvPicPr>
        <p:blipFill>
          <a:blip r:embed="rId2"/>
          <a:stretch>
            <a:fillRect/>
          </a:stretch>
        </p:blipFill>
        <p:spPr>
          <a:xfrm rot="5400000">
            <a:off x="3970853" y="676855"/>
            <a:ext cx="3749921" cy="2812441"/>
          </a:xfrm>
          <a:prstGeom prst="rect">
            <a:avLst/>
          </a:prstGeom>
        </p:spPr>
      </p:pic>
      <p:sp>
        <p:nvSpPr>
          <p:cNvPr id="4" name="ZoneTexte 3">
            <a:extLst>
              <a:ext uri="{FF2B5EF4-FFF2-40B4-BE49-F238E27FC236}">
                <a16:creationId xmlns:a16="http://schemas.microsoft.com/office/drawing/2014/main" id="{DA2128A9-082B-5344-B315-2ACAE4891D4C}"/>
              </a:ext>
            </a:extLst>
          </p:cNvPr>
          <p:cNvSpPr txBox="1"/>
          <p:nvPr/>
        </p:nvSpPr>
        <p:spPr>
          <a:xfrm>
            <a:off x="1173708" y="286603"/>
            <a:ext cx="3145078" cy="369332"/>
          </a:xfrm>
          <a:prstGeom prst="rect">
            <a:avLst/>
          </a:prstGeom>
          <a:noFill/>
        </p:spPr>
        <p:txBody>
          <a:bodyPr wrap="square" rtlCol="0">
            <a:spAutoFit/>
          </a:bodyPr>
          <a:lstStyle/>
          <a:p>
            <a:r>
              <a:rPr lang="fr-FR" dirty="0"/>
              <a:t>Il y a aussi de bonnes choses</a:t>
            </a:r>
          </a:p>
        </p:txBody>
      </p:sp>
      <p:pic>
        <p:nvPicPr>
          <p:cNvPr id="6" name="Image 5">
            <a:extLst>
              <a:ext uri="{FF2B5EF4-FFF2-40B4-BE49-F238E27FC236}">
                <a16:creationId xmlns:a16="http://schemas.microsoft.com/office/drawing/2014/main" id="{69224F40-BB44-D046-8A33-F4569272F003}"/>
              </a:ext>
            </a:extLst>
          </p:cNvPr>
          <p:cNvPicPr>
            <a:picLocks noChangeAspect="1"/>
          </p:cNvPicPr>
          <p:nvPr/>
        </p:nvPicPr>
        <p:blipFill>
          <a:blip r:embed="rId3"/>
          <a:stretch>
            <a:fillRect/>
          </a:stretch>
        </p:blipFill>
        <p:spPr>
          <a:xfrm rot="5400000">
            <a:off x="365457" y="2978247"/>
            <a:ext cx="4064000" cy="3048000"/>
          </a:xfrm>
          <a:prstGeom prst="rect">
            <a:avLst/>
          </a:prstGeom>
        </p:spPr>
      </p:pic>
      <p:pic>
        <p:nvPicPr>
          <p:cNvPr id="8" name="Image 7">
            <a:extLst>
              <a:ext uri="{FF2B5EF4-FFF2-40B4-BE49-F238E27FC236}">
                <a16:creationId xmlns:a16="http://schemas.microsoft.com/office/drawing/2014/main" id="{C235FEF9-376C-064E-9A02-E5D99E4EFD98}"/>
              </a:ext>
            </a:extLst>
          </p:cNvPr>
          <p:cNvPicPr>
            <a:picLocks noChangeAspect="1"/>
          </p:cNvPicPr>
          <p:nvPr/>
        </p:nvPicPr>
        <p:blipFill>
          <a:blip r:embed="rId4"/>
          <a:stretch>
            <a:fillRect/>
          </a:stretch>
        </p:blipFill>
        <p:spPr>
          <a:xfrm rot="5400000">
            <a:off x="8508778" y="597712"/>
            <a:ext cx="3631273" cy="2723455"/>
          </a:xfrm>
          <a:prstGeom prst="rect">
            <a:avLst/>
          </a:prstGeom>
        </p:spPr>
      </p:pic>
      <p:pic>
        <p:nvPicPr>
          <p:cNvPr id="10" name="Image 9">
            <a:extLst>
              <a:ext uri="{FF2B5EF4-FFF2-40B4-BE49-F238E27FC236}">
                <a16:creationId xmlns:a16="http://schemas.microsoft.com/office/drawing/2014/main" id="{82CB8839-1CA2-D948-B571-0FF51DC25772}"/>
              </a:ext>
            </a:extLst>
          </p:cNvPr>
          <p:cNvPicPr>
            <a:picLocks noChangeAspect="1"/>
          </p:cNvPicPr>
          <p:nvPr/>
        </p:nvPicPr>
        <p:blipFill>
          <a:blip r:embed="rId5"/>
          <a:stretch>
            <a:fillRect/>
          </a:stretch>
        </p:blipFill>
        <p:spPr>
          <a:xfrm rot="5400000">
            <a:off x="6748583" y="3851187"/>
            <a:ext cx="3059970" cy="2294978"/>
          </a:xfrm>
          <a:prstGeom prst="rect">
            <a:avLst/>
          </a:prstGeom>
        </p:spPr>
      </p:pic>
    </p:spTree>
    <p:extLst>
      <p:ext uri="{BB962C8B-B14F-4D97-AF65-F5344CB8AC3E}">
        <p14:creationId xmlns:p14="http://schemas.microsoft.com/office/powerpoint/2010/main" val="38775429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7A56E7F-F01F-7446-8766-F82059D4817F}"/>
              </a:ext>
            </a:extLst>
          </p:cNvPr>
          <p:cNvSpPr txBox="1"/>
          <p:nvPr/>
        </p:nvSpPr>
        <p:spPr>
          <a:xfrm>
            <a:off x="705854" y="2085474"/>
            <a:ext cx="10940714" cy="1600438"/>
          </a:xfrm>
          <a:prstGeom prst="rect">
            <a:avLst/>
          </a:prstGeom>
          <a:noFill/>
        </p:spPr>
        <p:txBody>
          <a:bodyPr wrap="square" rtlCol="0">
            <a:spAutoFit/>
          </a:bodyPr>
          <a:lstStyle/>
          <a:p>
            <a:r>
              <a:rPr lang="fr-FR" sz="3200" dirty="0"/>
              <a:t>Les gestes professionnels dans la classe</a:t>
            </a:r>
          </a:p>
          <a:p>
            <a:endParaRPr lang="fr-FR" sz="2400" dirty="0"/>
          </a:p>
          <a:p>
            <a:r>
              <a:rPr lang="fr-FR" dirty="0"/>
              <a:t>BUCHERON (D.), Les gestes professionnels dans la classe, ESF 2020</a:t>
            </a:r>
          </a:p>
          <a:p>
            <a:endParaRPr lang="fr-FR" sz="2400" dirty="0"/>
          </a:p>
        </p:txBody>
      </p:sp>
      <p:sp>
        <p:nvSpPr>
          <p:cNvPr id="3" name="ZoneTexte 2">
            <a:extLst>
              <a:ext uri="{FF2B5EF4-FFF2-40B4-BE49-F238E27FC236}">
                <a16:creationId xmlns:a16="http://schemas.microsoft.com/office/drawing/2014/main" id="{9AC1654C-7AEA-3049-B354-AE74EEEDC891}"/>
              </a:ext>
            </a:extLst>
          </p:cNvPr>
          <p:cNvSpPr txBox="1"/>
          <p:nvPr/>
        </p:nvSpPr>
        <p:spPr>
          <a:xfrm>
            <a:off x="1546167" y="4971011"/>
            <a:ext cx="9221711" cy="830997"/>
          </a:xfrm>
          <a:prstGeom prst="rect">
            <a:avLst/>
          </a:prstGeom>
          <a:noFill/>
        </p:spPr>
        <p:txBody>
          <a:bodyPr wrap="square" rtlCol="0">
            <a:spAutoFit/>
          </a:bodyPr>
          <a:lstStyle/>
          <a:p>
            <a:r>
              <a:rPr lang="fr-FR" sz="2400" dirty="0"/>
              <a:t>L’objectif n’est pas tant une relation pédagogique non </a:t>
            </a:r>
            <a:r>
              <a:rPr lang="fr-FR" sz="2400" dirty="0" err="1"/>
              <a:t>genrée</a:t>
            </a:r>
            <a:r>
              <a:rPr lang="fr-FR" sz="2400" dirty="0"/>
              <a:t>, mais une relation pédagogique qui donne sa place à tous les élèves.</a:t>
            </a:r>
          </a:p>
        </p:txBody>
      </p:sp>
    </p:spTree>
    <p:extLst>
      <p:ext uri="{BB962C8B-B14F-4D97-AF65-F5344CB8AC3E}">
        <p14:creationId xmlns:p14="http://schemas.microsoft.com/office/powerpoint/2010/main" val="23966053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C9B05E-437C-B249-8C06-FB19A438909D}"/>
              </a:ext>
            </a:extLst>
          </p:cNvPr>
          <p:cNvSpPr>
            <a:spLocks noGrp="1"/>
          </p:cNvSpPr>
          <p:nvPr>
            <p:ph type="title"/>
          </p:nvPr>
        </p:nvSpPr>
        <p:spPr>
          <a:xfrm>
            <a:off x="282633" y="365125"/>
            <a:ext cx="11071167" cy="1325563"/>
          </a:xfrm>
        </p:spPr>
        <p:txBody>
          <a:bodyPr>
            <a:normAutofit/>
          </a:bodyPr>
          <a:lstStyle/>
          <a:p>
            <a:r>
              <a:rPr lang="fr-FR" sz="2800" dirty="0"/>
              <a:t>Comment arriver à communiquer avec les élèves sans tomber dans les pièges du genre? L’objectif n’est pas de renverser les rôles mais de veiller au bon équilibre.</a:t>
            </a:r>
          </a:p>
        </p:txBody>
      </p:sp>
      <p:sp>
        <p:nvSpPr>
          <p:cNvPr id="3" name="ZoneTexte 2">
            <a:extLst>
              <a:ext uri="{FF2B5EF4-FFF2-40B4-BE49-F238E27FC236}">
                <a16:creationId xmlns:a16="http://schemas.microsoft.com/office/drawing/2014/main" id="{21E66D60-2777-9946-B738-AA542035DC22}"/>
              </a:ext>
            </a:extLst>
          </p:cNvPr>
          <p:cNvSpPr txBox="1"/>
          <p:nvPr/>
        </p:nvSpPr>
        <p:spPr>
          <a:xfrm>
            <a:off x="282633" y="1690688"/>
            <a:ext cx="11604568" cy="5262979"/>
          </a:xfrm>
          <a:prstGeom prst="rect">
            <a:avLst/>
          </a:prstGeom>
          <a:noFill/>
        </p:spPr>
        <p:txBody>
          <a:bodyPr wrap="square" rtlCol="0">
            <a:spAutoFit/>
          </a:bodyPr>
          <a:lstStyle/>
          <a:p>
            <a:pPr marL="285750" indent="-285750">
              <a:buFontTx/>
              <a:buChar char="-"/>
            </a:pPr>
            <a:r>
              <a:rPr lang="fr-FR" sz="2400" dirty="0"/>
              <a:t>D’abord en ayant conscience que cela existe</a:t>
            </a:r>
          </a:p>
          <a:p>
            <a:pPr marL="285750" indent="-285750">
              <a:buFontTx/>
              <a:buChar char="-"/>
            </a:pPr>
            <a:r>
              <a:rPr lang="fr-FR" sz="2400" dirty="0"/>
              <a:t>Puis en cherchant à dépasser les habitudes</a:t>
            </a:r>
          </a:p>
          <a:p>
            <a:pPr marL="285750" indent="-285750">
              <a:buFontTx/>
              <a:buChar char="-"/>
            </a:pPr>
            <a:endParaRPr lang="fr-FR" sz="2400" dirty="0"/>
          </a:p>
          <a:p>
            <a:r>
              <a:rPr lang="fr-FR" sz="2400" dirty="0"/>
              <a:t>Quels sont les points de vigilance?</a:t>
            </a:r>
          </a:p>
          <a:p>
            <a:pPr marL="342900" indent="-342900">
              <a:buFontTx/>
              <a:buChar char="-"/>
            </a:pPr>
            <a:r>
              <a:rPr lang="fr-FR" sz="2400" dirty="0"/>
              <a:t>En général, les garçons sont interrogés plus souvent et plus longtemps: </a:t>
            </a:r>
            <a:r>
              <a:rPr lang="fr-FR" sz="2400" b="1" dirty="0"/>
              <a:t>avez-vous sollicité tous les élèves? Chacun </a:t>
            </a:r>
            <a:r>
              <a:rPr lang="fr-FR" sz="2400" b="1" dirty="0" err="1"/>
              <a:t>a-t-il</a:t>
            </a:r>
            <a:r>
              <a:rPr lang="fr-FR" sz="2400" b="1" dirty="0"/>
              <a:t> ou a-t-elle eu sa chance?</a:t>
            </a:r>
          </a:p>
          <a:p>
            <a:pPr marL="342900" indent="-342900">
              <a:buFontTx/>
              <a:buChar char="-"/>
            </a:pPr>
            <a:r>
              <a:rPr lang="fr-FR" sz="2400" dirty="0"/>
              <a:t>On pose des questions aux garçons qui relèvent plus de l’expérimentation (raisonnement, curiosité…). On demande plutôt aux filles de réciter le cours. On part du principe que la fille doit bien réciter sa leçon, doit être sage et appliquer les règles. On voit également sous tendre ici l’idée que les garçons sont naturellement curieux et scientifiques.</a:t>
            </a:r>
          </a:p>
          <a:p>
            <a:pPr marL="342900" indent="-342900">
              <a:buFontTx/>
              <a:buChar char="-"/>
            </a:pPr>
            <a:r>
              <a:rPr lang="fr-FR" sz="2400" dirty="0"/>
              <a:t>Les garçons sont interrogés plus souvent en début de séquence et peuvent donc « briller » alors que les filles les regardent et laissent la place. Vous pouvez interroger les filles au début de la séquence. Il faut veiller à les laisser prendre la parole de manière spontanée, encourager leur créativité (et non seulement prouver qu’elles ont compris).</a:t>
            </a:r>
          </a:p>
        </p:txBody>
      </p:sp>
    </p:spTree>
    <p:extLst>
      <p:ext uri="{BB962C8B-B14F-4D97-AF65-F5344CB8AC3E}">
        <p14:creationId xmlns:p14="http://schemas.microsoft.com/office/powerpoint/2010/main" val="13383889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ED0E73AD-671E-304B-A185-B0842D91DC6D}"/>
              </a:ext>
            </a:extLst>
          </p:cNvPr>
          <p:cNvSpPr txBox="1"/>
          <p:nvPr/>
        </p:nvSpPr>
        <p:spPr>
          <a:xfrm>
            <a:off x="798022" y="1313411"/>
            <a:ext cx="10773294" cy="4893647"/>
          </a:xfrm>
          <a:prstGeom prst="rect">
            <a:avLst/>
          </a:prstGeom>
          <a:noFill/>
        </p:spPr>
        <p:txBody>
          <a:bodyPr wrap="square" rtlCol="0">
            <a:spAutoFit/>
          </a:bodyPr>
          <a:lstStyle/>
          <a:p>
            <a:r>
              <a:rPr lang="fr-FR" sz="2400" dirty="0"/>
              <a:t>Les garçons montrent leur créativité  ….   Ils gagnent en assurance    </a:t>
            </a:r>
          </a:p>
          <a:p>
            <a:endParaRPr lang="fr-FR" sz="2400" dirty="0"/>
          </a:p>
          <a:p>
            <a:r>
              <a:rPr lang="fr-FR" sz="2400" dirty="0"/>
              <a:t>Les filles montrent qu’elles ont compris  ….    Elles doutent de leurs compétences</a:t>
            </a:r>
          </a:p>
          <a:p>
            <a:endParaRPr lang="fr-FR" sz="2400" dirty="0"/>
          </a:p>
          <a:p>
            <a:endParaRPr lang="fr-FR" sz="2400" dirty="0"/>
          </a:p>
          <a:p>
            <a:endParaRPr lang="fr-FR" sz="2400" dirty="0"/>
          </a:p>
          <a:p>
            <a:r>
              <a:rPr lang="fr-FR" sz="2400" dirty="0"/>
              <a:t>Les garçons se manifestent davantage, voire de manière insistante, et sont plus souvent interrogés car plus visibles. Ils sont également interrogés plus longtemps parce que:</a:t>
            </a:r>
          </a:p>
          <a:p>
            <a:pPr marL="342900" indent="-342900">
              <a:buFontTx/>
              <a:buChar char="-"/>
            </a:pPr>
            <a:r>
              <a:rPr lang="fr-FR" sz="2400" dirty="0"/>
              <a:t>les filles se taisent;</a:t>
            </a:r>
          </a:p>
          <a:p>
            <a:pPr marL="342900" indent="-342900">
              <a:buFontTx/>
              <a:buChar char="-"/>
            </a:pPr>
            <a:r>
              <a:rPr lang="fr-FR" sz="2400" dirty="0"/>
              <a:t>le professeur veut que le cours avance.</a:t>
            </a:r>
          </a:p>
          <a:p>
            <a:endParaRPr lang="fr-FR" sz="2400" dirty="0"/>
          </a:p>
          <a:p>
            <a:r>
              <a:rPr lang="fr-FR" sz="2400" dirty="0"/>
              <a:t>Et cela devient la norme.</a:t>
            </a:r>
          </a:p>
        </p:txBody>
      </p:sp>
    </p:spTree>
    <p:extLst>
      <p:ext uri="{BB962C8B-B14F-4D97-AF65-F5344CB8AC3E}">
        <p14:creationId xmlns:p14="http://schemas.microsoft.com/office/powerpoint/2010/main" val="8762257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68330C-4E67-D044-914D-2D9974083EBA}"/>
              </a:ext>
            </a:extLst>
          </p:cNvPr>
          <p:cNvSpPr>
            <a:spLocks noGrp="1"/>
          </p:cNvSpPr>
          <p:nvPr>
            <p:ph type="title"/>
          </p:nvPr>
        </p:nvSpPr>
        <p:spPr>
          <a:xfrm>
            <a:off x="448887" y="365125"/>
            <a:ext cx="10904913" cy="482773"/>
          </a:xfrm>
        </p:spPr>
        <p:txBody>
          <a:bodyPr>
            <a:normAutofit fontScale="90000"/>
          </a:bodyPr>
          <a:lstStyle/>
          <a:p>
            <a:r>
              <a:rPr lang="fr-FR" sz="3600" dirty="0"/>
              <a:t>La posture</a:t>
            </a:r>
          </a:p>
        </p:txBody>
      </p:sp>
      <p:sp>
        <p:nvSpPr>
          <p:cNvPr id="3" name="ZoneTexte 2">
            <a:extLst>
              <a:ext uri="{FF2B5EF4-FFF2-40B4-BE49-F238E27FC236}">
                <a16:creationId xmlns:a16="http://schemas.microsoft.com/office/drawing/2014/main" id="{63F7B025-1D40-894E-83DC-D3025ECB866C}"/>
              </a:ext>
            </a:extLst>
          </p:cNvPr>
          <p:cNvSpPr txBox="1"/>
          <p:nvPr/>
        </p:nvSpPr>
        <p:spPr>
          <a:xfrm>
            <a:off x="160421" y="847898"/>
            <a:ext cx="11477399" cy="6118021"/>
          </a:xfrm>
          <a:prstGeom prst="rect">
            <a:avLst/>
          </a:prstGeom>
          <a:noFill/>
        </p:spPr>
        <p:txBody>
          <a:bodyPr wrap="square" rtlCol="0">
            <a:spAutoFit/>
          </a:bodyPr>
          <a:lstStyle/>
          <a:p>
            <a:r>
              <a:rPr lang="fr-FR" sz="2400" dirty="0"/>
              <a:t>L’attention: Les garçons bougent plus. Les garçons manifestent leur insatisfaction plus souvent. Ils sont audacieux et ne se soucient pas des conséquences. Les garçons interrompent plus souvent. Le professeur est alors inquiet. Il répond aux questions. Il veut avancer.</a:t>
            </a:r>
          </a:p>
          <a:p>
            <a:endParaRPr lang="fr-FR" sz="2400" dirty="0"/>
          </a:p>
          <a:p>
            <a:r>
              <a:rPr lang="fr-FR" sz="2400" dirty="0"/>
              <a:t>Le sourire: le professeur sourit plus aux filles. Les garçons sont félicités.</a:t>
            </a:r>
          </a:p>
          <a:p>
            <a:endParaRPr lang="fr-FR" sz="2400" dirty="0"/>
          </a:p>
          <a:p>
            <a:r>
              <a:rPr lang="fr-FR" sz="2400" dirty="0"/>
              <a:t>Posez-vous la question: ai-je les mêmes ambitions pour les filles que pour les garçons?</a:t>
            </a:r>
          </a:p>
          <a:p>
            <a:endParaRPr lang="fr-FR" sz="2400" dirty="0"/>
          </a:p>
          <a:p>
            <a:r>
              <a:rPr lang="fr-FR" sz="2400" dirty="0"/>
              <a:t>Face aux mêmes résultats, un professeur peut penser:</a:t>
            </a:r>
          </a:p>
          <a:p>
            <a:pPr marL="342900" indent="-342900">
              <a:buFontTx/>
              <a:buChar char="-"/>
            </a:pPr>
            <a:r>
              <a:rPr lang="fr-FR" sz="2400" dirty="0"/>
              <a:t>Un garçon peut faire mieux (sous entend qu’il est mieux). La perception est positive et ambitieuse. </a:t>
            </a:r>
          </a:p>
          <a:p>
            <a:pPr marL="342900" indent="-342900">
              <a:buFontTx/>
              <a:buChar char="-"/>
            </a:pPr>
            <a:r>
              <a:rPr lang="fr-FR" sz="2400" dirty="0"/>
              <a:t>Les garçons réussissent grâce à leurs capacités et non leur travail. </a:t>
            </a:r>
            <a:r>
              <a:rPr lang="fr-FR" sz="2400" b="1" dirty="0"/>
              <a:t>Conséquence? Les garçons se surévaluent.</a:t>
            </a:r>
          </a:p>
          <a:p>
            <a:pPr marL="342900" indent="-342900">
              <a:buFontTx/>
              <a:buChar char="-"/>
            </a:pPr>
            <a:r>
              <a:rPr lang="fr-FR" sz="2400" dirty="0"/>
              <a:t>Les filles font ce qu’elles peuvent. La perception est limitée et négative. Les filles réussissent grâce à leur travail</a:t>
            </a:r>
            <a:r>
              <a:rPr lang="fr-FR" sz="2400" b="1" dirty="0"/>
              <a:t>. Conséquence? Les filles se dévaluent.</a:t>
            </a:r>
          </a:p>
        </p:txBody>
      </p:sp>
    </p:spTree>
    <p:extLst>
      <p:ext uri="{BB962C8B-B14F-4D97-AF65-F5344CB8AC3E}">
        <p14:creationId xmlns:p14="http://schemas.microsoft.com/office/powerpoint/2010/main" val="21868782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EC907CA1-F869-DC44-BE8E-E0C6D9D2509A}"/>
              </a:ext>
            </a:extLst>
          </p:cNvPr>
          <p:cNvSpPr txBox="1"/>
          <p:nvPr/>
        </p:nvSpPr>
        <p:spPr>
          <a:xfrm>
            <a:off x="256674" y="160421"/>
            <a:ext cx="11281391" cy="6370975"/>
          </a:xfrm>
          <a:prstGeom prst="rect">
            <a:avLst/>
          </a:prstGeom>
          <a:noFill/>
        </p:spPr>
        <p:txBody>
          <a:bodyPr wrap="square" rtlCol="0">
            <a:spAutoFit/>
          </a:bodyPr>
          <a:lstStyle/>
          <a:p>
            <a:r>
              <a:rPr lang="fr-FR" sz="2400" dirty="0"/>
              <a:t>La régulation dans le cours:</a:t>
            </a:r>
          </a:p>
          <a:p>
            <a:pPr marL="342900" indent="-342900">
              <a:buFontTx/>
              <a:buChar char="-"/>
            </a:pPr>
            <a:r>
              <a:rPr lang="fr-FR" sz="2400" dirty="0"/>
              <a:t>Les garçons sont plus souvent repris et encouragés</a:t>
            </a:r>
          </a:p>
          <a:p>
            <a:pPr marL="342900" indent="-342900">
              <a:buFontTx/>
              <a:buChar char="-"/>
            </a:pPr>
            <a:r>
              <a:rPr lang="fr-FR" sz="2400" dirty="0"/>
              <a:t>Dans le cadre d’évaluations formatives, les étayages sont plus nourris pour les garçons.</a:t>
            </a:r>
          </a:p>
          <a:p>
            <a:pPr marL="342900" indent="-342900">
              <a:buFontTx/>
              <a:buChar char="-"/>
            </a:pPr>
            <a:r>
              <a:rPr lang="fr-FR" sz="2400" dirty="0"/>
              <a:t>Il est sous-entendu que le garçon doit réussir</a:t>
            </a:r>
          </a:p>
          <a:p>
            <a:pPr marL="342900" indent="-342900">
              <a:buFontTx/>
              <a:buChar char="-"/>
            </a:pPr>
            <a:r>
              <a:rPr lang="fr-FR" sz="2400" dirty="0"/>
              <a:t>Le garçon est plus sévèrement puni</a:t>
            </a:r>
          </a:p>
          <a:p>
            <a:endParaRPr lang="fr-FR" sz="2400" dirty="0"/>
          </a:p>
          <a:p>
            <a:r>
              <a:rPr lang="fr-FR" sz="2400" dirty="0"/>
              <a:t>Le point à se rappeler. Il n’est pas question de donner plus aux filles. Il est question de se poser les questions suivantes:</a:t>
            </a:r>
          </a:p>
          <a:p>
            <a:pPr marL="342900" indent="-342900">
              <a:buFontTx/>
              <a:buChar char="-"/>
            </a:pPr>
            <a:r>
              <a:rPr lang="fr-FR" sz="2400" dirty="0"/>
              <a:t>Est-ce que je félicite de la même manière les filles et les garçons?</a:t>
            </a:r>
          </a:p>
          <a:p>
            <a:pPr marL="342900" indent="-342900">
              <a:buFontTx/>
              <a:buChar char="-"/>
            </a:pPr>
            <a:r>
              <a:rPr lang="fr-FR" sz="2400" dirty="0"/>
              <a:t>Est-ce que je punis de la même manière les filles et les garçons?</a:t>
            </a:r>
          </a:p>
          <a:p>
            <a:pPr marL="342900" indent="-342900">
              <a:buFontTx/>
              <a:buChar char="-"/>
            </a:pPr>
            <a:r>
              <a:rPr lang="fr-FR" sz="2400" dirty="0"/>
              <a:t>Est-ce que je demande les mêmes sanctions pour les mêmes faits?</a:t>
            </a:r>
          </a:p>
          <a:p>
            <a:pPr marL="342900" indent="-342900">
              <a:buFontTx/>
              <a:buChar char="-"/>
            </a:pPr>
            <a:r>
              <a:rPr lang="fr-FR" sz="2400" dirty="0"/>
              <a:t>Mes annotations sont-elles les mêmes?</a:t>
            </a:r>
          </a:p>
          <a:p>
            <a:pPr marL="342900" indent="-342900">
              <a:buFontTx/>
              <a:buChar char="-"/>
            </a:pPr>
            <a:r>
              <a:rPr lang="fr-FR" sz="2400" dirty="0"/>
              <a:t>Est-ce que je donne le même type de conseils?</a:t>
            </a:r>
          </a:p>
          <a:p>
            <a:pPr marL="342900" indent="-342900">
              <a:buFontTx/>
              <a:buChar char="-"/>
            </a:pPr>
            <a:r>
              <a:rPr lang="fr-FR" sz="2400" dirty="0"/>
              <a:t>Est-ce que je demande aux garçons d’agir et aux filles d’observer?</a:t>
            </a:r>
          </a:p>
          <a:p>
            <a:pPr marL="342900" indent="-342900">
              <a:buFontTx/>
              <a:buChar char="-"/>
            </a:pPr>
            <a:r>
              <a:rPr lang="fr-FR" sz="2400" dirty="0"/>
              <a:t>Est-ce les garçons qui distribuent les photocopies et les filles qui effacent le tableau?</a:t>
            </a:r>
          </a:p>
          <a:p>
            <a:pPr marL="342900" indent="-342900">
              <a:buFontTx/>
              <a:buChar char="-"/>
            </a:pPr>
            <a:r>
              <a:rPr lang="fr-FR" sz="2400" dirty="0"/>
              <a:t>Est-ce les garçons qui sont les tuteurs pour aider les élèves en difficulté?</a:t>
            </a:r>
          </a:p>
          <a:p>
            <a:pPr marL="342900" indent="-342900">
              <a:buFontTx/>
              <a:buChar char="-"/>
            </a:pPr>
            <a:r>
              <a:rPr lang="fr-FR" sz="2400" dirty="0"/>
              <a:t>Est-ce que je fais tourner les rôles de secrétaire…? </a:t>
            </a:r>
          </a:p>
        </p:txBody>
      </p:sp>
    </p:spTree>
    <p:extLst>
      <p:ext uri="{BB962C8B-B14F-4D97-AF65-F5344CB8AC3E}">
        <p14:creationId xmlns:p14="http://schemas.microsoft.com/office/powerpoint/2010/main" val="260208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B6BD9E4-FCC7-FC48-B123-9B151EA246F1}"/>
              </a:ext>
            </a:extLst>
          </p:cNvPr>
          <p:cNvPicPr>
            <a:picLocks noChangeAspect="1"/>
          </p:cNvPicPr>
          <p:nvPr/>
        </p:nvPicPr>
        <p:blipFill>
          <a:blip r:embed="rId2"/>
          <a:stretch>
            <a:fillRect/>
          </a:stretch>
        </p:blipFill>
        <p:spPr>
          <a:xfrm>
            <a:off x="793750" y="2698750"/>
            <a:ext cx="10604500" cy="1460500"/>
          </a:xfrm>
          <a:prstGeom prst="rect">
            <a:avLst/>
          </a:prstGeom>
        </p:spPr>
      </p:pic>
      <p:sp>
        <p:nvSpPr>
          <p:cNvPr id="4" name="ZoneTexte 3">
            <a:extLst>
              <a:ext uri="{FF2B5EF4-FFF2-40B4-BE49-F238E27FC236}">
                <a16:creationId xmlns:a16="http://schemas.microsoft.com/office/drawing/2014/main" id="{F42EB8D7-04F9-C44C-BA38-21FFDF50B4C2}"/>
              </a:ext>
            </a:extLst>
          </p:cNvPr>
          <p:cNvSpPr txBox="1"/>
          <p:nvPr/>
        </p:nvSpPr>
        <p:spPr>
          <a:xfrm>
            <a:off x="3890356" y="4522124"/>
            <a:ext cx="4835619" cy="369332"/>
          </a:xfrm>
          <a:prstGeom prst="rect">
            <a:avLst/>
          </a:prstGeom>
          <a:noFill/>
        </p:spPr>
        <p:txBody>
          <a:bodyPr wrap="none" rtlCol="0">
            <a:spAutoFit/>
          </a:bodyPr>
          <a:lstStyle/>
          <a:p>
            <a:r>
              <a:rPr lang="fr-FR" dirty="0"/>
              <a:t>Delphine Evain, IA-IPR d’EPS, académie de Nantes</a:t>
            </a:r>
          </a:p>
        </p:txBody>
      </p:sp>
    </p:spTree>
    <p:extLst>
      <p:ext uri="{BB962C8B-B14F-4D97-AF65-F5344CB8AC3E}">
        <p14:creationId xmlns:p14="http://schemas.microsoft.com/office/powerpoint/2010/main" val="12805123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8A3F4B-986B-804A-B518-F94C1CA40BFA}"/>
              </a:ext>
            </a:extLst>
          </p:cNvPr>
          <p:cNvSpPr>
            <a:spLocks noGrp="1"/>
          </p:cNvSpPr>
          <p:nvPr>
            <p:ph type="title"/>
          </p:nvPr>
        </p:nvSpPr>
        <p:spPr/>
        <p:txBody>
          <a:bodyPr>
            <a:normAutofit/>
          </a:bodyPr>
          <a:lstStyle/>
          <a:p>
            <a:r>
              <a:rPr lang="fr-FR" dirty="0"/>
              <a:t>Les supports choisis:</a:t>
            </a:r>
          </a:p>
        </p:txBody>
      </p:sp>
      <p:sp>
        <p:nvSpPr>
          <p:cNvPr id="3" name="ZoneTexte 2">
            <a:extLst>
              <a:ext uri="{FF2B5EF4-FFF2-40B4-BE49-F238E27FC236}">
                <a16:creationId xmlns:a16="http://schemas.microsoft.com/office/drawing/2014/main" id="{7C35F184-EA10-C443-854B-35C17BEAB0A3}"/>
              </a:ext>
            </a:extLst>
          </p:cNvPr>
          <p:cNvSpPr txBox="1"/>
          <p:nvPr/>
        </p:nvSpPr>
        <p:spPr>
          <a:xfrm>
            <a:off x="537882" y="2581835"/>
            <a:ext cx="10232032" cy="1200329"/>
          </a:xfrm>
          <a:prstGeom prst="rect">
            <a:avLst/>
          </a:prstGeom>
          <a:noFill/>
        </p:spPr>
        <p:txBody>
          <a:bodyPr wrap="none" rtlCol="0">
            <a:spAutoFit/>
          </a:bodyPr>
          <a:lstStyle/>
          <a:p>
            <a:r>
              <a:rPr lang="fr-FR" sz="2400" dirty="0"/>
              <a:t>Il y a plus de supports qui se préoccupent des hommes et de leur points de vues.</a:t>
            </a:r>
          </a:p>
          <a:p>
            <a:endParaRPr lang="fr-FR" sz="2400" dirty="0"/>
          </a:p>
          <a:p>
            <a:r>
              <a:rPr lang="fr-FR" sz="2400" dirty="0"/>
              <a:t>Attention au choix des œuvres complètes, des personnages…</a:t>
            </a:r>
          </a:p>
        </p:txBody>
      </p:sp>
    </p:spTree>
    <p:extLst>
      <p:ext uri="{BB962C8B-B14F-4D97-AF65-F5344CB8AC3E}">
        <p14:creationId xmlns:p14="http://schemas.microsoft.com/office/powerpoint/2010/main" val="46759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p:cNvPr>
          <p:cNvSpPr>
            <a:spLocks noGrp="1" noChangeArrowheads="1"/>
          </p:cNvSpPr>
          <p:nvPr>
            <p:ph type="ctrTitle"/>
          </p:nvPr>
        </p:nvSpPr>
        <p:spPr>
          <a:xfrm>
            <a:off x="2095472" y="1556792"/>
            <a:ext cx="8321008" cy="3086654"/>
          </a:xfrm>
        </p:spPr>
        <p:txBody>
          <a:bodyPr>
            <a:normAutofit fontScale="90000"/>
          </a:bodyPr>
          <a:lstStyle/>
          <a:p>
            <a:pPr>
              <a:defRPr/>
            </a:pPr>
            <a:br>
              <a:rPr lang="fr-FR" dirty="0">
                <a:solidFill>
                  <a:schemeClr val="accent1">
                    <a:satMod val="150000"/>
                  </a:schemeClr>
                </a:solidFill>
                <a:latin typeface="Arial Black" pitchFamily="34" charset="0"/>
              </a:rPr>
            </a:br>
            <a:br>
              <a:rPr lang="fr-FR" sz="2200" dirty="0">
                <a:solidFill>
                  <a:schemeClr val="accent1">
                    <a:satMod val="150000"/>
                  </a:schemeClr>
                </a:solidFill>
                <a:latin typeface="Arial Black" pitchFamily="34" charset="0"/>
              </a:rPr>
            </a:br>
            <a:br>
              <a:rPr lang="fr-FR" dirty="0">
                <a:solidFill>
                  <a:schemeClr val="accent1">
                    <a:satMod val="150000"/>
                  </a:schemeClr>
                </a:solidFill>
                <a:latin typeface="Arial Black" pitchFamily="34" charset="0"/>
              </a:rPr>
            </a:br>
            <a:br>
              <a:rPr lang="fr-FR" dirty="0">
                <a:solidFill>
                  <a:schemeClr val="accent1">
                    <a:satMod val="150000"/>
                  </a:schemeClr>
                </a:solidFill>
                <a:latin typeface="Arial Black" pitchFamily="34" charset="0"/>
              </a:rPr>
            </a:br>
            <a:br>
              <a:rPr lang="fr-FR" dirty="0">
                <a:solidFill>
                  <a:schemeClr val="accent1">
                    <a:satMod val="150000"/>
                  </a:schemeClr>
                </a:solidFill>
                <a:latin typeface="Arial Black" pitchFamily="34" charset="0"/>
              </a:rPr>
            </a:br>
            <a:endParaRPr lang="fr-FR" dirty="0">
              <a:solidFill>
                <a:schemeClr val="accent1">
                  <a:satMod val="150000"/>
                </a:schemeClr>
              </a:solidFill>
              <a:latin typeface="Arial Black" pitchFamily="34" charset="0"/>
            </a:endParaRPr>
          </a:p>
        </p:txBody>
      </p:sp>
      <p:sp>
        <p:nvSpPr>
          <p:cNvPr id="12291" name="Rectangle 3">
            <a:extLst/>
          </p:cNvPr>
          <p:cNvSpPr>
            <a:spLocks noGrp="1" noChangeArrowheads="1"/>
          </p:cNvSpPr>
          <p:nvPr>
            <p:ph type="subTitle" idx="1"/>
          </p:nvPr>
        </p:nvSpPr>
        <p:spPr>
          <a:xfrm>
            <a:off x="1743075" y="2565401"/>
            <a:ext cx="8758238" cy="4149725"/>
          </a:xfrm>
        </p:spPr>
        <p:txBody>
          <a:bodyPr rtlCol="0">
            <a:normAutofit fontScale="25000" lnSpcReduction="20000"/>
          </a:bodyPr>
          <a:lstStyle/>
          <a:p>
            <a:pPr>
              <a:spcBef>
                <a:spcPts val="0"/>
              </a:spcBef>
              <a:defRPr/>
            </a:pPr>
            <a:endParaRPr lang="fr-FR" sz="1400" dirty="0">
              <a:solidFill>
                <a:schemeClr val="tx2"/>
              </a:solidFill>
              <a:latin typeface="Arial Black" pitchFamily="34" charset="0"/>
            </a:endParaRPr>
          </a:p>
          <a:p>
            <a:pPr>
              <a:spcBef>
                <a:spcPts val="0"/>
              </a:spcBef>
              <a:defRPr/>
            </a:pPr>
            <a:endParaRPr lang="fr-FR" sz="1400" dirty="0">
              <a:solidFill>
                <a:schemeClr val="tx2"/>
              </a:solidFill>
              <a:latin typeface="Arial Black" pitchFamily="34" charset="0"/>
            </a:endParaRPr>
          </a:p>
          <a:p>
            <a:pPr>
              <a:spcBef>
                <a:spcPts val="0"/>
              </a:spcBef>
              <a:defRPr/>
            </a:pPr>
            <a:endParaRPr lang="fr-FR" sz="1400" dirty="0">
              <a:solidFill>
                <a:schemeClr val="tx2"/>
              </a:solidFill>
              <a:latin typeface="Arial Black" pitchFamily="34" charset="0"/>
            </a:endParaRPr>
          </a:p>
          <a:p>
            <a:pPr>
              <a:spcBef>
                <a:spcPts val="0"/>
              </a:spcBef>
              <a:defRPr/>
            </a:pPr>
            <a:endParaRPr lang="fr-FR" sz="2800" dirty="0">
              <a:latin typeface="Arial Black" pitchFamily="34" charset="0"/>
              <a:cs typeface="Aharoni" pitchFamily="2" charset="-79"/>
            </a:endParaRPr>
          </a:p>
          <a:p>
            <a:pPr>
              <a:spcBef>
                <a:spcPts val="0"/>
              </a:spcBef>
              <a:defRPr/>
            </a:pPr>
            <a:endParaRPr lang="fr-FR" sz="2800" dirty="0">
              <a:latin typeface="Arial Black" pitchFamily="34" charset="0"/>
              <a:cs typeface="Aharoni" pitchFamily="2" charset="-79"/>
            </a:endParaRPr>
          </a:p>
          <a:p>
            <a:pPr>
              <a:spcBef>
                <a:spcPts val="0"/>
              </a:spcBef>
              <a:defRPr/>
            </a:pPr>
            <a:r>
              <a:rPr lang="fr-FR" sz="2800" dirty="0">
                <a:latin typeface="Arial Black" pitchFamily="34" charset="0"/>
                <a:cs typeface="Aharoni" pitchFamily="2" charset="-79"/>
              </a:rPr>
              <a:t>	</a:t>
            </a:r>
          </a:p>
          <a:p>
            <a:pPr>
              <a:spcBef>
                <a:spcPts val="0"/>
              </a:spcBef>
              <a:defRPr/>
            </a:pPr>
            <a:endParaRPr lang="fr-FR" sz="2800" dirty="0">
              <a:latin typeface="Arial Black" pitchFamily="34" charset="0"/>
              <a:cs typeface="Aharoni" pitchFamily="2" charset="-79"/>
            </a:endParaRPr>
          </a:p>
          <a:p>
            <a:pPr>
              <a:spcBef>
                <a:spcPts val="0"/>
              </a:spcBef>
              <a:defRPr/>
            </a:pPr>
            <a:endParaRPr lang="fr-FR" sz="2800" dirty="0">
              <a:latin typeface="Arial Black" pitchFamily="34" charset="0"/>
              <a:cs typeface="Aharoni" pitchFamily="2" charset="-79"/>
            </a:endParaRPr>
          </a:p>
          <a:p>
            <a:pPr>
              <a:spcBef>
                <a:spcPts val="0"/>
              </a:spcBef>
              <a:defRPr/>
            </a:pPr>
            <a:endParaRPr lang="fr-FR" sz="2800" dirty="0">
              <a:latin typeface="Arial Black" pitchFamily="34" charset="0"/>
              <a:cs typeface="Aharoni" pitchFamily="2" charset="-79"/>
            </a:endParaRPr>
          </a:p>
          <a:p>
            <a:pPr>
              <a:spcBef>
                <a:spcPts val="0"/>
              </a:spcBef>
              <a:defRPr/>
            </a:pPr>
            <a:endParaRPr lang="fr-FR" sz="2800" dirty="0">
              <a:latin typeface="Arial Black" pitchFamily="34" charset="0"/>
              <a:cs typeface="Aharoni" pitchFamily="2" charset="-79"/>
            </a:endParaRPr>
          </a:p>
          <a:p>
            <a:pPr>
              <a:spcBef>
                <a:spcPts val="0"/>
              </a:spcBef>
              <a:defRPr/>
            </a:pPr>
            <a:endParaRPr lang="fr-FR" sz="2800" dirty="0">
              <a:latin typeface="Arial Black" pitchFamily="34" charset="0"/>
              <a:cs typeface="Aharoni" pitchFamily="2" charset="-79"/>
            </a:endParaRPr>
          </a:p>
          <a:p>
            <a:pPr>
              <a:spcBef>
                <a:spcPts val="0"/>
              </a:spcBef>
              <a:defRPr/>
            </a:pPr>
            <a:endParaRPr lang="fr-FR" sz="2800" dirty="0">
              <a:latin typeface="Arial Black" pitchFamily="34" charset="0"/>
              <a:cs typeface="Aharoni" pitchFamily="2" charset="-79"/>
            </a:endParaRPr>
          </a:p>
          <a:p>
            <a:pPr>
              <a:spcBef>
                <a:spcPts val="0"/>
              </a:spcBef>
              <a:defRPr/>
            </a:pPr>
            <a:endParaRPr lang="fr-FR" sz="2800" dirty="0">
              <a:latin typeface="Arial Black" pitchFamily="34" charset="0"/>
              <a:cs typeface="Aharoni" pitchFamily="2" charset="-79"/>
            </a:endParaRPr>
          </a:p>
          <a:p>
            <a:pPr>
              <a:spcBef>
                <a:spcPts val="0"/>
              </a:spcBef>
              <a:defRPr/>
            </a:pPr>
            <a:r>
              <a:rPr lang="fr-FR" sz="800" b="1" dirty="0"/>
              <a:t>« Les 5 à 7 » de Profession Banlieue</a:t>
            </a:r>
            <a:endParaRPr lang="fr-FR" sz="800" dirty="0"/>
          </a:p>
          <a:p>
            <a:pPr>
              <a:spcBef>
                <a:spcPts val="0"/>
              </a:spcBef>
              <a:defRPr/>
            </a:pPr>
            <a:r>
              <a:rPr lang="fr-FR" sz="800" b="1" dirty="0"/>
              <a:t>« Les 5 à 7 » de Profession Banlieue</a:t>
            </a:r>
            <a:endParaRPr lang="fr-FR" sz="800" dirty="0"/>
          </a:p>
          <a:p>
            <a:pPr>
              <a:spcBef>
                <a:spcPts val="0"/>
              </a:spcBef>
              <a:defRPr/>
            </a:pPr>
            <a:r>
              <a:rPr lang="fr-FR" sz="800" b="1" dirty="0"/>
              <a:t>« Les 5 à 7 » de Profession Banlieue</a:t>
            </a:r>
            <a:endParaRPr lang="fr-FR" sz="800" dirty="0"/>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lvl="1">
              <a:spcBef>
                <a:spcPts val="0"/>
              </a:spcBef>
              <a:defRPr/>
            </a:pPr>
            <a:endParaRPr lang="fr-FR" sz="7200" b="1" dirty="0">
              <a:latin typeface="Arial Black" pitchFamily="34" charset="0"/>
            </a:endParaRPr>
          </a:p>
          <a:p>
            <a:pPr>
              <a:spcBef>
                <a:spcPts val="0"/>
              </a:spcBef>
              <a:defRPr/>
            </a:pPr>
            <a:r>
              <a:rPr lang="fr-FR" sz="6400" b="1" dirty="0">
                <a:latin typeface="Arial Black" pitchFamily="34" charset="0"/>
              </a:rPr>
              <a:t>  </a:t>
            </a: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6400" b="1" dirty="0">
              <a:latin typeface="Arial Black" pitchFamily="34" charset="0"/>
            </a:endParaRPr>
          </a:p>
          <a:p>
            <a:pPr>
              <a:spcBef>
                <a:spcPts val="0"/>
              </a:spcBef>
              <a:defRPr/>
            </a:pPr>
            <a:endParaRPr lang="fr-FR" sz="2800" dirty="0">
              <a:latin typeface="Arial Black" pitchFamily="34" charset="0"/>
              <a:cs typeface="Aharoni" pitchFamily="2" charset="-79"/>
            </a:endParaRPr>
          </a:p>
          <a:p>
            <a:pPr>
              <a:spcBef>
                <a:spcPts val="0"/>
              </a:spcBef>
              <a:defRPr/>
            </a:pPr>
            <a:endParaRPr lang="fr-FR" sz="2800" dirty="0">
              <a:latin typeface="Arial Black" pitchFamily="34" charset="0"/>
              <a:cs typeface="Aharoni" pitchFamily="2" charset="-79"/>
            </a:endParaRPr>
          </a:p>
          <a:p>
            <a:pPr>
              <a:spcBef>
                <a:spcPts val="0"/>
              </a:spcBef>
              <a:defRPr/>
            </a:pPr>
            <a:r>
              <a:rPr lang="fr-FR" sz="2800" dirty="0">
                <a:latin typeface="Arial Black" pitchFamily="34" charset="0"/>
                <a:cs typeface="Aharoni" pitchFamily="2" charset="-79"/>
              </a:rPr>
              <a:t>			</a:t>
            </a:r>
          </a:p>
          <a:p>
            <a:pPr>
              <a:spcBef>
                <a:spcPts val="0"/>
              </a:spcBef>
              <a:defRPr/>
            </a:pPr>
            <a:endParaRPr lang="fr-FR" sz="2800" dirty="0">
              <a:latin typeface="Arial Black" pitchFamily="34" charset="0"/>
              <a:cs typeface="Aharoni" pitchFamily="2" charset="-79"/>
            </a:endParaRPr>
          </a:p>
          <a:p>
            <a:pPr>
              <a:spcBef>
                <a:spcPts val="0"/>
              </a:spcBef>
              <a:defRPr/>
            </a:pPr>
            <a:endParaRPr lang="fr-FR" sz="2800" dirty="0">
              <a:latin typeface="Arial Black" pitchFamily="34" charset="0"/>
              <a:cs typeface="Aharoni" pitchFamily="2" charset="-79"/>
            </a:endParaRPr>
          </a:p>
          <a:p>
            <a:pPr>
              <a:spcBef>
                <a:spcPts val="0"/>
              </a:spcBef>
              <a:defRPr/>
            </a:pPr>
            <a:endParaRPr lang="fr-FR" sz="2800" dirty="0">
              <a:latin typeface="Arial Black" pitchFamily="34" charset="0"/>
              <a:cs typeface="Aharoni" pitchFamily="2" charset="-79"/>
            </a:endParaRPr>
          </a:p>
          <a:p>
            <a:pPr>
              <a:spcBef>
                <a:spcPts val="0"/>
              </a:spcBef>
              <a:defRPr/>
            </a:pPr>
            <a:endParaRPr lang="fr-FR" sz="2800" dirty="0">
              <a:latin typeface="Arial Black" pitchFamily="34" charset="0"/>
              <a:cs typeface="Aharoni" pitchFamily="2" charset="-79"/>
            </a:endParaRPr>
          </a:p>
          <a:p>
            <a:pPr>
              <a:spcBef>
                <a:spcPts val="0"/>
              </a:spcBef>
              <a:defRPr/>
            </a:pPr>
            <a:endParaRPr lang="fr-FR" sz="2800" dirty="0">
              <a:latin typeface="Arial Black" pitchFamily="34" charset="0"/>
              <a:cs typeface="Aharoni" pitchFamily="2" charset="-79"/>
            </a:endParaRPr>
          </a:p>
          <a:p>
            <a:pPr>
              <a:spcBef>
                <a:spcPts val="0"/>
              </a:spcBef>
              <a:defRPr/>
            </a:pPr>
            <a:endParaRPr lang="fr-FR" sz="2800" dirty="0">
              <a:latin typeface="Arial Black" pitchFamily="34" charset="0"/>
              <a:cs typeface="Aharoni" pitchFamily="2" charset="-79"/>
            </a:endParaRPr>
          </a:p>
          <a:p>
            <a:pPr>
              <a:spcBef>
                <a:spcPts val="0"/>
              </a:spcBef>
              <a:defRPr/>
            </a:pPr>
            <a:endParaRPr lang="fr-FR" sz="2800" dirty="0">
              <a:latin typeface="Arial Black" pitchFamily="34" charset="0"/>
              <a:cs typeface="Aharoni" pitchFamily="2" charset="-79"/>
            </a:endParaRPr>
          </a:p>
          <a:p>
            <a:pPr>
              <a:spcBef>
                <a:spcPts val="0"/>
              </a:spcBef>
              <a:defRPr/>
            </a:pPr>
            <a:r>
              <a:rPr lang="fr-FR" sz="2800" dirty="0">
                <a:latin typeface="Arial Black" pitchFamily="34" charset="0"/>
                <a:cs typeface="Aharoni" pitchFamily="2" charset="-79"/>
              </a:rPr>
              <a:t>	</a:t>
            </a:r>
          </a:p>
          <a:p>
            <a:pPr>
              <a:spcBef>
                <a:spcPts val="0"/>
              </a:spcBef>
              <a:defRPr/>
            </a:pPr>
            <a:endParaRPr lang="fr-FR" sz="2800" dirty="0">
              <a:latin typeface="Arial Black" pitchFamily="34" charset="0"/>
              <a:cs typeface="Aharoni" pitchFamily="2" charset="-79"/>
            </a:endParaRPr>
          </a:p>
          <a:p>
            <a:pPr>
              <a:spcBef>
                <a:spcPts val="0"/>
              </a:spcBef>
              <a:defRPr/>
            </a:pPr>
            <a:r>
              <a:rPr lang="fr-FR" sz="2800" dirty="0">
                <a:latin typeface="Arial Black" pitchFamily="34" charset="0"/>
                <a:cs typeface="Aharoni" pitchFamily="2" charset="-79"/>
              </a:rPr>
              <a:t>	</a:t>
            </a:r>
          </a:p>
          <a:p>
            <a:pPr>
              <a:spcBef>
                <a:spcPts val="0"/>
              </a:spcBef>
              <a:defRPr/>
            </a:pPr>
            <a:endParaRPr lang="fr-FR" sz="2800" dirty="0">
              <a:latin typeface="Arial Black" pitchFamily="34" charset="0"/>
              <a:cs typeface="Aharoni" pitchFamily="2" charset="-79"/>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r>
              <a:rPr lang="fr-FR" sz="6400" b="1" dirty="0">
                <a:latin typeface="Arial Black" pitchFamily="34" charset="0"/>
              </a:rPr>
              <a:t>                                                                                                                   </a:t>
            </a: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buClr>
                <a:srgbClr val="F0AD00"/>
              </a:buClr>
              <a:defRPr/>
            </a:pPr>
            <a:endParaRPr lang="fr-FR" sz="6400" b="1" dirty="0">
              <a:latin typeface="Arial Black" pitchFamily="34" charset="0"/>
            </a:endParaRPr>
          </a:p>
          <a:p>
            <a:pPr>
              <a:spcBef>
                <a:spcPts val="0"/>
              </a:spcBef>
              <a:defRPr/>
            </a:pPr>
            <a:r>
              <a:rPr lang="fr-FR" sz="5600" b="1" i="1" dirty="0">
                <a:solidFill>
                  <a:schemeClr val="tx2"/>
                </a:solidFill>
                <a:latin typeface="Myriad Web Pro Condensed" pitchFamily="34" charset="0"/>
              </a:rPr>
              <a:t>Sylvie AYRAL</a:t>
            </a:r>
          </a:p>
          <a:p>
            <a:pPr>
              <a:spcBef>
                <a:spcPts val="0"/>
              </a:spcBef>
              <a:defRPr/>
            </a:pPr>
            <a:endParaRPr lang="fr-FR" sz="5600" b="1" i="1" dirty="0">
              <a:solidFill>
                <a:schemeClr val="tx2"/>
              </a:solidFill>
              <a:latin typeface="Myriad Web Pro Condensed" pitchFamily="34" charset="0"/>
            </a:endParaRPr>
          </a:p>
          <a:p>
            <a:pPr>
              <a:spcBef>
                <a:spcPts val="0"/>
              </a:spcBef>
              <a:defRPr/>
            </a:pPr>
            <a:r>
              <a:rPr lang="fr-FR" sz="4800" b="1" i="1" dirty="0">
                <a:solidFill>
                  <a:schemeClr val="tx2"/>
                </a:solidFill>
                <a:latin typeface="Myriad Web Pro Condensed" pitchFamily="34" charset="0"/>
              </a:rPr>
              <a:t>Professeure agrégée</a:t>
            </a:r>
          </a:p>
          <a:p>
            <a:pPr>
              <a:spcBef>
                <a:spcPts val="0"/>
              </a:spcBef>
              <a:defRPr/>
            </a:pPr>
            <a:r>
              <a:rPr lang="fr-FR" sz="4800" b="1" i="1" dirty="0">
                <a:solidFill>
                  <a:schemeClr val="tx2"/>
                </a:solidFill>
                <a:latin typeface="Myriad Web Pro Condensed" pitchFamily="34" charset="0"/>
              </a:rPr>
              <a:t>Docteure en Sciences de l’éducation, Bordeaux </a:t>
            </a:r>
          </a:p>
          <a:p>
            <a:pPr>
              <a:spcBef>
                <a:spcPts val="0"/>
              </a:spcBef>
              <a:defRPr/>
            </a:pPr>
            <a:r>
              <a:rPr lang="fr-FR" sz="4800" b="1" i="1" dirty="0">
                <a:solidFill>
                  <a:schemeClr val="tx2"/>
                </a:solidFill>
                <a:latin typeface="Myriad Web Pro Condensed" pitchFamily="34" charset="0"/>
              </a:rPr>
              <a:t> </a:t>
            </a:r>
          </a:p>
          <a:p>
            <a:pPr>
              <a:spcBef>
                <a:spcPts val="0"/>
              </a:spcBef>
              <a:defRPr/>
            </a:pPr>
            <a:r>
              <a:rPr lang="fr-FR" sz="4800" b="1" i="1" dirty="0">
                <a:solidFill>
                  <a:schemeClr val="tx2"/>
                </a:solidFill>
                <a:latin typeface="Myriad Web Pro Condensed" pitchFamily="34" charset="0"/>
              </a:rPr>
              <a:t>AYRAL S. (2011), « La fabrique des garçons. Sanctions et genre au collège » </a:t>
            </a:r>
            <a:r>
              <a:rPr lang="fr-FR" sz="4800" b="1" i="1" dirty="0" err="1">
                <a:solidFill>
                  <a:schemeClr val="tx2"/>
                </a:solidFill>
                <a:latin typeface="Myriad Web Pro Condensed" pitchFamily="34" charset="0"/>
              </a:rPr>
              <a:t>Puf</a:t>
            </a:r>
            <a:r>
              <a:rPr lang="fr-FR" sz="4800" b="1" i="1" dirty="0">
                <a:solidFill>
                  <a:schemeClr val="tx2"/>
                </a:solidFill>
                <a:latin typeface="Myriad Web Pro Condensed" pitchFamily="34" charset="0"/>
              </a:rPr>
              <a:t>, 2011</a:t>
            </a:r>
          </a:p>
          <a:p>
            <a:pPr>
              <a:spcBef>
                <a:spcPts val="0"/>
              </a:spcBef>
              <a:defRPr/>
            </a:pPr>
            <a:r>
              <a:rPr lang="fr-FR" sz="4800" b="1" i="1" dirty="0">
                <a:solidFill>
                  <a:schemeClr val="tx2"/>
                </a:solidFill>
                <a:latin typeface="Myriad Web Pro Condensed" pitchFamily="34" charset="0"/>
              </a:rPr>
              <a:t>Prix Le Monde de la recherche universitaire </a:t>
            </a:r>
          </a:p>
          <a:p>
            <a:pPr>
              <a:spcBef>
                <a:spcPts val="0"/>
              </a:spcBef>
              <a:defRPr/>
            </a:pPr>
            <a:endParaRPr lang="fr-FR" sz="1100" b="1" i="1" dirty="0">
              <a:solidFill>
                <a:schemeClr val="tx2"/>
              </a:solidFill>
              <a:latin typeface="Myriad Web Pro Condensed" pitchFamily="34" charset="0"/>
            </a:endParaRPr>
          </a:p>
          <a:p>
            <a:pPr>
              <a:spcBef>
                <a:spcPts val="0"/>
              </a:spcBef>
              <a:defRPr/>
            </a:pPr>
            <a:r>
              <a:rPr lang="fr-FR" sz="1000" b="1" dirty="0">
                <a:solidFill>
                  <a:schemeClr val="tx2"/>
                </a:solidFill>
                <a:latin typeface="Myriad Web Pro Condensed" pitchFamily="34" charset="0"/>
              </a:rPr>
              <a:t>							</a:t>
            </a:r>
          </a:p>
        </p:txBody>
      </p:sp>
      <p:sp>
        <p:nvSpPr>
          <p:cNvPr id="10244" name="Espace réservé du contenu 2"/>
          <p:cNvSpPr txBox="1">
            <a:spLocks/>
          </p:cNvSpPr>
          <p:nvPr/>
        </p:nvSpPr>
        <p:spPr bwMode="auto">
          <a:xfrm>
            <a:off x="1780730" y="4198930"/>
            <a:ext cx="5842000"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defRPr/>
            </a:pPr>
            <a:r>
              <a:rPr lang="fr-FR" sz="2800" b="1" i="1" dirty="0">
                <a:solidFill>
                  <a:schemeClr val="tx2"/>
                </a:solidFill>
                <a:latin typeface="Myriad Web Pro Condensed" pitchFamily="34" charset="0"/>
              </a:rPr>
              <a:t>Sylvie AYRAL</a:t>
            </a:r>
          </a:p>
          <a:p>
            <a:pPr>
              <a:defRPr/>
            </a:pPr>
            <a:endParaRPr lang="fr-FR" sz="1800" b="1" i="1" dirty="0">
              <a:solidFill>
                <a:schemeClr val="tx2"/>
              </a:solidFill>
              <a:latin typeface="Myriad Web Pro Condensed" pitchFamily="34" charset="0"/>
            </a:endParaRPr>
          </a:p>
          <a:p>
            <a:pPr>
              <a:defRPr/>
            </a:pPr>
            <a:endParaRPr lang="fr-FR" sz="1800" b="1" i="1" dirty="0">
              <a:solidFill>
                <a:schemeClr val="tx2"/>
              </a:solidFill>
              <a:latin typeface="Myriad Web Pro Condensed" pitchFamily="34" charset="0"/>
            </a:endParaRPr>
          </a:p>
          <a:p>
            <a:pPr>
              <a:defRPr/>
            </a:pPr>
            <a:r>
              <a:rPr lang="fr-FR" sz="1800" b="1" i="1" dirty="0">
                <a:solidFill>
                  <a:schemeClr val="tx2"/>
                </a:solidFill>
                <a:latin typeface="Myriad Web Pro Condensed" pitchFamily="34" charset="0"/>
              </a:rPr>
              <a:t> </a:t>
            </a:r>
          </a:p>
          <a:p>
            <a:pPr>
              <a:defRPr/>
            </a:pPr>
            <a:r>
              <a:rPr lang="fr-FR" sz="1800" b="1" i="1" dirty="0">
                <a:solidFill>
                  <a:schemeClr val="tx2"/>
                </a:solidFill>
                <a:latin typeface="Myriad Web Pro Condensed" pitchFamily="34" charset="0"/>
              </a:rPr>
              <a:t>AYRAL S. (2011), « La fabrique des garçons. Sanctions et genre au collège » </a:t>
            </a:r>
            <a:r>
              <a:rPr lang="fr-FR" sz="1800" b="1" i="1" dirty="0" err="1">
                <a:solidFill>
                  <a:schemeClr val="tx2"/>
                </a:solidFill>
                <a:latin typeface="Myriad Web Pro Condensed" pitchFamily="34" charset="0"/>
              </a:rPr>
              <a:t>Puf</a:t>
            </a:r>
            <a:r>
              <a:rPr lang="fr-FR" sz="1800" b="1" i="1" dirty="0">
                <a:solidFill>
                  <a:schemeClr val="tx2"/>
                </a:solidFill>
                <a:latin typeface="Myriad Web Pro Condensed" pitchFamily="34" charset="0"/>
              </a:rPr>
              <a:t>, 2011</a:t>
            </a:r>
          </a:p>
          <a:p>
            <a:pPr>
              <a:defRPr/>
            </a:pPr>
            <a:r>
              <a:rPr lang="fr-FR" sz="1800" b="1" i="1" dirty="0">
                <a:solidFill>
                  <a:schemeClr val="tx2"/>
                </a:solidFill>
                <a:latin typeface="Myriad Web Pro Condensed" pitchFamily="34" charset="0"/>
              </a:rPr>
              <a:t>Prix Le Monde de la recherche universitaire </a:t>
            </a:r>
          </a:p>
          <a:p>
            <a:pPr>
              <a:buClr>
                <a:schemeClr val="accent1"/>
              </a:buClr>
              <a:buSzPct val="80000"/>
              <a:buFont typeface="Wingdings 2" panose="05020102010507070707" pitchFamily="18" charset="2"/>
              <a:buNone/>
            </a:pPr>
            <a:endParaRPr lang="fr-FR" altLang="fr-FR" sz="1800" dirty="0">
              <a:latin typeface="Myriad Web Pro Condensed" pitchFamily="34" charset="0"/>
            </a:endParaRPr>
          </a:p>
        </p:txBody>
      </p:sp>
      <p:sp>
        <p:nvSpPr>
          <p:cNvPr id="8" name="Espace réservé du contenu 2">
            <a:extLst/>
          </p:cNvPr>
          <p:cNvSpPr txBox="1">
            <a:spLocks/>
          </p:cNvSpPr>
          <p:nvPr/>
        </p:nvSpPr>
        <p:spPr bwMode="auto">
          <a:xfrm>
            <a:off x="2311649" y="859897"/>
            <a:ext cx="8147248" cy="1836771"/>
          </a:xfrm>
          <a:prstGeom prst="rect">
            <a:avLst/>
          </a:prstGeom>
          <a:noFill/>
          <a:ln w="9525">
            <a:noFill/>
            <a:miter lim="800000"/>
            <a:headEnd/>
            <a:tailEnd/>
          </a:ln>
        </p:spPr>
        <p:txBody>
          <a:bodyPr anchor="b"/>
          <a:lstStyle/>
          <a:p>
            <a:pPr algn="ctr" eaLnBrk="1" hangingPunct="1">
              <a:lnSpc>
                <a:spcPct val="200000"/>
              </a:lnSpc>
              <a:spcBef>
                <a:spcPct val="20000"/>
              </a:spcBef>
              <a:buClr>
                <a:schemeClr val="accent1"/>
              </a:buClr>
              <a:buSzPct val="70000"/>
              <a:buFont typeface="Wingdings 2" pitchFamily="18" charset="2"/>
              <a:buNone/>
              <a:defRPr/>
            </a:pPr>
            <a:br>
              <a:rPr lang="fr-FR" cap="all" dirty="0">
                <a:solidFill>
                  <a:srgbClr val="4E3B30"/>
                </a:solidFill>
                <a:effectLst>
                  <a:reflection blurRad="12700" stA="48000" endA="300" endPos="55000" dir="5400000" sy="-90000" algn="bl" rotWithShape="0"/>
                </a:effectLst>
                <a:latin typeface="Arial Black" pitchFamily="34" charset="0"/>
                <a:ea typeface="+mj-ea"/>
                <a:cs typeface="+mj-cs"/>
              </a:rPr>
            </a:br>
            <a:r>
              <a:rPr lang="fr-FR" sz="4000" cap="all" dirty="0">
                <a:solidFill>
                  <a:srgbClr val="FFC000"/>
                </a:solidFill>
                <a:effectLst>
                  <a:reflection blurRad="12700" stA="48000" endA="300" endPos="55000" dir="5400000" sy="-90000" algn="bl" rotWithShape="0"/>
                </a:effectLst>
                <a:latin typeface="Arial Black" pitchFamily="34" charset="0"/>
                <a:ea typeface="+mj-ea"/>
                <a:cs typeface="+mj-cs"/>
              </a:rPr>
              <a:t>Pour en finir avec la Fabrique des garçons</a:t>
            </a:r>
            <a:endParaRPr lang="fr-FR" sz="4000" b="1" dirty="0">
              <a:solidFill>
                <a:srgbClr val="FFC000"/>
              </a:solidFill>
              <a:latin typeface="Arial Black" panose="020B0A04020102020204" pitchFamily="34" charset="0"/>
            </a:endParaRPr>
          </a:p>
        </p:txBody>
      </p:sp>
      <p:pic>
        <p:nvPicPr>
          <p:cNvPr id="10246" name="Imag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8780" y="2736850"/>
            <a:ext cx="4457700"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04382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p:cNvPr>
          <p:cNvSpPr>
            <a:spLocks noGrp="1"/>
          </p:cNvSpPr>
          <p:nvPr>
            <p:ph type="title"/>
          </p:nvPr>
        </p:nvSpPr>
        <p:spPr>
          <a:xfrm>
            <a:off x="2140858" y="222271"/>
            <a:ext cx="8229600" cy="979572"/>
          </a:xfrm>
        </p:spPr>
        <p:txBody>
          <a:bodyPr>
            <a:noAutofit/>
          </a:bodyPr>
          <a:lstStyle/>
          <a:p>
            <a:pPr algn="ctr">
              <a:defRPr/>
            </a:pPr>
            <a:r>
              <a:rPr lang="fr-FR" sz="3600" dirty="0">
                <a:solidFill>
                  <a:schemeClr val="accent1">
                    <a:satMod val="150000"/>
                  </a:schemeClr>
                </a:solidFill>
                <a:latin typeface="Arial Black" pitchFamily="34" charset="0"/>
              </a:rPr>
              <a:t>France : les chiffres - choc de la virilité…</a:t>
            </a:r>
            <a:endParaRPr lang="fr-FR" sz="3600" dirty="0">
              <a:solidFill>
                <a:schemeClr val="accent1">
                  <a:satMod val="150000"/>
                </a:schemeClr>
              </a:solidFill>
            </a:endParaRPr>
          </a:p>
        </p:txBody>
      </p:sp>
      <p:sp>
        <p:nvSpPr>
          <p:cNvPr id="21507" name="Espace réservé du contenu 2">
            <a:extLst/>
          </p:cNvPr>
          <p:cNvSpPr>
            <a:spLocks noGrp="1"/>
          </p:cNvSpPr>
          <p:nvPr>
            <p:ph idx="1"/>
          </p:nvPr>
        </p:nvSpPr>
        <p:spPr>
          <a:xfrm>
            <a:off x="1524000" y="1223183"/>
            <a:ext cx="9144000" cy="5664137"/>
          </a:xfrm>
          <a:solidFill>
            <a:schemeClr val="bg1">
              <a:lumMod val="95000"/>
            </a:schemeClr>
          </a:solidFill>
        </p:spPr>
        <p:txBody>
          <a:bodyPr>
            <a:normAutofit fontScale="92500"/>
          </a:bodyPr>
          <a:lstStyle/>
          <a:p>
            <a:pPr eaLnBrk="1" hangingPunct="1">
              <a:lnSpc>
                <a:spcPct val="150000"/>
              </a:lnSpc>
              <a:defRPr/>
            </a:pPr>
            <a:r>
              <a:rPr lang="fr-FR" altLang="fr-FR" sz="1800" b="1" dirty="0">
                <a:latin typeface="Gill Sans MT Condensed" pitchFamily="34" charset="0"/>
              </a:rPr>
              <a:t>75% </a:t>
            </a:r>
            <a:r>
              <a:rPr lang="fr-FR" altLang="fr-FR" sz="1800" dirty="0">
                <a:latin typeface="Gill Sans MT Condensed" pitchFamily="34" charset="0"/>
              </a:rPr>
              <a:t>des adultes décédés par noyade accidentelle sont des hommes (Bulletin épidémiologique été </a:t>
            </a:r>
            <a:r>
              <a:rPr lang="fr-FR" altLang="fr-FR" sz="1800" b="1" dirty="0">
                <a:latin typeface="Gill Sans MT Condensed" pitchFamily="34" charset="0"/>
              </a:rPr>
              <a:t>2015</a:t>
            </a:r>
            <a:r>
              <a:rPr lang="fr-FR" altLang="fr-FR" sz="1800" dirty="0">
                <a:latin typeface="Gill Sans MT Condensed" pitchFamily="34" charset="0"/>
              </a:rPr>
              <a:t>)</a:t>
            </a:r>
          </a:p>
          <a:p>
            <a:pPr eaLnBrk="1" hangingPunct="1">
              <a:lnSpc>
                <a:spcPct val="150000"/>
              </a:lnSpc>
              <a:defRPr/>
            </a:pPr>
            <a:r>
              <a:rPr lang="fr-FR" altLang="fr-FR" sz="1800" b="1" dirty="0">
                <a:latin typeface="Gill Sans MT Condensed" pitchFamily="34" charset="0"/>
              </a:rPr>
              <a:t>95% </a:t>
            </a:r>
            <a:r>
              <a:rPr lang="fr-FR" altLang="fr-FR" sz="1800" dirty="0">
                <a:latin typeface="Gill Sans MT Condensed" pitchFamily="34" charset="0"/>
              </a:rPr>
              <a:t>des sportifs et sportives </a:t>
            </a:r>
            <a:r>
              <a:rPr lang="fr-FR" altLang="fr-FR" sz="1800" dirty="0" err="1">
                <a:latin typeface="Gill Sans MT Condensed" pitchFamily="34" charset="0"/>
              </a:rPr>
              <a:t>décédé.e.s</a:t>
            </a:r>
            <a:r>
              <a:rPr lang="fr-FR" altLang="fr-FR" sz="1800" dirty="0">
                <a:latin typeface="Gill Sans MT Condensed" pitchFamily="34" charset="0"/>
              </a:rPr>
              <a:t> de mort subite sont des hommes (pôle Médecine </a:t>
            </a:r>
            <a:r>
              <a:rPr lang="fr-FR" altLang="fr-FR" sz="1800" dirty="0" err="1">
                <a:latin typeface="Gill Sans MT Condensed" pitchFamily="34" charset="0"/>
              </a:rPr>
              <a:t>cardiovasc</a:t>
            </a:r>
            <a:r>
              <a:rPr lang="fr-FR" altLang="fr-FR" sz="1800" dirty="0">
                <a:latin typeface="Gill Sans MT Condensed" pitchFamily="34" charset="0"/>
              </a:rPr>
              <a:t> CHU de Nancy, </a:t>
            </a:r>
            <a:r>
              <a:rPr lang="fr-FR" altLang="fr-FR" sz="1800" b="1" dirty="0">
                <a:latin typeface="Gill Sans MT Condensed" pitchFamily="34" charset="0"/>
              </a:rPr>
              <a:t>2014</a:t>
            </a:r>
            <a:r>
              <a:rPr lang="fr-FR" altLang="fr-FR" sz="1800" dirty="0">
                <a:latin typeface="Gill Sans MT Condensed" pitchFamily="34" charset="0"/>
              </a:rPr>
              <a:t>)</a:t>
            </a:r>
          </a:p>
          <a:p>
            <a:pPr eaLnBrk="1" hangingPunct="1">
              <a:lnSpc>
                <a:spcPct val="150000"/>
              </a:lnSpc>
              <a:defRPr/>
            </a:pPr>
            <a:r>
              <a:rPr lang="fr-FR" altLang="fr-FR" sz="1800" b="1" dirty="0">
                <a:latin typeface="Gill Sans MT Condensed" pitchFamily="34" charset="0"/>
              </a:rPr>
              <a:t>75% </a:t>
            </a:r>
            <a:r>
              <a:rPr lang="fr-FR" altLang="fr-FR" sz="1800" dirty="0">
                <a:latin typeface="Gill Sans MT Condensed" pitchFamily="34" charset="0"/>
              </a:rPr>
              <a:t>des personnes décédées par suicide sont des hommes (Observatoire national du suicide, </a:t>
            </a:r>
            <a:r>
              <a:rPr lang="fr-FR" altLang="fr-FR" sz="1800" b="1" dirty="0">
                <a:latin typeface="Gill Sans MT Condensed" pitchFamily="34" charset="0"/>
              </a:rPr>
              <a:t>2016</a:t>
            </a:r>
            <a:r>
              <a:rPr lang="fr-FR" altLang="fr-FR" sz="1800" dirty="0">
                <a:latin typeface="Gill Sans MT Condensed" pitchFamily="34" charset="0"/>
              </a:rPr>
              <a:t>)</a:t>
            </a:r>
          </a:p>
          <a:p>
            <a:pPr eaLnBrk="1" hangingPunct="1">
              <a:lnSpc>
                <a:spcPct val="150000"/>
              </a:lnSpc>
              <a:defRPr/>
            </a:pPr>
            <a:r>
              <a:rPr lang="fr-FR" altLang="fr-FR" sz="1800" b="1" dirty="0">
                <a:latin typeface="Gill Sans MT Condensed" pitchFamily="34" charset="0"/>
              </a:rPr>
              <a:t>80%</a:t>
            </a:r>
            <a:r>
              <a:rPr lang="fr-FR" altLang="fr-FR" sz="1800" dirty="0">
                <a:latin typeface="Gill Sans MT Condensed" pitchFamily="34" charset="0"/>
              </a:rPr>
              <a:t> des tués en voiture sont des hommes [</a:t>
            </a:r>
            <a:r>
              <a:rPr lang="fr-FR" altLang="fr-FR" sz="1800" b="1" dirty="0">
                <a:latin typeface="Gill Sans MT Condensed" pitchFamily="34" charset="0"/>
              </a:rPr>
              <a:t>40%</a:t>
            </a:r>
            <a:r>
              <a:rPr lang="fr-FR" altLang="fr-FR" sz="1800" dirty="0">
                <a:latin typeface="Gill Sans MT Condensed" pitchFamily="34" charset="0"/>
              </a:rPr>
              <a:t> des femmes tuées étaient des passagères] et </a:t>
            </a:r>
            <a:r>
              <a:rPr lang="fr-FR" altLang="fr-FR" sz="1800" b="1" dirty="0">
                <a:latin typeface="Gill Sans MT Condensed" pitchFamily="34" charset="0"/>
              </a:rPr>
              <a:t>95%</a:t>
            </a:r>
            <a:r>
              <a:rPr lang="fr-FR" altLang="fr-FR" sz="1800" dirty="0">
                <a:latin typeface="Gill Sans MT Condensed" pitchFamily="34" charset="0"/>
              </a:rPr>
              <a:t> des tués en deux-roues [sur les 6% de femmes tuées </a:t>
            </a:r>
            <a:r>
              <a:rPr lang="fr-FR" altLang="fr-FR" sz="1800" b="1" dirty="0">
                <a:latin typeface="Gill Sans MT Condensed" pitchFamily="34" charset="0"/>
              </a:rPr>
              <a:t>une sur deux était passagère</a:t>
            </a:r>
            <a:r>
              <a:rPr lang="fr-FR" altLang="fr-FR" sz="1800" dirty="0">
                <a:latin typeface="Gill Sans MT Condensed" pitchFamily="34" charset="0"/>
              </a:rPr>
              <a:t>], (bilan de l’accidentalité routière </a:t>
            </a:r>
            <a:r>
              <a:rPr lang="fr-FR" altLang="fr-FR" sz="1800" b="1" dirty="0">
                <a:latin typeface="Gill Sans MT Condensed" pitchFamily="34" charset="0"/>
              </a:rPr>
              <a:t>2017)</a:t>
            </a:r>
            <a:r>
              <a:rPr lang="fr-FR" altLang="fr-FR" sz="1800" dirty="0">
                <a:latin typeface="Gill Sans MT Condensed" pitchFamily="34" charset="0"/>
              </a:rPr>
              <a:t>  En cause ? </a:t>
            </a:r>
            <a:r>
              <a:rPr lang="fr-FR" altLang="fr-FR" sz="1800" dirty="0">
                <a:latin typeface="Times New Roman" panose="02020603050405020304" pitchFamily="18" charset="0"/>
                <a:cs typeface="Times New Roman" panose="02020603050405020304" pitchFamily="18" charset="0"/>
              </a:rPr>
              <a:t>► </a:t>
            </a:r>
            <a:r>
              <a:rPr lang="fr-FR" altLang="fr-FR" sz="1800" dirty="0">
                <a:latin typeface="Gill Sans MT Condensed" pitchFamily="34" charset="0"/>
              </a:rPr>
              <a:t>conduites à risque, alcool, vitesse, stupéfiants, en particulier chez les jeunes majeurs de moins de 25 ans</a:t>
            </a:r>
          </a:p>
          <a:p>
            <a:pPr eaLnBrk="1" hangingPunct="1">
              <a:lnSpc>
                <a:spcPct val="150000"/>
              </a:lnSpc>
              <a:defRPr/>
            </a:pPr>
            <a:r>
              <a:rPr lang="fr-FR" altLang="fr-FR" sz="1800" b="1" dirty="0">
                <a:latin typeface="Gill Sans MT Condensed" pitchFamily="34" charset="0"/>
              </a:rPr>
              <a:t>96,5%</a:t>
            </a:r>
            <a:r>
              <a:rPr lang="fr-FR" altLang="fr-FR" sz="1800" dirty="0">
                <a:latin typeface="Gill Sans MT Condensed" pitchFamily="34" charset="0"/>
              </a:rPr>
              <a:t> de la population pénitentiaire est masculine (Ministère de la Justice, </a:t>
            </a:r>
            <a:r>
              <a:rPr lang="fr-FR" altLang="fr-FR" sz="1800" b="1" dirty="0">
                <a:latin typeface="Gill Sans MT Condensed" pitchFamily="34" charset="0"/>
              </a:rPr>
              <a:t>2016</a:t>
            </a:r>
            <a:r>
              <a:rPr lang="fr-FR" altLang="fr-FR" sz="1800" dirty="0">
                <a:latin typeface="Gill Sans MT Condensed" pitchFamily="34" charset="0"/>
              </a:rPr>
              <a:t>)</a:t>
            </a:r>
          </a:p>
          <a:p>
            <a:pPr eaLnBrk="1" hangingPunct="1">
              <a:lnSpc>
                <a:spcPct val="150000"/>
              </a:lnSpc>
              <a:defRPr/>
            </a:pPr>
            <a:r>
              <a:rPr lang="fr-FR" altLang="fr-FR" sz="1800" dirty="0">
                <a:latin typeface="Gill Sans MT Condensed" pitchFamily="34" charset="0"/>
              </a:rPr>
              <a:t>En </a:t>
            </a:r>
            <a:r>
              <a:rPr lang="fr-FR" altLang="fr-FR" sz="1800" b="1" dirty="0">
                <a:latin typeface="Gill Sans MT Condensed" pitchFamily="34" charset="0"/>
              </a:rPr>
              <a:t>2015 223 000 </a:t>
            </a:r>
            <a:r>
              <a:rPr lang="fr-FR" altLang="fr-FR" sz="1800" dirty="0">
                <a:latin typeface="Gill Sans MT Condensed" pitchFamily="34" charset="0"/>
              </a:rPr>
              <a:t>femmes âgées de 18 à 75 ans ont été victimes de violences conjugales dans ses formes les plus graves (violences physiques et/ou sexuelles de la part de leur conjoint ou ex-conjoint). (Observatoire national des violences faites aux femmes) </a:t>
            </a:r>
          </a:p>
          <a:p>
            <a:pPr eaLnBrk="1" hangingPunct="1">
              <a:lnSpc>
                <a:spcPct val="150000"/>
              </a:lnSpc>
              <a:defRPr/>
            </a:pPr>
            <a:r>
              <a:rPr lang="fr-FR" altLang="fr-FR" sz="1800" b="1" dirty="0">
                <a:latin typeface="Gill Sans MT Condensed" pitchFamily="34" charset="0"/>
              </a:rPr>
              <a:t>83.6% </a:t>
            </a:r>
            <a:r>
              <a:rPr lang="fr-FR" altLang="fr-FR" sz="1800" dirty="0">
                <a:latin typeface="Gill Sans MT Condensed" pitchFamily="34" charset="0"/>
              </a:rPr>
              <a:t>des auteurs de crimes conjugaux sont des hommes et 50% des 16.4% de femmes meurtrières étaient victimes des violences de leur conjoint (Ministère du droit des femmes, </a:t>
            </a:r>
            <a:r>
              <a:rPr lang="fr-FR" altLang="fr-FR" sz="1800" b="1" dirty="0">
                <a:latin typeface="Gill Sans MT Condensed" pitchFamily="34" charset="0"/>
              </a:rPr>
              <a:t>2013</a:t>
            </a:r>
            <a:r>
              <a:rPr lang="fr-FR" altLang="fr-FR" sz="1800" dirty="0">
                <a:latin typeface="Gill Sans MT Condensed" pitchFamily="34" charset="0"/>
              </a:rPr>
              <a:t>). </a:t>
            </a:r>
          </a:p>
          <a:p>
            <a:pPr eaLnBrk="1" hangingPunct="1">
              <a:lnSpc>
                <a:spcPct val="150000"/>
              </a:lnSpc>
              <a:defRPr/>
            </a:pPr>
            <a:r>
              <a:rPr lang="fr-FR" altLang="fr-FR" sz="1800" b="1" dirty="0">
                <a:latin typeface="Gill Sans MT Condensed" pitchFamily="34" charset="0"/>
              </a:rPr>
              <a:t>123</a:t>
            </a:r>
            <a:r>
              <a:rPr lang="fr-FR" altLang="fr-FR" sz="1800" dirty="0">
                <a:latin typeface="Gill Sans MT Condensed" pitchFamily="34" charset="0"/>
              </a:rPr>
              <a:t> femmes sont mortes sous les coups de leur conjoint ou ex en France en </a:t>
            </a:r>
            <a:r>
              <a:rPr lang="fr-FR" altLang="fr-FR" sz="1800" b="1" dirty="0">
                <a:latin typeface="Gill Sans MT Condensed" pitchFamily="34" charset="0"/>
              </a:rPr>
              <a:t>2016</a:t>
            </a:r>
            <a:r>
              <a:rPr lang="fr-FR" altLang="fr-FR" sz="1800" dirty="0">
                <a:latin typeface="Gill Sans MT Condensed" pitchFamily="34" charset="0"/>
              </a:rPr>
              <a:t> (stop-violences-femmes.gouv.fr)</a:t>
            </a:r>
          </a:p>
          <a:p>
            <a:pPr eaLnBrk="1" hangingPunct="1">
              <a:lnSpc>
                <a:spcPct val="150000"/>
              </a:lnSpc>
              <a:defRPr/>
            </a:pPr>
            <a:endParaRPr lang="fr-FR" altLang="fr-FR" sz="1600" dirty="0">
              <a:solidFill>
                <a:srgbClr val="FF0000"/>
              </a:solidFill>
              <a:latin typeface="Gill Sans MT Condensed" pitchFamily="34" charset="0"/>
            </a:endParaRPr>
          </a:p>
          <a:p>
            <a:pPr eaLnBrk="1" hangingPunct="1">
              <a:buFont typeface="Wingdings 2" panose="05020102010507070707" pitchFamily="18" charset="2"/>
              <a:buNone/>
              <a:defRPr/>
            </a:pPr>
            <a:endParaRPr lang="fr-FR" altLang="fr-FR" sz="1400" dirty="0">
              <a:latin typeface="Gill Sans MT Condensed" pitchFamily="34" charset="0"/>
            </a:endParaRPr>
          </a:p>
          <a:p>
            <a:pPr eaLnBrk="1" hangingPunct="1">
              <a:buFont typeface="Wingdings 2" panose="05020102010507070707" pitchFamily="18" charset="2"/>
              <a:buNone/>
              <a:defRPr/>
            </a:pPr>
            <a:endParaRPr lang="fr-FR" altLang="fr-FR" sz="1400" dirty="0">
              <a:latin typeface="Gill Sans MT Condensed" pitchFamily="34" charset="0"/>
            </a:endParaRPr>
          </a:p>
          <a:p>
            <a:pPr eaLnBrk="1" hangingPunct="1">
              <a:defRPr/>
            </a:pPr>
            <a:endParaRPr lang="fr-FR" altLang="fr-FR" sz="1400" dirty="0">
              <a:latin typeface="Garamond" panose="02020404030301010803" pitchFamily="18" charset="0"/>
            </a:endParaRPr>
          </a:p>
        </p:txBody>
      </p:sp>
    </p:spTree>
    <p:extLst>
      <p:ext uri="{BB962C8B-B14F-4D97-AF65-F5344CB8AC3E}">
        <p14:creationId xmlns:p14="http://schemas.microsoft.com/office/powerpoint/2010/main" val="16089065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p:cNvPr>
          <p:cNvSpPr>
            <a:spLocks noGrp="1"/>
          </p:cNvSpPr>
          <p:nvPr>
            <p:ph type="title"/>
          </p:nvPr>
        </p:nvSpPr>
        <p:spPr>
          <a:xfrm>
            <a:off x="1673225" y="53975"/>
            <a:ext cx="8229600" cy="1143000"/>
          </a:xfrm>
        </p:spPr>
        <p:txBody>
          <a:bodyPr/>
          <a:lstStyle/>
          <a:p>
            <a:pPr algn="ctr">
              <a:defRPr/>
            </a:pPr>
            <a:r>
              <a:rPr lang="fr-FR" sz="3600" dirty="0">
                <a:latin typeface="Arial Black" pitchFamily="34" charset="0"/>
              </a:rPr>
              <a:t>A l’Ecole…</a:t>
            </a:r>
          </a:p>
        </p:txBody>
      </p:sp>
      <p:sp>
        <p:nvSpPr>
          <p:cNvPr id="3" name="Espace réservé du contenu 2">
            <a:extLst/>
          </p:cNvPr>
          <p:cNvSpPr>
            <a:spLocks noGrp="1"/>
          </p:cNvSpPr>
          <p:nvPr>
            <p:ph idx="1"/>
          </p:nvPr>
        </p:nvSpPr>
        <p:spPr>
          <a:xfrm>
            <a:off x="1981201" y="957264"/>
            <a:ext cx="8435975" cy="5900736"/>
          </a:xfrm>
        </p:spPr>
        <p:txBody>
          <a:bodyPr>
            <a:normAutofit fontScale="62500" lnSpcReduction="20000"/>
          </a:bodyPr>
          <a:lstStyle/>
          <a:p>
            <a:pPr marL="633412" indent="-514350">
              <a:buNone/>
              <a:defRPr/>
            </a:pPr>
            <a:r>
              <a:rPr lang="fr-FR" sz="2300" b="1" dirty="0">
                <a:latin typeface="Gill Sans MT Condensed" pitchFamily="34" charset="0"/>
                <a:cs typeface="Miriam" pitchFamily="34" charset="-79"/>
              </a:rPr>
              <a:t>Au collège les garçons représentent : </a:t>
            </a:r>
          </a:p>
          <a:p>
            <a:pPr marL="633412" indent="-514350">
              <a:buNone/>
              <a:defRPr/>
            </a:pPr>
            <a:endParaRPr lang="fr-FR" sz="2300" b="1" dirty="0">
              <a:latin typeface="Gill Sans MT Condensed" pitchFamily="34" charset="0"/>
              <a:cs typeface="Miriam" pitchFamily="34" charset="-79"/>
            </a:endParaRPr>
          </a:p>
          <a:p>
            <a:pPr>
              <a:lnSpc>
                <a:spcPct val="150000"/>
              </a:lnSpc>
              <a:defRPr/>
            </a:pPr>
            <a:r>
              <a:rPr lang="fr-FR" sz="2300" b="1" dirty="0">
                <a:latin typeface="Gill Sans MT Condensed" pitchFamily="34" charset="0"/>
                <a:cs typeface="Miriam" pitchFamily="34" charset="-79"/>
              </a:rPr>
              <a:t>80% </a:t>
            </a:r>
            <a:r>
              <a:rPr lang="fr-FR" sz="2300" dirty="0">
                <a:latin typeface="Gill Sans MT Condensed" pitchFamily="34" charset="0"/>
                <a:cs typeface="Miriam" pitchFamily="34" charset="-79"/>
              </a:rPr>
              <a:t>des élèves punis (tous motifs confondus)</a:t>
            </a:r>
          </a:p>
          <a:p>
            <a:pPr>
              <a:lnSpc>
                <a:spcPct val="150000"/>
              </a:lnSpc>
              <a:defRPr/>
            </a:pPr>
            <a:r>
              <a:rPr lang="fr-FR" sz="2300" b="1" dirty="0">
                <a:latin typeface="Gill Sans MT Condensed" pitchFamily="34" charset="0"/>
                <a:cs typeface="Miriam" pitchFamily="34" charset="-79"/>
              </a:rPr>
              <a:t>83% </a:t>
            </a:r>
            <a:r>
              <a:rPr lang="fr-FR" sz="2300" dirty="0">
                <a:latin typeface="Gill Sans MT Condensed" pitchFamily="34" charset="0"/>
                <a:cs typeface="Miriam" pitchFamily="34" charset="-79"/>
              </a:rPr>
              <a:t>des élèves sanctionnés pour indiscipline ou insolence</a:t>
            </a:r>
          </a:p>
          <a:p>
            <a:pPr>
              <a:lnSpc>
                <a:spcPct val="150000"/>
              </a:lnSpc>
              <a:defRPr/>
            </a:pPr>
            <a:r>
              <a:rPr lang="fr-FR" sz="2300" b="1" dirty="0">
                <a:latin typeface="Gill Sans MT Condensed" pitchFamily="34" charset="0"/>
                <a:cs typeface="Miriam" pitchFamily="34" charset="-79"/>
              </a:rPr>
              <a:t>91,7% </a:t>
            </a:r>
            <a:r>
              <a:rPr lang="fr-FR" sz="2300" dirty="0">
                <a:latin typeface="Gill Sans MT Condensed" pitchFamily="34" charset="0"/>
                <a:cs typeface="Miriam" pitchFamily="34" charset="-79"/>
              </a:rPr>
              <a:t>des élèves sanctionnés pour des actes relevant d’ « atteinte </a:t>
            </a:r>
          </a:p>
          <a:p>
            <a:pPr>
              <a:lnSpc>
                <a:spcPct val="150000"/>
              </a:lnSpc>
              <a:defRPr/>
            </a:pPr>
            <a:r>
              <a:rPr lang="fr-FR" sz="2300" dirty="0">
                <a:latin typeface="Gill Sans MT Condensed" pitchFamily="34" charset="0"/>
                <a:cs typeface="Miriam" pitchFamily="34" charset="-79"/>
              </a:rPr>
              <a:t>aux biens et aux personnes » </a:t>
            </a:r>
            <a:r>
              <a:rPr lang="fr-FR" altLang="fr-FR" sz="2300" dirty="0">
                <a:latin typeface="Myriad Web Pro Condensed" pitchFamily="34" charset="0"/>
              </a:rPr>
              <a:t>                                                                                                  </a:t>
            </a:r>
          </a:p>
          <a:p>
            <a:pPr marL="0" indent="0">
              <a:lnSpc>
                <a:spcPct val="150000"/>
              </a:lnSpc>
              <a:buNone/>
              <a:defRPr/>
            </a:pPr>
            <a:r>
              <a:rPr lang="fr-FR" altLang="fr-FR" sz="2300" u="sng" dirty="0">
                <a:latin typeface="Gill Sans MT Condensed" panose="020B0506020104020203" pitchFamily="34" charset="0"/>
              </a:rPr>
              <a:t>N=5842 punitions et sanctions scolaires</a:t>
            </a:r>
          </a:p>
          <a:p>
            <a:pPr>
              <a:lnSpc>
                <a:spcPct val="150000"/>
              </a:lnSpc>
              <a:buFont typeface="Wingdings 2" panose="05020102010507070707" pitchFamily="18" charset="2"/>
              <a:buNone/>
              <a:defRPr/>
            </a:pPr>
            <a:endParaRPr lang="fr-FR" sz="2300" b="1" dirty="0">
              <a:latin typeface="Gill Sans MT Condensed" pitchFamily="34" charset="0"/>
              <a:cs typeface="Miriam" pitchFamily="34" charset="-79"/>
            </a:endParaRPr>
          </a:p>
          <a:p>
            <a:pPr>
              <a:lnSpc>
                <a:spcPct val="150000"/>
              </a:lnSpc>
              <a:buFont typeface="Wingdings 2" panose="05020102010507070707" pitchFamily="18" charset="2"/>
              <a:buNone/>
              <a:defRPr/>
            </a:pPr>
            <a:r>
              <a:rPr lang="fr-FR" sz="2300" b="1" dirty="0">
                <a:latin typeface="Gill Sans MT Condensed" pitchFamily="34" charset="0"/>
                <a:cs typeface="Miriam" pitchFamily="34" charset="-79"/>
              </a:rPr>
              <a:t>Mais aussi : </a:t>
            </a:r>
          </a:p>
          <a:p>
            <a:pPr>
              <a:lnSpc>
                <a:spcPct val="150000"/>
              </a:lnSpc>
              <a:defRPr/>
            </a:pPr>
            <a:r>
              <a:rPr lang="fr-FR" sz="2300" b="1" dirty="0">
                <a:latin typeface="Gill Sans MT Condensed" pitchFamily="34" charset="0"/>
                <a:cs typeface="Miriam" pitchFamily="34" charset="-79"/>
              </a:rPr>
              <a:t>80 à 90% </a:t>
            </a:r>
            <a:r>
              <a:rPr lang="fr-FR" sz="2300" dirty="0">
                <a:latin typeface="Gill Sans MT Condensed" pitchFamily="34" charset="0"/>
                <a:cs typeface="Miriam" pitchFamily="34" charset="-79"/>
              </a:rPr>
              <a:t>des élèves passant en conseil de discipline (données académiques Bordeaux)</a:t>
            </a:r>
          </a:p>
          <a:p>
            <a:pPr>
              <a:lnSpc>
                <a:spcPct val="150000"/>
              </a:lnSpc>
              <a:defRPr/>
            </a:pPr>
            <a:r>
              <a:rPr lang="fr-FR" sz="2300" b="1" dirty="0">
                <a:latin typeface="Gill Sans MT Condensed" pitchFamily="34" charset="0"/>
                <a:cs typeface="Miriam" pitchFamily="34" charset="-79"/>
              </a:rPr>
              <a:t>70% </a:t>
            </a:r>
            <a:r>
              <a:rPr lang="fr-FR" sz="2300" dirty="0">
                <a:latin typeface="Gill Sans MT Condensed" pitchFamily="34" charset="0"/>
                <a:cs typeface="Miriam" pitchFamily="34" charset="-79"/>
              </a:rPr>
              <a:t>des élèves de SEGPA</a:t>
            </a:r>
          </a:p>
          <a:p>
            <a:pPr>
              <a:lnSpc>
                <a:spcPct val="150000"/>
              </a:lnSpc>
              <a:defRPr/>
            </a:pPr>
            <a:r>
              <a:rPr lang="fr-FR" sz="2300" b="1" dirty="0">
                <a:latin typeface="Gill Sans MT Condensed" pitchFamily="34" charset="0"/>
                <a:cs typeface="Miriam" pitchFamily="34" charset="-79"/>
              </a:rPr>
              <a:t>86% </a:t>
            </a:r>
            <a:r>
              <a:rPr lang="fr-FR" sz="2300" dirty="0">
                <a:latin typeface="Gill Sans MT Condensed" pitchFamily="34" charset="0"/>
                <a:cs typeface="Miriam" pitchFamily="34" charset="-79"/>
              </a:rPr>
              <a:t>des élèves des dispositifs « Relais »</a:t>
            </a:r>
          </a:p>
          <a:p>
            <a:pPr>
              <a:lnSpc>
                <a:spcPct val="150000"/>
              </a:lnSpc>
              <a:defRPr/>
            </a:pPr>
            <a:r>
              <a:rPr lang="fr-FR" sz="2300" b="1" dirty="0">
                <a:latin typeface="Gill Sans MT Condensed" pitchFamily="34" charset="0"/>
                <a:cs typeface="Miriam" pitchFamily="34" charset="-79"/>
              </a:rPr>
              <a:t>75% </a:t>
            </a:r>
            <a:r>
              <a:rPr lang="fr-FR" sz="2300" dirty="0">
                <a:latin typeface="Gill Sans MT Condensed" pitchFamily="34" charset="0"/>
                <a:cs typeface="Miriam" pitchFamily="34" charset="-79"/>
              </a:rPr>
              <a:t>des élèves décrocheurs</a:t>
            </a:r>
          </a:p>
          <a:p>
            <a:pPr>
              <a:lnSpc>
                <a:spcPct val="150000"/>
              </a:lnSpc>
              <a:defRPr/>
            </a:pPr>
            <a:r>
              <a:rPr lang="fr-FR" sz="2300" b="1" dirty="0">
                <a:latin typeface="Gill Sans MT Condensed" panose="020B0506020104020203" pitchFamily="34" charset="0"/>
              </a:rPr>
              <a:t>80 à 90% </a:t>
            </a:r>
            <a:r>
              <a:rPr lang="fr-FR" sz="2300" dirty="0">
                <a:latin typeface="Gill Sans MT Condensed" panose="020B0506020104020203" pitchFamily="34" charset="0"/>
              </a:rPr>
              <a:t>des enfants diagnostiqués pour des troubles neurodéveloppementaux (déficit de l’attention avec ou sans hyperactivité (TDA/H), retard mental, </a:t>
            </a:r>
            <a:r>
              <a:rPr lang="fr-FR" sz="2300" dirty="0" err="1">
                <a:latin typeface="Gill Sans MT Condensed" panose="020B0506020104020203" pitchFamily="34" charset="0"/>
              </a:rPr>
              <a:t>dys</a:t>
            </a:r>
            <a:r>
              <a:rPr lang="fr-FR" sz="2300" dirty="0">
                <a:latin typeface="Gill Sans MT Condensed" panose="020B0506020104020203" pitchFamily="34" charset="0"/>
              </a:rPr>
              <a:t>-, syndrome de l'X-fragile etc.</a:t>
            </a:r>
            <a:endParaRPr lang="fr-FR" sz="2300" b="1" dirty="0">
              <a:latin typeface="Gill Sans MT Condensed" pitchFamily="34" charset="0"/>
              <a:cs typeface="Miriam" pitchFamily="34" charset="-79"/>
            </a:endParaRPr>
          </a:p>
          <a:p>
            <a:pPr marL="633412" indent="-514350">
              <a:buFont typeface="Wingdings 2" panose="05020102010507070707" pitchFamily="18" charset="2"/>
              <a:buAutoNum type="arabicPeriod"/>
              <a:defRPr/>
            </a:pPr>
            <a:endParaRPr lang="fr-FR" sz="2000" dirty="0">
              <a:latin typeface="Garamond" pitchFamily="18" charset="0"/>
            </a:endParaRPr>
          </a:p>
        </p:txBody>
      </p:sp>
      <p:pic>
        <p:nvPicPr>
          <p:cNvPr id="11268" name="Imag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4425" y="1196976"/>
            <a:ext cx="2438400" cy="170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87548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767C756-F29A-F942-9504-10B0AAB45E31}"/>
              </a:ext>
            </a:extLst>
          </p:cNvPr>
          <p:cNvSpPr/>
          <p:nvPr/>
        </p:nvSpPr>
        <p:spPr>
          <a:xfrm>
            <a:off x="898358" y="609600"/>
            <a:ext cx="10940716" cy="5632311"/>
          </a:xfrm>
          <a:prstGeom prst="rect">
            <a:avLst/>
          </a:prstGeom>
        </p:spPr>
        <p:txBody>
          <a:bodyPr wrap="square">
            <a:spAutoFit/>
          </a:bodyPr>
          <a:lstStyle/>
          <a:p>
            <a:r>
              <a:rPr lang="fr-FR" altLang="fr-FR" sz="2400" dirty="0">
                <a:latin typeface="Times New Roman" panose="02020603050405020304" pitchFamily="18" charset="0"/>
              </a:rPr>
              <a:t>Globalement, les filles obtiennent de meilleurs résultats que les garçons. </a:t>
            </a:r>
          </a:p>
          <a:p>
            <a:endParaRPr lang="fr-FR" altLang="fr-FR" sz="2400" dirty="0">
              <a:latin typeface="Times New Roman" panose="02020603050405020304" pitchFamily="18" charset="0"/>
            </a:endParaRPr>
          </a:p>
          <a:p>
            <a:r>
              <a:rPr lang="fr-FR" altLang="fr-FR" sz="2400" dirty="0">
                <a:latin typeface="Times New Roman" panose="02020603050405020304" pitchFamily="18" charset="0"/>
              </a:rPr>
              <a:t>En 2018, les candidates sont ainsi 83,7% à être admises à l’examen, contre 80,2% .</a:t>
            </a:r>
          </a:p>
          <a:p>
            <a:endParaRPr lang="fr-FR" altLang="fr-FR" sz="2400" dirty="0">
              <a:latin typeface="Times New Roman" panose="02020603050405020304" pitchFamily="18" charset="0"/>
            </a:endParaRPr>
          </a:p>
          <a:p>
            <a:r>
              <a:rPr lang="fr-FR" altLang="fr-FR" sz="2400" dirty="0">
                <a:latin typeface="Times New Roman" panose="02020603050405020304" pitchFamily="18" charset="0"/>
              </a:rPr>
              <a:t>10000 mentions TB de plus. </a:t>
            </a:r>
          </a:p>
          <a:p>
            <a:endParaRPr lang="fr-FR" altLang="fr-FR" sz="2400" dirty="0">
              <a:latin typeface="Times New Roman" panose="02020603050405020304" pitchFamily="18" charset="0"/>
            </a:endParaRPr>
          </a:p>
          <a:p>
            <a:r>
              <a:rPr lang="fr-FR" sz="2400" b="1" dirty="0"/>
              <a:t>Certains </a:t>
            </a:r>
            <a:r>
              <a:rPr lang="fr-FR" sz="2400" dirty="0"/>
              <a:t>garçons sont davantage confrontés à l’échec scolaire</a:t>
            </a:r>
            <a:r>
              <a:rPr lang="fr-FR" sz="2400" b="1" dirty="0"/>
              <a:t>: ceux des milieux populaires et non tous comme on peut l’entendre souvent.</a:t>
            </a:r>
          </a:p>
          <a:p>
            <a:endParaRPr lang="fr-FR" altLang="fr-FR" sz="2400" dirty="0">
              <a:latin typeface="Times New Roman" panose="02020603050405020304" pitchFamily="18" charset="0"/>
            </a:endParaRPr>
          </a:p>
          <a:p>
            <a:r>
              <a:rPr lang="fr-FR" altLang="fr-FR" sz="2400" dirty="0">
                <a:latin typeface="Times New Roman" panose="02020603050405020304" pitchFamily="18" charset="0"/>
              </a:rPr>
              <a:t>Dans un nouveau rapport de l'Observatoire européen de la violence à l'école, </a:t>
            </a:r>
            <a:r>
              <a:rPr lang="fr-FR" altLang="fr-FR" sz="2400" dirty="0" err="1">
                <a:latin typeface="Times New Roman" panose="02020603050405020304" pitchFamily="18" charset="0"/>
              </a:rPr>
              <a:t>Eric</a:t>
            </a:r>
            <a:r>
              <a:rPr lang="fr-FR" altLang="fr-FR" sz="2400" dirty="0">
                <a:latin typeface="Times New Roman" panose="02020603050405020304" pitchFamily="18" charset="0"/>
              </a:rPr>
              <a:t> </a:t>
            </a:r>
            <a:r>
              <a:rPr lang="fr-FR" altLang="fr-FR" sz="2400" dirty="0" err="1">
                <a:latin typeface="Times New Roman" panose="02020603050405020304" pitchFamily="18" charset="0"/>
              </a:rPr>
              <a:t>Debarbieux</a:t>
            </a:r>
            <a:r>
              <a:rPr lang="fr-FR" altLang="fr-FR" sz="2400" dirty="0">
                <a:latin typeface="Times New Roman" panose="02020603050405020304" pitchFamily="18" charset="0"/>
              </a:rPr>
              <a:t> met en évidence "l'oppression </a:t>
            </a:r>
            <a:r>
              <a:rPr lang="fr-FR" altLang="fr-FR" sz="2400" dirty="0" err="1">
                <a:latin typeface="Times New Roman" panose="02020603050405020304" pitchFamily="18" charset="0"/>
              </a:rPr>
              <a:t>viriliste</a:t>
            </a:r>
            <a:r>
              <a:rPr lang="fr-FR" altLang="fr-FR" sz="2400" dirty="0">
                <a:latin typeface="Times New Roman" panose="02020603050405020304" pitchFamily="18" charset="0"/>
              </a:rPr>
              <a:t>" qui s'exerce à l'école et qui pour lui est à l'origine de toutes les formes de violence scolaire. Dans un entretien, il interroge le rapport au genre à l'école et met en évidence la détresse des </a:t>
            </a:r>
            <a:r>
              <a:rPr lang="fr-FR" altLang="fr-FR" sz="2400" dirty="0" err="1">
                <a:latin typeface="Times New Roman" panose="02020603050405020304" pitchFamily="18" charset="0"/>
              </a:rPr>
              <a:t>homosexuel.le.s</a:t>
            </a:r>
            <a:r>
              <a:rPr lang="fr-FR" altLang="fr-FR" sz="2400" dirty="0">
                <a:latin typeface="Times New Roman" panose="02020603050405020304" pitchFamily="18" charset="0"/>
              </a:rPr>
              <a:t> et des bons élèves dans le système éducatif. Appuyée sur des statistiques et une enquête auprès de 47 000 élèves, son travail interroge l'Ecole et invite les équipes à agir. </a:t>
            </a:r>
          </a:p>
        </p:txBody>
      </p:sp>
    </p:spTree>
    <p:extLst>
      <p:ext uri="{BB962C8B-B14F-4D97-AF65-F5344CB8AC3E}">
        <p14:creationId xmlns:p14="http://schemas.microsoft.com/office/powerpoint/2010/main" val="29177323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p:cNvPr>
          <p:cNvSpPr>
            <a:spLocks noGrp="1"/>
          </p:cNvSpPr>
          <p:nvPr>
            <p:ph type="title"/>
          </p:nvPr>
        </p:nvSpPr>
        <p:spPr>
          <a:xfrm>
            <a:off x="642729" y="1118908"/>
            <a:ext cx="7543800" cy="1415642"/>
          </a:xfrm>
        </p:spPr>
        <p:txBody>
          <a:bodyPr>
            <a:normAutofit fontScale="90000"/>
          </a:bodyPr>
          <a:lstStyle/>
          <a:p>
            <a:pPr eaLnBrk="1" hangingPunct="1">
              <a:defRPr/>
            </a:pPr>
            <a:r>
              <a:rPr lang="fr-FR" sz="3600" dirty="0"/>
              <a:t>   La sanction, </a:t>
            </a:r>
            <a:br>
              <a:rPr lang="fr-FR" sz="3600" dirty="0"/>
            </a:br>
            <a:r>
              <a:rPr lang="fr-FR" sz="3600" dirty="0"/>
              <a:t>rite de virilité</a:t>
            </a:r>
            <a:br>
              <a:rPr lang="fr-FR" sz="3600" dirty="0"/>
            </a:br>
            <a:endParaRPr lang="fr-FR" sz="3600" dirty="0">
              <a:effectLst>
                <a:outerShdw blurRad="38100" dist="38100" dir="2700000" algn="tl">
                  <a:srgbClr val="000000">
                    <a:alpha val="43137"/>
                  </a:srgbClr>
                </a:outerShdw>
              </a:effectLst>
              <a:ea typeface="Tahoma" pitchFamily="34" charset="0"/>
              <a:cs typeface="Tahoma" pitchFamily="34" charset="0"/>
            </a:endParaRPr>
          </a:p>
        </p:txBody>
      </p:sp>
      <p:sp>
        <p:nvSpPr>
          <p:cNvPr id="26627" name="Espace réservé du contenu 2"/>
          <p:cNvSpPr>
            <a:spLocks noGrp="1"/>
          </p:cNvSpPr>
          <p:nvPr>
            <p:ph idx="1"/>
          </p:nvPr>
        </p:nvSpPr>
        <p:spPr>
          <a:xfrm>
            <a:off x="2076451" y="3284538"/>
            <a:ext cx="7953375" cy="3384550"/>
          </a:xfrm>
          <a:solidFill>
            <a:srgbClr val="FFFFCC"/>
          </a:solidFill>
        </p:spPr>
        <p:txBody>
          <a:bodyPr/>
          <a:lstStyle/>
          <a:p>
            <a:pPr algn="just"/>
            <a:r>
              <a:rPr lang="fr-FR" altLang="fr-FR" sz="1800" b="1" dirty="0">
                <a:latin typeface="Gill Sans MT Condensed" panose="020B0506020104020203" pitchFamily="34" charset="0"/>
                <a:cs typeface="Times New Roman" panose="02020603050405020304" pitchFamily="18" charset="0"/>
              </a:rPr>
              <a:t>Rite différenciateur de sexe </a:t>
            </a:r>
            <a:r>
              <a:rPr lang="fr-FR" altLang="fr-FR" sz="1800" dirty="0">
                <a:latin typeface="Gill Sans MT Condensed" panose="020B0506020104020203" pitchFamily="34" charset="0"/>
                <a:cs typeface="Times New Roman" panose="02020603050405020304" pitchFamily="18" charset="0"/>
              </a:rPr>
              <a:t>: marque l’affirmation de la différence avec l’autre sexe. La sanction est sexuée et </a:t>
            </a:r>
            <a:r>
              <a:rPr lang="fr-FR" altLang="fr-FR" sz="1800" dirty="0" err="1">
                <a:latin typeface="Gill Sans MT Condensed" panose="020B0506020104020203" pitchFamily="34" charset="0"/>
                <a:cs typeface="Times New Roman" panose="02020603050405020304" pitchFamily="18" charset="0"/>
              </a:rPr>
              <a:t>sexuante</a:t>
            </a:r>
            <a:endParaRPr lang="fr-FR" altLang="fr-FR" sz="1800" dirty="0">
              <a:latin typeface="Gill Sans MT Condensed" panose="020B0506020104020203" pitchFamily="34" charset="0"/>
              <a:cs typeface="Times New Roman" panose="02020603050405020304" pitchFamily="18" charset="0"/>
            </a:endParaRPr>
          </a:p>
          <a:p>
            <a:pPr algn="just" eaLnBrk="1" hangingPunct="1"/>
            <a:r>
              <a:rPr lang="fr-FR" altLang="fr-FR" sz="1800" b="1" dirty="0">
                <a:latin typeface="Gill Sans MT Condensed" panose="020B0506020104020203" pitchFamily="34" charset="0"/>
                <a:cs typeface="Times New Roman" panose="02020603050405020304" pitchFamily="18" charset="0"/>
              </a:rPr>
              <a:t>Rite fusionnel </a:t>
            </a:r>
            <a:r>
              <a:rPr lang="fr-FR" altLang="fr-FR" sz="1800" dirty="0">
                <a:latin typeface="Gill Sans MT Condensed" panose="020B0506020104020203" pitchFamily="34" charset="0"/>
                <a:cs typeface="Times New Roman" panose="02020603050405020304" pitchFamily="18" charset="0"/>
              </a:rPr>
              <a:t>: consacre la conformité aux normes de la virilité</a:t>
            </a:r>
          </a:p>
          <a:p>
            <a:pPr algn="just" eaLnBrk="1" hangingPunct="1"/>
            <a:r>
              <a:rPr lang="fr-FR" altLang="fr-FR" sz="1800" b="1" dirty="0">
                <a:latin typeface="Gill Sans MT Condensed" panose="020B0506020104020203" pitchFamily="34" charset="0"/>
                <a:cs typeface="Times New Roman" panose="02020603050405020304" pitchFamily="18" charset="0"/>
              </a:rPr>
              <a:t>Rite de passage </a:t>
            </a:r>
            <a:r>
              <a:rPr lang="fr-FR" altLang="fr-FR" sz="1800" dirty="0">
                <a:latin typeface="Gill Sans MT Condensed" panose="020B0506020104020203" pitchFamily="34" charset="0"/>
                <a:cs typeface="Times New Roman" panose="02020603050405020304" pitchFamily="18" charset="0"/>
              </a:rPr>
              <a:t>: signe l’accession à un statut réputé supérieur  épreuve qui implique une certaine souffrance mais permet de se démarquer </a:t>
            </a:r>
            <a:r>
              <a:rPr lang="fr-FR" altLang="fr-FR" sz="1800" b="1" i="1" dirty="0">
                <a:latin typeface="Gill Sans MT Condensed" panose="020B0506020104020203" pitchFamily="34" charset="0"/>
                <a:cs typeface="Times New Roman" panose="02020603050405020304" pitchFamily="18" charset="0"/>
              </a:rPr>
              <a:t>hiérarchiquement </a:t>
            </a:r>
            <a:r>
              <a:rPr lang="fr-FR" altLang="fr-FR" sz="1800" dirty="0">
                <a:latin typeface="Gill Sans MT Condensed" panose="020B0506020104020203" pitchFamily="34" charset="0"/>
                <a:cs typeface="Times New Roman" panose="02020603050405020304" pitchFamily="18" charset="0"/>
              </a:rPr>
              <a:t> du « féminin », y compris à l’intérieur de la catégorie « garçons ».</a:t>
            </a:r>
          </a:p>
          <a:p>
            <a:pPr algn="just" eaLnBrk="1" hangingPunct="1"/>
            <a:endParaRPr lang="fr-FR" altLang="fr-FR" sz="1800" dirty="0">
              <a:latin typeface="Gill Sans MT Condensed" panose="020B0506020104020203" pitchFamily="34" charset="0"/>
              <a:cs typeface="Times New Roman" panose="02020603050405020304" pitchFamily="18" charset="0"/>
            </a:endParaRPr>
          </a:p>
          <a:p>
            <a:pPr algn="just" eaLnBrk="1" hangingPunct="1">
              <a:buFont typeface="Wingdings" panose="05000000000000000000" pitchFamily="2" charset="2"/>
              <a:buNone/>
            </a:pPr>
            <a:r>
              <a:rPr lang="fr-FR" altLang="fr-FR" sz="1800" dirty="0">
                <a:latin typeface="Gill Sans MT Condensed" panose="020B0506020104020203" pitchFamily="34" charset="0"/>
                <a:cs typeface="Times New Roman" panose="02020603050405020304" pitchFamily="18" charset="0"/>
              </a:rPr>
              <a:t>►    La plupart des transgressions au collège ne relèvent pas de conduites déviantes ou de « problèmes » de comportement mais sont, au contraire, des </a:t>
            </a:r>
            <a:r>
              <a:rPr lang="fr-FR" altLang="fr-FR" sz="1800" b="1" dirty="0">
                <a:latin typeface="Gill Sans MT Condensed" panose="020B0506020104020203" pitchFamily="34" charset="0"/>
                <a:cs typeface="Times New Roman" panose="02020603050405020304" pitchFamily="18" charset="0"/>
              </a:rPr>
              <a:t>conduites sociales de virilité ► Consécration!</a:t>
            </a:r>
            <a:endParaRPr lang="fr-FR" altLang="fr-FR" sz="1800" dirty="0">
              <a:latin typeface="Gill Sans MT Condensed" panose="020B0506020104020203" pitchFamily="34" charset="0"/>
              <a:cs typeface="Times New Roman" panose="02020603050405020304" pitchFamily="18" charset="0"/>
            </a:endParaRPr>
          </a:p>
          <a:p>
            <a:pPr algn="just" eaLnBrk="1" hangingPunct="1">
              <a:buFont typeface="Wingdings" panose="05000000000000000000" pitchFamily="2" charset="2"/>
              <a:buNone/>
            </a:pPr>
            <a:r>
              <a:rPr lang="fr-FR" altLang="fr-FR" sz="1800" b="1" dirty="0">
                <a:latin typeface="Gill Sans MT Condensed" panose="020B0506020104020203" pitchFamily="34" charset="0"/>
                <a:cs typeface="Times New Roman" panose="02020603050405020304" pitchFamily="18" charset="0"/>
              </a:rPr>
              <a:t>           Injonction paradoxale valeurs scolaires // valeurs viriles (construction de l’identité sexuée)</a:t>
            </a:r>
          </a:p>
          <a:p>
            <a:pPr algn="just" eaLnBrk="1" hangingPunct="1">
              <a:buFont typeface="Wingdings" panose="05000000000000000000" pitchFamily="2" charset="2"/>
              <a:buNone/>
            </a:pPr>
            <a:endParaRPr lang="fr-FR" altLang="fr-FR" b="1" dirty="0"/>
          </a:p>
          <a:p>
            <a:pPr eaLnBrk="1" hangingPunct="1"/>
            <a:endParaRPr lang="fr-FR" altLang="fr-FR" dirty="0"/>
          </a:p>
        </p:txBody>
      </p:sp>
      <p:pic>
        <p:nvPicPr>
          <p:cNvPr id="26628" name="Imag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9601" y="188913"/>
            <a:ext cx="3281363" cy="298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48573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D1826C58-598D-2D48-BD34-054A5026033F}"/>
              </a:ext>
            </a:extLst>
          </p:cNvPr>
          <p:cNvSpPr txBox="1"/>
          <p:nvPr/>
        </p:nvSpPr>
        <p:spPr>
          <a:xfrm>
            <a:off x="430306" y="376518"/>
            <a:ext cx="11152094" cy="4524315"/>
          </a:xfrm>
          <a:prstGeom prst="rect">
            <a:avLst/>
          </a:prstGeom>
          <a:noFill/>
        </p:spPr>
        <p:txBody>
          <a:bodyPr wrap="square" rtlCol="0">
            <a:spAutoFit/>
          </a:bodyPr>
          <a:lstStyle/>
          <a:p>
            <a:r>
              <a:rPr lang="fr-FR" sz="2400" dirty="0"/>
              <a:t>La dévalorisation entre les enfants commence à 7 ans : tenir la main à une fille ou un garçon féminin, les jeux féminins, « chochottes »…</a:t>
            </a:r>
          </a:p>
          <a:p>
            <a:endParaRPr lang="fr-FR" sz="2400" dirty="0"/>
          </a:p>
          <a:p>
            <a:endParaRPr lang="fr-FR" sz="2400" dirty="0"/>
          </a:p>
          <a:p>
            <a:r>
              <a:rPr lang="fr-FR" sz="2400" dirty="0"/>
              <a:t>Les filles se laissent bien moins faire qu’avant </a:t>
            </a:r>
            <a:r>
              <a:rPr lang="fr-FR" sz="2400" dirty="0" err="1"/>
              <a:t>Metoo</a:t>
            </a:r>
            <a:r>
              <a:rPr lang="fr-FR" sz="2400" dirty="0"/>
              <a:t> sauf dans les quartiers prioritaires où  les inégalités sociales perdurent. Le problème est qu’elles n’ont pas confiance dans les institutions. Elles ont confiance dans les réseaux sociaux.</a:t>
            </a:r>
          </a:p>
          <a:p>
            <a:pPr marL="342900" indent="-342900">
              <a:buFontTx/>
              <a:buChar char="-"/>
            </a:pPr>
            <a:r>
              <a:rPr lang="fr-FR" sz="2400" dirty="0"/>
              <a:t>Travailler sur les célébrités qui manifestent des valeurs en anglais</a:t>
            </a:r>
          </a:p>
          <a:p>
            <a:pPr marL="342900" indent="-342900">
              <a:buFontTx/>
              <a:buChar char="-"/>
            </a:pPr>
            <a:r>
              <a:rPr lang="fr-FR" sz="2400" dirty="0"/>
              <a:t>Concilier objectif communicationnel et objectif de bien-être/réussite pour tout le monde.</a:t>
            </a:r>
          </a:p>
          <a:p>
            <a:endParaRPr lang="fr-FR" sz="2400" dirty="0"/>
          </a:p>
          <a:p>
            <a:endParaRPr lang="fr-FR" sz="2400" dirty="0"/>
          </a:p>
        </p:txBody>
      </p:sp>
    </p:spTree>
    <p:extLst>
      <p:ext uri="{BB962C8B-B14F-4D97-AF65-F5344CB8AC3E}">
        <p14:creationId xmlns:p14="http://schemas.microsoft.com/office/powerpoint/2010/main" val="34811331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p:cNvPr>
          <p:cNvSpPr>
            <a:spLocks noGrp="1"/>
          </p:cNvSpPr>
          <p:nvPr>
            <p:ph type="title"/>
          </p:nvPr>
        </p:nvSpPr>
        <p:spPr>
          <a:xfrm>
            <a:off x="2300514" y="622379"/>
            <a:ext cx="8229600" cy="1003512"/>
          </a:xfrm>
        </p:spPr>
        <p:txBody>
          <a:bodyPr>
            <a:normAutofit fontScale="90000"/>
          </a:bodyPr>
          <a:lstStyle/>
          <a:p>
            <a:pPr algn="ctr">
              <a:defRPr/>
            </a:pPr>
            <a:r>
              <a:rPr lang="fr-FR" sz="2200" dirty="0">
                <a:latin typeface="Arial Black" pitchFamily="34" charset="0"/>
              </a:rPr>
              <a:t> </a:t>
            </a:r>
            <a:r>
              <a:rPr lang="fr-FR" sz="3100" dirty="0">
                <a:latin typeface="Arial Black" pitchFamily="34" charset="0"/>
              </a:rPr>
              <a:t>On n’atteindra jamais l’égalité entre les sexes si l’on n’en finit pas d’abord avec « La Fabrique des garçons » </a:t>
            </a:r>
            <a:br>
              <a:rPr lang="fr-FR" sz="4800" dirty="0">
                <a:latin typeface="Arial Black" pitchFamily="34" charset="0"/>
              </a:rPr>
            </a:br>
            <a:endParaRPr lang="fr-FR" dirty="0"/>
          </a:p>
        </p:txBody>
      </p:sp>
      <p:sp>
        <p:nvSpPr>
          <p:cNvPr id="20483" name="Espace réservé du contenu 2">
            <a:extLst/>
          </p:cNvPr>
          <p:cNvSpPr>
            <a:spLocks noGrp="1"/>
          </p:cNvSpPr>
          <p:nvPr>
            <p:ph idx="1"/>
          </p:nvPr>
        </p:nvSpPr>
        <p:spPr>
          <a:xfrm>
            <a:off x="1981200" y="1773238"/>
            <a:ext cx="8229600" cy="4799012"/>
          </a:xfrm>
        </p:spPr>
        <p:txBody>
          <a:bodyPr/>
          <a:lstStyle/>
          <a:p>
            <a:pPr algn="just">
              <a:defRPr/>
            </a:pPr>
            <a:endParaRPr lang="fr-FR" altLang="fr-FR" sz="1400" dirty="0">
              <a:latin typeface="Arial" pitchFamily="34" charset="0"/>
              <a:cs typeface="Arial" pitchFamily="34" charset="0"/>
            </a:endParaRPr>
          </a:p>
          <a:p>
            <a:pPr marL="119062" indent="0" algn="just">
              <a:lnSpc>
                <a:spcPct val="150000"/>
              </a:lnSpc>
              <a:buNone/>
              <a:defRPr/>
            </a:pPr>
            <a:r>
              <a:rPr lang="fr-FR" altLang="fr-FR" sz="1800" dirty="0">
                <a:latin typeface="Gill Sans MT Condensed"/>
                <a:cs typeface="Arial" pitchFamily="34" charset="0"/>
              </a:rPr>
              <a:t>► Lutter contre les préjugés et les mécanismes </a:t>
            </a:r>
            <a:r>
              <a:rPr lang="fr-FR" altLang="fr-FR" sz="1800" dirty="0" err="1">
                <a:latin typeface="Gill Sans MT Condensed"/>
                <a:cs typeface="Arial" pitchFamily="34" charset="0"/>
              </a:rPr>
              <a:t>bicatégorisants</a:t>
            </a:r>
            <a:r>
              <a:rPr lang="fr-FR" altLang="fr-FR" sz="1800" dirty="0">
                <a:latin typeface="Gill Sans MT Condensed"/>
                <a:cs typeface="Arial" pitchFamily="34" charset="0"/>
              </a:rPr>
              <a:t> et hiérarchisants dans la prise en charge éducative des garçons et des filles (+ péri-éducatif, sport, culture, loisirs) </a:t>
            </a:r>
          </a:p>
          <a:p>
            <a:pPr marL="119062" indent="0" algn="just">
              <a:lnSpc>
                <a:spcPct val="150000"/>
              </a:lnSpc>
              <a:buNone/>
              <a:defRPr/>
            </a:pPr>
            <a:endParaRPr lang="fr-FR" altLang="fr-FR" sz="1800" dirty="0">
              <a:latin typeface="Gill Sans MT Condensed"/>
              <a:cs typeface="Arial" pitchFamily="34" charset="0"/>
            </a:endParaRPr>
          </a:p>
          <a:p>
            <a:pPr algn="just">
              <a:lnSpc>
                <a:spcPct val="150000"/>
              </a:lnSpc>
              <a:defRPr/>
            </a:pPr>
            <a:r>
              <a:rPr lang="fr-FR" altLang="fr-FR" sz="1800" dirty="0">
                <a:latin typeface="Gill Sans MT Condensed" panose="020B0506020104020203" pitchFamily="34" charset="0"/>
              </a:rPr>
              <a:t>Nos pratiques professionnelles - l'</a:t>
            </a:r>
            <a:r>
              <a:rPr lang="fr-FR" altLang="fr-FR" sz="1800" b="1" dirty="0">
                <a:latin typeface="Gill Sans MT Condensed" panose="020B0506020104020203" pitchFamily="34" charset="0"/>
              </a:rPr>
              <a:t>évaluation</a:t>
            </a:r>
            <a:r>
              <a:rPr lang="fr-FR" altLang="fr-FR" sz="1800" dirty="0">
                <a:latin typeface="Gill Sans MT Condensed" panose="020B0506020104020203" pitchFamily="34" charset="0"/>
              </a:rPr>
              <a:t> (qui "donne" - ou pas - de la "valeur"), </a:t>
            </a:r>
            <a:r>
              <a:rPr lang="fr-FR" altLang="fr-FR" sz="1800" b="1" dirty="0">
                <a:latin typeface="Gill Sans MT Condensed" panose="020B0506020104020203" pitchFamily="34" charset="0"/>
              </a:rPr>
              <a:t>la sanction </a:t>
            </a:r>
            <a:r>
              <a:rPr lang="fr-FR" altLang="fr-FR" sz="1800" dirty="0">
                <a:latin typeface="Gill Sans MT Condensed" panose="020B0506020104020203" pitchFamily="34" charset="0"/>
              </a:rPr>
              <a:t>(qui valide ou invalide les discours ou les actes d'un individu), </a:t>
            </a:r>
            <a:r>
              <a:rPr lang="fr-FR" altLang="fr-FR" sz="1800" b="1" dirty="0">
                <a:latin typeface="Gill Sans MT Condensed" panose="020B0506020104020203" pitchFamily="34" charset="0"/>
              </a:rPr>
              <a:t>l'orientation</a:t>
            </a:r>
            <a:r>
              <a:rPr lang="fr-FR" altLang="fr-FR" sz="1800" dirty="0">
                <a:latin typeface="Gill Sans MT Condensed" panose="020B0506020104020203" pitchFamily="34" charset="0"/>
              </a:rPr>
              <a:t> (qui mobilise des schèmes stéréotypés sur les aptitudes et les propensions « naturelles » respectives des filles et des garçons), l’animation, l’éducation sportive et culturelle - sont sous-tendues par des </a:t>
            </a:r>
            <a:r>
              <a:rPr lang="fr-FR" altLang="fr-FR" sz="1800" b="1" dirty="0">
                <a:latin typeface="Gill Sans MT Condensed" panose="020B0506020104020203" pitchFamily="34" charset="0"/>
              </a:rPr>
              <a:t>idéaux éducatifs </a:t>
            </a:r>
            <a:r>
              <a:rPr lang="fr-FR" altLang="fr-FR" sz="1800" dirty="0">
                <a:latin typeface="Gill Sans MT Condensed" panose="020B0506020104020203" pitchFamily="34" charset="0"/>
              </a:rPr>
              <a:t>traversés par les normes éthiques, politiques et sociales.</a:t>
            </a:r>
          </a:p>
          <a:p>
            <a:pPr marL="0" indent="0" algn="just">
              <a:lnSpc>
                <a:spcPct val="150000"/>
              </a:lnSpc>
              <a:buNone/>
              <a:defRPr/>
            </a:pPr>
            <a:endParaRPr lang="fr-FR" altLang="fr-FR" sz="1800" dirty="0">
              <a:latin typeface="Gill Sans MT Condensed" panose="020B0506020104020203" pitchFamily="34" charset="0"/>
            </a:endParaRPr>
          </a:p>
          <a:p>
            <a:pPr marL="0" indent="0" algn="ctr">
              <a:lnSpc>
                <a:spcPct val="150000"/>
              </a:lnSpc>
              <a:buNone/>
              <a:defRPr/>
            </a:pPr>
            <a:r>
              <a:rPr lang="fr-FR" altLang="fr-FR" sz="1800" dirty="0">
                <a:solidFill>
                  <a:srgbClr val="0070C0"/>
                </a:solidFill>
                <a:latin typeface="Gill Sans MT Condensed" panose="020B0506020104020203" pitchFamily="34" charset="0"/>
                <a:cs typeface="Arial" pitchFamily="34" charset="0"/>
              </a:rPr>
              <a:t>L’attitude que vous soulignez est l’attitude que vous encouragez.</a:t>
            </a:r>
            <a:endParaRPr lang="fr-FR" altLang="fr-FR" sz="1800" dirty="0">
              <a:solidFill>
                <a:srgbClr val="0070C0"/>
              </a:solidFill>
              <a:latin typeface="Myriad Web Pro Condensed"/>
              <a:cs typeface="Arial" pitchFamily="34" charset="0"/>
            </a:endParaRPr>
          </a:p>
          <a:p>
            <a:pPr algn="just">
              <a:defRPr/>
            </a:pPr>
            <a:endParaRPr lang="fr-FR" altLang="fr-FR" sz="1400" dirty="0">
              <a:latin typeface="Gill Sans MT Condensed"/>
              <a:cs typeface="Arial" pitchFamily="34" charset="0"/>
            </a:endParaRPr>
          </a:p>
          <a:p>
            <a:pPr marL="119062" indent="0">
              <a:buNone/>
              <a:defRPr/>
            </a:pPr>
            <a:endParaRPr lang="fr-FR" altLang="fr-FR" dirty="0"/>
          </a:p>
        </p:txBody>
      </p:sp>
    </p:spTree>
    <p:extLst>
      <p:ext uri="{BB962C8B-B14F-4D97-AF65-F5344CB8AC3E}">
        <p14:creationId xmlns:p14="http://schemas.microsoft.com/office/powerpoint/2010/main" val="32954033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re 1">
            <a:extLst/>
          </p:cNvPr>
          <p:cNvSpPr>
            <a:spLocks noGrp="1"/>
          </p:cNvSpPr>
          <p:nvPr>
            <p:ph type="title"/>
          </p:nvPr>
        </p:nvSpPr>
        <p:spPr>
          <a:xfrm>
            <a:off x="2184400" y="157922"/>
            <a:ext cx="8229600" cy="863749"/>
          </a:xfrm>
        </p:spPr>
        <p:txBody>
          <a:bodyPr>
            <a:noAutofit/>
          </a:bodyPr>
          <a:lstStyle/>
          <a:p>
            <a:pPr algn="ctr">
              <a:defRPr/>
            </a:pPr>
            <a:r>
              <a:rPr lang="fr-FR" sz="2800" dirty="0">
                <a:solidFill>
                  <a:srgbClr val="FFC000"/>
                </a:solidFill>
                <a:effectLst>
                  <a:outerShdw blurRad="38100" dist="38100" dir="2700000" algn="tl">
                    <a:srgbClr val="000000">
                      <a:alpha val="43137"/>
                    </a:srgbClr>
                  </a:outerShdw>
                  <a:reflection blurRad="12700" stA="48000" endA="300" endPos="55000" dir="5400000" sy="-90000" algn="bl" rotWithShape="0"/>
                </a:effectLst>
                <a:latin typeface="Arial Black" pitchFamily="34" charset="0"/>
              </a:rPr>
              <a:t>Changer de paradigme : une urgence pour notre politique éducative</a:t>
            </a:r>
          </a:p>
        </p:txBody>
      </p:sp>
      <p:sp>
        <p:nvSpPr>
          <p:cNvPr id="39939" name="Espace réservé du contenu 2"/>
          <p:cNvSpPr>
            <a:spLocks noGrp="1"/>
          </p:cNvSpPr>
          <p:nvPr>
            <p:ph idx="1"/>
          </p:nvPr>
        </p:nvSpPr>
        <p:spPr>
          <a:xfrm>
            <a:off x="2223862" y="1349377"/>
            <a:ext cx="8190139" cy="4824413"/>
          </a:xfrm>
        </p:spPr>
        <p:txBody>
          <a:bodyPr>
            <a:normAutofit fontScale="92500" lnSpcReduction="20000"/>
          </a:bodyPr>
          <a:lstStyle/>
          <a:p>
            <a:pPr>
              <a:buFont typeface="Wingdings" panose="05000000000000000000" pitchFamily="2" charset="2"/>
              <a:buNone/>
            </a:pPr>
            <a:r>
              <a:rPr lang="fr-FR" altLang="fr-FR" sz="1600" b="1" dirty="0">
                <a:latin typeface="Gill Sans MT Condensed" panose="020B0506020104020203" pitchFamily="34" charset="0"/>
              </a:rPr>
              <a:t>Prendre la mesure</a:t>
            </a:r>
          </a:p>
          <a:p>
            <a:r>
              <a:rPr lang="fr-FR" altLang="fr-FR" sz="1600" dirty="0">
                <a:latin typeface="Gill Sans MT Condensed" panose="020B0506020104020203" pitchFamily="34" charset="0"/>
              </a:rPr>
              <a:t>Se transformer en chercheur au sein de son propre établissement (diagnostic). Enquêtes internes (climat scolaire?), registres de sanctions, conseils de discipline etc.</a:t>
            </a:r>
          </a:p>
          <a:p>
            <a:pPr>
              <a:buFont typeface="Wingdings" panose="05000000000000000000" pitchFamily="2" charset="2"/>
              <a:buNone/>
            </a:pPr>
            <a:endParaRPr lang="fr-FR" altLang="fr-FR" sz="1600" dirty="0">
              <a:latin typeface="Gill Sans MT Condensed" panose="020B0506020104020203" pitchFamily="34" charset="0"/>
            </a:endParaRPr>
          </a:p>
          <a:p>
            <a:pPr>
              <a:buFont typeface="Wingdings" panose="05000000000000000000" pitchFamily="2" charset="2"/>
              <a:buNone/>
            </a:pPr>
            <a:r>
              <a:rPr lang="fr-FR" altLang="fr-FR" sz="1600" b="1" dirty="0">
                <a:latin typeface="Gill Sans MT Condensed" panose="020B0506020104020203" pitchFamily="34" charset="0"/>
              </a:rPr>
              <a:t>Œuvrer</a:t>
            </a:r>
          </a:p>
          <a:p>
            <a:pPr algn="just"/>
            <a:r>
              <a:rPr lang="fr-FR" altLang="fr-FR" sz="1600" dirty="0">
                <a:latin typeface="Gill Sans MT Condensed" panose="020B0506020104020203" pitchFamily="34" charset="0"/>
              </a:rPr>
              <a:t>Pour le renforcement d’une éducation à la sexualité et à la vie affective, pour la lutte contre le sexisme, la </a:t>
            </a:r>
            <a:r>
              <a:rPr lang="fr-FR" altLang="fr-FR" sz="1600" dirty="0" err="1">
                <a:latin typeface="Gill Sans MT Condensed" panose="020B0506020104020203" pitchFamily="34" charset="0"/>
              </a:rPr>
              <a:t>lgbtiphobie</a:t>
            </a:r>
            <a:r>
              <a:rPr lang="fr-FR" altLang="fr-FR" sz="1600" dirty="0">
                <a:latin typeface="Gill Sans MT Condensed" panose="020B0506020104020203" pitchFamily="34" charset="0"/>
              </a:rPr>
              <a:t> et les rapports de force entre les sexes (</a:t>
            </a:r>
            <a:r>
              <a:rPr lang="fr-FR" altLang="fr-FR" sz="1600" i="1" dirty="0">
                <a:latin typeface="Gill Sans MT Condensed" panose="020B0506020104020203" pitchFamily="34" charset="0"/>
              </a:rPr>
              <a:t>cf. </a:t>
            </a:r>
            <a:r>
              <a:rPr lang="fr-FR" altLang="fr-FR" sz="1600" dirty="0">
                <a:latin typeface="Gill Sans MT Condensed" panose="020B0506020104020203" pitchFamily="34" charset="0"/>
              </a:rPr>
              <a:t>lien avec le racisme). </a:t>
            </a:r>
          </a:p>
          <a:p>
            <a:pPr algn="just">
              <a:buFont typeface="Wingdings" panose="05000000000000000000" pitchFamily="2" charset="2"/>
              <a:buNone/>
            </a:pPr>
            <a:r>
              <a:rPr lang="fr-FR" altLang="fr-FR" sz="1600" dirty="0">
                <a:latin typeface="Gill Sans MT Condensed" panose="020B0506020104020203" pitchFamily="34" charset="0"/>
              </a:rPr>
              <a:t>							</a:t>
            </a:r>
          </a:p>
          <a:p>
            <a:pPr algn="just">
              <a:buFont typeface="Wingdings" panose="05000000000000000000" pitchFamily="2" charset="2"/>
              <a:buNone/>
            </a:pPr>
            <a:r>
              <a:rPr lang="fr-FR" altLang="fr-FR" sz="1600" b="1" dirty="0">
                <a:latin typeface="Gill Sans MT Condensed" panose="020B0506020104020203" pitchFamily="34" charset="0"/>
              </a:rPr>
              <a:t>Privilégier</a:t>
            </a:r>
          </a:p>
          <a:p>
            <a:pPr algn="just"/>
            <a:r>
              <a:rPr lang="fr-FR" altLang="fr-FR" sz="1600" dirty="0">
                <a:latin typeface="Gill Sans MT Condensed" panose="020B0506020104020203" pitchFamily="34" charset="0"/>
              </a:rPr>
              <a:t>Les espaces d’échanges, de mise en mots des émotions, de la relation à l’Autre et à soi-même (groupes de parole, communication non violente, théâtre forum, ateliers philo ou psycho, analyse de situations, pratiques artistiques et littéraires favorisant l’expression de la sensibilité, des émotions, l’écoute, l’empathie). Attention au tout numérique!</a:t>
            </a:r>
          </a:p>
          <a:p>
            <a:pPr algn="just"/>
            <a:r>
              <a:rPr lang="fr-FR" altLang="fr-FR" sz="1600" dirty="0">
                <a:latin typeface="Gill Sans MT Condensed" panose="020B0506020104020203" pitchFamily="34" charset="0"/>
              </a:rPr>
              <a:t>Les activités qui favorisent l’entraide plutôt que la compétition, l’agressivité, la performance ou le défi</a:t>
            </a:r>
          </a:p>
          <a:p>
            <a:pPr algn="just">
              <a:buFont typeface="Wingdings" panose="05000000000000000000" pitchFamily="2" charset="2"/>
              <a:buNone/>
            </a:pPr>
            <a:endParaRPr lang="fr-FR" altLang="fr-FR" sz="1600" dirty="0">
              <a:latin typeface="Gill Sans MT Condensed" panose="020B0506020104020203" pitchFamily="34" charset="0"/>
            </a:endParaRPr>
          </a:p>
          <a:p>
            <a:pPr algn="just">
              <a:buFont typeface="Wingdings" panose="05000000000000000000" pitchFamily="2" charset="2"/>
              <a:buNone/>
            </a:pPr>
            <a:r>
              <a:rPr lang="fr-FR" altLang="fr-FR" sz="1600" b="1" dirty="0">
                <a:latin typeface="Gill Sans MT Condensed" panose="020B0506020104020203" pitchFamily="34" charset="0"/>
              </a:rPr>
              <a:t>Valoriser</a:t>
            </a:r>
          </a:p>
          <a:p>
            <a:pPr algn="just"/>
            <a:r>
              <a:rPr lang="fr-FR" altLang="fr-FR" sz="1600" dirty="0">
                <a:latin typeface="Gill Sans MT Condensed" panose="020B0506020104020203" pitchFamily="34" charset="0"/>
              </a:rPr>
              <a:t>Les masculinités alternatives et les parcours professionnels ou personnels masculins en lien avec la sollicitude, l’attention aux autres (infirmiers, psychologues, pères en congé paternité, personnes âgées, petite enfance), l’art, l’expression des émotions. </a:t>
            </a:r>
          </a:p>
          <a:p>
            <a:pPr algn="just"/>
            <a:r>
              <a:rPr lang="fr-FR" altLang="fr-FR" sz="1600" dirty="0">
                <a:latin typeface="Gill Sans MT Condensed" panose="020B0506020104020203" pitchFamily="34" charset="0"/>
              </a:rPr>
              <a:t>Les talents alternatifs…..		</a:t>
            </a:r>
            <a:endParaRPr lang="fr-FR" altLang="fr-FR" sz="1600" b="1" dirty="0">
              <a:solidFill>
                <a:srgbClr val="660066"/>
              </a:solidFill>
              <a:latin typeface="Gill Sans MT Condensed" panose="020B0506020104020203" pitchFamily="34" charset="0"/>
            </a:endParaRPr>
          </a:p>
          <a:p>
            <a:endParaRPr lang="fr-FR" altLang="fr-FR" sz="1800" dirty="0">
              <a:latin typeface="Gill Sans MT Condensed" panose="020B0506020104020203" pitchFamily="34" charset="0"/>
            </a:endParaRPr>
          </a:p>
          <a:p>
            <a:endParaRPr lang="fr-FR" altLang="fr-FR" sz="1800" dirty="0">
              <a:latin typeface="Garamond" panose="02020404030301010803" pitchFamily="18" charset="0"/>
            </a:endParaRPr>
          </a:p>
          <a:p>
            <a:endParaRPr lang="fr-FR" altLang="fr-FR" dirty="0"/>
          </a:p>
        </p:txBody>
      </p:sp>
    </p:spTree>
    <p:extLst>
      <p:ext uri="{BB962C8B-B14F-4D97-AF65-F5344CB8AC3E}">
        <p14:creationId xmlns:p14="http://schemas.microsoft.com/office/powerpoint/2010/main" val="13930140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p:cNvPr>
          <p:cNvSpPr>
            <a:spLocks noGrp="1"/>
          </p:cNvSpPr>
          <p:nvPr>
            <p:ph type="title"/>
          </p:nvPr>
        </p:nvSpPr>
        <p:spPr/>
        <p:txBody>
          <a:bodyPr/>
          <a:lstStyle/>
          <a:p>
            <a:pPr algn="ctr">
              <a:defRPr/>
            </a:pPr>
            <a:r>
              <a:rPr lang="fr-FR" sz="3200" dirty="0">
                <a:latin typeface="Arial Black" pitchFamily="34" charset="0"/>
              </a:rPr>
              <a:t>Merci de votre attention….</a:t>
            </a:r>
          </a:p>
        </p:txBody>
      </p:sp>
      <p:sp>
        <p:nvSpPr>
          <p:cNvPr id="41987" name="Espace réservé du contenu 4"/>
          <p:cNvSpPr>
            <a:spLocks noGrp="1"/>
          </p:cNvSpPr>
          <p:nvPr>
            <p:ph idx="1"/>
          </p:nvPr>
        </p:nvSpPr>
        <p:spPr>
          <a:xfrm>
            <a:off x="2735943" y="1886858"/>
            <a:ext cx="8229600" cy="4267200"/>
          </a:xfrm>
        </p:spPr>
        <p:txBody>
          <a:bodyPr>
            <a:normAutofit fontScale="77500" lnSpcReduction="20000"/>
          </a:bodyPr>
          <a:lstStyle/>
          <a:p>
            <a:pPr>
              <a:buFont typeface="Wingdings 2" panose="05020102010507070707" pitchFamily="18" charset="2"/>
              <a:buNone/>
            </a:pPr>
            <a:r>
              <a:rPr lang="fr-FR" altLang="fr-FR" sz="1800" dirty="0">
                <a:latin typeface="Gill Sans MT Condensed" panose="020B0506020104020203" pitchFamily="34" charset="0"/>
                <a:hlinkClick r:id="rId2"/>
              </a:rPr>
              <a:t>sylvie.ayral@orange.fr</a:t>
            </a:r>
            <a:endParaRPr lang="fr-FR" altLang="fr-FR" sz="1800" dirty="0">
              <a:latin typeface="Gill Sans MT Condensed" panose="020B0506020104020203" pitchFamily="34" charset="0"/>
            </a:endParaRPr>
          </a:p>
          <a:p>
            <a:pPr>
              <a:buFont typeface="Wingdings 2" panose="05020102010507070707" pitchFamily="18" charset="2"/>
              <a:buNone/>
            </a:pPr>
            <a:endParaRPr lang="fr-FR" altLang="fr-FR" sz="1800" dirty="0">
              <a:latin typeface="Gill Sans MT Condensed" panose="020B0506020104020203" pitchFamily="34" charset="0"/>
            </a:endParaRPr>
          </a:p>
          <a:p>
            <a:pPr>
              <a:buFont typeface="Wingdings 2" panose="05020102010507070707" pitchFamily="18" charset="2"/>
              <a:buNone/>
            </a:pPr>
            <a:endParaRPr lang="fr-FR" altLang="fr-FR" sz="1800" b="1" dirty="0">
              <a:latin typeface="Gill Sans MT Condensed" panose="020B0506020104020203" pitchFamily="34" charset="0"/>
            </a:endParaRPr>
          </a:p>
          <a:p>
            <a:r>
              <a:rPr lang="fr-FR" altLang="fr-FR" sz="1800" b="1" dirty="0">
                <a:latin typeface="Gill Sans MT Condensed" panose="020B0506020104020203" pitchFamily="34" charset="0"/>
              </a:rPr>
              <a:t>La fabrique des garçons. Sanctions et genre au collège (</a:t>
            </a:r>
            <a:r>
              <a:rPr lang="fr-FR" altLang="fr-FR" sz="1800" b="1" dirty="0" err="1">
                <a:latin typeface="Gill Sans MT Condensed" panose="020B0506020104020203" pitchFamily="34" charset="0"/>
              </a:rPr>
              <a:t>Ayral</a:t>
            </a:r>
            <a:r>
              <a:rPr lang="fr-FR" altLang="fr-FR" sz="1800" b="1" dirty="0">
                <a:latin typeface="Gill Sans MT Condensed" panose="020B0506020104020203" pitchFamily="34" charset="0"/>
              </a:rPr>
              <a:t> S.)</a:t>
            </a:r>
          </a:p>
          <a:p>
            <a:pPr>
              <a:buFont typeface="Wingdings 2" panose="05020102010507070707" pitchFamily="18" charset="2"/>
              <a:buNone/>
            </a:pPr>
            <a:r>
              <a:rPr lang="fr-FR" altLang="fr-FR" sz="1800" dirty="0">
                <a:latin typeface="Gill Sans MT Condensed" panose="020B0506020104020203" pitchFamily="34" charset="0"/>
              </a:rPr>
              <a:t>	</a:t>
            </a:r>
            <a:r>
              <a:rPr lang="fr-FR" altLang="fr-FR" sz="1800" dirty="0" err="1">
                <a:latin typeface="Gill Sans MT Condensed" panose="020B0506020104020203" pitchFamily="34" charset="0"/>
              </a:rPr>
              <a:t>Puf</a:t>
            </a:r>
            <a:r>
              <a:rPr lang="fr-FR" altLang="fr-FR" sz="1800" dirty="0">
                <a:latin typeface="Gill Sans MT Condensed" panose="020B0506020104020203" pitchFamily="34" charset="0"/>
              </a:rPr>
              <a:t> (2011), Prix </a:t>
            </a:r>
            <a:r>
              <a:rPr lang="fr-FR" altLang="fr-FR" sz="1800" i="1" dirty="0">
                <a:latin typeface="Gill Sans MT Condensed" panose="020B0506020104020203" pitchFamily="34" charset="0"/>
              </a:rPr>
              <a:t>Le Monde </a:t>
            </a:r>
            <a:r>
              <a:rPr lang="fr-FR" altLang="fr-FR" sz="1800" dirty="0">
                <a:latin typeface="Gill Sans MT Condensed" panose="020B0506020104020203" pitchFamily="34" charset="0"/>
              </a:rPr>
              <a:t>de la recherche universitaire</a:t>
            </a:r>
          </a:p>
          <a:p>
            <a:pPr>
              <a:buFont typeface="Wingdings 2" panose="05020102010507070707" pitchFamily="18" charset="2"/>
              <a:buNone/>
            </a:pPr>
            <a:endParaRPr lang="fr-FR" altLang="fr-FR" sz="1800" b="1" dirty="0">
              <a:latin typeface="Gill Sans MT Condensed" panose="020B0506020104020203" pitchFamily="34" charset="0"/>
            </a:endParaRPr>
          </a:p>
          <a:p>
            <a:r>
              <a:rPr lang="fr-FR" altLang="fr-FR" sz="1800" b="1" dirty="0">
                <a:latin typeface="Gill Sans MT Condensed" panose="020B0506020104020203" pitchFamily="34" charset="0"/>
              </a:rPr>
              <a:t>Pour en finir avec la fabrique des garçons (</a:t>
            </a:r>
            <a:r>
              <a:rPr lang="fr-FR" altLang="fr-FR" sz="1800" b="1" dirty="0" err="1">
                <a:latin typeface="Gill Sans MT Condensed" panose="020B0506020104020203" pitchFamily="34" charset="0"/>
              </a:rPr>
              <a:t>Ayral</a:t>
            </a:r>
            <a:r>
              <a:rPr lang="fr-FR" altLang="fr-FR" sz="1800" b="1" dirty="0">
                <a:latin typeface="Gill Sans MT Condensed" panose="020B0506020104020203" pitchFamily="34" charset="0"/>
              </a:rPr>
              <a:t> S.&amp; </a:t>
            </a:r>
            <a:r>
              <a:rPr lang="fr-FR" altLang="fr-FR" sz="1800" b="1" dirty="0" err="1">
                <a:latin typeface="Gill Sans MT Condensed" panose="020B0506020104020203" pitchFamily="34" charset="0"/>
              </a:rPr>
              <a:t>Raibaud</a:t>
            </a:r>
            <a:r>
              <a:rPr lang="fr-FR" altLang="fr-FR" sz="1800" b="1" dirty="0">
                <a:latin typeface="Gill Sans MT Condensed" panose="020B0506020104020203" pitchFamily="34" charset="0"/>
              </a:rPr>
              <a:t> Y.)    </a:t>
            </a:r>
          </a:p>
          <a:p>
            <a:pPr>
              <a:buFont typeface="Wingdings 2" panose="05020102010507070707" pitchFamily="18" charset="2"/>
              <a:buNone/>
            </a:pPr>
            <a:r>
              <a:rPr lang="fr-FR" altLang="fr-FR" sz="1800" dirty="0">
                <a:latin typeface="Gill Sans MT Condensed" panose="020B0506020104020203" pitchFamily="34" charset="0"/>
              </a:rPr>
              <a:t>	Vol 1. A l’école (2014), MSHA Bordeaux</a:t>
            </a:r>
          </a:p>
          <a:p>
            <a:pPr>
              <a:buFont typeface="Wingdings 2" panose="05020102010507070707" pitchFamily="18" charset="2"/>
              <a:buNone/>
            </a:pPr>
            <a:r>
              <a:rPr lang="fr-FR" altLang="fr-FR" sz="1800" dirty="0">
                <a:latin typeface="Gill Sans MT Condensed" panose="020B0506020104020203" pitchFamily="34" charset="0"/>
              </a:rPr>
              <a:t>  </a:t>
            </a:r>
          </a:p>
          <a:p>
            <a:r>
              <a:rPr lang="fr-FR" altLang="fr-FR" sz="1800" b="1" dirty="0">
                <a:latin typeface="Gill Sans MT Condensed" panose="020B0506020104020203" pitchFamily="34" charset="0"/>
              </a:rPr>
              <a:t> Pour en finir avec la fabrique des garçons (</a:t>
            </a:r>
            <a:r>
              <a:rPr lang="fr-FR" altLang="fr-FR" sz="1800" b="1" dirty="0" err="1">
                <a:latin typeface="Gill Sans MT Condensed" panose="020B0506020104020203" pitchFamily="34" charset="0"/>
              </a:rPr>
              <a:t>Ayral</a:t>
            </a:r>
            <a:r>
              <a:rPr lang="fr-FR" altLang="fr-FR" sz="1800" b="1" dirty="0">
                <a:latin typeface="Gill Sans MT Condensed" panose="020B0506020104020203" pitchFamily="34" charset="0"/>
              </a:rPr>
              <a:t> S.&amp; </a:t>
            </a:r>
            <a:r>
              <a:rPr lang="fr-FR" altLang="fr-FR" sz="1800" b="1" dirty="0" err="1">
                <a:latin typeface="Gill Sans MT Condensed" panose="020B0506020104020203" pitchFamily="34" charset="0"/>
              </a:rPr>
              <a:t>Raibaud</a:t>
            </a:r>
            <a:r>
              <a:rPr lang="fr-FR" altLang="fr-FR" sz="1800" b="1" dirty="0">
                <a:latin typeface="Gill Sans MT Condensed" panose="020B0506020104020203" pitchFamily="34" charset="0"/>
              </a:rPr>
              <a:t> Y.)  </a:t>
            </a:r>
          </a:p>
          <a:p>
            <a:pPr>
              <a:buFont typeface="Wingdings 2" panose="05020102010507070707" pitchFamily="18" charset="2"/>
              <a:buNone/>
            </a:pPr>
            <a:r>
              <a:rPr lang="fr-FR" altLang="fr-FR" sz="1800" dirty="0">
                <a:latin typeface="Gill Sans MT Condensed" panose="020B0506020104020203" pitchFamily="34" charset="0"/>
              </a:rPr>
              <a:t>	Vol II. Loisirs, sport, culture (2014), MSHA Bordeaux</a:t>
            </a:r>
          </a:p>
          <a:p>
            <a:pPr>
              <a:buFont typeface="Wingdings 2" panose="05020102010507070707" pitchFamily="18" charset="2"/>
              <a:buNone/>
            </a:pPr>
            <a:endParaRPr lang="fr-FR" altLang="fr-FR" sz="1600" dirty="0">
              <a:latin typeface="Gill Sans MT Condensed" panose="020B0506020104020203" pitchFamily="34" charset="0"/>
            </a:endParaRPr>
          </a:p>
          <a:p>
            <a:pPr>
              <a:buFont typeface="Wingdings 2" panose="05020102010507070707" pitchFamily="18" charset="2"/>
              <a:buNone/>
            </a:pPr>
            <a:endParaRPr lang="fr-FR" altLang="fr-FR" sz="2400" dirty="0">
              <a:latin typeface="Gill Sans MT Condensed" panose="020B0506020104020203" pitchFamily="34" charset="0"/>
            </a:endParaRPr>
          </a:p>
          <a:p>
            <a:pPr>
              <a:buFont typeface="Wingdings 2" panose="05020102010507070707" pitchFamily="18" charset="2"/>
              <a:buNone/>
            </a:pPr>
            <a:r>
              <a:rPr lang="fr-FR" altLang="fr-FR" sz="2400" dirty="0">
                <a:latin typeface="Gill Sans MT Condensed" panose="020B0506020104020203" pitchFamily="34" charset="0"/>
              </a:rPr>
              <a:t>   </a:t>
            </a:r>
          </a:p>
          <a:p>
            <a:pPr>
              <a:buFont typeface="Wingdings 2" panose="05020102010507070707" pitchFamily="18" charset="2"/>
              <a:buNone/>
            </a:pPr>
            <a:r>
              <a:rPr lang="fr-FR" altLang="fr-FR" sz="2400" dirty="0">
                <a:latin typeface="Gill Sans MT Condensed" panose="020B0506020104020203" pitchFamily="34" charset="0"/>
              </a:rPr>
              <a:t>  </a:t>
            </a:r>
          </a:p>
        </p:txBody>
      </p:sp>
    </p:spTree>
    <p:extLst>
      <p:ext uri="{BB962C8B-B14F-4D97-AF65-F5344CB8AC3E}">
        <p14:creationId xmlns:p14="http://schemas.microsoft.com/office/powerpoint/2010/main" val="20641001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93ADE1B-4B85-464E-B036-54926EE32D90}"/>
              </a:ext>
            </a:extLst>
          </p:cNvPr>
          <p:cNvSpPr>
            <a:spLocks noGrp="1"/>
          </p:cNvSpPr>
          <p:nvPr>
            <p:ph type="title"/>
          </p:nvPr>
        </p:nvSpPr>
        <p:spPr/>
        <p:txBody>
          <a:bodyPr>
            <a:noAutofit/>
          </a:bodyPr>
          <a:lstStyle/>
          <a:p>
            <a:r>
              <a:rPr lang="fr-FR" sz="3600" dirty="0"/>
              <a:t>Comment développer l’entraide?</a:t>
            </a:r>
            <a:br>
              <a:rPr lang="fr-FR" sz="3600" dirty="0"/>
            </a:br>
            <a:r>
              <a:rPr lang="fr-FR" sz="3600" dirty="0"/>
              <a:t>L’auto-évaluation et l’inter-évaluation positive</a:t>
            </a:r>
          </a:p>
        </p:txBody>
      </p:sp>
      <p:sp>
        <p:nvSpPr>
          <p:cNvPr id="3" name="ZoneTexte 2">
            <a:extLst>
              <a:ext uri="{FF2B5EF4-FFF2-40B4-BE49-F238E27FC236}">
                <a16:creationId xmlns:a16="http://schemas.microsoft.com/office/drawing/2014/main" id="{897FD11F-D901-D24A-93D6-F9BCF416E1B5}"/>
              </a:ext>
            </a:extLst>
          </p:cNvPr>
          <p:cNvSpPr txBox="1"/>
          <p:nvPr/>
        </p:nvSpPr>
        <p:spPr>
          <a:xfrm>
            <a:off x="1507958" y="2261937"/>
            <a:ext cx="9010287" cy="1200329"/>
          </a:xfrm>
          <a:prstGeom prst="rect">
            <a:avLst/>
          </a:prstGeom>
          <a:noFill/>
        </p:spPr>
        <p:txBody>
          <a:bodyPr wrap="none" rtlCol="0">
            <a:spAutoFit/>
          </a:bodyPr>
          <a:lstStyle/>
          <a:p>
            <a:pPr marL="285750" indent="-285750">
              <a:buFontTx/>
              <a:buChar char="-"/>
            </a:pPr>
            <a:r>
              <a:rPr lang="fr-FR" sz="2400" dirty="0"/>
              <a:t>Des fiches de critères positifs</a:t>
            </a:r>
          </a:p>
          <a:p>
            <a:pPr marL="285750" indent="-285750">
              <a:buFontTx/>
              <a:buChar char="-"/>
            </a:pPr>
            <a:r>
              <a:rPr lang="fr-FR" sz="2400" dirty="0"/>
              <a:t>Un langage adapté et respectueux (des fiches plastifiées réutilisable)</a:t>
            </a:r>
          </a:p>
          <a:p>
            <a:pPr marL="285750" indent="-285750">
              <a:buFontTx/>
              <a:buChar char="-"/>
            </a:pPr>
            <a:r>
              <a:rPr lang="fr-FR" sz="2400" dirty="0"/>
              <a:t>Donner des conseils sur les productions et les moyens de progresser</a:t>
            </a:r>
          </a:p>
        </p:txBody>
      </p:sp>
    </p:spTree>
    <p:extLst>
      <p:ext uri="{BB962C8B-B14F-4D97-AF65-F5344CB8AC3E}">
        <p14:creationId xmlns:p14="http://schemas.microsoft.com/office/powerpoint/2010/main" val="34621681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B6F264-7583-5744-93BC-3AE9C8ECF5BA}"/>
              </a:ext>
            </a:extLst>
          </p:cNvPr>
          <p:cNvSpPr>
            <a:spLocks noGrp="1"/>
          </p:cNvSpPr>
          <p:nvPr>
            <p:ph type="title"/>
          </p:nvPr>
        </p:nvSpPr>
        <p:spPr>
          <a:xfrm>
            <a:off x="838200" y="365126"/>
            <a:ext cx="10515600" cy="617008"/>
          </a:xfrm>
        </p:spPr>
        <p:txBody>
          <a:bodyPr>
            <a:normAutofit/>
          </a:bodyPr>
          <a:lstStyle/>
          <a:p>
            <a:r>
              <a:rPr lang="fr-FR" sz="2800" dirty="0"/>
              <a:t>Les compétences psychosociales et les conseils coopératifs</a:t>
            </a:r>
          </a:p>
        </p:txBody>
      </p:sp>
      <p:pic>
        <p:nvPicPr>
          <p:cNvPr id="4" name="Image 3">
            <a:extLst>
              <a:ext uri="{FF2B5EF4-FFF2-40B4-BE49-F238E27FC236}">
                <a16:creationId xmlns:a16="http://schemas.microsoft.com/office/drawing/2014/main" id="{DEEDC573-CBB4-2F45-A506-53A865EC3360}"/>
              </a:ext>
            </a:extLst>
          </p:cNvPr>
          <p:cNvPicPr>
            <a:picLocks noChangeAspect="1"/>
          </p:cNvPicPr>
          <p:nvPr/>
        </p:nvPicPr>
        <p:blipFill>
          <a:blip r:embed="rId2"/>
          <a:stretch>
            <a:fillRect/>
          </a:stretch>
        </p:blipFill>
        <p:spPr>
          <a:xfrm>
            <a:off x="6502400" y="1478418"/>
            <a:ext cx="5198533" cy="4953047"/>
          </a:xfrm>
          <a:prstGeom prst="rect">
            <a:avLst/>
          </a:prstGeom>
        </p:spPr>
      </p:pic>
      <p:sp>
        <p:nvSpPr>
          <p:cNvPr id="5" name="ZoneTexte 4">
            <a:extLst>
              <a:ext uri="{FF2B5EF4-FFF2-40B4-BE49-F238E27FC236}">
                <a16:creationId xmlns:a16="http://schemas.microsoft.com/office/drawing/2014/main" id="{CCA54C6B-8D01-C844-A33F-CCB192F1EE2F}"/>
              </a:ext>
            </a:extLst>
          </p:cNvPr>
          <p:cNvSpPr txBox="1"/>
          <p:nvPr/>
        </p:nvSpPr>
        <p:spPr>
          <a:xfrm rot="10800000" flipV="1">
            <a:off x="423332" y="1426123"/>
            <a:ext cx="5892800" cy="4154984"/>
          </a:xfrm>
          <a:prstGeom prst="rect">
            <a:avLst/>
          </a:prstGeom>
          <a:noFill/>
        </p:spPr>
        <p:txBody>
          <a:bodyPr wrap="square" rtlCol="0">
            <a:spAutoFit/>
          </a:bodyPr>
          <a:lstStyle/>
          <a:p>
            <a:r>
              <a:rPr lang="fr-FR" sz="2400" dirty="0"/>
              <a:t>C'est l'aptitude d'une personne à maintenir un état de bien-être mental, en adoptant un comportement approprié et positif à l'occasion des relations entretenues avec les autres, sa propre culture et son environnement.</a:t>
            </a:r>
          </a:p>
          <a:p>
            <a:endParaRPr lang="fr-FR" sz="2400" dirty="0"/>
          </a:p>
          <a:p>
            <a:r>
              <a:rPr lang="fr-FR" sz="2400" dirty="0">
                <a:hlinkClick r:id="rId3"/>
              </a:rPr>
              <a:t>https://www.icem-pedagogie-freinet.org/le-conseil-cle-de-voute-de-l-organisation-cooperative</a:t>
            </a:r>
            <a:endParaRPr lang="fr-FR" sz="2400" dirty="0"/>
          </a:p>
          <a:p>
            <a:endParaRPr lang="fr-FR" sz="2400" dirty="0"/>
          </a:p>
        </p:txBody>
      </p:sp>
      <p:sp>
        <p:nvSpPr>
          <p:cNvPr id="6" name="ZoneTexte 5">
            <a:extLst>
              <a:ext uri="{FF2B5EF4-FFF2-40B4-BE49-F238E27FC236}">
                <a16:creationId xmlns:a16="http://schemas.microsoft.com/office/drawing/2014/main" id="{9BEBE219-8311-2E4E-8088-BFB51F065D01}"/>
              </a:ext>
            </a:extLst>
          </p:cNvPr>
          <p:cNvSpPr txBox="1"/>
          <p:nvPr/>
        </p:nvSpPr>
        <p:spPr>
          <a:xfrm>
            <a:off x="423332" y="6062133"/>
            <a:ext cx="4401399" cy="369332"/>
          </a:xfrm>
          <a:prstGeom prst="rect">
            <a:avLst/>
          </a:prstGeom>
          <a:noFill/>
        </p:spPr>
        <p:txBody>
          <a:bodyPr wrap="square" rtlCol="0">
            <a:spAutoFit/>
          </a:bodyPr>
          <a:lstStyle/>
          <a:p>
            <a:r>
              <a:rPr lang="fr-FR" dirty="0"/>
              <a:t>http://</a:t>
            </a:r>
            <a:r>
              <a:rPr lang="fr-FR" dirty="0" err="1"/>
              <a:t>www.cartablecps.org</a:t>
            </a:r>
            <a:r>
              <a:rPr lang="fr-FR" dirty="0"/>
              <a:t>/page-0-0-0.html</a:t>
            </a:r>
          </a:p>
        </p:txBody>
      </p:sp>
    </p:spTree>
    <p:extLst>
      <p:ext uri="{BB962C8B-B14F-4D97-AF65-F5344CB8AC3E}">
        <p14:creationId xmlns:p14="http://schemas.microsoft.com/office/powerpoint/2010/main" val="29531734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A78034-02F8-0447-9609-CA382E357C36}"/>
              </a:ext>
            </a:extLst>
          </p:cNvPr>
          <p:cNvSpPr>
            <a:spLocks noGrp="1"/>
          </p:cNvSpPr>
          <p:nvPr>
            <p:ph type="title"/>
          </p:nvPr>
        </p:nvSpPr>
        <p:spPr/>
        <p:txBody>
          <a:bodyPr>
            <a:normAutofit/>
          </a:bodyPr>
          <a:lstStyle/>
          <a:p>
            <a:r>
              <a:rPr lang="fr-FR" sz="2800" dirty="0"/>
              <a:t>Les jeux pour stimuler l’empathie: passer par le corps en se mettant à la place de l’autre. Coopérer et faire preuve de solidarité en jouant et en se mettant en mouvement </a:t>
            </a:r>
          </a:p>
        </p:txBody>
      </p:sp>
      <p:sp>
        <p:nvSpPr>
          <p:cNvPr id="3" name="ZoneTexte 2">
            <a:extLst>
              <a:ext uri="{FF2B5EF4-FFF2-40B4-BE49-F238E27FC236}">
                <a16:creationId xmlns:a16="http://schemas.microsoft.com/office/drawing/2014/main" id="{FB674D03-DA75-8D44-BA79-0B5442E0DE0E}"/>
              </a:ext>
            </a:extLst>
          </p:cNvPr>
          <p:cNvSpPr txBox="1"/>
          <p:nvPr/>
        </p:nvSpPr>
        <p:spPr>
          <a:xfrm>
            <a:off x="524933" y="1862667"/>
            <a:ext cx="10828867" cy="4524315"/>
          </a:xfrm>
          <a:prstGeom prst="rect">
            <a:avLst/>
          </a:prstGeom>
          <a:noFill/>
        </p:spPr>
        <p:txBody>
          <a:bodyPr wrap="square" rtlCol="0">
            <a:spAutoFit/>
          </a:bodyPr>
          <a:lstStyle/>
          <a:p>
            <a:r>
              <a:rPr lang="fr-FR" sz="2400" dirty="0">
                <a:hlinkClick r:id="rId2"/>
              </a:rPr>
              <a:t>https://apprendreaeduquer.fr/jeux-stimuler-lempathie-solidarite-groupes-denfants/</a:t>
            </a:r>
            <a:endParaRPr lang="fr-FR" sz="2400" dirty="0"/>
          </a:p>
          <a:p>
            <a:endParaRPr lang="fr-FR" sz="2400" dirty="0"/>
          </a:p>
          <a:p>
            <a:r>
              <a:rPr lang="fr-FR" sz="2400" dirty="0"/>
              <a:t>Omar </a:t>
            </a:r>
            <a:r>
              <a:rPr lang="fr-FR" sz="2400" dirty="0" err="1"/>
              <a:t>Zanna</a:t>
            </a:r>
            <a:r>
              <a:rPr lang="fr-FR" sz="2400" dirty="0"/>
              <a:t> propose le “</a:t>
            </a:r>
            <a:r>
              <a:rPr lang="fr-FR" sz="2400" b="1" dirty="0"/>
              <a:t>jeu des mousquetaires</a:t>
            </a:r>
            <a:r>
              <a:rPr lang="fr-FR" sz="2400" dirty="0"/>
              <a:t>”. Il s’agit de faire jouer ensemble plusieurs équipes de 4 enfants. Dans chaque équipe, les enfants ont chacun une position corporelle difficile à tenir :</a:t>
            </a:r>
          </a:p>
          <a:p>
            <a:r>
              <a:rPr lang="fr-FR" sz="2400" dirty="0"/>
              <a:t>l’un a les bras tendus parallèle au sol,</a:t>
            </a:r>
          </a:p>
          <a:p>
            <a:r>
              <a:rPr lang="fr-FR" sz="2400" dirty="0"/>
              <a:t>un autre fait la chaise le dos contre le mur,</a:t>
            </a:r>
          </a:p>
          <a:p>
            <a:r>
              <a:rPr lang="fr-FR" sz="2400" dirty="0"/>
              <a:t>le troisième se tient sur une jambe,</a:t>
            </a:r>
          </a:p>
          <a:p>
            <a:r>
              <a:rPr lang="fr-FR" sz="2400" dirty="0"/>
              <a:t>le quatrième est le joker et tourne autour de la salle dans un parcours prédéfini : son rôle est de prendre la place d’un des trois membres qui n’arrive plus à tenir sa position (le joker est donc tournant).</a:t>
            </a:r>
          </a:p>
          <a:p>
            <a:endParaRPr lang="fr-FR" sz="2400" dirty="0"/>
          </a:p>
        </p:txBody>
      </p:sp>
    </p:spTree>
    <p:extLst>
      <p:ext uri="{BB962C8B-B14F-4D97-AF65-F5344CB8AC3E}">
        <p14:creationId xmlns:p14="http://schemas.microsoft.com/office/powerpoint/2010/main" val="6386089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6C1DC75-DAA4-CB42-B37C-1F5F3F410D41}"/>
              </a:ext>
            </a:extLst>
          </p:cNvPr>
          <p:cNvSpPr txBox="1"/>
          <p:nvPr/>
        </p:nvSpPr>
        <p:spPr>
          <a:xfrm>
            <a:off x="433137" y="1028700"/>
            <a:ext cx="11425488" cy="4524315"/>
          </a:xfrm>
          <a:prstGeom prst="rect">
            <a:avLst/>
          </a:prstGeom>
          <a:noFill/>
        </p:spPr>
        <p:txBody>
          <a:bodyPr wrap="square" rtlCol="0">
            <a:spAutoFit/>
          </a:bodyPr>
          <a:lstStyle/>
          <a:p>
            <a:r>
              <a:rPr lang="fr-FR" sz="2400" dirty="0"/>
              <a:t>Les trois joueurs qui tiennent une position peuvent appeler le joker mais aucun ne peut appeler pour lui-même : il faudra que les membres de l’équipe soient attentifs les uns aux autres afin de déceler les signes de faiblesse qui annoncent la difficulté vécue par un des trois joueurs en place (rictus, grimaces, souffles, rougeurs, muscles qui tremblent…) et appeler le joker pour qu’il prenne la place du membre en difficulté. Le joker doit également être attentif à ses coéquipiers pour anticiper une demande d’aide et proposer de relayer le membre de l’équipe sur le point de défaillir.</a:t>
            </a:r>
          </a:p>
          <a:p>
            <a:endParaRPr lang="fr-FR" sz="2400" dirty="0"/>
          </a:p>
          <a:p>
            <a:r>
              <a:rPr lang="fr-FR" sz="2400" b="1" dirty="0"/>
              <a:t>Le groupe qui tient le plus longtemps toutes les positions gagne </a:t>
            </a:r>
            <a:r>
              <a:rPr lang="fr-FR" sz="2400" dirty="0"/>
              <a:t>(on peut même éliminer tout esprit de compétition dans ce jeu en fixant une durée à atteindre ou alors en incitant chaque équipe à améliorer sa durée d’une manche à l’autre).</a:t>
            </a:r>
          </a:p>
          <a:p>
            <a:endParaRPr lang="fr-FR" sz="2400" dirty="0"/>
          </a:p>
        </p:txBody>
      </p:sp>
    </p:spTree>
    <p:extLst>
      <p:ext uri="{BB962C8B-B14F-4D97-AF65-F5344CB8AC3E}">
        <p14:creationId xmlns:p14="http://schemas.microsoft.com/office/powerpoint/2010/main" val="2976524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98264E58-C218-AA48-BBE1-C5DB67085EF3}"/>
              </a:ext>
            </a:extLst>
          </p:cNvPr>
          <p:cNvSpPr txBox="1"/>
          <p:nvPr/>
        </p:nvSpPr>
        <p:spPr>
          <a:xfrm>
            <a:off x="472967" y="1135117"/>
            <a:ext cx="11191812" cy="3785652"/>
          </a:xfrm>
          <a:prstGeom prst="rect">
            <a:avLst/>
          </a:prstGeom>
          <a:noFill/>
        </p:spPr>
        <p:txBody>
          <a:bodyPr wrap="square" rtlCol="0">
            <a:spAutoFit/>
          </a:bodyPr>
          <a:lstStyle/>
          <a:p>
            <a:r>
              <a:rPr lang="fr-FR" sz="2400" dirty="0"/>
              <a:t>Un moment réflexif en fin de jeu permet de conscientiser les acquis visés par ce jeu :</a:t>
            </a:r>
          </a:p>
          <a:p>
            <a:r>
              <a:rPr lang="fr-FR" sz="2400" dirty="0"/>
              <a:t>- Comment avez-vous remarqué que vos partenaires avaient mal ?</a:t>
            </a:r>
          </a:p>
          <a:p>
            <a:r>
              <a:rPr lang="fr-FR" sz="2400" dirty="0"/>
              <a:t>- Avez-vous demandé qu’on vous remplace ? à quel moment ? quel a été l’élément déclencheur de la demande ?</a:t>
            </a:r>
          </a:p>
          <a:p>
            <a:r>
              <a:rPr lang="fr-FR" sz="2400" dirty="0"/>
              <a:t>- En tant que jokers, qui avez-vous choisi quand plusieurs partenaires voulaient être remplacés en même temps ?</a:t>
            </a:r>
          </a:p>
          <a:p>
            <a:r>
              <a:rPr lang="fr-FR" sz="2400" dirty="0"/>
              <a:t>-Quel a été votre rôle préféré : tenir une position ou joker ? Pourquoi ?</a:t>
            </a:r>
          </a:p>
          <a:p>
            <a:r>
              <a:rPr lang="fr-FR" sz="2400" dirty="0"/>
              <a:t>-Est-ce que demander de l’aide a été difficile ? Pourquoi?</a:t>
            </a:r>
          </a:p>
          <a:p>
            <a:r>
              <a:rPr lang="fr-FR" sz="2400" dirty="0"/>
              <a:t>-Est-ce que apporter de l’aide a été difficile ? Pourquoi ?</a:t>
            </a:r>
          </a:p>
          <a:p>
            <a:endParaRPr lang="fr-FR" sz="2400" dirty="0"/>
          </a:p>
        </p:txBody>
      </p:sp>
      <p:sp>
        <p:nvSpPr>
          <p:cNvPr id="3" name="ZoneTexte 2">
            <a:extLst>
              <a:ext uri="{FF2B5EF4-FFF2-40B4-BE49-F238E27FC236}">
                <a16:creationId xmlns:a16="http://schemas.microsoft.com/office/drawing/2014/main" id="{EDD8BA3F-B625-1746-A49E-7216453CD537}"/>
              </a:ext>
            </a:extLst>
          </p:cNvPr>
          <p:cNvSpPr txBox="1"/>
          <p:nvPr/>
        </p:nvSpPr>
        <p:spPr>
          <a:xfrm>
            <a:off x="592667" y="5486400"/>
            <a:ext cx="9172960" cy="369332"/>
          </a:xfrm>
          <a:prstGeom prst="rect">
            <a:avLst/>
          </a:prstGeom>
          <a:noFill/>
        </p:spPr>
        <p:txBody>
          <a:bodyPr wrap="none" rtlCol="0">
            <a:spAutoFit/>
          </a:bodyPr>
          <a:lstStyle/>
          <a:p>
            <a:r>
              <a:rPr lang="fr-FR" dirty="0"/>
              <a:t>Source : </a:t>
            </a:r>
            <a:r>
              <a:rPr lang="fr-FR" b="1" dirty="0"/>
              <a:t>Le corps dans la relation aux autres : pour une éducation à l’empathie </a:t>
            </a:r>
            <a:r>
              <a:rPr lang="fr-FR" dirty="0"/>
              <a:t>de Omar </a:t>
            </a:r>
            <a:r>
              <a:rPr lang="fr-FR" dirty="0" err="1"/>
              <a:t>Zanna</a:t>
            </a:r>
            <a:r>
              <a:rPr lang="fr-FR" dirty="0"/>
              <a:t> </a:t>
            </a:r>
          </a:p>
        </p:txBody>
      </p:sp>
    </p:spTree>
    <p:extLst>
      <p:ext uri="{BB962C8B-B14F-4D97-AF65-F5344CB8AC3E}">
        <p14:creationId xmlns:p14="http://schemas.microsoft.com/office/powerpoint/2010/main" val="27198491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11D208-110E-2F45-8E3E-0C786B436A01}"/>
              </a:ext>
            </a:extLst>
          </p:cNvPr>
          <p:cNvSpPr>
            <a:spLocks noGrp="1"/>
          </p:cNvSpPr>
          <p:nvPr>
            <p:ph type="title"/>
          </p:nvPr>
        </p:nvSpPr>
        <p:spPr/>
        <p:txBody>
          <a:bodyPr/>
          <a:lstStyle/>
          <a:p>
            <a:r>
              <a:rPr lang="fr-FR" dirty="0"/>
              <a:t>La résolution de problèmes</a:t>
            </a:r>
          </a:p>
        </p:txBody>
      </p:sp>
      <p:sp>
        <p:nvSpPr>
          <p:cNvPr id="3" name="ZoneTexte 2">
            <a:extLst>
              <a:ext uri="{FF2B5EF4-FFF2-40B4-BE49-F238E27FC236}">
                <a16:creationId xmlns:a16="http://schemas.microsoft.com/office/drawing/2014/main" id="{3A2B6570-8B7B-0646-84D3-951E7C669175}"/>
              </a:ext>
            </a:extLst>
          </p:cNvPr>
          <p:cNvSpPr txBox="1"/>
          <p:nvPr/>
        </p:nvSpPr>
        <p:spPr>
          <a:xfrm>
            <a:off x="930443" y="5694218"/>
            <a:ext cx="9626722" cy="646331"/>
          </a:xfrm>
          <a:prstGeom prst="rect">
            <a:avLst/>
          </a:prstGeom>
          <a:noFill/>
        </p:spPr>
        <p:txBody>
          <a:bodyPr wrap="square" rtlCol="0">
            <a:spAutoFit/>
          </a:bodyPr>
          <a:lstStyle/>
          <a:p>
            <a:r>
              <a:rPr lang="fr-FR" dirty="0"/>
              <a:t>https://</a:t>
            </a:r>
            <a:r>
              <a:rPr lang="fr-FR" dirty="0" err="1"/>
              <a:t>www.pedagogie.ac-nantes.fr</a:t>
            </a:r>
            <a:r>
              <a:rPr lang="fr-FR" dirty="0"/>
              <a:t>/</a:t>
            </a:r>
            <a:r>
              <a:rPr lang="fr-FR" dirty="0" err="1"/>
              <a:t>numerique</a:t>
            </a:r>
            <a:r>
              <a:rPr lang="fr-FR" dirty="0"/>
              <a:t>/scenarios-</a:t>
            </a:r>
            <a:r>
              <a:rPr lang="fr-FR" dirty="0" err="1"/>
              <a:t>pedagogiques</a:t>
            </a:r>
            <a:r>
              <a:rPr lang="fr-FR" dirty="0"/>
              <a:t>/capsule-climat-scolaire-la-mediation-1389053.kjsp?RH=1400145031446</a:t>
            </a:r>
          </a:p>
        </p:txBody>
      </p:sp>
      <p:pic>
        <p:nvPicPr>
          <p:cNvPr id="5" name="Image 4">
            <a:extLst>
              <a:ext uri="{FF2B5EF4-FFF2-40B4-BE49-F238E27FC236}">
                <a16:creationId xmlns:a16="http://schemas.microsoft.com/office/drawing/2014/main" id="{D3282D91-C12C-8E4D-B325-C486628711AF}"/>
              </a:ext>
            </a:extLst>
          </p:cNvPr>
          <p:cNvPicPr>
            <a:picLocks noChangeAspect="1"/>
          </p:cNvPicPr>
          <p:nvPr/>
        </p:nvPicPr>
        <p:blipFill>
          <a:blip r:embed="rId2"/>
          <a:stretch>
            <a:fillRect/>
          </a:stretch>
        </p:blipFill>
        <p:spPr>
          <a:xfrm>
            <a:off x="1502945" y="1690688"/>
            <a:ext cx="5074318" cy="3595371"/>
          </a:xfrm>
          <a:prstGeom prst="rect">
            <a:avLst/>
          </a:prstGeom>
        </p:spPr>
      </p:pic>
      <p:sp>
        <p:nvSpPr>
          <p:cNvPr id="6" name="ZoneTexte 5">
            <a:extLst>
              <a:ext uri="{FF2B5EF4-FFF2-40B4-BE49-F238E27FC236}">
                <a16:creationId xmlns:a16="http://schemas.microsoft.com/office/drawing/2014/main" id="{146CDF39-F600-BB4F-81BD-162A5696F09C}"/>
              </a:ext>
            </a:extLst>
          </p:cNvPr>
          <p:cNvSpPr txBox="1"/>
          <p:nvPr/>
        </p:nvSpPr>
        <p:spPr>
          <a:xfrm>
            <a:off x="7443537" y="1876926"/>
            <a:ext cx="3705117" cy="923330"/>
          </a:xfrm>
          <a:prstGeom prst="rect">
            <a:avLst/>
          </a:prstGeom>
          <a:noFill/>
        </p:spPr>
        <p:txBody>
          <a:bodyPr wrap="none" rtlCol="0">
            <a:spAutoFit/>
          </a:bodyPr>
          <a:lstStyle/>
          <a:p>
            <a:r>
              <a:rPr lang="fr-FR" dirty="0"/>
              <a:t>Créer un </a:t>
            </a:r>
            <a:r>
              <a:rPr lang="fr-FR" dirty="0" err="1"/>
              <a:t>storyboard</a:t>
            </a:r>
            <a:r>
              <a:rPr lang="fr-FR" dirty="0"/>
              <a:t>, un roman photo</a:t>
            </a:r>
          </a:p>
          <a:p>
            <a:r>
              <a:rPr lang="fr-FR" dirty="0"/>
              <a:t>Faire jouer des figurines</a:t>
            </a:r>
          </a:p>
          <a:p>
            <a:endParaRPr lang="fr-FR" dirty="0"/>
          </a:p>
        </p:txBody>
      </p:sp>
    </p:spTree>
    <p:extLst>
      <p:ext uri="{BB962C8B-B14F-4D97-AF65-F5344CB8AC3E}">
        <p14:creationId xmlns:p14="http://schemas.microsoft.com/office/powerpoint/2010/main" val="7832783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B41258A-CD1C-E045-A75D-C6DEE52D8BD6}"/>
              </a:ext>
            </a:extLst>
          </p:cNvPr>
          <p:cNvPicPr>
            <a:picLocks noChangeAspect="1"/>
          </p:cNvPicPr>
          <p:nvPr/>
        </p:nvPicPr>
        <p:blipFill>
          <a:blip r:embed="rId2"/>
          <a:stretch>
            <a:fillRect/>
          </a:stretch>
        </p:blipFill>
        <p:spPr>
          <a:xfrm>
            <a:off x="1192736" y="1219199"/>
            <a:ext cx="4980384" cy="4868779"/>
          </a:xfrm>
          <a:prstGeom prst="rect">
            <a:avLst/>
          </a:prstGeom>
        </p:spPr>
      </p:pic>
      <p:sp>
        <p:nvSpPr>
          <p:cNvPr id="4" name="ZoneTexte 3">
            <a:extLst>
              <a:ext uri="{FF2B5EF4-FFF2-40B4-BE49-F238E27FC236}">
                <a16:creationId xmlns:a16="http://schemas.microsoft.com/office/drawing/2014/main" id="{F206D917-C4A6-B14D-BA51-5079461D7A20}"/>
              </a:ext>
            </a:extLst>
          </p:cNvPr>
          <p:cNvSpPr txBox="1"/>
          <p:nvPr/>
        </p:nvSpPr>
        <p:spPr>
          <a:xfrm>
            <a:off x="7555832" y="2550695"/>
            <a:ext cx="4647939" cy="646331"/>
          </a:xfrm>
          <a:prstGeom prst="rect">
            <a:avLst/>
          </a:prstGeom>
          <a:noFill/>
        </p:spPr>
        <p:txBody>
          <a:bodyPr wrap="none" rtlCol="0">
            <a:spAutoFit/>
          </a:bodyPr>
          <a:lstStyle/>
          <a:p>
            <a:r>
              <a:rPr lang="fr-FR" dirty="0"/>
              <a:t>Faire réfléchir les élèves à la situation problème</a:t>
            </a:r>
          </a:p>
          <a:p>
            <a:r>
              <a:rPr lang="fr-FR" dirty="0"/>
              <a:t>Et les faire trouver la solution</a:t>
            </a:r>
          </a:p>
        </p:txBody>
      </p:sp>
    </p:spTree>
    <p:extLst>
      <p:ext uri="{BB962C8B-B14F-4D97-AF65-F5344CB8AC3E}">
        <p14:creationId xmlns:p14="http://schemas.microsoft.com/office/powerpoint/2010/main" val="31445457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5D2662B-68BC-DF43-8AB6-E2F07BE1BA84}"/>
              </a:ext>
            </a:extLst>
          </p:cNvPr>
          <p:cNvPicPr>
            <a:picLocks noChangeAspect="1"/>
          </p:cNvPicPr>
          <p:nvPr/>
        </p:nvPicPr>
        <p:blipFill>
          <a:blip r:embed="rId2"/>
          <a:stretch>
            <a:fillRect/>
          </a:stretch>
        </p:blipFill>
        <p:spPr>
          <a:xfrm>
            <a:off x="920983" y="0"/>
            <a:ext cx="10350033" cy="6858000"/>
          </a:xfrm>
          <a:prstGeom prst="rect">
            <a:avLst/>
          </a:prstGeom>
        </p:spPr>
      </p:pic>
    </p:spTree>
    <p:extLst>
      <p:ext uri="{BB962C8B-B14F-4D97-AF65-F5344CB8AC3E}">
        <p14:creationId xmlns:p14="http://schemas.microsoft.com/office/powerpoint/2010/main" val="24687556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6730FA-FA2C-414A-90D0-26B7DF94F569}"/>
              </a:ext>
            </a:extLst>
          </p:cNvPr>
          <p:cNvSpPr>
            <a:spLocks noGrp="1"/>
          </p:cNvSpPr>
          <p:nvPr>
            <p:ph type="title"/>
          </p:nvPr>
        </p:nvSpPr>
        <p:spPr/>
        <p:txBody>
          <a:bodyPr/>
          <a:lstStyle/>
          <a:p>
            <a:r>
              <a:rPr lang="fr-FR" dirty="0"/>
              <a:t>Un document de ressources</a:t>
            </a:r>
          </a:p>
        </p:txBody>
      </p:sp>
      <p:sp>
        <p:nvSpPr>
          <p:cNvPr id="3" name="ZoneTexte 2">
            <a:extLst>
              <a:ext uri="{FF2B5EF4-FFF2-40B4-BE49-F238E27FC236}">
                <a16:creationId xmlns:a16="http://schemas.microsoft.com/office/drawing/2014/main" id="{81D9DA56-F3C2-9F4D-9FEB-C228370D3A2E}"/>
              </a:ext>
            </a:extLst>
          </p:cNvPr>
          <p:cNvSpPr txBox="1"/>
          <p:nvPr/>
        </p:nvSpPr>
        <p:spPr>
          <a:xfrm>
            <a:off x="1290918" y="2205318"/>
            <a:ext cx="4246740" cy="3139321"/>
          </a:xfrm>
          <a:prstGeom prst="rect">
            <a:avLst/>
          </a:prstGeom>
          <a:noFill/>
        </p:spPr>
        <p:txBody>
          <a:bodyPr wrap="none" rtlCol="0">
            <a:spAutoFit/>
          </a:bodyPr>
          <a:lstStyle/>
          <a:p>
            <a:pPr marL="285750" indent="-285750">
              <a:buFontTx/>
              <a:buChar char="-"/>
            </a:pPr>
            <a:r>
              <a:rPr lang="fr-FR" dirty="0"/>
              <a:t>Pour les professeurs</a:t>
            </a:r>
          </a:p>
          <a:p>
            <a:pPr marL="285750" indent="-285750">
              <a:buFontTx/>
              <a:buChar char="-"/>
            </a:pPr>
            <a:endParaRPr lang="fr-FR" dirty="0"/>
          </a:p>
          <a:p>
            <a:pPr marL="285750" indent="-285750">
              <a:buFontTx/>
              <a:buChar char="-"/>
            </a:pPr>
            <a:r>
              <a:rPr lang="fr-FR" dirty="0"/>
              <a:t>Pour le CDI</a:t>
            </a:r>
          </a:p>
          <a:p>
            <a:pPr marL="285750" indent="-285750">
              <a:buFontTx/>
              <a:buChar char="-"/>
            </a:pPr>
            <a:endParaRPr lang="fr-FR" dirty="0"/>
          </a:p>
          <a:p>
            <a:pPr marL="285750" indent="-285750">
              <a:buFontTx/>
              <a:buChar char="-"/>
            </a:pPr>
            <a:r>
              <a:rPr lang="fr-FR" dirty="0"/>
              <a:t>Des biographies/modèles intéressants</a:t>
            </a:r>
          </a:p>
          <a:p>
            <a:pPr marL="285750" indent="-285750">
              <a:buFontTx/>
              <a:buChar char="-"/>
            </a:pPr>
            <a:endParaRPr lang="fr-FR" dirty="0"/>
          </a:p>
          <a:p>
            <a:pPr marL="285750" indent="-285750">
              <a:buFontTx/>
              <a:buChar char="-"/>
            </a:pPr>
            <a:r>
              <a:rPr lang="fr-FR" dirty="0"/>
              <a:t>Des liens vers des affiches</a:t>
            </a:r>
          </a:p>
          <a:p>
            <a:pPr marL="285750" indent="-285750">
              <a:buFontTx/>
              <a:buChar char="-"/>
            </a:pPr>
            <a:endParaRPr lang="fr-FR" dirty="0"/>
          </a:p>
          <a:p>
            <a:pPr marL="285750" indent="-285750">
              <a:buFontTx/>
              <a:buChar char="-"/>
            </a:pPr>
            <a:r>
              <a:rPr lang="fr-FR" dirty="0"/>
              <a:t>Des sites internet (UNESCO notamment)</a:t>
            </a:r>
          </a:p>
          <a:p>
            <a:pPr marL="285750" indent="-285750">
              <a:buFontTx/>
              <a:buChar char="-"/>
            </a:pPr>
            <a:endParaRPr lang="fr-FR" dirty="0"/>
          </a:p>
          <a:p>
            <a:pPr marL="285750" indent="-285750">
              <a:buFontTx/>
              <a:buChar char="-"/>
            </a:pPr>
            <a:r>
              <a:rPr lang="fr-FR" dirty="0"/>
              <a:t>Des films</a:t>
            </a:r>
          </a:p>
        </p:txBody>
      </p:sp>
    </p:spTree>
    <p:extLst>
      <p:ext uri="{BB962C8B-B14F-4D97-AF65-F5344CB8AC3E}">
        <p14:creationId xmlns:p14="http://schemas.microsoft.com/office/powerpoint/2010/main" val="35619070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AD4662-4ABB-E445-AE79-A44F18561108}"/>
              </a:ext>
            </a:extLst>
          </p:cNvPr>
          <p:cNvSpPr>
            <a:spLocks noGrp="1"/>
          </p:cNvSpPr>
          <p:nvPr>
            <p:ph type="title"/>
          </p:nvPr>
        </p:nvSpPr>
        <p:spPr/>
        <p:txBody>
          <a:bodyPr/>
          <a:lstStyle/>
          <a:p>
            <a:r>
              <a:rPr lang="fr-FR" dirty="0" err="1"/>
              <a:t>Buzzons</a:t>
            </a:r>
            <a:r>
              <a:rPr lang="fr-FR" dirty="0"/>
              <a:t> contre le sexisme</a:t>
            </a:r>
          </a:p>
        </p:txBody>
      </p:sp>
      <p:sp>
        <p:nvSpPr>
          <p:cNvPr id="3" name="ZoneTexte 2">
            <a:extLst>
              <a:ext uri="{FF2B5EF4-FFF2-40B4-BE49-F238E27FC236}">
                <a16:creationId xmlns:a16="http://schemas.microsoft.com/office/drawing/2014/main" id="{DE062407-3917-F74C-8994-D006F273212C}"/>
              </a:ext>
            </a:extLst>
          </p:cNvPr>
          <p:cNvSpPr txBox="1"/>
          <p:nvPr/>
        </p:nvSpPr>
        <p:spPr>
          <a:xfrm>
            <a:off x="838200" y="1402080"/>
            <a:ext cx="9726038" cy="923330"/>
          </a:xfrm>
          <a:prstGeom prst="rect">
            <a:avLst/>
          </a:prstGeom>
          <a:noFill/>
        </p:spPr>
        <p:txBody>
          <a:bodyPr wrap="square" rtlCol="0">
            <a:spAutoFit/>
          </a:bodyPr>
          <a:lstStyle/>
          <a:p>
            <a:r>
              <a:rPr lang="fr-FR" dirty="0">
                <a:hlinkClick r:id="rId2"/>
              </a:rPr>
              <a:t>https://www.youtube.com/watch?v=le4oqtFC1fU</a:t>
            </a:r>
            <a:endParaRPr lang="fr-FR" dirty="0"/>
          </a:p>
          <a:p>
            <a:endParaRPr lang="fr-FR" dirty="0"/>
          </a:p>
          <a:p>
            <a:r>
              <a:rPr lang="fr-FR" dirty="0"/>
              <a:t>Le collège Cocteau à Coulaines Mme Fernandez et sa collègue d’espagnol.</a:t>
            </a:r>
          </a:p>
        </p:txBody>
      </p:sp>
      <p:pic>
        <p:nvPicPr>
          <p:cNvPr id="5" name="Image 4">
            <a:extLst>
              <a:ext uri="{FF2B5EF4-FFF2-40B4-BE49-F238E27FC236}">
                <a16:creationId xmlns:a16="http://schemas.microsoft.com/office/drawing/2014/main" id="{F95E2008-19E3-2141-B07B-F8E5896853F2}"/>
              </a:ext>
            </a:extLst>
          </p:cNvPr>
          <p:cNvPicPr>
            <a:picLocks noChangeAspect="1"/>
          </p:cNvPicPr>
          <p:nvPr/>
        </p:nvPicPr>
        <p:blipFill>
          <a:blip r:embed="rId3"/>
          <a:stretch>
            <a:fillRect/>
          </a:stretch>
        </p:blipFill>
        <p:spPr>
          <a:xfrm>
            <a:off x="920750" y="2711542"/>
            <a:ext cx="6516370" cy="3486058"/>
          </a:xfrm>
          <a:prstGeom prst="rect">
            <a:avLst/>
          </a:prstGeom>
        </p:spPr>
      </p:pic>
    </p:spTree>
    <p:extLst>
      <p:ext uri="{BB962C8B-B14F-4D97-AF65-F5344CB8AC3E}">
        <p14:creationId xmlns:p14="http://schemas.microsoft.com/office/powerpoint/2010/main" val="17315300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3E69EA9-53A2-4B41-8A2D-3B1466EC544B}"/>
              </a:ext>
            </a:extLst>
          </p:cNvPr>
          <p:cNvSpPr>
            <a:spLocks noGrp="1"/>
          </p:cNvSpPr>
          <p:nvPr>
            <p:ph type="title"/>
          </p:nvPr>
        </p:nvSpPr>
        <p:spPr/>
        <p:txBody>
          <a:bodyPr/>
          <a:lstStyle/>
          <a:p>
            <a:endParaRPr lang="fr-FR"/>
          </a:p>
        </p:txBody>
      </p:sp>
      <p:pic>
        <p:nvPicPr>
          <p:cNvPr id="4" name="Image 3">
            <a:extLst>
              <a:ext uri="{FF2B5EF4-FFF2-40B4-BE49-F238E27FC236}">
                <a16:creationId xmlns:a16="http://schemas.microsoft.com/office/drawing/2014/main" id="{46F6D4F6-9427-9742-B174-25AE1D4B18FF}"/>
              </a:ext>
            </a:extLst>
          </p:cNvPr>
          <p:cNvPicPr>
            <a:picLocks noChangeAspect="1"/>
          </p:cNvPicPr>
          <p:nvPr/>
        </p:nvPicPr>
        <p:blipFill>
          <a:blip r:embed="rId2"/>
          <a:stretch>
            <a:fillRect/>
          </a:stretch>
        </p:blipFill>
        <p:spPr>
          <a:xfrm>
            <a:off x="952500" y="647700"/>
            <a:ext cx="10287000" cy="5562600"/>
          </a:xfrm>
          <a:prstGeom prst="rect">
            <a:avLst/>
          </a:prstGeom>
        </p:spPr>
      </p:pic>
    </p:spTree>
    <p:extLst>
      <p:ext uri="{BB962C8B-B14F-4D97-AF65-F5344CB8AC3E}">
        <p14:creationId xmlns:p14="http://schemas.microsoft.com/office/powerpoint/2010/main" val="39529032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DF314F8-03C2-5F4A-884B-BBC7D70AAEC7}"/>
              </a:ext>
            </a:extLst>
          </p:cNvPr>
          <p:cNvPicPr>
            <a:picLocks noChangeAspect="1"/>
          </p:cNvPicPr>
          <p:nvPr/>
        </p:nvPicPr>
        <p:blipFill>
          <a:blip r:embed="rId2"/>
          <a:stretch>
            <a:fillRect/>
          </a:stretch>
        </p:blipFill>
        <p:spPr>
          <a:xfrm>
            <a:off x="952500" y="635000"/>
            <a:ext cx="10287000" cy="5588000"/>
          </a:xfrm>
          <a:prstGeom prst="rect">
            <a:avLst/>
          </a:prstGeom>
        </p:spPr>
      </p:pic>
    </p:spTree>
    <p:extLst>
      <p:ext uri="{BB962C8B-B14F-4D97-AF65-F5344CB8AC3E}">
        <p14:creationId xmlns:p14="http://schemas.microsoft.com/office/powerpoint/2010/main" val="32981757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CE67A98-12BE-2B45-BC6D-23CC77EA8F2B}"/>
              </a:ext>
            </a:extLst>
          </p:cNvPr>
          <p:cNvPicPr>
            <a:picLocks noChangeAspect="1"/>
          </p:cNvPicPr>
          <p:nvPr/>
        </p:nvPicPr>
        <p:blipFill>
          <a:blip r:embed="rId2"/>
          <a:stretch>
            <a:fillRect/>
          </a:stretch>
        </p:blipFill>
        <p:spPr>
          <a:xfrm>
            <a:off x="952500" y="660400"/>
            <a:ext cx="10287000" cy="5537200"/>
          </a:xfrm>
          <a:prstGeom prst="rect">
            <a:avLst/>
          </a:prstGeom>
        </p:spPr>
      </p:pic>
    </p:spTree>
    <p:extLst>
      <p:ext uri="{BB962C8B-B14F-4D97-AF65-F5344CB8AC3E}">
        <p14:creationId xmlns:p14="http://schemas.microsoft.com/office/powerpoint/2010/main" val="30291684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E46E308-89E8-6C4A-8B09-34A846F04FC8}"/>
              </a:ext>
            </a:extLst>
          </p:cNvPr>
          <p:cNvPicPr>
            <a:picLocks noChangeAspect="1"/>
          </p:cNvPicPr>
          <p:nvPr/>
        </p:nvPicPr>
        <p:blipFill>
          <a:blip r:embed="rId2"/>
          <a:stretch>
            <a:fillRect/>
          </a:stretch>
        </p:blipFill>
        <p:spPr>
          <a:xfrm>
            <a:off x="1009650" y="622300"/>
            <a:ext cx="10172700" cy="5613400"/>
          </a:xfrm>
          <a:prstGeom prst="rect">
            <a:avLst/>
          </a:prstGeom>
        </p:spPr>
      </p:pic>
    </p:spTree>
    <p:extLst>
      <p:ext uri="{BB962C8B-B14F-4D97-AF65-F5344CB8AC3E}">
        <p14:creationId xmlns:p14="http://schemas.microsoft.com/office/powerpoint/2010/main" val="33519195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F6429F-70DE-7A4A-A3CA-37F821726F39}"/>
              </a:ext>
            </a:extLst>
          </p:cNvPr>
          <p:cNvSpPr>
            <a:spLocks noGrp="1"/>
          </p:cNvSpPr>
          <p:nvPr>
            <p:ph type="title"/>
          </p:nvPr>
        </p:nvSpPr>
        <p:spPr/>
        <p:txBody>
          <a:bodyPr/>
          <a:lstStyle/>
          <a:p>
            <a:r>
              <a:rPr lang="fr-FR" dirty="0"/>
              <a:t>Une séquence  sur « </a:t>
            </a:r>
            <a:r>
              <a:rPr lang="fr-FR" dirty="0" err="1"/>
              <a:t>Women’s</a:t>
            </a:r>
            <a:r>
              <a:rPr lang="fr-FR" dirty="0"/>
              <a:t> </a:t>
            </a:r>
            <a:r>
              <a:rPr lang="fr-FR" dirty="0" err="1"/>
              <a:t>rights</a:t>
            </a:r>
            <a:r>
              <a:rPr lang="fr-FR" dirty="0"/>
              <a:t> »</a:t>
            </a:r>
          </a:p>
        </p:txBody>
      </p:sp>
      <p:sp>
        <p:nvSpPr>
          <p:cNvPr id="3" name="ZoneTexte 2">
            <a:extLst>
              <a:ext uri="{FF2B5EF4-FFF2-40B4-BE49-F238E27FC236}">
                <a16:creationId xmlns:a16="http://schemas.microsoft.com/office/drawing/2014/main" id="{8794A7B0-696D-5E46-BF91-31A54C425482}"/>
              </a:ext>
            </a:extLst>
          </p:cNvPr>
          <p:cNvSpPr txBox="1"/>
          <p:nvPr/>
        </p:nvSpPr>
        <p:spPr>
          <a:xfrm>
            <a:off x="1470212" y="2456329"/>
            <a:ext cx="4746107" cy="830997"/>
          </a:xfrm>
          <a:prstGeom prst="rect">
            <a:avLst/>
          </a:prstGeom>
          <a:noFill/>
        </p:spPr>
        <p:txBody>
          <a:bodyPr wrap="none" rtlCol="0">
            <a:spAutoFit/>
          </a:bodyPr>
          <a:lstStyle/>
          <a:p>
            <a:pPr marL="285750" indent="-285750">
              <a:buFontTx/>
              <a:buChar char="-"/>
            </a:pPr>
            <a:r>
              <a:rPr lang="fr-FR" sz="2400" dirty="0"/>
              <a:t>Présentation de toute la séquence</a:t>
            </a:r>
          </a:p>
          <a:p>
            <a:pPr marL="285750" indent="-285750">
              <a:buFontTx/>
              <a:buChar char="-"/>
            </a:pPr>
            <a:r>
              <a:rPr lang="fr-FR" sz="2400" dirty="0"/>
              <a:t>Les supports sont joints</a:t>
            </a:r>
          </a:p>
        </p:txBody>
      </p:sp>
    </p:spTree>
    <p:extLst>
      <p:ext uri="{BB962C8B-B14F-4D97-AF65-F5344CB8AC3E}">
        <p14:creationId xmlns:p14="http://schemas.microsoft.com/office/powerpoint/2010/main" val="8050729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9AAE77D-12A8-4342-AF19-2DC2ED4C4F97}"/>
              </a:ext>
            </a:extLst>
          </p:cNvPr>
          <p:cNvPicPr>
            <a:picLocks noChangeAspect="1"/>
          </p:cNvPicPr>
          <p:nvPr/>
        </p:nvPicPr>
        <p:blipFill>
          <a:blip r:embed="rId2"/>
          <a:stretch>
            <a:fillRect/>
          </a:stretch>
        </p:blipFill>
        <p:spPr>
          <a:xfrm>
            <a:off x="714619" y="1155032"/>
            <a:ext cx="10402105" cy="4395536"/>
          </a:xfrm>
          <a:prstGeom prst="rect">
            <a:avLst/>
          </a:prstGeom>
        </p:spPr>
      </p:pic>
      <p:sp>
        <p:nvSpPr>
          <p:cNvPr id="4" name="ZoneTexte 3">
            <a:extLst>
              <a:ext uri="{FF2B5EF4-FFF2-40B4-BE49-F238E27FC236}">
                <a16:creationId xmlns:a16="http://schemas.microsoft.com/office/drawing/2014/main" id="{09A3CFDD-284C-6645-A49A-EB15381C7FD7}"/>
              </a:ext>
            </a:extLst>
          </p:cNvPr>
          <p:cNvSpPr txBox="1"/>
          <p:nvPr/>
        </p:nvSpPr>
        <p:spPr>
          <a:xfrm>
            <a:off x="2037347" y="5903495"/>
            <a:ext cx="4433906" cy="369332"/>
          </a:xfrm>
          <a:prstGeom prst="rect">
            <a:avLst/>
          </a:prstGeom>
          <a:noFill/>
        </p:spPr>
        <p:txBody>
          <a:bodyPr wrap="none" rtlCol="0">
            <a:spAutoFit/>
          </a:bodyPr>
          <a:lstStyle/>
          <a:p>
            <a:r>
              <a:rPr lang="fr-FR" dirty="0"/>
              <a:t>Programme du tronc commun: cycle terminal</a:t>
            </a:r>
          </a:p>
        </p:txBody>
      </p:sp>
    </p:spTree>
    <p:extLst>
      <p:ext uri="{BB962C8B-B14F-4D97-AF65-F5344CB8AC3E}">
        <p14:creationId xmlns:p14="http://schemas.microsoft.com/office/powerpoint/2010/main" val="21479822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68EC3F-CB02-6B4A-B1D2-FF492C4DAA67}"/>
              </a:ext>
            </a:extLst>
          </p:cNvPr>
          <p:cNvSpPr>
            <a:spLocks noGrp="1"/>
          </p:cNvSpPr>
          <p:nvPr>
            <p:ph type="title"/>
          </p:nvPr>
        </p:nvSpPr>
        <p:spPr/>
        <p:txBody>
          <a:bodyPr/>
          <a:lstStyle/>
          <a:p>
            <a:r>
              <a:rPr lang="fr-FR" dirty="0"/>
              <a:t>La séquence</a:t>
            </a:r>
          </a:p>
        </p:txBody>
      </p:sp>
      <p:sp>
        <p:nvSpPr>
          <p:cNvPr id="3" name="Espace réservé du contenu 2">
            <a:extLst>
              <a:ext uri="{FF2B5EF4-FFF2-40B4-BE49-F238E27FC236}">
                <a16:creationId xmlns:a16="http://schemas.microsoft.com/office/drawing/2014/main" id="{AEC4852B-E871-5A45-98C0-81BD87B2C372}"/>
              </a:ext>
            </a:extLst>
          </p:cNvPr>
          <p:cNvSpPr>
            <a:spLocks noGrp="1"/>
          </p:cNvSpPr>
          <p:nvPr>
            <p:ph idx="1"/>
          </p:nvPr>
        </p:nvSpPr>
        <p:spPr>
          <a:xfrm>
            <a:off x="533400" y="1356360"/>
            <a:ext cx="10820400" cy="4820603"/>
          </a:xfrm>
        </p:spPr>
        <p:txBody>
          <a:bodyPr>
            <a:normAutofit/>
          </a:bodyPr>
          <a:lstStyle/>
          <a:p>
            <a:r>
              <a:rPr lang="fr-FR" dirty="0"/>
              <a:t>On voit clairement le lien entre TI et TF:</a:t>
            </a:r>
          </a:p>
          <a:p>
            <a:pPr>
              <a:buFontTx/>
              <a:buChar char="-"/>
            </a:pPr>
            <a:r>
              <a:rPr lang="fr-FR" dirty="0"/>
              <a:t>record </a:t>
            </a:r>
            <a:r>
              <a:rPr lang="fr-FR" dirty="0" err="1"/>
              <a:t>yourself</a:t>
            </a:r>
            <a:r>
              <a:rPr lang="fr-FR" dirty="0"/>
              <a:t> </a:t>
            </a:r>
            <a:r>
              <a:rPr lang="fr-FR" dirty="0" err="1"/>
              <a:t>reading</a:t>
            </a:r>
            <a:r>
              <a:rPr lang="fr-FR" dirty="0"/>
              <a:t> an </a:t>
            </a:r>
            <a:r>
              <a:rPr lang="fr-FR" dirty="0" err="1"/>
              <a:t>existing</a:t>
            </a:r>
            <a:r>
              <a:rPr lang="fr-FR" dirty="0"/>
              <a:t> speech (</a:t>
            </a:r>
            <a:r>
              <a:rPr lang="fr-FR" dirty="0" err="1"/>
              <a:t>cueprompter.com</a:t>
            </a:r>
            <a:r>
              <a:rPr lang="fr-FR" dirty="0"/>
              <a:t>)</a:t>
            </a:r>
          </a:p>
          <a:p>
            <a:pPr>
              <a:buFontTx/>
              <a:buChar char="-"/>
            </a:pPr>
            <a:r>
              <a:rPr lang="fr-FR" dirty="0"/>
              <a:t>Write </a:t>
            </a:r>
            <a:r>
              <a:rPr lang="fr-FR" dirty="0" err="1"/>
              <a:t>your</a:t>
            </a:r>
            <a:r>
              <a:rPr lang="fr-FR" dirty="0"/>
              <a:t> </a:t>
            </a:r>
            <a:r>
              <a:rPr lang="fr-FR" dirty="0" err="1"/>
              <a:t>acceptance</a:t>
            </a:r>
            <a:r>
              <a:rPr lang="fr-FR" dirty="0"/>
              <a:t> speech </a:t>
            </a:r>
            <a:r>
              <a:rPr lang="fr-FR" dirty="0" err="1"/>
              <a:t>inspired</a:t>
            </a:r>
            <a:r>
              <a:rPr lang="fr-FR" dirty="0"/>
              <a:t> by </a:t>
            </a:r>
            <a:r>
              <a:rPr lang="fr-FR" dirty="0" err="1"/>
              <a:t>Malala’s</a:t>
            </a:r>
            <a:r>
              <a:rPr lang="fr-FR" dirty="0"/>
              <a:t> speech</a:t>
            </a:r>
          </a:p>
          <a:p>
            <a:pPr>
              <a:buFontTx/>
              <a:buChar char="-"/>
            </a:pPr>
            <a:r>
              <a:rPr lang="fr-FR" dirty="0"/>
              <a:t>TF: Write and </a:t>
            </a:r>
            <a:r>
              <a:rPr lang="fr-FR" dirty="0" err="1"/>
              <a:t>make</a:t>
            </a:r>
            <a:r>
              <a:rPr lang="fr-FR" dirty="0"/>
              <a:t> a speech (le fond et </a:t>
            </a:r>
            <a:r>
              <a:rPr lang="fr-FR"/>
              <a:t>la forme)</a:t>
            </a:r>
            <a:endParaRPr lang="fr-FR" dirty="0"/>
          </a:p>
          <a:p>
            <a:r>
              <a:rPr lang="fr-FR" dirty="0" err="1"/>
              <a:t>Women’s</a:t>
            </a:r>
            <a:r>
              <a:rPr lang="fr-FR" dirty="0"/>
              <a:t> </a:t>
            </a:r>
            <a:r>
              <a:rPr lang="fr-FR" dirty="0" err="1"/>
              <a:t>rights</a:t>
            </a:r>
            <a:r>
              <a:rPr lang="fr-FR" dirty="0"/>
              <a:t>: the suffragettes, </a:t>
            </a:r>
            <a:r>
              <a:rPr lang="fr-FR" dirty="0" err="1"/>
              <a:t>Malala</a:t>
            </a:r>
            <a:r>
              <a:rPr lang="fr-FR" dirty="0"/>
              <a:t>…</a:t>
            </a:r>
          </a:p>
          <a:p>
            <a:r>
              <a:rPr lang="fr-FR" dirty="0"/>
              <a:t>Les supports en CO et CE</a:t>
            </a:r>
          </a:p>
          <a:p>
            <a:r>
              <a:rPr lang="fr-FR" dirty="0"/>
              <a:t>L’analyse d’un discours: « </a:t>
            </a:r>
            <a:r>
              <a:rPr lang="fr-FR" dirty="0" err="1"/>
              <a:t>What</a:t>
            </a:r>
            <a:r>
              <a:rPr lang="fr-FR" dirty="0"/>
              <a:t> </a:t>
            </a:r>
            <a:r>
              <a:rPr lang="fr-FR" dirty="0" err="1"/>
              <a:t>makes</a:t>
            </a:r>
            <a:r>
              <a:rPr lang="fr-FR" dirty="0"/>
              <a:t> </a:t>
            </a:r>
            <a:r>
              <a:rPr lang="fr-FR" dirty="0" err="1"/>
              <a:t>it</a:t>
            </a:r>
            <a:r>
              <a:rPr lang="fr-FR" dirty="0"/>
              <a:t> </a:t>
            </a:r>
            <a:r>
              <a:rPr lang="fr-FR" dirty="0" err="1"/>
              <a:t>powerful</a:t>
            </a:r>
            <a:r>
              <a:rPr lang="fr-FR" dirty="0"/>
              <a:t>? »</a:t>
            </a:r>
          </a:p>
          <a:p>
            <a:endParaRPr lang="fr-FR" dirty="0"/>
          </a:p>
        </p:txBody>
      </p:sp>
    </p:spTree>
    <p:extLst>
      <p:ext uri="{BB962C8B-B14F-4D97-AF65-F5344CB8AC3E}">
        <p14:creationId xmlns:p14="http://schemas.microsoft.com/office/powerpoint/2010/main" val="18306438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0EC7FC8-1C00-944A-8DD9-C19CFA8C5410}"/>
              </a:ext>
            </a:extLst>
          </p:cNvPr>
          <p:cNvSpPr txBox="1"/>
          <p:nvPr/>
        </p:nvSpPr>
        <p:spPr>
          <a:xfrm>
            <a:off x="721896" y="2677886"/>
            <a:ext cx="9891676" cy="1200329"/>
          </a:xfrm>
          <a:prstGeom prst="rect">
            <a:avLst/>
          </a:prstGeom>
          <a:noFill/>
        </p:spPr>
        <p:txBody>
          <a:bodyPr wrap="square" rtlCol="0">
            <a:spAutoFit/>
          </a:bodyPr>
          <a:lstStyle/>
          <a:p>
            <a:r>
              <a:rPr lang="fr-FR" sz="2400" dirty="0"/>
              <a:t>Une séquence supplémentaire très détaillée pour le lycée sur « </a:t>
            </a:r>
            <a:r>
              <a:rPr lang="fr-FR" sz="2400" dirty="0" err="1"/>
              <a:t>Gender</a:t>
            </a:r>
            <a:r>
              <a:rPr lang="fr-FR" sz="2400" dirty="0"/>
              <a:t> discrimination ». La résolution de conflits par le dialogue.</a:t>
            </a:r>
          </a:p>
          <a:p>
            <a:endParaRPr lang="fr-FR" sz="2400" dirty="0"/>
          </a:p>
        </p:txBody>
      </p:sp>
    </p:spTree>
    <p:extLst>
      <p:ext uri="{BB962C8B-B14F-4D97-AF65-F5344CB8AC3E}">
        <p14:creationId xmlns:p14="http://schemas.microsoft.com/office/powerpoint/2010/main" val="13388343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79CC1A6-83B3-9C4E-9D84-9777F2A775B6}"/>
              </a:ext>
            </a:extLst>
          </p:cNvPr>
          <p:cNvSpPr txBox="1"/>
          <p:nvPr/>
        </p:nvSpPr>
        <p:spPr>
          <a:xfrm>
            <a:off x="968188" y="2617694"/>
            <a:ext cx="5507726" cy="1200329"/>
          </a:xfrm>
          <a:prstGeom prst="rect">
            <a:avLst/>
          </a:prstGeom>
          <a:noFill/>
        </p:spPr>
        <p:txBody>
          <a:bodyPr wrap="none" rtlCol="0">
            <a:spAutoFit/>
          </a:bodyPr>
          <a:lstStyle/>
          <a:p>
            <a:r>
              <a:rPr lang="fr-FR" sz="2400" dirty="0"/>
              <a:t>Merci à Mme </a:t>
            </a:r>
            <a:r>
              <a:rPr lang="fr-FR" sz="2400" dirty="0" err="1"/>
              <a:t>Merlet</a:t>
            </a:r>
            <a:r>
              <a:rPr lang="fr-FR" sz="2400" dirty="0"/>
              <a:t> pour sa présentation.</a:t>
            </a:r>
          </a:p>
          <a:p>
            <a:endParaRPr lang="fr-FR" sz="2400" dirty="0"/>
          </a:p>
          <a:p>
            <a:r>
              <a:rPr lang="fr-FR" sz="2400" dirty="0"/>
              <a:t>Merci aux collègues pour leurs idées.</a:t>
            </a:r>
          </a:p>
        </p:txBody>
      </p:sp>
    </p:spTree>
    <p:extLst>
      <p:ext uri="{BB962C8B-B14F-4D97-AF65-F5344CB8AC3E}">
        <p14:creationId xmlns:p14="http://schemas.microsoft.com/office/powerpoint/2010/main" val="284330376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341</TotalTime>
  <Words>3156</Words>
  <Application>Microsoft Macintosh PowerPoint</Application>
  <PresentationFormat>Grand écran</PresentationFormat>
  <Paragraphs>337</Paragraphs>
  <Slides>40</Slides>
  <Notes>5</Notes>
  <HiddenSlides>0</HiddenSlides>
  <MMClips>0</MMClips>
  <ScaleCrop>false</ScaleCrop>
  <HeadingPairs>
    <vt:vector size="6" baseType="variant">
      <vt:variant>
        <vt:lpstr>Polices utilisées</vt:lpstr>
      </vt:variant>
      <vt:variant>
        <vt:i4>13</vt:i4>
      </vt:variant>
      <vt:variant>
        <vt:lpstr>Thème</vt:lpstr>
      </vt:variant>
      <vt:variant>
        <vt:i4>1</vt:i4>
      </vt:variant>
      <vt:variant>
        <vt:lpstr>Titres des diapositives</vt:lpstr>
      </vt:variant>
      <vt:variant>
        <vt:i4>40</vt:i4>
      </vt:variant>
    </vt:vector>
  </HeadingPairs>
  <TitlesOfParts>
    <vt:vector size="54" baseType="lpstr">
      <vt:lpstr>Aharoni</vt:lpstr>
      <vt:lpstr>Arial</vt:lpstr>
      <vt:lpstr>Arial Black</vt:lpstr>
      <vt:lpstr>Calibri</vt:lpstr>
      <vt:lpstr>Calibri Light</vt:lpstr>
      <vt:lpstr>Garamond</vt:lpstr>
      <vt:lpstr>Gill Sans MT Condensed</vt:lpstr>
      <vt:lpstr>Miriam</vt:lpstr>
      <vt:lpstr>Myriad Web Pro Condensed</vt:lpstr>
      <vt:lpstr>Tahoma</vt:lpstr>
      <vt:lpstr>Times New Roman</vt:lpstr>
      <vt:lpstr>Wingdings</vt:lpstr>
      <vt:lpstr>Wingdings 2</vt:lpstr>
      <vt:lpstr>Thème Office</vt:lpstr>
      <vt:lpstr>L’égalité filles-garçons</vt:lpstr>
      <vt:lpstr>Un espace pédagogique</vt:lpstr>
      <vt:lpstr>Les objectifs de ce webinaire</vt:lpstr>
      <vt:lpstr>Les manuels: faire faire de nouvelles fiches </vt:lpstr>
      <vt:lpstr>Présentation PowerPoint</vt:lpstr>
      <vt:lpstr>Présentation PowerPoint</vt:lpstr>
      <vt:lpstr>Comment arriver à communiquer avec les élèves sans tomber dans les pièges du genre? L’objectif n’est pas de renverser les rôles mais de veiller au bon équilibre.</vt:lpstr>
      <vt:lpstr>Présentation PowerPoint</vt:lpstr>
      <vt:lpstr>La posture</vt:lpstr>
      <vt:lpstr>Présentation PowerPoint</vt:lpstr>
      <vt:lpstr>Présentation PowerPoint</vt:lpstr>
      <vt:lpstr>Les supports choisis:</vt:lpstr>
      <vt:lpstr>     </vt:lpstr>
      <vt:lpstr>France : les chiffres - choc de la virilité…</vt:lpstr>
      <vt:lpstr>A l’Ecole…</vt:lpstr>
      <vt:lpstr>Présentation PowerPoint</vt:lpstr>
      <vt:lpstr>   La sanction,  rite de virilité </vt:lpstr>
      <vt:lpstr>Présentation PowerPoint</vt:lpstr>
      <vt:lpstr> On n’atteindra jamais l’égalité entre les sexes si l’on n’en finit pas d’abord avec « La Fabrique des garçons »  </vt:lpstr>
      <vt:lpstr>Changer de paradigme : une urgence pour notre politique éducative</vt:lpstr>
      <vt:lpstr>Merci de votre attention….</vt:lpstr>
      <vt:lpstr>Comment développer l’entraide? L’auto-évaluation et l’inter-évaluation positive</vt:lpstr>
      <vt:lpstr>Les compétences psychosociales et les conseils coopératifs</vt:lpstr>
      <vt:lpstr>Les jeux pour stimuler l’empathie: passer par le corps en se mettant à la place de l’autre. Coopérer et faire preuve de solidarité en jouant et en se mettant en mouvement </vt:lpstr>
      <vt:lpstr>Présentation PowerPoint</vt:lpstr>
      <vt:lpstr>Présentation PowerPoint</vt:lpstr>
      <vt:lpstr>La résolution de problèmes</vt:lpstr>
      <vt:lpstr>Présentation PowerPoint</vt:lpstr>
      <vt:lpstr>Présentation PowerPoint</vt:lpstr>
      <vt:lpstr>Un document de ressources</vt:lpstr>
      <vt:lpstr>Buzzons contre le sexisme</vt:lpstr>
      <vt:lpstr>Présentation PowerPoint</vt:lpstr>
      <vt:lpstr>Présentation PowerPoint</vt:lpstr>
      <vt:lpstr>Présentation PowerPoint</vt:lpstr>
      <vt:lpstr>Présentation PowerPoint</vt:lpstr>
      <vt:lpstr>Une séquence  sur « Women’s rights »</vt:lpstr>
      <vt:lpstr>Présentation PowerPoint</vt:lpstr>
      <vt:lpstr>La séquence</vt:lpstr>
      <vt:lpstr>Présentation PowerPoint</vt:lpstr>
      <vt:lpstr>Présentation PowerPoint</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fiona ratkoff</dc:creator>
  <cp:lastModifiedBy>fiona ratkoff</cp:lastModifiedBy>
  <cp:revision>86</cp:revision>
  <dcterms:created xsi:type="dcterms:W3CDTF">2021-11-08T13:27:10Z</dcterms:created>
  <dcterms:modified xsi:type="dcterms:W3CDTF">2022-03-14T12:50:56Z</dcterms:modified>
</cp:coreProperties>
</file>