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19/01/2017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19/01/2017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19/01/2017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19/01/2017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19/01/2017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19/01/2017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19/01/2017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19/01/2017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19/01/2017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19/01/2017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19/01/2017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19/01/2017</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lickers.com/libr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NP1nANgBLW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2204864"/>
            <a:ext cx="7772400" cy="1470025"/>
          </a:xfrm>
        </p:spPr>
        <p:txBody>
          <a:bodyPr>
            <a:normAutofit/>
          </a:bodyPr>
          <a:lstStyle/>
          <a:p>
            <a:r>
              <a:rPr lang="fr-FR" sz="3200" dirty="0" smtClean="0">
                <a:latin typeface="Arial" pitchFamily="34" charset="0"/>
                <a:cs typeface="Arial" pitchFamily="34" charset="0"/>
              </a:rPr>
              <a:t>Exercer sa citoyenneté dans la République et </a:t>
            </a:r>
            <a:r>
              <a:rPr lang="fr-FR" sz="3600" dirty="0" smtClean="0">
                <a:latin typeface="Arial" pitchFamily="34" charset="0"/>
                <a:cs typeface="Arial" pitchFamily="34" charset="0"/>
              </a:rPr>
              <a:t>L’Union</a:t>
            </a:r>
            <a:r>
              <a:rPr lang="fr-FR" sz="3200" dirty="0" smtClean="0">
                <a:latin typeface="Arial" pitchFamily="34" charset="0"/>
                <a:cs typeface="Arial" pitchFamily="34" charset="0"/>
              </a:rPr>
              <a:t> Européenne</a:t>
            </a:r>
            <a:endParaRPr lang="fr-FR" sz="3200" dirty="0">
              <a:latin typeface="Arial" pitchFamily="34" charset="0"/>
              <a:cs typeface="Arial" pitchFamily="34" charset="0"/>
            </a:endParaRPr>
          </a:p>
        </p:txBody>
      </p:sp>
      <p:sp>
        <p:nvSpPr>
          <p:cNvPr id="3" name="Sous-titre 2"/>
          <p:cNvSpPr>
            <a:spLocks noGrp="1"/>
          </p:cNvSpPr>
          <p:nvPr>
            <p:ph type="subTitle" idx="1"/>
          </p:nvPr>
        </p:nvSpPr>
        <p:spPr>
          <a:xfrm>
            <a:off x="1403648" y="3933056"/>
            <a:ext cx="6400800" cy="622920"/>
          </a:xfrm>
        </p:spPr>
        <p:txBody>
          <a:bodyPr/>
          <a:lstStyle/>
          <a:p>
            <a:r>
              <a:rPr lang="fr-FR" dirty="0" smtClean="0">
                <a:solidFill>
                  <a:schemeClr val="tx2">
                    <a:lumMod val="40000"/>
                    <a:lumOff val="60000"/>
                  </a:schemeClr>
                </a:solidFill>
                <a:latin typeface="Arial" pitchFamily="34" charset="0"/>
                <a:cs typeface="Arial" pitchFamily="34" charset="0"/>
              </a:rPr>
              <a:t>« L’engagement associatif »</a:t>
            </a:r>
            <a:endParaRPr lang="fr-FR" dirty="0">
              <a:solidFill>
                <a:schemeClr val="tx2">
                  <a:lumMod val="40000"/>
                  <a:lumOff val="60000"/>
                </a:schemeClr>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Pour vous, qu’est-ce que l’engagement-citoyen ?</a:t>
            </a:r>
            <a:endParaRPr lang="fr-FR" sz="3200" dirty="0"/>
          </a:p>
        </p:txBody>
      </p:sp>
      <p:sp>
        <p:nvSpPr>
          <p:cNvPr id="3" name="Espace réservé du contenu 2"/>
          <p:cNvSpPr>
            <a:spLocks noGrp="1"/>
          </p:cNvSpPr>
          <p:nvPr>
            <p:ph idx="1"/>
          </p:nvPr>
        </p:nvSpPr>
        <p:spPr>
          <a:xfrm>
            <a:off x="457200" y="5373216"/>
            <a:ext cx="8229600" cy="752947"/>
          </a:xfrm>
        </p:spPr>
        <p:txBody>
          <a:bodyPr/>
          <a:lstStyle/>
          <a:p>
            <a:r>
              <a:rPr lang="fr-FR" dirty="0" smtClean="0">
                <a:hlinkClick r:id="rId2"/>
              </a:rPr>
              <a:t>https://</a:t>
            </a:r>
            <a:r>
              <a:rPr lang="fr-FR" dirty="0" smtClean="0">
                <a:hlinkClick r:id="rId2"/>
              </a:rPr>
              <a:t>plickers.com/library</a:t>
            </a:r>
            <a:endParaRPr lang="fr-FR" dirty="0" smtClean="0"/>
          </a:p>
          <a:p>
            <a:endParaRPr lang="fr-FR" dirty="0"/>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340768"/>
            <a:ext cx="4781854" cy="3825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Notions de l’Engagement</a:t>
            </a:r>
            <a:endParaRPr lang="fr-FR" dirty="0"/>
          </a:p>
        </p:txBody>
      </p:sp>
      <p:pic>
        <p:nvPicPr>
          <p:cNvPr id="3073" name="Picture 1"/>
          <p:cNvPicPr>
            <a:picLocks noChangeAspect="1" noChangeArrowheads="1"/>
          </p:cNvPicPr>
          <p:nvPr/>
        </p:nvPicPr>
        <p:blipFill>
          <a:blip r:embed="rId2" cstate="print"/>
          <a:srcRect/>
          <a:stretch>
            <a:fillRect/>
          </a:stretch>
        </p:blipFill>
        <p:spPr bwMode="auto">
          <a:xfrm>
            <a:off x="323529" y="1268760"/>
            <a:ext cx="4032448" cy="4802401"/>
          </a:xfrm>
          <a:prstGeom prst="rect">
            <a:avLst/>
          </a:prstGeom>
          <a:noFill/>
          <a:ln w="9525">
            <a:noFill/>
            <a:miter lim="800000"/>
            <a:headEnd/>
            <a:tailEnd/>
          </a:ln>
        </p:spPr>
      </p:pic>
      <p:pic>
        <p:nvPicPr>
          <p:cNvPr id="3074" name="Picture 2"/>
          <p:cNvPicPr>
            <a:picLocks noGrp="1" noChangeAspect="1" noChangeArrowheads="1"/>
          </p:cNvPicPr>
          <p:nvPr>
            <p:ph idx="1"/>
          </p:nvPr>
        </p:nvPicPr>
        <p:blipFill>
          <a:blip r:embed="rId3" cstate="print"/>
          <a:srcRect/>
          <a:stretch>
            <a:fillRect/>
          </a:stretch>
        </p:blipFill>
        <p:spPr bwMode="auto">
          <a:xfrm>
            <a:off x="4427985" y="1268760"/>
            <a:ext cx="4392487" cy="489654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706090"/>
          </a:xfrm>
        </p:spPr>
        <p:txBody>
          <a:bodyPr>
            <a:normAutofit fontScale="90000"/>
          </a:bodyPr>
          <a:lstStyle/>
          <a:p>
            <a:r>
              <a:rPr lang="fr-FR" dirty="0" smtClean="0"/>
              <a:t>« S’engager pour les autres »</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hlinkClick r:id="rId2"/>
              </a:rPr>
              <a:t>https://youtu.be/NP1nANgBLWo</a:t>
            </a:r>
            <a:endParaRPr lang="fr-FR" dirty="0" smtClean="0"/>
          </a:p>
          <a:p>
            <a:endParaRPr lang="fr-FR" dirty="0" smtClean="0"/>
          </a:p>
          <a:p>
            <a:r>
              <a:rPr lang="fr-FR" dirty="0" smtClean="0"/>
              <a:t>Que souhaite Coluche ? </a:t>
            </a:r>
          </a:p>
          <a:p>
            <a:r>
              <a:rPr lang="fr-FR" dirty="0" smtClean="0"/>
              <a:t>Echange en classe</a:t>
            </a:r>
          </a:p>
          <a:p>
            <a:r>
              <a:rPr lang="fr-FR" dirty="0" smtClean="0"/>
              <a:t>Contexte</a:t>
            </a:r>
          </a:p>
          <a:p>
            <a:pPr algn="just">
              <a:buNone/>
            </a:pPr>
            <a:r>
              <a:rPr lang="fr-FR" dirty="0" smtClean="0"/>
              <a:t>	Le début des années 1980 marque la fin d’une période prospère : le travail et les logements commencent à manquer. Ainsi, la barre des 2 millions de chômeurs est franchie en 1981. Les précaires sont de plus en plus nombreux en France et des enfants arrivent dans les écoles sans avoir mangé le matin. L’humoriste Coluche est ému par cette situation est fonde les Restos du Cœur en 1985.</a:t>
            </a:r>
          </a:p>
          <a:p>
            <a:endParaRPr lang="fr-FR" dirty="0" smtClean="0"/>
          </a:p>
          <a:p>
            <a:pPr>
              <a:buNone/>
            </a:pP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Pourquoi a-t-on créé les Restos du Cœur ?</a:t>
            </a:r>
            <a:endParaRPr lang="fr-FR" sz="3200" dirty="0"/>
          </a:p>
        </p:txBody>
      </p:sp>
      <p:pic>
        <p:nvPicPr>
          <p:cNvPr id="5" name="Espace réservé du contenu 4" descr="logo-restos-du-coeur.jpg"/>
          <p:cNvPicPr>
            <a:picLocks noGrp="1" noChangeAspect="1"/>
          </p:cNvPicPr>
          <p:nvPr>
            <p:ph idx="1"/>
          </p:nvPr>
        </p:nvPicPr>
        <p:blipFill>
          <a:blip r:embed="rId3" cstate="print"/>
          <a:stretch>
            <a:fillRect/>
          </a:stretch>
        </p:blipFill>
        <p:spPr>
          <a:xfrm>
            <a:off x="1891778" y="2781300"/>
            <a:ext cx="5360443" cy="3344863"/>
          </a:xfrm>
        </p:spPr>
      </p:pic>
      <p:graphicFrame>
        <p:nvGraphicFramePr>
          <p:cNvPr id="1026" name="Object 2"/>
          <p:cNvGraphicFramePr>
            <a:graphicFrameLocks noChangeAspect="1"/>
          </p:cNvGraphicFramePr>
          <p:nvPr>
            <p:extLst>
              <p:ext uri="{D42A27DB-BD31-4B8C-83A1-F6EECF244321}">
                <p14:modId xmlns:p14="http://schemas.microsoft.com/office/powerpoint/2010/main" val="117691682"/>
              </p:ext>
            </p:extLst>
          </p:nvPr>
        </p:nvGraphicFramePr>
        <p:xfrm>
          <a:off x="2699792" y="1772816"/>
          <a:ext cx="3671887" cy="488950"/>
        </p:xfrm>
        <a:graphic>
          <a:graphicData uri="http://schemas.openxmlformats.org/presentationml/2006/ole">
            <mc:AlternateContent xmlns:mc="http://schemas.openxmlformats.org/markup-compatibility/2006">
              <mc:Choice xmlns:v="urn:schemas-microsoft-com:vml" Requires="v">
                <p:oleObj spid="_x0000_s1033" name="Objet d’environnement du Gestionnaire de liaisons" showAsIcon="1" r:id="rId4" imgW="3671640" imgH="488520" progId="Package">
                  <p:embed/>
                </p:oleObj>
              </mc:Choice>
              <mc:Fallback>
                <p:oleObj name="Objet d’environnement du Gestionnaire de liaisons" showAsIcon="1" r:id="rId4" imgW="3671640" imgH="488520" progId="Package">
                  <p:embed/>
                  <p:pic>
                    <p:nvPicPr>
                      <p:cNvPr id="0" name="Picture 2"/>
                      <p:cNvPicPr>
                        <a:picLocks noChangeAspect="1" noChangeArrowheads="1"/>
                      </p:cNvPicPr>
                      <p:nvPr/>
                    </p:nvPicPr>
                    <p:blipFill>
                      <a:blip r:embed="rId5"/>
                      <a:srcRect/>
                      <a:stretch>
                        <a:fillRect/>
                      </a:stretch>
                    </p:blipFill>
                    <p:spPr bwMode="auto">
                      <a:xfrm>
                        <a:off x="2699792" y="1772816"/>
                        <a:ext cx="36718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C’est quoi être bénévole ? </a:t>
            </a:r>
            <a:endParaRPr lang="fr-FR" dirty="0"/>
          </a:p>
        </p:txBody>
      </p:sp>
      <p:sp>
        <p:nvSpPr>
          <p:cNvPr id="3" name="Espace réservé du contenu 2"/>
          <p:cNvSpPr>
            <a:spLocks noGrp="1"/>
          </p:cNvSpPr>
          <p:nvPr>
            <p:ph idx="1"/>
          </p:nvPr>
        </p:nvSpPr>
        <p:spPr>
          <a:xfrm>
            <a:off x="457200" y="2708920"/>
            <a:ext cx="8229600" cy="3600400"/>
          </a:xfrm>
        </p:spPr>
        <p:txBody>
          <a:bodyPr/>
          <a:lstStyle/>
          <a:p>
            <a:pPr>
              <a:buNone/>
            </a:pPr>
            <a:r>
              <a:rPr lang="fr-FR" dirty="0" smtClean="0"/>
              <a:t>D’après la vidéo,</a:t>
            </a:r>
          </a:p>
          <a:p>
            <a:pPr marL="514350" indent="-514350">
              <a:buAutoNum type="arabicParenR"/>
            </a:pPr>
            <a:r>
              <a:rPr lang="fr-FR" dirty="0" smtClean="0"/>
              <a:t>Caractériser les bénévoles (prénom, âge)</a:t>
            </a:r>
          </a:p>
          <a:p>
            <a:pPr marL="514350" indent="-514350">
              <a:buAutoNum type="arabicParenR"/>
            </a:pPr>
            <a:r>
              <a:rPr lang="fr-FR" dirty="0" smtClean="0"/>
              <a:t>Que constatez-vous ?</a:t>
            </a:r>
          </a:p>
          <a:p>
            <a:pPr marL="514350" indent="-514350">
              <a:buAutoNum type="arabicParenR"/>
            </a:pPr>
            <a:r>
              <a:rPr lang="fr-FR" dirty="0" smtClean="0"/>
              <a:t>Listez les raisons de leur engagement </a:t>
            </a:r>
          </a:p>
          <a:p>
            <a:pPr marL="514350" indent="-514350">
              <a:buAutoNum type="arabicParenR"/>
            </a:pPr>
            <a:r>
              <a:rPr lang="fr-FR" dirty="0" smtClean="0"/>
              <a:t>Proposez une définition du bénévolat</a:t>
            </a:r>
          </a:p>
          <a:p>
            <a:pPr marL="514350" indent="-514350">
              <a:buNone/>
            </a:pPr>
            <a:r>
              <a:rPr lang="fr-FR" dirty="0" smtClean="0"/>
              <a:t> (mise en commun)</a:t>
            </a:r>
            <a:endParaRPr lang="fr-FR" dirty="0"/>
          </a:p>
        </p:txBody>
      </p:sp>
      <p:graphicFrame>
        <p:nvGraphicFramePr>
          <p:cNvPr id="2050" name="Object 2"/>
          <p:cNvGraphicFramePr>
            <a:graphicFrameLocks noChangeAspect="1"/>
          </p:cNvGraphicFramePr>
          <p:nvPr/>
        </p:nvGraphicFramePr>
        <p:xfrm>
          <a:off x="3635896" y="1556792"/>
          <a:ext cx="1739900" cy="488950"/>
        </p:xfrm>
        <a:graphic>
          <a:graphicData uri="http://schemas.openxmlformats.org/presentationml/2006/ole">
            <mc:AlternateContent xmlns:mc="http://schemas.openxmlformats.org/markup-compatibility/2006">
              <mc:Choice xmlns:v="urn:schemas-microsoft-com:vml" Requires="v">
                <p:oleObj spid="_x0000_s2056" name="Objet d’environnement du Gestionnaire de liaisons" showAsIcon="1" r:id="rId3" imgW="1740600" imgH="488520" progId="Package">
                  <p:embed/>
                </p:oleObj>
              </mc:Choice>
              <mc:Fallback>
                <p:oleObj name="Objet d’environnement du Gestionnaire de liaisons" showAsIcon="1" r:id="rId3" imgW="1740600" imgH="488520" progId="Package">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556792"/>
                        <a:ext cx="17399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u="sng" dirty="0" smtClean="0"/>
              <a:t>Projet :</a:t>
            </a:r>
            <a:r>
              <a:rPr lang="fr-FR" sz="3200" dirty="0" smtClean="0"/>
              <a:t> Organiser une collecte pour l’association « Les Restos du Cœur » dans le CFA</a:t>
            </a:r>
            <a:endParaRPr lang="fr-FR" sz="3200" dirty="0"/>
          </a:p>
        </p:txBody>
      </p:sp>
      <p:sp>
        <p:nvSpPr>
          <p:cNvPr id="3" name="Espace réservé du contenu 2"/>
          <p:cNvSpPr>
            <a:spLocks noGrp="1"/>
          </p:cNvSpPr>
          <p:nvPr>
            <p:ph idx="1"/>
          </p:nvPr>
        </p:nvSpPr>
        <p:spPr>
          <a:xfrm>
            <a:off x="457200" y="1600200"/>
            <a:ext cx="8229600" cy="4853136"/>
          </a:xfrm>
        </p:spPr>
        <p:txBody>
          <a:bodyPr>
            <a:normAutofit lnSpcReduction="10000"/>
          </a:bodyPr>
          <a:lstStyle/>
          <a:p>
            <a:pPr marL="457200" indent="-457200" algn="just">
              <a:buAutoNum type="arabicParenR"/>
            </a:pPr>
            <a:r>
              <a:rPr lang="fr-FR" sz="2400" dirty="0" smtClean="0"/>
              <a:t>Rappel sur l’importance de l’alimentation et de l’équilibre alimentaire d’un repas (lien avec cours PSE).</a:t>
            </a:r>
          </a:p>
          <a:p>
            <a:pPr marL="457200" indent="-457200" algn="just">
              <a:buAutoNum type="arabicParenR"/>
            </a:pPr>
            <a:r>
              <a:rPr lang="fr-FR" sz="2400" dirty="0" smtClean="0"/>
              <a:t>Réalisation d’une affiche pour informer et motiver les apprentis et personnels du CFA à participer à la collecte (lien avec les arts plastiques).</a:t>
            </a:r>
          </a:p>
          <a:p>
            <a:pPr marL="457200" indent="-457200" algn="just">
              <a:buAutoNum type="arabicParenR"/>
            </a:pPr>
            <a:r>
              <a:rPr lang="fr-FR" sz="2400" dirty="0" smtClean="0"/>
              <a:t> Détermination du rôle de chacun, de la période de collecte, du lieu de stockage des produits.</a:t>
            </a:r>
          </a:p>
          <a:p>
            <a:pPr marL="457200" indent="-457200" algn="just">
              <a:buAutoNum type="arabicParenR"/>
            </a:pPr>
            <a:r>
              <a:rPr lang="fr-FR" sz="2400" dirty="0" smtClean="0"/>
              <a:t>Collecte des denrées pendant la période définie.</a:t>
            </a:r>
          </a:p>
          <a:p>
            <a:pPr marL="457200" indent="-457200" algn="just">
              <a:buAutoNum type="arabicParenR"/>
            </a:pPr>
            <a:r>
              <a:rPr lang="fr-FR" sz="2400" dirty="0" smtClean="0"/>
              <a:t>Bilan de la collecte et restitution des produits de la collecte par l’association.</a:t>
            </a:r>
          </a:p>
          <a:p>
            <a:pPr marL="457200" indent="-457200" algn="just">
              <a:buAutoNum type="arabicParenR"/>
            </a:pPr>
            <a:r>
              <a:rPr lang="fr-FR" sz="2400" dirty="0" smtClean="0"/>
              <a:t>Rédaction d’un article de presse avec photoreportage présentant le projet et la collecte. Parution dans le journal des apprentis.</a:t>
            </a:r>
          </a:p>
          <a:p>
            <a:pPr marL="457200" indent="-457200" algn="just">
              <a:buAutoNum type="arabicParenR"/>
            </a:pPr>
            <a:endParaRPr lang="fr-FR" sz="2400" dirty="0" smtClean="0"/>
          </a:p>
          <a:p>
            <a:pPr marL="457200" indent="-457200" algn="just">
              <a:buAutoNum type="arabicParenR"/>
            </a:pPr>
            <a:endParaRPr lang="fr-FR" sz="2400" dirty="0"/>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193</Words>
  <Application>Microsoft Office PowerPoint</Application>
  <PresentationFormat>Affichage à l'écran (4:3)</PresentationFormat>
  <Paragraphs>27</Paragraphs>
  <Slides>7</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7</vt:i4>
      </vt:variant>
    </vt:vector>
  </HeadingPairs>
  <TitlesOfParts>
    <vt:vector size="9" baseType="lpstr">
      <vt:lpstr>Thème Office</vt:lpstr>
      <vt:lpstr>Objet d’environnement du Gestionnaire de liaisons</vt:lpstr>
      <vt:lpstr>Exercer sa citoyenneté dans la République et L’Union Européenne</vt:lpstr>
      <vt:lpstr>Pour vous, qu’est-ce que l’engagement-citoyen ?</vt:lpstr>
      <vt:lpstr>Notions de l’Engagement</vt:lpstr>
      <vt:lpstr>« S’engager pour les autres »</vt:lpstr>
      <vt:lpstr>Pourquoi a-t-on créé les Restos du Cœur ?</vt:lpstr>
      <vt:lpstr>C’est quoi être bénévole ? </vt:lpstr>
      <vt:lpstr>Projet : Organiser une collecte pour l’association « Les Restos du Cœur » dans le CFA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Exercer sa citoyenneté dans la République et L’Union Européenne</dc:title>
  <dc:creator>Silent Rob</dc:creator>
  <cp:lastModifiedBy>locadm</cp:lastModifiedBy>
  <cp:revision>33</cp:revision>
  <dcterms:created xsi:type="dcterms:W3CDTF">2017-01-12T22:38:52Z</dcterms:created>
  <dcterms:modified xsi:type="dcterms:W3CDTF">2017-01-19T13:50:23Z</dcterms:modified>
</cp:coreProperties>
</file>