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5" r:id="rId3"/>
    <p:sldId id="276" r:id="rId4"/>
    <p:sldId id="287" r:id="rId5"/>
    <p:sldId id="286" r:id="rId6"/>
    <p:sldId id="277" r:id="rId7"/>
    <p:sldId id="290" r:id="rId8"/>
    <p:sldId id="291" r:id="rId9"/>
    <p:sldId id="278" r:id="rId10"/>
    <p:sldId id="288" r:id="rId11"/>
    <p:sldId id="293" r:id="rId12"/>
    <p:sldId id="281" r:id="rId13"/>
    <p:sldId id="282" r:id="rId14"/>
    <p:sldId id="283" r:id="rId15"/>
    <p:sldId id="280" r:id="rId16"/>
    <p:sldId id="274" r:id="rId17"/>
  </p:sldIdLst>
  <p:sldSz cx="12192000" cy="6858000"/>
  <p:notesSz cx="6794500" cy="9931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78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8645" y="0"/>
            <a:ext cx="2944283" cy="498295"/>
          </a:xfrm>
          <a:prstGeom prst="rect">
            <a:avLst/>
          </a:prstGeom>
        </p:spPr>
        <p:txBody>
          <a:bodyPr vert="horz" lIns="91440" tIns="45720" rIns="91440" bIns="45720" rtlCol="0"/>
          <a:lstStyle>
            <a:lvl1pPr algn="r">
              <a:defRPr sz="1200"/>
            </a:lvl1pPr>
          </a:lstStyle>
          <a:p>
            <a:fld id="{ED684521-AFA8-497C-A635-1EEF4936C1A8}" type="datetimeFigureOut">
              <a:rPr lang="fr-FR" smtClean="0"/>
              <a:t>04/06/2026</a:t>
            </a:fld>
            <a:endParaRPr lang="fr-FR"/>
          </a:p>
        </p:txBody>
      </p:sp>
      <p:sp>
        <p:nvSpPr>
          <p:cNvPr id="4" name="Espace réservé du pied de page 3"/>
          <p:cNvSpPr>
            <a:spLocks noGrp="1"/>
          </p:cNvSpPr>
          <p:nvPr>
            <p:ph type="ftr" sz="quarter" idx="2"/>
          </p:nvPr>
        </p:nvSpPr>
        <p:spPr>
          <a:xfrm>
            <a:off x="0" y="9433107"/>
            <a:ext cx="2944283" cy="49829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8645" y="9433107"/>
            <a:ext cx="2944283" cy="498294"/>
          </a:xfrm>
          <a:prstGeom prst="rect">
            <a:avLst/>
          </a:prstGeom>
        </p:spPr>
        <p:txBody>
          <a:bodyPr vert="horz" lIns="91440" tIns="45720" rIns="91440" bIns="45720" rtlCol="0" anchor="b"/>
          <a:lstStyle>
            <a:lvl1pPr algn="r">
              <a:defRPr sz="1200"/>
            </a:lvl1pPr>
          </a:lstStyle>
          <a:p>
            <a:fld id="{80CBAA75-AA1F-4596-A63D-6A7D3B6C38E1}" type="slidenum">
              <a:rPr lang="fr-FR" smtClean="0"/>
              <a:t>‹N°›</a:t>
            </a:fld>
            <a:endParaRPr lang="fr-FR"/>
          </a:p>
        </p:txBody>
      </p:sp>
    </p:spTree>
    <p:extLst>
      <p:ext uri="{BB962C8B-B14F-4D97-AF65-F5344CB8AC3E}">
        <p14:creationId xmlns:p14="http://schemas.microsoft.com/office/powerpoint/2010/main" val="30963087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8100" y="0"/>
            <a:ext cx="2944813" cy="498475"/>
          </a:xfrm>
          <a:prstGeom prst="rect">
            <a:avLst/>
          </a:prstGeom>
        </p:spPr>
        <p:txBody>
          <a:bodyPr vert="horz" lIns="91440" tIns="45720" rIns="91440" bIns="45720" rtlCol="0"/>
          <a:lstStyle>
            <a:lvl1pPr algn="r">
              <a:defRPr sz="1200"/>
            </a:lvl1pPr>
          </a:lstStyle>
          <a:p>
            <a:fld id="{0FC51FF6-FF5C-4806-86E5-5E8ECE1DBE0D}" type="datetimeFigureOut">
              <a:rPr lang="fr-FR" smtClean="0"/>
              <a:t>04/06/2026</a:t>
            </a:fld>
            <a:endParaRPr lang="fr-FR"/>
          </a:p>
        </p:txBody>
      </p:sp>
      <p:sp>
        <p:nvSpPr>
          <p:cNvPr id="4" name="Espace réservé de l'image des diapositives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79963"/>
            <a:ext cx="5435600" cy="3910012"/>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2925"/>
            <a:ext cx="2944813" cy="4984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8100" y="9432925"/>
            <a:ext cx="2944813" cy="498475"/>
          </a:xfrm>
          <a:prstGeom prst="rect">
            <a:avLst/>
          </a:prstGeom>
        </p:spPr>
        <p:txBody>
          <a:bodyPr vert="horz" lIns="91440" tIns="45720" rIns="91440" bIns="45720" rtlCol="0" anchor="b"/>
          <a:lstStyle>
            <a:lvl1pPr algn="r">
              <a:defRPr sz="1200"/>
            </a:lvl1pPr>
          </a:lstStyle>
          <a:p>
            <a:fld id="{88FA08EE-5B47-4F2C-A635-B93CFD4AD21A}" type="slidenum">
              <a:rPr lang="fr-FR" smtClean="0"/>
              <a:t>‹N°›</a:t>
            </a:fld>
            <a:endParaRPr lang="fr-FR"/>
          </a:p>
        </p:txBody>
      </p:sp>
    </p:spTree>
    <p:extLst>
      <p:ext uri="{BB962C8B-B14F-4D97-AF65-F5344CB8AC3E}">
        <p14:creationId xmlns:p14="http://schemas.microsoft.com/office/powerpoint/2010/main" val="4231237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1</a:t>
            </a:fld>
            <a:endParaRPr lang="fr-FR"/>
          </a:p>
        </p:txBody>
      </p:sp>
    </p:spTree>
    <p:extLst>
      <p:ext uri="{BB962C8B-B14F-4D97-AF65-F5344CB8AC3E}">
        <p14:creationId xmlns:p14="http://schemas.microsoft.com/office/powerpoint/2010/main" val="6074316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15</a:t>
            </a:fld>
            <a:endParaRPr lang="fr-FR"/>
          </a:p>
        </p:txBody>
      </p:sp>
    </p:spTree>
    <p:extLst>
      <p:ext uri="{BB962C8B-B14F-4D97-AF65-F5344CB8AC3E}">
        <p14:creationId xmlns:p14="http://schemas.microsoft.com/office/powerpoint/2010/main" val="3668430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16</a:t>
            </a:fld>
            <a:endParaRPr lang="fr-FR"/>
          </a:p>
        </p:txBody>
      </p:sp>
    </p:spTree>
    <p:extLst>
      <p:ext uri="{BB962C8B-B14F-4D97-AF65-F5344CB8AC3E}">
        <p14:creationId xmlns:p14="http://schemas.microsoft.com/office/powerpoint/2010/main" val="1728685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2</a:t>
            </a:fld>
            <a:endParaRPr lang="fr-FR"/>
          </a:p>
        </p:txBody>
      </p:sp>
    </p:spTree>
    <p:extLst>
      <p:ext uri="{BB962C8B-B14F-4D97-AF65-F5344CB8AC3E}">
        <p14:creationId xmlns:p14="http://schemas.microsoft.com/office/powerpoint/2010/main" val="2520010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3</a:t>
            </a:fld>
            <a:endParaRPr lang="fr-FR"/>
          </a:p>
        </p:txBody>
      </p:sp>
    </p:spTree>
    <p:extLst>
      <p:ext uri="{BB962C8B-B14F-4D97-AF65-F5344CB8AC3E}">
        <p14:creationId xmlns:p14="http://schemas.microsoft.com/office/powerpoint/2010/main" val="3958899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88FA08EE-5B47-4F2C-A635-B93CFD4AD21A}" type="slidenum">
              <a:rPr lang="fr-FR" smtClean="0"/>
              <a:t>5</a:t>
            </a:fld>
            <a:endParaRPr lang="fr-FR"/>
          </a:p>
        </p:txBody>
      </p:sp>
    </p:spTree>
    <p:extLst>
      <p:ext uri="{BB962C8B-B14F-4D97-AF65-F5344CB8AC3E}">
        <p14:creationId xmlns:p14="http://schemas.microsoft.com/office/powerpoint/2010/main" val="1381622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6</a:t>
            </a:fld>
            <a:endParaRPr lang="fr-FR"/>
          </a:p>
        </p:txBody>
      </p:sp>
    </p:spTree>
    <p:extLst>
      <p:ext uri="{BB962C8B-B14F-4D97-AF65-F5344CB8AC3E}">
        <p14:creationId xmlns:p14="http://schemas.microsoft.com/office/powerpoint/2010/main" val="4048635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9</a:t>
            </a:fld>
            <a:endParaRPr lang="fr-FR"/>
          </a:p>
        </p:txBody>
      </p:sp>
    </p:spTree>
    <p:extLst>
      <p:ext uri="{BB962C8B-B14F-4D97-AF65-F5344CB8AC3E}">
        <p14:creationId xmlns:p14="http://schemas.microsoft.com/office/powerpoint/2010/main" val="921372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12</a:t>
            </a:fld>
            <a:endParaRPr lang="fr-FR"/>
          </a:p>
        </p:txBody>
      </p:sp>
    </p:spTree>
    <p:extLst>
      <p:ext uri="{BB962C8B-B14F-4D97-AF65-F5344CB8AC3E}">
        <p14:creationId xmlns:p14="http://schemas.microsoft.com/office/powerpoint/2010/main" val="1238002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13</a:t>
            </a:fld>
            <a:endParaRPr lang="fr-FR"/>
          </a:p>
        </p:txBody>
      </p:sp>
    </p:spTree>
    <p:extLst>
      <p:ext uri="{BB962C8B-B14F-4D97-AF65-F5344CB8AC3E}">
        <p14:creationId xmlns:p14="http://schemas.microsoft.com/office/powerpoint/2010/main" val="2560543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8FA08EE-5B47-4F2C-A635-B93CFD4AD21A}" type="slidenum">
              <a:rPr lang="fr-FR" smtClean="0"/>
              <a:t>14</a:t>
            </a:fld>
            <a:endParaRPr lang="fr-FR"/>
          </a:p>
        </p:txBody>
      </p:sp>
    </p:spTree>
    <p:extLst>
      <p:ext uri="{BB962C8B-B14F-4D97-AF65-F5344CB8AC3E}">
        <p14:creationId xmlns:p14="http://schemas.microsoft.com/office/powerpoint/2010/main" val="1146346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FC88D1-1253-4EF6-89B3-449DD04E053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8AB13AA-AC35-4FF0-8918-B8EDC269FC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E3308BE-D189-4F95-90D8-1652C1AE9712}"/>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5" name="Espace réservé du pied de page 4">
            <a:extLst>
              <a:ext uri="{FF2B5EF4-FFF2-40B4-BE49-F238E27FC236}">
                <a16:creationId xmlns:a16="http://schemas.microsoft.com/office/drawing/2014/main" id="{46318876-5DDC-44DA-8D14-D747ECAD971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48396E1-8813-4A18-B710-E7CB46DB7242}"/>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1144684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66C391-348F-4D70-9FD7-AF7B96EDA31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07687D9-7D06-4AA5-B085-EDAABD4A830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7C0879-8A5E-4275-9E28-30EBC1DDD998}"/>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5" name="Espace réservé du pied de page 4">
            <a:extLst>
              <a:ext uri="{FF2B5EF4-FFF2-40B4-BE49-F238E27FC236}">
                <a16:creationId xmlns:a16="http://schemas.microsoft.com/office/drawing/2014/main" id="{694F43D1-B067-4878-8DF4-3400599E3D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39379A8-17FF-403E-9F42-F6020A0C5C9B}"/>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2995977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BBA70D1-AC3C-48D9-A9CB-F9E5A0E869E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E4EB39F-AEC9-41AD-A149-E1808F6B2E5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8BC785D-4C87-4BDA-A119-9083FAE15FDD}"/>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5" name="Espace réservé du pied de page 4">
            <a:extLst>
              <a:ext uri="{FF2B5EF4-FFF2-40B4-BE49-F238E27FC236}">
                <a16:creationId xmlns:a16="http://schemas.microsoft.com/office/drawing/2014/main" id="{052566EE-110E-44C9-9C3C-84B7D571847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B04F0B4-D18B-4D89-A12B-034DDF0EF80D}"/>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356583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A1267A-F15A-4055-80F7-A7FAE8B5D3B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FD53EF1-AF11-4B10-895F-8EEE5034F13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39A418B-7A75-4AFB-A37F-04E12F962D85}"/>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5" name="Espace réservé du pied de page 4">
            <a:extLst>
              <a:ext uri="{FF2B5EF4-FFF2-40B4-BE49-F238E27FC236}">
                <a16:creationId xmlns:a16="http://schemas.microsoft.com/office/drawing/2014/main" id="{B3233027-0A41-4344-B484-E3ECAAB7A70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9CCD304-B2DC-4142-BEBC-5EBDFDBD9C75}"/>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2152674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9601F1-BC67-46D6-BE98-2A06970BB22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2C45CD4-E460-436D-A3FA-E50C7F4A21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DA4C7F3-DAC1-40A2-8C2E-5B8BA9EF229A}"/>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5" name="Espace réservé du pied de page 4">
            <a:extLst>
              <a:ext uri="{FF2B5EF4-FFF2-40B4-BE49-F238E27FC236}">
                <a16:creationId xmlns:a16="http://schemas.microsoft.com/office/drawing/2014/main" id="{8D6FDC94-10A0-49D0-98E5-C777F7B5D62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FF9B984-DAEB-4148-822D-065C02DCBCD1}"/>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2493310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3091D8-4E90-4149-A756-097419C1AEA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F6967FC-2D61-45E1-88DE-D3E0B80628B2}"/>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113A113-78E5-4619-9CE0-F554122EACF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3F85F7C-79DA-4512-BE8E-BE58010106E6}"/>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6" name="Espace réservé du pied de page 5">
            <a:extLst>
              <a:ext uri="{FF2B5EF4-FFF2-40B4-BE49-F238E27FC236}">
                <a16:creationId xmlns:a16="http://schemas.microsoft.com/office/drawing/2014/main" id="{44F72439-9C35-49BA-9C07-57B857E44C4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DC76E77-BB43-4BCB-A275-B850104AF61F}"/>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1195508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0CCAE9-FBA4-485A-A452-D9D1B27C3FE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E21D0F3-A165-4B6E-B60A-ECE98A4B0E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99C7908-0F11-411F-97FF-353A60A97A4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ADC6C14-6BD8-41E8-B7F2-6E6833489A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E9FCACD-92FA-4DC9-A585-C396443C102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B582FD2-32E0-4D7A-8079-46C4B7A16AC1}"/>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8" name="Espace réservé du pied de page 7">
            <a:extLst>
              <a:ext uri="{FF2B5EF4-FFF2-40B4-BE49-F238E27FC236}">
                <a16:creationId xmlns:a16="http://schemas.microsoft.com/office/drawing/2014/main" id="{5A40252D-CF9E-4BCC-8E9D-13A82373864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B6FA183-8353-4477-A29A-0E8A5D20C9E9}"/>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1701688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4D51F9-5173-4401-A519-9C09766C9C7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D5F2943-A979-475E-B123-334607788D01}"/>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4" name="Espace réservé du pied de page 3">
            <a:extLst>
              <a:ext uri="{FF2B5EF4-FFF2-40B4-BE49-F238E27FC236}">
                <a16:creationId xmlns:a16="http://schemas.microsoft.com/office/drawing/2014/main" id="{F7FC0CDC-2907-41FD-8E59-E6314C1B323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FC64D66-D1BE-4573-8663-56C8738443D6}"/>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1339398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B951536-0E4F-49AF-B4FA-4FB752FFE399}"/>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3" name="Espace réservé du pied de page 2">
            <a:extLst>
              <a:ext uri="{FF2B5EF4-FFF2-40B4-BE49-F238E27FC236}">
                <a16:creationId xmlns:a16="http://schemas.microsoft.com/office/drawing/2014/main" id="{A5C63DA9-6705-4D0A-BF2C-69BFAC1CB04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E58B3AB-7602-4579-B03C-5737507D93C4}"/>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935620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577CCD-6BA9-482A-8C0C-E0079FF3DA3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A93056B-6886-4CD9-ABEB-572B965D56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ECDFF23-02E1-48CC-B7C7-7E9467BE2E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F6F1AD1-1E33-47C0-94B2-E09C4C2DB3F4}"/>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6" name="Espace réservé du pied de page 5">
            <a:extLst>
              <a:ext uri="{FF2B5EF4-FFF2-40B4-BE49-F238E27FC236}">
                <a16:creationId xmlns:a16="http://schemas.microsoft.com/office/drawing/2014/main" id="{AA3637C3-FD69-4633-8DF3-FD874E1A957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4177C82-0EDF-4E70-832D-114F8FC0905D}"/>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675595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8BB6C3-5990-401A-AC6E-F7128DEB8D1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2E3D634-5630-42D5-A4EF-946423AD72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90D8848-7F95-472F-A34A-2B3CA3481E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00552AC-0FF0-47DC-8F19-DDA510937524}"/>
              </a:ext>
            </a:extLst>
          </p:cNvPr>
          <p:cNvSpPr>
            <a:spLocks noGrp="1"/>
          </p:cNvSpPr>
          <p:nvPr>
            <p:ph type="dt" sz="half" idx="10"/>
          </p:nvPr>
        </p:nvSpPr>
        <p:spPr/>
        <p:txBody>
          <a:bodyPr/>
          <a:lstStyle/>
          <a:p>
            <a:fld id="{E9D97F51-78BD-4204-BB74-62BAB14A8CE3}" type="datetimeFigureOut">
              <a:rPr lang="fr-FR" smtClean="0"/>
              <a:t>04/06/2026</a:t>
            </a:fld>
            <a:endParaRPr lang="fr-FR"/>
          </a:p>
        </p:txBody>
      </p:sp>
      <p:sp>
        <p:nvSpPr>
          <p:cNvPr id="6" name="Espace réservé du pied de page 5">
            <a:extLst>
              <a:ext uri="{FF2B5EF4-FFF2-40B4-BE49-F238E27FC236}">
                <a16:creationId xmlns:a16="http://schemas.microsoft.com/office/drawing/2014/main" id="{641B68CA-06AC-490D-B79B-0E94BBAD9AF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8695C28-2C2F-41AF-97E2-5BD135188FD1}"/>
              </a:ext>
            </a:extLst>
          </p:cNvPr>
          <p:cNvSpPr>
            <a:spLocks noGrp="1"/>
          </p:cNvSpPr>
          <p:nvPr>
            <p:ph type="sldNum" sz="quarter" idx="12"/>
          </p:nvPr>
        </p:nvSpPr>
        <p:spPr/>
        <p:txBody>
          <a:bodyPr/>
          <a:lstStyle/>
          <a:p>
            <a:fld id="{2267CBF2-CFD3-43B3-BFEF-B82A721C04B6}" type="slidenum">
              <a:rPr lang="fr-FR" smtClean="0"/>
              <a:t>‹N°›</a:t>
            </a:fld>
            <a:endParaRPr lang="fr-FR"/>
          </a:p>
        </p:txBody>
      </p:sp>
    </p:spTree>
    <p:extLst>
      <p:ext uri="{BB962C8B-B14F-4D97-AF65-F5344CB8AC3E}">
        <p14:creationId xmlns:p14="http://schemas.microsoft.com/office/powerpoint/2010/main" val="164599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67CF6C8-D58E-4BCE-AA4A-52B6F1F960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431FEC6-67CD-468C-B3C6-1D684B3C78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2E1D1DD-EAC6-4F8E-B220-23A8E932E7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D97F51-78BD-4204-BB74-62BAB14A8CE3}" type="datetimeFigureOut">
              <a:rPr lang="fr-FR" smtClean="0"/>
              <a:t>04/06/2026</a:t>
            </a:fld>
            <a:endParaRPr lang="fr-FR"/>
          </a:p>
        </p:txBody>
      </p:sp>
      <p:sp>
        <p:nvSpPr>
          <p:cNvPr id="5" name="Espace réservé du pied de page 4">
            <a:extLst>
              <a:ext uri="{FF2B5EF4-FFF2-40B4-BE49-F238E27FC236}">
                <a16:creationId xmlns:a16="http://schemas.microsoft.com/office/drawing/2014/main" id="{DD015FBE-620A-437D-9E59-D3A2BC80AC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5F0DCF9-377F-4563-8631-CF9A090A70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67CBF2-CFD3-43B3-BFEF-B82A721C04B6}" type="slidenum">
              <a:rPr lang="fr-FR" smtClean="0"/>
              <a:t>‹N°›</a:t>
            </a:fld>
            <a:endParaRPr lang="fr-FR"/>
          </a:p>
        </p:txBody>
      </p:sp>
    </p:spTree>
    <p:extLst>
      <p:ext uri="{BB962C8B-B14F-4D97-AF65-F5344CB8AC3E}">
        <p14:creationId xmlns:p14="http://schemas.microsoft.com/office/powerpoint/2010/main" val="4022716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pedagogie.ac-nantes.fr/les-disciplines-du-second-degre/histoire-geographie-citoyennete/emc/lycee"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hyperlink" Target="https://eduscol.education.gouv.fr/5787/programmes-et-ressources-en-enseignement-moral-et-civique-voie-gt"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education.gouv.fr/reussir-au-lycee/bien-preparer-son-bac-et-son-entree-dans-le-superieur-326326"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ACBE1851-2230-47A9-B000-CE9046EA61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2CAE3D0-5236-46AB-8863-85AD313E089D}"/>
              </a:ext>
            </a:extLst>
          </p:cNvPr>
          <p:cNvSpPr>
            <a:spLocks noGrp="1"/>
          </p:cNvSpPr>
          <p:nvPr>
            <p:ph type="ctrTitle"/>
          </p:nvPr>
        </p:nvSpPr>
        <p:spPr>
          <a:xfrm>
            <a:off x="634276" y="803705"/>
            <a:ext cx="4208656" cy="3034857"/>
          </a:xfrm>
        </p:spPr>
        <p:txBody>
          <a:bodyPr anchor="b">
            <a:normAutofit fontScale="90000"/>
          </a:bodyPr>
          <a:lstStyle/>
          <a:p>
            <a:pPr algn="r"/>
            <a:r>
              <a:rPr lang="fr-FR" sz="4200" dirty="0">
                <a:solidFill>
                  <a:srgbClr val="FFFFFF"/>
                </a:solidFill>
              </a:rPr>
              <a:t>Evaluations ponctuelles d’enseignement moral et civique à compter de la session 2022</a:t>
            </a:r>
          </a:p>
        </p:txBody>
      </p:sp>
      <p:sp>
        <p:nvSpPr>
          <p:cNvPr id="3" name="Sous-titre 2">
            <a:extLst>
              <a:ext uri="{FF2B5EF4-FFF2-40B4-BE49-F238E27FC236}">
                <a16:creationId xmlns:a16="http://schemas.microsoft.com/office/drawing/2014/main" id="{AA7BE50D-6DFF-4844-8F59-36BDDA5C215E}"/>
              </a:ext>
            </a:extLst>
          </p:cNvPr>
          <p:cNvSpPr>
            <a:spLocks noGrp="1"/>
          </p:cNvSpPr>
          <p:nvPr>
            <p:ph type="subTitle" idx="1"/>
          </p:nvPr>
        </p:nvSpPr>
        <p:spPr>
          <a:xfrm>
            <a:off x="237817" y="4185140"/>
            <a:ext cx="4992914" cy="2416659"/>
          </a:xfrm>
        </p:spPr>
        <p:txBody>
          <a:bodyPr anchor="t">
            <a:normAutofit/>
          </a:bodyPr>
          <a:lstStyle/>
          <a:p>
            <a:r>
              <a:rPr lang="fr-FR" sz="1600" dirty="0">
                <a:solidFill>
                  <a:schemeClr val="bg1"/>
                </a:solidFill>
              </a:rPr>
              <a:t>Arrêté du 16 juillet 2018 modifié relatif aux modalités d'organisation du contrôle continu pour l'évaluation des enseignements dispensés dans les classes conduisant au baccalauréat général et au baccalauréat technologique</a:t>
            </a:r>
          </a:p>
          <a:p>
            <a:r>
              <a:rPr lang="fr-FR" sz="1600" dirty="0">
                <a:solidFill>
                  <a:schemeClr val="bg1"/>
                </a:solidFill>
              </a:rPr>
              <a:t>Note de service consolidée du 28 juillet 2021 relative aux modalités d’évaluation des candidats au baccalauréat général et technologique </a:t>
            </a:r>
          </a:p>
          <a:p>
            <a:r>
              <a:rPr lang="fr-FR" sz="1600" dirty="0">
                <a:solidFill>
                  <a:schemeClr val="bg1"/>
                </a:solidFill>
              </a:rPr>
              <a:t>Note de service du 10 décembre 2025</a:t>
            </a:r>
          </a:p>
          <a:p>
            <a:pPr algn="r"/>
            <a:endParaRPr lang="fr-FR" sz="1800" dirty="0">
              <a:solidFill>
                <a:srgbClr val="FFFFFF"/>
              </a:solidFill>
            </a:endParaRPr>
          </a:p>
        </p:txBody>
      </p:sp>
      <p:cxnSp>
        <p:nvCxnSpPr>
          <p:cNvPr id="22" name="Straight Connector 21">
            <a:extLst>
              <a:ext uri="{FF2B5EF4-FFF2-40B4-BE49-F238E27FC236}">
                <a16:creationId xmlns:a16="http://schemas.microsoft.com/office/drawing/2014/main" id="{23B93832-6514-44F4-849B-5EE2C8A233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928939"/>
            <a:ext cx="3931920" cy="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4" name="Image 3">
            <a:extLst>
              <a:ext uri="{FF2B5EF4-FFF2-40B4-BE49-F238E27FC236}">
                <a16:creationId xmlns:a16="http://schemas.microsoft.com/office/drawing/2014/main" id="{85384C4E-71C8-4374-BE6B-F592D80E22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184949"/>
            <a:ext cx="5459470" cy="4489078"/>
          </a:xfrm>
          <a:prstGeom prst="rect">
            <a:avLst/>
          </a:prstGeom>
        </p:spPr>
      </p:pic>
    </p:spTree>
    <p:extLst>
      <p:ext uri="{BB962C8B-B14F-4D97-AF65-F5344CB8AC3E}">
        <p14:creationId xmlns:p14="http://schemas.microsoft.com/office/powerpoint/2010/main" val="3342406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C5FE03-5413-7873-1B87-C4BC4DC655EE}"/>
              </a:ext>
            </a:extLst>
          </p:cNvPr>
          <p:cNvSpPr>
            <a:spLocks noGrp="1"/>
          </p:cNvSpPr>
          <p:nvPr>
            <p:ph type="title"/>
          </p:nvPr>
        </p:nvSpPr>
        <p:spPr/>
        <p:txBody>
          <a:bodyPr>
            <a:normAutofit/>
          </a:bodyPr>
          <a:lstStyle/>
          <a:p>
            <a:pPr algn="ctr"/>
            <a:r>
              <a:rPr lang="fr-FR" sz="3200" b="1" dirty="0"/>
              <a:t>Programme de Première générale et technologique </a:t>
            </a:r>
            <a:br>
              <a:rPr lang="fr-FR" sz="3200" b="1" dirty="0"/>
            </a:br>
            <a:r>
              <a:rPr lang="fr-FR" sz="3200" b="1" dirty="0"/>
              <a:t>BO n°24 du 13 juin 2024</a:t>
            </a:r>
          </a:p>
        </p:txBody>
      </p:sp>
      <p:sp>
        <p:nvSpPr>
          <p:cNvPr id="4" name="ZoneTexte 3">
            <a:extLst>
              <a:ext uri="{FF2B5EF4-FFF2-40B4-BE49-F238E27FC236}">
                <a16:creationId xmlns:a16="http://schemas.microsoft.com/office/drawing/2014/main" id="{AD79F09D-DB11-CA68-7E64-F183DB340DA2}"/>
              </a:ext>
            </a:extLst>
          </p:cNvPr>
          <p:cNvSpPr txBox="1"/>
          <p:nvPr/>
        </p:nvSpPr>
        <p:spPr>
          <a:xfrm>
            <a:off x="304800" y="1690688"/>
            <a:ext cx="11265877" cy="4524315"/>
          </a:xfrm>
          <a:prstGeom prst="rect">
            <a:avLst/>
          </a:prstGeom>
          <a:noFill/>
        </p:spPr>
        <p:txBody>
          <a:bodyPr wrap="square">
            <a:spAutoFit/>
          </a:bodyPr>
          <a:lstStyle/>
          <a:p>
            <a:r>
              <a:rPr lang="fr-FR" b="1" dirty="0"/>
              <a:t>Première : Cohésion et diversité dans une société démocratique</a:t>
            </a:r>
          </a:p>
          <a:p>
            <a:endParaRPr lang="fr-FR" dirty="0"/>
          </a:p>
          <a:p>
            <a:r>
              <a:rPr lang="fr-FR" u="sng" dirty="0">
                <a:effectLst>
                  <a:outerShdw blurRad="38100" dist="38100" dir="2700000" algn="tl">
                    <a:srgbClr val="000000">
                      <a:alpha val="43137"/>
                    </a:srgbClr>
                  </a:outerShdw>
                </a:effectLst>
              </a:rPr>
              <a:t>Attendus et objectifs</a:t>
            </a:r>
          </a:p>
          <a:p>
            <a:r>
              <a:rPr lang="fr-FR" dirty="0"/>
              <a:t>La classe de première aborde la question de la cohésion des sociétés démocratiques, dans lesquelles les diverses</a:t>
            </a:r>
          </a:p>
          <a:p>
            <a:r>
              <a:rPr lang="fr-FR" dirty="0"/>
              <a:t>conceptions du monde et les cultures les plus diverses peuvent s’exprimer librement. La réflexion conduite met en regard les valeurs et les principes de la République française et, plus largement, le projet démocratique, avec la complexité de la réalité sociale. </a:t>
            </a:r>
          </a:p>
          <a:p>
            <a:r>
              <a:rPr lang="fr-FR" dirty="0"/>
              <a:t>Comment ces valeurs et ces principes peuvent-ils être source de cohésion sociale ? Sous quelle forme de cohésion se traduisent-ils concrètement ? Comment forme-t-on une nation démocratique et comment la France se définit- elle comme une communauté nationale ? Par-delà la prise en compte des diversités, ces questions problématisent la nature et la dynamique du lien social en tant que tel.</a:t>
            </a:r>
            <a:br>
              <a:rPr lang="fr-FR" dirty="0"/>
            </a:br>
            <a:r>
              <a:rPr lang="fr-FR" dirty="0"/>
              <a:t>2 thèmes </a:t>
            </a:r>
          </a:p>
          <a:p>
            <a:pPr marL="285750" indent="-285750">
              <a:buFont typeface="Wingdings" panose="05000000000000000000" pitchFamily="2" charset="2"/>
              <a:buChar char="n"/>
            </a:pPr>
            <a:r>
              <a:rPr lang="fr-FR" dirty="0"/>
              <a:t>Les valeurs et les principes de la République à l’épreuve de la cohésion sociale (9 heures en voies générale et technologique, 7 à 8 heures en voie professionnelle)</a:t>
            </a:r>
          </a:p>
          <a:p>
            <a:pPr marL="285750" indent="-285750">
              <a:buFont typeface="Wingdings" panose="05000000000000000000" pitchFamily="2" charset="2"/>
              <a:buChar char="n"/>
            </a:pPr>
            <a:r>
              <a:rPr lang="fr-FR" dirty="0"/>
              <a:t>La République et la Nation (9 heures en voies générale et technologique, 7 à 8 heures en voie professionnelle).</a:t>
            </a:r>
          </a:p>
          <a:p>
            <a:endParaRPr lang="fr-FR" dirty="0"/>
          </a:p>
        </p:txBody>
      </p:sp>
    </p:spTree>
    <p:extLst>
      <p:ext uri="{BB962C8B-B14F-4D97-AF65-F5344CB8AC3E}">
        <p14:creationId xmlns:p14="http://schemas.microsoft.com/office/powerpoint/2010/main" val="1080621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5D1771-C859-8F91-DEDC-9FA75C0F9451}"/>
              </a:ext>
            </a:extLst>
          </p:cNvPr>
          <p:cNvSpPr>
            <a:spLocks noGrp="1"/>
          </p:cNvSpPr>
          <p:nvPr>
            <p:ph type="title"/>
          </p:nvPr>
        </p:nvSpPr>
        <p:spPr/>
        <p:txBody>
          <a:bodyPr>
            <a:normAutofit/>
          </a:bodyPr>
          <a:lstStyle/>
          <a:p>
            <a:r>
              <a:rPr lang="fr-FR" sz="3200" b="1" dirty="0"/>
              <a:t>Programme de Terminale générale et technologique (BO n°8 du 25 juillet 2019)</a:t>
            </a:r>
            <a:endParaRPr lang="fr-FR" sz="3200" dirty="0"/>
          </a:p>
        </p:txBody>
      </p:sp>
      <p:sp>
        <p:nvSpPr>
          <p:cNvPr id="4" name="ZoneTexte 3">
            <a:extLst>
              <a:ext uri="{FF2B5EF4-FFF2-40B4-BE49-F238E27FC236}">
                <a16:creationId xmlns:a16="http://schemas.microsoft.com/office/drawing/2014/main" id="{DFA91B3B-1946-8810-A121-1C5DCBE6CFF1}"/>
              </a:ext>
            </a:extLst>
          </p:cNvPr>
          <p:cNvSpPr txBox="1"/>
          <p:nvPr/>
        </p:nvSpPr>
        <p:spPr>
          <a:xfrm>
            <a:off x="529936" y="1720840"/>
            <a:ext cx="11353800" cy="3416320"/>
          </a:xfrm>
          <a:prstGeom prst="rect">
            <a:avLst/>
          </a:prstGeom>
          <a:noFill/>
        </p:spPr>
        <p:txBody>
          <a:bodyPr wrap="square">
            <a:spAutoFit/>
          </a:bodyPr>
          <a:lstStyle/>
          <a:p>
            <a:r>
              <a:rPr lang="fr-FR" dirty="0"/>
              <a:t>Thème annuel de la classe terminale : la démocratie, les démocraties</a:t>
            </a:r>
          </a:p>
          <a:p>
            <a:r>
              <a:rPr lang="fr-FR" dirty="0"/>
              <a:t>Le programme de la classe terminale se construit autour de la notion de démocratie. Ce régime s’appuie sur un double principe de fonctionnement. Il place le peuple à l’origine du pouvoir politique à travers le droit de suffrage qu’il lui reconnaît. Il met le pouvoir politique au service des droits de l’Homme et des libertés individuelles, civiles, politiques et sociales, qui incluent notamment l’égalité entre les hommes et les femmes et dont la loi garantit l’exercice. On entend ici conduire les élèves à comprendre, respecter et mettre en œuvre les règles de vie démocratiques.</a:t>
            </a:r>
          </a:p>
          <a:p>
            <a:endParaRPr lang="fr-FR" dirty="0"/>
          </a:p>
          <a:p>
            <a:pPr marL="285750" indent="-285750">
              <a:buFont typeface="Wingdings" panose="05000000000000000000" pitchFamily="2" charset="2"/>
              <a:buChar char="§"/>
            </a:pPr>
            <a:r>
              <a:rPr lang="fr-FR" dirty="0"/>
              <a:t>Axe 1 - Fondements et expériences de la démocratie- Questionnement : quels sont les principes et les conditions de la démocratie ?</a:t>
            </a:r>
            <a:br>
              <a:rPr lang="fr-FR" dirty="0"/>
            </a:br>
            <a:endParaRPr lang="fr-FR" dirty="0"/>
          </a:p>
          <a:p>
            <a:pPr marL="285750" indent="-285750">
              <a:buFont typeface="Wingdings" panose="05000000000000000000" pitchFamily="2" charset="2"/>
              <a:buChar char="§"/>
            </a:pPr>
            <a:r>
              <a:rPr lang="fr-FR" dirty="0"/>
              <a:t>Axe 2 : Repenser et faire vivre la démocratie - Questionnement : comment construire l’avenir de la démocratie dans un monde d’incertitudes ?</a:t>
            </a:r>
          </a:p>
        </p:txBody>
      </p:sp>
      <p:sp>
        <p:nvSpPr>
          <p:cNvPr id="5" name="ZoneTexte 4">
            <a:extLst>
              <a:ext uri="{FF2B5EF4-FFF2-40B4-BE49-F238E27FC236}">
                <a16:creationId xmlns:a16="http://schemas.microsoft.com/office/drawing/2014/main" id="{C1C3897B-4EDD-1529-B9F7-F8BC8F6EB2D9}"/>
              </a:ext>
            </a:extLst>
          </p:cNvPr>
          <p:cNvSpPr txBox="1"/>
          <p:nvPr/>
        </p:nvSpPr>
        <p:spPr>
          <a:xfrm>
            <a:off x="3158836" y="5599653"/>
            <a:ext cx="6096000" cy="646331"/>
          </a:xfrm>
          <a:prstGeom prst="rect">
            <a:avLst/>
          </a:prstGeom>
          <a:noFill/>
        </p:spPr>
        <p:txBody>
          <a:bodyPr wrap="square">
            <a:spAutoFit/>
          </a:bodyPr>
          <a:lstStyle/>
          <a:p>
            <a:r>
              <a:rPr lang="fr-FR" sz="1800" b="1" dirty="0"/>
              <a:t>N.B. les programmes ajustés d’EMC de 2024 de terminale ne  sont pas applicables pour cette session. </a:t>
            </a:r>
          </a:p>
        </p:txBody>
      </p:sp>
    </p:spTree>
    <p:extLst>
      <p:ext uri="{BB962C8B-B14F-4D97-AF65-F5344CB8AC3E}">
        <p14:creationId xmlns:p14="http://schemas.microsoft.com/office/powerpoint/2010/main" val="1365321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075" y="352699"/>
            <a:ext cx="4990011" cy="6001643"/>
          </a:xfrm>
          <a:prstGeom prst="rect">
            <a:avLst/>
          </a:prstGeom>
        </p:spPr>
        <p:txBody>
          <a:bodyPr wrap="square">
            <a:spAutoFit/>
          </a:bodyPr>
          <a:lstStyle/>
          <a:p>
            <a:pPr algn="just">
              <a:spcAft>
                <a:spcPts val="800"/>
              </a:spcAft>
            </a:pPr>
            <a:r>
              <a:rPr lang="fr-FR" b="1" dirty="0">
                <a:latin typeface="Marianne" panose="02000000000000000000" pitchFamily="50" charset="0"/>
                <a:ea typeface="Times New Roman" panose="02020603050405020304" pitchFamily="18" charset="0"/>
              </a:rPr>
              <a:t>Descriptif de l’épreuve</a:t>
            </a:r>
            <a:r>
              <a:rPr lang="fr-FR" b="1" dirty="0">
                <a:latin typeface="Calibri" panose="020F0502020204030204" pitchFamily="34" charset="0"/>
                <a:ea typeface="Times New Roman" panose="02020603050405020304" pitchFamily="18" charset="0"/>
              </a:rPr>
              <a:t> (récapitulatif) </a:t>
            </a:r>
            <a:r>
              <a:rPr lang="fr-FR" b="1" dirty="0">
                <a:latin typeface="Marianne" panose="02000000000000000000" pitchFamily="50" charset="0"/>
                <a:ea typeface="Times New Roman" panose="02020603050405020304" pitchFamily="18" charset="0"/>
              </a:rPr>
              <a:t>:</a:t>
            </a:r>
            <a:endParaRPr lang="fr-FR" sz="2000" dirty="0">
              <a:latin typeface="Times New Roman" panose="02020603050405020304" pitchFamily="18" charset="0"/>
              <a:ea typeface="Times New Roman" panose="02020603050405020304" pitchFamily="18" charset="0"/>
            </a:endParaRPr>
          </a:p>
          <a:p>
            <a:pPr marL="342900" lvl="0" indent="-342900" algn="just">
              <a:spcAft>
                <a:spcPts val="1000"/>
              </a:spcAft>
              <a:buFont typeface="+mj-lt"/>
              <a:buAutoNum type="arabicPeriod"/>
            </a:pPr>
            <a:r>
              <a:rPr lang="fr-FR" dirty="0">
                <a:latin typeface="Marianne" panose="02000000000000000000" pitchFamily="50" charset="0"/>
                <a:ea typeface="Times New Roman" panose="02020603050405020304" pitchFamily="18" charset="0"/>
              </a:rPr>
              <a:t>Accueil du candidat et rappel des différents temps de l’épreuve.</a:t>
            </a:r>
            <a:endParaRPr lang="fr-FR" sz="2000" dirty="0">
              <a:latin typeface="Times New Roman" panose="02020603050405020304" pitchFamily="18" charset="0"/>
              <a:ea typeface="Times New Roman" panose="02020603050405020304" pitchFamily="18" charset="0"/>
            </a:endParaRPr>
          </a:p>
          <a:p>
            <a:pPr marL="342900" lvl="0" indent="-342900" algn="just">
              <a:spcAft>
                <a:spcPts val="1000"/>
              </a:spcAft>
              <a:buFont typeface="+mj-lt"/>
              <a:buAutoNum type="arabicPeriod"/>
            </a:pPr>
            <a:r>
              <a:rPr lang="fr-FR" dirty="0">
                <a:latin typeface="Marianne" panose="02000000000000000000" pitchFamily="50" charset="0"/>
                <a:ea typeface="Times New Roman" panose="02020603050405020304" pitchFamily="18" charset="0"/>
              </a:rPr>
              <a:t>Présentation de la liste préparée par le candidat avec, pour chacun des deux axes, les deux domaines étudiés choisis.</a:t>
            </a:r>
            <a:endParaRPr lang="fr-FR" sz="2000" dirty="0">
              <a:latin typeface="Times New Roman" panose="02020603050405020304" pitchFamily="18" charset="0"/>
              <a:ea typeface="Times New Roman" panose="02020603050405020304" pitchFamily="18" charset="0"/>
            </a:endParaRPr>
          </a:p>
          <a:p>
            <a:pPr marL="342900" lvl="0" indent="-342900" algn="just">
              <a:spcAft>
                <a:spcPts val="1000"/>
              </a:spcAft>
              <a:buFont typeface="+mj-lt"/>
              <a:buAutoNum type="arabicPeriod"/>
            </a:pPr>
            <a:r>
              <a:rPr lang="fr-FR" dirty="0">
                <a:latin typeface="Marianne" panose="02000000000000000000" pitchFamily="50" charset="0"/>
                <a:ea typeface="Times New Roman" panose="02020603050405020304" pitchFamily="18" charset="0"/>
              </a:rPr>
              <a:t>Choix d’un domaine par l’évaluateur qui l’inscrit sur la liste du candidat.</a:t>
            </a:r>
            <a:endParaRPr lang="fr-FR" sz="2000" dirty="0">
              <a:latin typeface="Times New Roman" panose="02020603050405020304" pitchFamily="18" charset="0"/>
              <a:ea typeface="Times New Roman" panose="02020603050405020304" pitchFamily="18" charset="0"/>
            </a:endParaRPr>
          </a:p>
          <a:p>
            <a:pPr marL="342900" lvl="0" indent="-342900" algn="just">
              <a:spcAft>
                <a:spcPts val="1000"/>
              </a:spcAft>
              <a:buFont typeface="+mj-lt"/>
              <a:buAutoNum type="arabicPeriod"/>
            </a:pPr>
            <a:r>
              <a:rPr lang="fr-FR" dirty="0">
                <a:latin typeface="Marianne" panose="02000000000000000000" pitchFamily="50" charset="0"/>
                <a:ea typeface="Times New Roman" panose="02020603050405020304" pitchFamily="18" charset="0"/>
              </a:rPr>
              <a:t>Préparation du candidat</a:t>
            </a:r>
            <a:r>
              <a:rPr lang="fr-FR" dirty="0">
                <a:latin typeface="Calibri" panose="020F0502020204030204" pitchFamily="34" charset="0"/>
                <a:ea typeface="Times New Roman" panose="02020603050405020304" pitchFamily="18" charset="0"/>
              </a:rPr>
              <a:t> </a:t>
            </a:r>
            <a:r>
              <a:rPr lang="fr-FR" dirty="0">
                <a:latin typeface="Marianne" panose="02000000000000000000" pitchFamily="50" charset="0"/>
                <a:ea typeface="Times New Roman" panose="02020603050405020304" pitchFamily="18" charset="0"/>
              </a:rPr>
              <a:t>: 30 minutes maximum.</a:t>
            </a:r>
            <a:endParaRPr lang="fr-FR" sz="2000" dirty="0">
              <a:latin typeface="Times New Roman" panose="02020603050405020304" pitchFamily="18" charset="0"/>
              <a:ea typeface="Times New Roman" panose="02020603050405020304" pitchFamily="18" charset="0"/>
            </a:endParaRPr>
          </a:p>
          <a:p>
            <a:pPr marL="342900" lvl="0" indent="-342900" algn="just">
              <a:spcAft>
                <a:spcPts val="600"/>
              </a:spcAft>
              <a:buFont typeface="+mj-lt"/>
              <a:buAutoNum type="arabicPeriod"/>
            </a:pPr>
            <a:r>
              <a:rPr lang="fr-FR" dirty="0">
                <a:latin typeface="Marianne" panose="02000000000000000000" pitchFamily="50" charset="0"/>
                <a:ea typeface="Times New Roman" panose="02020603050405020304" pitchFamily="18" charset="0"/>
                <a:cs typeface="Calibri" panose="020F0502020204030204" pitchFamily="34" charset="0"/>
              </a:rPr>
              <a:t>Epreuve</a:t>
            </a:r>
            <a:r>
              <a:rPr lang="fr-FR" dirty="0">
                <a:latin typeface="Calibri" panose="020F0502020204030204" pitchFamily="34" charset="0"/>
                <a:ea typeface="Times New Roman" panose="02020603050405020304" pitchFamily="18" charset="0"/>
              </a:rPr>
              <a:t> </a:t>
            </a:r>
            <a:r>
              <a:rPr lang="fr-FR" dirty="0">
                <a:latin typeface="Marianne" panose="02000000000000000000" pitchFamily="50" charset="0"/>
                <a:ea typeface="Times New Roman" panose="02020603050405020304" pitchFamily="18" charset="0"/>
                <a:cs typeface="Calibri" panose="020F0502020204030204" pitchFamily="34" charset="0"/>
              </a:rPr>
              <a:t>:</a:t>
            </a:r>
            <a:endParaRPr lang="fr-FR" sz="2000" dirty="0">
              <a:latin typeface="Times New Roman" panose="02020603050405020304" pitchFamily="18" charset="0"/>
              <a:ea typeface="Times New Roman" panose="02020603050405020304" pitchFamily="18" charset="0"/>
            </a:endParaRPr>
          </a:p>
          <a:p>
            <a:pPr marL="342900" lvl="0" indent="-342900" algn="just">
              <a:spcAft>
                <a:spcPts val="600"/>
              </a:spcAft>
              <a:buFont typeface="Calibri" panose="020F0502020204030204" pitchFamily="34" charset="0"/>
              <a:buChar char="-"/>
            </a:pPr>
            <a:r>
              <a:rPr lang="fr-FR" dirty="0">
                <a:latin typeface="Marianne" panose="02000000000000000000" pitchFamily="50" charset="0"/>
                <a:ea typeface="Times New Roman" panose="02020603050405020304" pitchFamily="18" charset="0"/>
                <a:cs typeface="Calibri" panose="020F0502020204030204" pitchFamily="34" charset="0"/>
              </a:rPr>
              <a:t>Rappel des deux temps de l’oral au candidat</a:t>
            </a:r>
            <a:endParaRPr lang="fr-FR" sz="2000" dirty="0">
              <a:latin typeface="Times New Roman" panose="02020603050405020304" pitchFamily="18" charset="0"/>
              <a:ea typeface="Times New Roman" panose="02020603050405020304" pitchFamily="18" charset="0"/>
            </a:endParaRPr>
          </a:p>
          <a:p>
            <a:pPr marL="342900" lvl="0" indent="-342900" algn="just">
              <a:spcAft>
                <a:spcPts val="600"/>
              </a:spcAft>
              <a:buFont typeface="Calibri" panose="020F0502020204030204" pitchFamily="34" charset="0"/>
              <a:buChar char="-"/>
            </a:pPr>
            <a:r>
              <a:rPr lang="fr-FR" dirty="0">
                <a:latin typeface="Marianne" panose="02000000000000000000" pitchFamily="50" charset="0"/>
                <a:ea typeface="Times New Roman" panose="02020603050405020304" pitchFamily="18" charset="0"/>
              </a:rPr>
              <a:t>Exposé par le candidat</a:t>
            </a:r>
            <a:r>
              <a:rPr lang="fr-FR" dirty="0">
                <a:latin typeface="Calibri" panose="020F0502020204030204" pitchFamily="34" charset="0"/>
                <a:ea typeface="Times New Roman" panose="02020603050405020304" pitchFamily="18" charset="0"/>
              </a:rPr>
              <a:t> </a:t>
            </a:r>
            <a:r>
              <a:rPr lang="fr-FR" dirty="0">
                <a:latin typeface="Marianne" panose="02000000000000000000" pitchFamily="50" charset="0"/>
                <a:ea typeface="Times New Roman" panose="02020603050405020304" pitchFamily="18" charset="0"/>
              </a:rPr>
              <a:t>: </a:t>
            </a:r>
            <a:r>
              <a:rPr lang="fr-FR" dirty="0">
                <a:latin typeface="Marianne" panose="02000000000000000000" pitchFamily="50" charset="0"/>
                <a:ea typeface="Times New Roman" panose="02020603050405020304" pitchFamily="18" charset="0"/>
                <a:cs typeface="Calibri" panose="020F0502020204030204" pitchFamily="34" charset="0"/>
              </a:rPr>
              <a:t>10</a:t>
            </a:r>
            <a:r>
              <a:rPr lang="fr-FR" dirty="0">
                <a:latin typeface="Marianne" panose="02000000000000000000" pitchFamily="50" charset="0"/>
                <a:ea typeface="Times New Roman" panose="02020603050405020304" pitchFamily="18" charset="0"/>
              </a:rPr>
              <a:t> minutes maximum</a:t>
            </a:r>
            <a:endParaRPr lang="fr-FR" sz="2000" dirty="0">
              <a:latin typeface="Times New Roman" panose="02020603050405020304" pitchFamily="18" charset="0"/>
              <a:ea typeface="Times New Roman" panose="02020603050405020304" pitchFamily="18" charset="0"/>
            </a:endParaRPr>
          </a:p>
          <a:p>
            <a:pPr marL="342900" lvl="0" indent="-342900" algn="just">
              <a:spcAft>
                <a:spcPts val="600"/>
              </a:spcAft>
              <a:buFont typeface="Calibri" panose="020F0502020204030204" pitchFamily="34" charset="0"/>
              <a:buChar char="-"/>
            </a:pPr>
            <a:r>
              <a:rPr lang="fr-FR" dirty="0">
                <a:latin typeface="Marianne" panose="02000000000000000000" pitchFamily="50" charset="0"/>
                <a:ea typeface="Times New Roman" panose="02020603050405020304" pitchFamily="18" charset="0"/>
              </a:rPr>
              <a:t>Entretien avec le candidat</a:t>
            </a:r>
            <a:r>
              <a:rPr lang="fr-FR" dirty="0">
                <a:latin typeface="Calibri" panose="020F0502020204030204" pitchFamily="34" charset="0"/>
                <a:ea typeface="Times New Roman" panose="02020603050405020304" pitchFamily="18" charset="0"/>
              </a:rPr>
              <a:t> </a:t>
            </a:r>
            <a:r>
              <a:rPr lang="fr-FR" dirty="0">
                <a:latin typeface="Marianne" panose="02000000000000000000" pitchFamily="50" charset="0"/>
                <a:ea typeface="Times New Roman" panose="02020603050405020304" pitchFamily="18" charset="0"/>
              </a:rPr>
              <a:t>: 20 minutes maximum.</a:t>
            </a:r>
            <a:endParaRPr lang="fr-FR" sz="2000" dirty="0">
              <a:latin typeface="Times New Roman" panose="02020603050405020304" pitchFamily="18" charset="0"/>
              <a:ea typeface="Times New Roman" panose="02020603050405020304" pitchFamily="18" charset="0"/>
            </a:endParaRPr>
          </a:p>
          <a:p>
            <a:pPr algn="just">
              <a:spcAft>
                <a:spcPts val="0"/>
              </a:spcAft>
            </a:pPr>
            <a:r>
              <a:rPr lang="fr-FR" dirty="0">
                <a:latin typeface="Marianne" panose="02000000000000000000" pitchFamily="50" charset="0"/>
                <a:ea typeface="Times New Roman" panose="02020603050405020304" pitchFamily="18" charset="0"/>
              </a:rPr>
              <a:t> </a:t>
            </a:r>
            <a:endParaRPr lang="fr-FR" sz="2000" dirty="0">
              <a:effectLst/>
              <a:latin typeface="Times New Roman" panose="02020603050405020304" pitchFamily="18" charset="0"/>
              <a:ea typeface="Times New Roman" panose="02020603050405020304" pitchFamily="18" charset="0"/>
            </a:endParaRPr>
          </a:p>
        </p:txBody>
      </p:sp>
      <p:sp>
        <p:nvSpPr>
          <p:cNvPr id="3" name="Rectangle 2"/>
          <p:cNvSpPr/>
          <p:nvPr/>
        </p:nvSpPr>
        <p:spPr>
          <a:xfrm>
            <a:off x="6648993" y="352699"/>
            <a:ext cx="5081451" cy="3139321"/>
          </a:xfrm>
          <a:prstGeom prst="rect">
            <a:avLst/>
          </a:prstGeom>
        </p:spPr>
        <p:txBody>
          <a:bodyPr wrap="square">
            <a:spAutoFit/>
          </a:bodyPr>
          <a:lstStyle/>
          <a:p>
            <a:pPr algn="just">
              <a:spcAft>
                <a:spcPts val="0"/>
              </a:spcAft>
            </a:pPr>
            <a:r>
              <a:rPr lang="fr-FR" dirty="0">
                <a:latin typeface="Marianne" panose="02000000000000000000" pitchFamily="50" charset="0"/>
                <a:ea typeface="Marianne" panose="02000000000000000000" pitchFamily="50" charset="0"/>
              </a:rPr>
              <a:t> </a:t>
            </a:r>
            <a:endParaRPr lang="fr-FR" dirty="0">
              <a:latin typeface="Arial" panose="020B0604020202020204" pitchFamily="34" charset="0"/>
              <a:ea typeface="Marianne" panose="02000000000000000000" pitchFamily="50" charset="0"/>
            </a:endParaRPr>
          </a:p>
          <a:p>
            <a:pPr algn="just">
              <a:spcAft>
                <a:spcPts val="0"/>
              </a:spcAft>
            </a:pPr>
            <a:r>
              <a:rPr lang="fr-FR" dirty="0">
                <a:latin typeface="Marianne" panose="02000000000000000000" pitchFamily="50" charset="0"/>
                <a:ea typeface="Marianne" panose="02000000000000000000" pitchFamily="50" charset="0"/>
              </a:rPr>
              <a:t>La notation sur 20 correspond à une évaluation globale qui prend en compte l’exposé du candidat et l’entretien avec l’examinateur.</a:t>
            </a:r>
          </a:p>
          <a:p>
            <a:pPr algn="just">
              <a:spcAft>
                <a:spcPts val="0"/>
              </a:spcAft>
            </a:pPr>
            <a:endParaRPr lang="fr-FR" dirty="0">
              <a:latin typeface="Marianne" panose="02000000000000000000" pitchFamily="50" charset="0"/>
              <a:ea typeface="Marianne" panose="02000000000000000000" pitchFamily="50" charset="0"/>
            </a:endParaRPr>
          </a:p>
          <a:p>
            <a:pPr algn="just">
              <a:spcAft>
                <a:spcPts val="0"/>
              </a:spcAft>
            </a:pPr>
            <a:endParaRPr lang="fr-FR" dirty="0">
              <a:latin typeface="Marianne" panose="02000000000000000000" pitchFamily="50" charset="0"/>
              <a:ea typeface="Marianne" panose="02000000000000000000" pitchFamily="50" charset="0"/>
            </a:endParaRPr>
          </a:p>
          <a:p>
            <a:pPr algn="just">
              <a:spcAft>
                <a:spcPts val="0"/>
              </a:spcAft>
            </a:pPr>
            <a:endParaRPr lang="fr-FR" dirty="0">
              <a:latin typeface="Marianne" panose="02000000000000000000" pitchFamily="50" charset="0"/>
              <a:ea typeface="Marianne" panose="02000000000000000000" pitchFamily="50" charset="0"/>
            </a:endParaRPr>
          </a:p>
          <a:p>
            <a:pPr algn="just">
              <a:spcAft>
                <a:spcPts val="0"/>
              </a:spcAft>
            </a:pPr>
            <a:endParaRPr lang="fr-FR" dirty="0">
              <a:latin typeface="Marianne" panose="02000000000000000000" pitchFamily="50" charset="0"/>
              <a:ea typeface="Marianne" panose="02000000000000000000" pitchFamily="50" charset="0"/>
            </a:endParaRPr>
          </a:p>
          <a:p>
            <a:pPr algn="just">
              <a:spcAft>
                <a:spcPts val="0"/>
              </a:spcAft>
            </a:pPr>
            <a:br>
              <a:rPr lang="fr-FR" dirty="0">
                <a:latin typeface="Marianne" panose="02000000000000000000" pitchFamily="50" charset="0"/>
                <a:ea typeface="Marianne" panose="02000000000000000000" pitchFamily="50" charset="0"/>
                <a:cs typeface="Arial" panose="020B0604020202020204" pitchFamily="34" charset="0"/>
              </a:rPr>
            </a:br>
            <a:r>
              <a:rPr lang="fr-FR" dirty="0">
                <a:latin typeface="Marianne" panose="02000000000000000000" pitchFamily="50" charset="0"/>
                <a:ea typeface="Marianne" panose="02000000000000000000" pitchFamily="50" charset="0"/>
              </a:rPr>
              <a:t> </a:t>
            </a:r>
            <a:endParaRPr lang="fr-FR" dirty="0">
              <a:latin typeface="Arial" panose="020B0604020202020204" pitchFamily="34" charset="0"/>
              <a:ea typeface="Marianne" panose="02000000000000000000" pitchFamily="50" charset="0"/>
            </a:endParaRPr>
          </a:p>
        </p:txBody>
      </p:sp>
    </p:spTree>
    <p:extLst>
      <p:ext uri="{BB962C8B-B14F-4D97-AF65-F5344CB8AC3E}">
        <p14:creationId xmlns:p14="http://schemas.microsoft.com/office/powerpoint/2010/main" val="2246151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244850" y="17922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12582" tIns="630039" rIns="612582" bIns="612582" numCol="1" anchor="ctr" anchorCtr="0" compatLnSpc="1">
            <a:prstTxWarp prst="textNoShape">
              <a:avLst/>
            </a:prstTxWarp>
            <a:spAutoFit/>
          </a:bodyPr>
          <a:lstStyle/>
          <a:p>
            <a:endParaRPr lang="fr-FR"/>
          </a:p>
        </p:txBody>
      </p:sp>
      <p:sp>
        <p:nvSpPr>
          <p:cNvPr id="2" name="ZoneTexte 1">
            <a:extLst>
              <a:ext uri="{FF2B5EF4-FFF2-40B4-BE49-F238E27FC236}">
                <a16:creationId xmlns:a16="http://schemas.microsoft.com/office/drawing/2014/main" id="{E5A6061A-0FAF-495B-B812-86F50B096B1E}"/>
              </a:ext>
            </a:extLst>
          </p:cNvPr>
          <p:cNvSpPr txBox="1"/>
          <p:nvPr/>
        </p:nvSpPr>
        <p:spPr>
          <a:xfrm>
            <a:off x="235973" y="516194"/>
            <a:ext cx="5147187" cy="2031325"/>
          </a:xfrm>
          <a:prstGeom prst="rect">
            <a:avLst/>
          </a:prstGeom>
          <a:noFill/>
        </p:spPr>
        <p:txBody>
          <a:bodyPr wrap="square" rtlCol="0">
            <a:spAutoFit/>
          </a:bodyPr>
          <a:lstStyle/>
          <a:p>
            <a:r>
              <a:rPr lang="fr-FR" b="1" dirty="0"/>
              <a:t>Fiche à télécharger sur la page disciplinaire EMC Citoyenneté :</a:t>
            </a:r>
          </a:p>
          <a:p>
            <a:r>
              <a:rPr lang="fr-FR" dirty="0">
                <a:hlinkClick r:id="rId3"/>
              </a:rPr>
              <a:t>https://pedagogie.ac-nantes.fr/les-disciplines-du-second-degre/histoire-geographie-citoyennete/emc/lycee</a:t>
            </a:r>
            <a:endParaRPr lang="fr-FR" dirty="0"/>
          </a:p>
          <a:p>
            <a:endParaRPr lang="fr-FR" dirty="0"/>
          </a:p>
          <a:p>
            <a:endParaRPr lang="fr-FR" dirty="0"/>
          </a:p>
        </p:txBody>
      </p:sp>
      <p:pic>
        <p:nvPicPr>
          <p:cNvPr id="8" name="Image 7">
            <a:extLst>
              <a:ext uri="{FF2B5EF4-FFF2-40B4-BE49-F238E27FC236}">
                <a16:creationId xmlns:a16="http://schemas.microsoft.com/office/drawing/2014/main" id="{C4938BFE-41F9-2A31-E09E-48F653A18795}"/>
              </a:ext>
            </a:extLst>
          </p:cNvPr>
          <p:cNvPicPr>
            <a:picLocks noChangeAspect="1"/>
          </p:cNvPicPr>
          <p:nvPr/>
        </p:nvPicPr>
        <p:blipFill>
          <a:blip r:embed="rId4"/>
          <a:stretch>
            <a:fillRect/>
          </a:stretch>
        </p:blipFill>
        <p:spPr>
          <a:xfrm>
            <a:off x="6808842" y="373499"/>
            <a:ext cx="4275021" cy="6111002"/>
          </a:xfrm>
          <a:prstGeom prst="rect">
            <a:avLst/>
          </a:prstGeom>
        </p:spPr>
      </p:pic>
    </p:spTree>
    <p:extLst>
      <p:ext uri="{BB962C8B-B14F-4D97-AF65-F5344CB8AC3E}">
        <p14:creationId xmlns:p14="http://schemas.microsoft.com/office/powerpoint/2010/main" val="148768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5745" y="211015"/>
            <a:ext cx="11014364" cy="6321419"/>
          </a:xfrm>
        </p:spPr>
        <p:txBody>
          <a:bodyPr>
            <a:normAutofit fontScale="90000"/>
          </a:bodyPr>
          <a:lstStyle/>
          <a:p>
            <a:br>
              <a:rPr lang="fr-FR" sz="3600" dirty="0"/>
            </a:br>
            <a:br>
              <a:rPr lang="fr-FR" sz="3600" dirty="0"/>
            </a:br>
            <a:br>
              <a:rPr lang="fr-FR" sz="3600" dirty="0"/>
            </a:br>
            <a:br>
              <a:rPr lang="fr-FR" sz="3600" dirty="0"/>
            </a:br>
            <a:r>
              <a:rPr lang="fr-FR" sz="3600" dirty="0"/>
              <a:t>Partage d’expériences…</a:t>
            </a:r>
            <a:br>
              <a:rPr lang="fr-FR" sz="3600" dirty="0"/>
            </a:br>
            <a:r>
              <a:rPr lang="fr-FR" sz="3600" dirty="0"/>
              <a:t>exemples de questions posées …</a:t>
            </a:r>
            <a:br>
              <a:rPr lang="fr-FR" sz="3600" dirty="0"/>
            </a:br>
            <a:br>
              <a:rPr lang="fr-FR" sz="3600" dirty="0"/>
            </a:br>
            <a:r>
              <a:rPr lang="fr-FR" sz="3600" dirty="0"/>
              <a:t>Par exemple, </a:t>
            </a:r>
            <a:br>
              <a:rPr lang="fr-FR" sz="3600" dirty="0"/>
            </a:br>
            <a:r>
              <a:rPr lang="fr-FR" sz="3600" dirty="0"/>
              <a:t>- Accepter les fiches incomplètement renseignées</a:t>
            </a:r>
            <a:br>
              <a:rPr lang="fr-FR" sz="3600" dirty="0"/>
            </a:br>
            <a:r>
              <a:rPr lang="fr-FR" sz="3600" dirty="0"/>
              <a:t>- Par contre, ne pas accepter du support numérique, ni de listes de sujets inspirées des épreuves orales avancées de français</a:t>
            </a:r>
            <a:br>
              <a:rPr lang="fr-FR" sz="3600" dirty="0"/>
            </a:br>
            <a:r>
              <a:rPr lang="fr-FR" sz="3600" dirty="0"/>
              <a:t> - Vérifier les conditions des préparations dans les « loges ». </a:t>
            </a:r>
            <a:br>
              <a:rPr lang="fr-FR" sz="3600" dirty="0"/>
            </a:br>
            <a:br>
              <a:rPr lang="fr-FR" sz="3600" dirty="0"/>
            </a:br>
            <a:r>
              <a:rPr lang="fr-FR" sz="3600" b="1" dirty="0"/>
              <a:t>La référence – le portail EMC lycée : </a:t>
            </a:r>
            <a:r>
              <a:rPr lang="fr-FR" sz="3600" dirty="0">
                <a:hlinkClick r:id="rId3"/>
              </a:rPr>
              <a:t>https://eduscol.education.gouv.fr/5787/programmes-et-ressources-en-enseignement-moral-et-civique-voie-gt</a:t>
            </a:r>
            <a:br>
              <a:rPr lang="fr-FR" sz="3600" dirty="0"/>
            </a:br>
            <a:br>
              <a:rPr lang="fr-FR" dirty="0"/>
            </a:br>
            <a:br>
              <a:rPr lang="fr-FR" dirty="0"/>
            </a:br>
            <a:br>
              <a:rPr lang="fr-FR" dirty="0"/>
            </a:br>
            <a:br>
              <a:rPr lang="fr-FR" sz="2200" dirty="0"/>
            </a:br>
            <a:endParaRPr lang="fr-FR" sz="2200" dirty="0"/>
          </a:p>
        </p:txBody>
      </p:sp>
    </p:spTree>
    <p:extLst>
      <p:ext uri="{BB962C8B-B14F-4D97-AF65-F5344CB8AC3E}">
        <p14:creationId xmlns:p14="http://schemas.microsoft.com/office/powerpoint/2010/main" val="2557774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b="1" i="1" dirty="0"/>
            </a:br>
            <a:r>
              <a:rPr lang="fr-FR" b="1" i="1" dirty="0"/>
              <a:t>RAPPEL DE LA CHARTE DE DEONTOLOGIE du 4 avril 2012 « Examens, charte de déontologie » (extraits) :</a:t>
            </a:r>
            <a:br>
              <a:rPr lang="fr-FR" dirty="0"/>
            </a:br>
            <a:endParaRPr lang="fr-FR" dirty="0"/>
          </a:p>
        </p:txBody>
      </p:sp>
      <p:sp>
        <p:nvSpPr>
          <p:cNvPr id="3" name="Rectangle 2"/>
          <p:cNvSpPr/>
          <p:nvPr/>
        </p:nvSpPr>
        <p:spPr>
          <a:xfrm>
            <a:off x="731518" y="1768430"/>
            <a:ext cx="11011989" cy="4142288"/>
          </a:xfrm>
          <a:prstGeom prst="rect">
            <a:avLst/>
          </a:prstGeom>
        </p:spPr>
        <p:txBody>
          <a:bodyPr wrap="square">
            <a:spAutoFit/>
          </a:bodyPr>
          <a:lstStyle/>
          <a:p>
            <a:pPr algn="just">
              <a:lnSpc>
                <a:spcPct val="107000"/>
              </a:lnSpc>
              <a:spcAft>
                <a:spcPts val="800"/>
              </a:spcAft>
              <a:tabLst>
                <a:tab pos="5220970" algn="l"/>
              </a:tabLst>
            </a:pPr>
            <a:r>
              <a:rPr lang="fr-FR" b="1" dirty="0">
                <a:latin typeface="Marianne" panose="02000000000000000000" pitchFamily="50" charset="0"/>
                <a:ea typeface="Times New Roman" panose="02020603050405020304" pitchFamily="18" charset="0"/>
                <a:cs typeface="Times New Roman" panose="02020603050405020304" pitchFamily="18" charset="0"/>
              </a:rPr>
              <a:t>Dispositions concernant les membres de jury</a:t>
            </a:r>
            <a:endParaRPr lang="fr-FR"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5220970" algn="l"/>
              </a:tabLst>
            </a:pPr>
            <a:r>
              <a:rPr lang="fr-FR" b="1" dirty="0">
                <a:latin typeface="Marianne" panose="02000000000000000000" pitchFamily="50" charset="0"/>
                <a:ea typeface="Times New Roman" panose="02020603050405020304" pitchFamily="18" charset="0"/>
                <a:cs typeface="Times New Roman" panose="02020603050405020304" pitchFamily="18" charset="0"/>
              </a:rPr>
              <a:t>10</a:t>
            </a:r>
            <a:r>
              <a:rPr lang="fr-FR" dirty="0">
                <a:latin typeface="Marianne" panose="02000000000000000000" pitchFamily="50" charset="0"/>
                <a:ea typeface="Times New Roman" panose="02020603050405020304" pitchFamily="18" charset="0"/>
                <a:cs typeface="Times New Roman" panose="02020603050405020304" pitchFamily="18" charset="0"/>
              </a:rPr>
              <a:t> - Les membres de jury sont tenus au strict respect du principe d'impartialité à l'égard de tous les candidats.</a:t>
            </a:r>
            <a:endParaRPr lang="fr-FR"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5220970" algn="l"/>
              </a:tabLst>
            </a:pPr>
            <a:r>
              <a:rPr lang="fr-FR" b="1" dirty="0">
                <a:latin typeface="Marianne" panose="02000000000000000000" pitchFamily="50" charset="0"/>
                <a:ea typeface="Times New Roman" panose="02020603050405020304" pitchFamily="18" charset="0"/>
                <a:cs typeface="Times New Roman" panose="02020603050405020304" pitchFamily="18" charset="0"/>
              </a:rPr>
              <a:t>11</a:t>
            </a:r>
            <a:r>
              <a:rPr lang="fr-FR" dirty="0">
                <a:latin typeface="Marianne" panose="02000000000000000000" pitchFamily="50" charset="0"/>
                <a:ea typeface="Times New Roman" panose="02020603050405020304" pitchFamily="18" charset="0"/>
                <a:cs typeface="Times New Roman" panose="02020603050405020304" pitchFamily="18" charset="0"/>
              </a:rPr>
              <a:t> - Chaque correcteur est responsable de ses copies qui doivent être corrigées et conservées dans des conditions de sécurité optimales.</a:t>
            </a:r>
            <a:endParaRPr lang="fr-FR"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5220970" algn="l"/>
              </a:tabLst>
            </a:pPr>
            <a:r>
              <a:rPr lang="fr-FR" b="1" dirty="0">
                <a:latin typeface="Marianne" panose="02000000000000000000" pitchFamily="50" charset="0"/>
                <a:ea typeface="Times New Roman" panose="02020603050405020304" pitchFamily="18" charset="0"/>
                <a:cs typeface="Times New Roman" panose="02020603050405020304" pitchFamily="18" charset="0"/>
              </a:rPr>
              <a:t>12</a:t>
            </a:r>
            <a:r>
              <a:rPr lang="fr-FR" dirty="0">
                <a:latin typeface="Marianne" panose="02000000000000000000" pitchFamily="50" charset="0"/>
                <a:ea typeface="Times New Roman" panose="02020603050405020304" pitchFamily="18" charset="0"/>
                <a:cs typeface="Times New Roman" panose="02020603050405020304" pitchFamily="18" charset="0"/>
              </a:rPr>
              <a:t> - Les examinateurs sont soumis à une obligation d'objectivité et de neutralité lors des épreuves orales où ils doivent impérativement s'abstenir de toute allusion à la valeur de la prestation du candidat interrogé, à la qualité de l'enseignement qu'il paraît avoir reçu ou de toute demande et commentaire concernant son établissement d'origine, son âge, son sexe, son origine ou sa formation.</a:t>
            </a:r>
            <a:endParaRPr lang="fr-FR"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5220970" algn="l"/>
              </a:tabLst>
            </a:pPr>
            <a:r>
              <a:rPr lang="fr-FR" dirty="0">
                <a:latin typeface="Marianne" panose="02000000000000000000" pitchFamily="50" charset="0"/>
                <a:ea typeface="Times New Roman" panose="02020603050405020304" pitchFamily="18" charset="0"/>
                <a:cs typeface="Times New Roman" panose="02020603050405020304" pitchFamily="18" charset="0"/>
              </a:rPr>
              <a:t>Lors de ces épreuves, les candidats sont traités avec autant de bienveillance que d'exigence.</a:t>
            </a:r>
            <a:endParaRPr lang="fr-FR" sz="3200" dirty="0">
              <a:latin typeface="Calibri" panose="020F0502020204030204" pitchFamily="34" charset="0"/>
              <a:ea typeface="Calibri" panose="020F0502020204030204" pitchFamily="34" charset="0"/>
              <a:cs typeface="Times New Roman" panose="02020603050405020304" pitchFamily="18" charset="0"/>
            </a:endParaRPr>
          </a:p>
          <a:p>
            <a:r>
              <a:rPr lang="fr-FR" b="1" dirty="0">
                <a:latin typeface="Marianne" panose="02000000000000000000" pitchFamily="50" charset="0"/>
                <a:ea typeface="Times New Roman" panose="02020603050405020304" pitchFamily="18" charset="0"/>
                <a:cs typeface="Times New Roman" panose="02020603050405020304" pitchFamily="18" charset="0"/>
              </a:rPr>
              <a:t>13</a:t>
            </a:r>
            <a:r>
              <a:rPr lang="fr-FR" dirty="0">
                <a:latin typeface="Marianne" panose="02000000000000000000" pitchFamily="50" charset="0"/>
                <a:ea typeface="Times New Roman" panose="02020603050405020304" pitchFamily="18" charset="0"/>
                <a:cs typeface="Times New Roman" panose="02020603050405020304" pitchFamily="18" charset="0"/>
              </a:rPr>
              <a:t> - Un secret absolu doit être observé sur les interrogations orales et les délibérations.</a:t>
            </a:r>
            <a:endParaRPr lang="fr-FR" dirty="0"/>
          </a:p>
        </p:txBody>
      </p:sp>
      <p:sp>
        <p:nvSpPr>
          <p:cNvPr id="4" name="Rectangle 3"/>
          <p:cNvSpPr/>
          <p:nvPr/>
        </p:nvSpPr>
        <p:spPr>
          <a:xfrm>
            <a:off x="731517" y="5910718"/>
            <a:ext cx="11011989" cy="646331"/>
          </a:xfrm>
          <a:prstGeom prst="rect">
            <a:avLst/>
          </a:prstGeom>
        </p:spPr>
        <p:txBody>
          <a:bodyPr wrap="square">
            <a:spAutoFit/>
          </a:bodyPr>
          <a:lstStyle/>
          <a:p>
            <a:r>
              <a:rPr lang="fr-FR" b="1" dirty="0">
                <a:latin typeface="Marianne" panose="02000000000000000000" pitchFamily="50" charset="0"/>
                <a:ea typeface="Calibri" panose="020F0502020204030204" pitchFamily="34" charset="0"/>
                <a:cs typeface="Arial" panose="020B0604020202020204" pitchFamily="34" charset="0"/>
              </a:rPr>
              <a:t>LES CORPS D’INSPECTIONS RAPPELLENT L’IMPORTANCE DE L’APPLICATION DE CETTE CHARTE.</a:t>
            </a:r>
            <a:endParaRPr lang="fr-FR" dirty="0"/>
          </a:p>
        </p:txBody>
      </p:sp>
    </p:spTree>
    <p:extLst>
      <p:ext uri="{BB962C8B-B14F-4D97-AF65-F5344CB8AC3E}">
        <p14:creationId xmlns:p14="http://schemas.microsoft.com/office/powerpoint/2010/main" val="4283190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re 1">
            <a:extLst>
              <a:ext uri="{FF2B5EF4-FFF2-40B4-BE49-F238E27FC236}">
                <a16:creationId xmlns:a16="http://schemas.microsoft.com/office/drawing/2014/main" id="{49FE3DFB-2498-46A2-B7B8-20E1ED347699}"/>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a:solidFill>
                  <a:srgbClr val="FFFFFF"/>
                </a:solidFill>
                <a:latin typeface="+mj-lt"/>
                <a:ea typeface="+mj-ea"/>
                <a:cs typeface="+mj-cs"/>
              </a:rPr>
              <a:t>MERCI POUR VOTRE ATTENTION</a:t>
            </a:r>
          </a:p>
        </p:txBody>
      </p:sp>
      <p:pic>
        <p:nvPicPr>
          <p:cNvPr id="3" name="Image 2">
            <a:extLst>
              <a:ext uri="{FF2B5EF4-FFF2-40B4-BE49-F238E27FC236}">
                <a16:creationId xmlns:a16="http://schemas.microsoft.com/office/drawing/2014/main" id="{27E5B000-F4B7-412D-8133-4CAF87CB7A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13268" y="467208"/>
            <a:ext cx="7204067" cy="5923584"/>
          </a:xfrm>
          <a:prstGeom prst="rect">
            <a:avLst/>
          </a:prstGeom>
        </p:spPr>
      </p:pic>
    </p:spTree>
    <p:extLst>
      <p:ext uri="{BB962C8B-B14F-4D97-AF65-F5344CB8AC3E}">
        <p14:creationId xmlns:p14="http://schemas.microsoft.com/office/powerpoint/2010/main" val="3688564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12181"/>
            <a:ext cx="10515600" cy="1325563"/>
          </a:xfrm>
        </p:spPr>
        <p:txBody>
          <a:bodyPr/>
          <a:lstStyle/>
          <a:p>
            <a:r>
              <a:rPr lang="fr-FR" dirty="0"/>
              <a:t>Épreuves ponctuelles d’EMC</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649205747"/>
              </p:ext>
            </p:extLst>
          </p:nvPr>
        </p:nvGraphicFramePr>
        <p:xfrm>
          <a:off x="838200" y="1301004"/>
          <a:ext cx="10515600" cy="52120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882583900"/>
                    </a:ext>
                  </a:extLst>
                </a:gridCol>
                <a:gridCol w="5257800">
                  <a:extLst>
                    <a:ext uri="{9D8B030D-6E8A-4147-A177-3AD203B41FA5}">
                      <a16:colId xmlns:a16="http://schemas.microsoft.com/office/drawing/2014/main" val="883724708"/>
                    </a:ext>
                  </a:extLst>
                </a:gridCol>
              </a:tblGrid>
              <a:tr h="370840">
                <a:tc>
                  <a:txBody>
                    <a:bodyPr/>
                    <a:lstStyle/>
                    <a:p>
                      <a:r>
                        <a:rPr lang="fr-FR" dirty="0"/>
                        <a:t>Pour les candidats dits individuels</a:t>
                      </a:r>
                    </a:p>
                  </a:txBody>
                  <a:tcPr/>
                </a:tc>
                <a:tc>
                  <a:txBody>
                    <a:bodyPr/>
                    <a:lstStyle/>
                    <a:p>
                      <a:r>
                        <a:rPr lang="fr-FR" dirty="0"/>
                        <a:t>Pour les candidats dit scolaires (à titre d’évaluation de remplacement quand leur</a:t>
                      </a:r>
                      <a:r>
                        <a:rPr lang="fr-FR" baseline="0" dirty="0"/>
                        <a:t> moyenne annuelle fait défaut</a:t>
                      </a:r>
                      <a:r>
                        <a:rPr lang="fr-FR" dirty="0"/>
                        <a:t>)</a:t>
                      </a:r>
                    </a:p>
                  </a:txBody>
                  <a:tcPr/>
                </a:tc>
                <a:extLst>
                  <a:ext uri="{0D108BD9-81ED-4DB2-BD59-A6C34878D82A}">
                    <a16:rowId xmlns:a16="http://schemas.microsoft.com/office/drawing/2014/main" val="1264555730"/>
                  </a:ext>
                </a:extLst>
              </a:tr>
              <a:tr h="370840">
                <a:tc>
                  <a:txBody>
                    <a:bodyPr/>
                    <a:lstStyle/>
                    <a:p>
                      <a:r>
                        <a:rPr lang="fr-FR" dirty="0"/>
                        <a:t>4 possibilités : </a:t>
                      </a:r>
                    </a:p>
                    <a:p>
                      <a:r>
                        <a:rPr lang="fr-FR" b="1" dirty="0"/>
                        <a:t>- Ils</a:t>
                      </a:r>
                      <a:r>
                        <a:rPr lang="fr-FR" b="1" baseline="0" dirty="0"/>
                        <a:t> </a:t>
                      </a:r>
                      <a:r>
                        <a:rPr lang="fr-FR" b="1" dirty="0"/>
                        <a:t>ne suivent les cours d’aucun établissement</a:t>
                      </a:r>
                    </a:p>
                    <a:p>
                      <a:r>
                        <a:rPr lang="fr-FR" b="1" dirty="0"/>
                        <a:t>- Ils</a:t>
                      </a:r>
                      <a:r>
                        <a:rPr lang="fr-FR" b="1" baseline="0" dirty="0"/>
                        <a:t> sont inscrits dans un établissement privé hors contrat</a:t>
                      </a:r>
                      <a:endParaRPr lang="fr-FR" b="1" dirty="0"/>
                    </a:p>
                    <a:p>
                      <a:r>
                        <a:rPr lang="fr-FR" dirty="0"/>
                        <a:t>- Ils</a:t>
                      </a:r>
                      <a:r>
                        <a:rPr lang="fr-FR" baseline="0" dirty="0"/>
                        <a:t> </a:t>
                      </a:r>
                      <a:r>
                        <a:rPr lang="fr-FR" dirty="0"/>
                        <a:t>sont inscrits dans un établissement français à l’étranger sans homologation</a:t>
                      </a:r>
                    </a:p>
                    <a:p>
                      <a:r>
                        <a:rPr lang="fr-FR" dirty="0"/>
                        <a:t>-</a:t>
                      </a:r>
                      <a:r>
                        <a:rPr lang="fr-FR" b="1" dirty="0"/>
                        <a:t>ils</a:t>
                      </a:r>
                      <a:r>
                        <a:rPr lang="fr-FR" b="1" baseline="0" dirty="0"/>
                        <a:t> sont inscrits au CNED</a:t>
                      </a:r>
                    </a:p>
                    <a:p>
                      <a:endParaRPr lang="fr-FR" b="1" baseline="0" dirty="0"/>
                    </a:p>
                    <a:p>
                      <a:r>
                        <a:rPr lang="fr-FR" dirty="0"/>
                        <a:t>Pour</a:t>
                      </a:r>
                      <a:r>
                        <a:rPr lang="fr-FR" baseline="0" dirty="0"/>
                        <a:t> </a:t>
                      </a:r>
                      <a:r>
                        <a:rPr lang="fr-FR" b="1" baseline="0" dirty="0"/>
                        <a:t>les candidats sportifs de haut niveau</a:t>
                      </a:r>
                      <a:r>
                        <a:rPr lang="fr-FR" baseline="0" dirty="0"/>
                        <a:t>, à leur demande</a:t>
                      </a:r>
                      <a:endParaRPr lang="fr-FR" dirty="0"/>
                    </a:p>
                    <a:p>
                      <a:endParaRPr lang="fr-FR" dirty="0"/>
                    </a:p>
                    <a:p>
                      <a:endParaRPr lang="fr-FR" dirty="0"/>
                    </a:p>
                    <a:p>
                      <a:endParaRPr lang="fr-FR" dirty="0"/>
                    </a:p>
                  </a:txBody>
                  <a:tcPr/>
                </a:tc>
                <a:tc>
                  <a:txBody>
                    <a:bodyPr/>
                    <a:lstStyle/>
                    <a:p>
                      <a:r>
                        <a:rPr lang="fr-FR" dirty="0"/>
                        <a:t>4 possibilités :</a:t>
                      </a:r>
                    </a:p>
                    <a:p>
                      <a:r>
                        <a:rPr lang="fr-FR" b="1" dirty="0"/>
                        <a:t>- Ils sont inscrits dans un établissement public</a:t>
                      </a:r>
                    </a:p>
                    <a:p>
                      <a:r>
                        <a:rPr lang="fr-FR" b="1" dirty="0"/>
                        <a:t>- Ils sont inscrits dans un établissement privé sous contrat</a:t>
                      </a:r>
                    </a:p>
                    <a:p>
                      <a:r>
                        <a:rPr lang="fr-FR" b="1" dirty="0"/>
                        <a:t>- Ils sont inscrits au CNED en scolarité règlementée</a:t>
                      </a:r>
                    </a:p>
                    <a:p>
                      <a:r>
                        <a:rPr lang="fr-FR" dirty="0"/>
                        <a:t>- Ils</a:t>
                      </a:r>
                      <a:r>
                        <a:rPr lang="fr-FR" baseline="0" dirty="0"/>
                        <a:t> sont inscrits dans un établissement français à l’étranger homologué pour le cycle terminal.</a:t>
                      </a:r>
                      <a:endParaRPr lang="fr-FR" dirty="0"/>
                    </a:p>
                  </a:txBody>
                  <a:tcPr/>
                </a:tc>
                <a:extLst>
                  <a:ext uri="{0D108BD9-81ED-4DB2-BD59-A6C34878D82A}">
                    <a16:rowId xmlns:a16="http://schemas.microsoft.com/office/drawing/2014/main" val="1786526471"/>
                  </a:ext>
                </a:extLst>
              </a:tr>
              <a:tr h="370840">
                <a:tc gridSpan="2">
                  <a:txBody>
                    <a:bodyPr/>
                    <a:lstStyle/>
                    <a:p>
                      <a:r>
                        <a:rPr lang="fr-FR" dirty="0"/>
                        <a:t>Les évaluations ponctuelles sont adossées au programme de l’EMC pour</a:t>
                      </a:r>
                      <a:r>
                        <a:rPr lang="fr-FR" baseline="0" dirty="0"/>
                        <a:t> les classes de Première et de Terminale.</a:t>
                      </a:r>
                      <a:endParaRPr lang="fr-FR" dirty="0"/>
                    </a:p>
                  </a:txBody>
                  <a:tcPr/>
                </a:tc>
                <a:tc hMerge="1">
                  <a:txBody>
                    <a:bodyPr/>
                    <a:lstStyle/>
                    <a:p>
                      <a:endParaRPr lang="fr-FR" dirty="0"/>
                    </a:p>
                  </a:txBody>
                  <a:tcPr/>
                </a:tc>
                <a:extLst>
                  <a:ext uri="{0D108BD9-81ED-4DB2-BD59-A6C34878D82A}">
                    <a16:rowId xmlns:a16="http://schemas.microsoft.com/office/drawing/2014/main" val="558813946"/>
                  </a:ext>
                </a:extLst>
              </a:tr>
            </a:tbl>
          </a:graphicData>
        </a:graphic>
      </p:graphicFrame>
    </p:spTree>
    <p:extLst>
      <p:ext uri="{BB962C8B-B14F-4D97-AF65-F5344CB8AC3E}">
        <p14:creationId xmlns:p14="http://schemas.microsoft.com/office/powerpoint/2010/main" val="1424321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6018"/>
            <a:ext cx="10515600" cy="1248600"/>
          </a:xfrm>
        </p:spPr>
        <p:txBody>
          <a:bodyPr>
            <a:normAutofit/>
          </a:bodyPr>
          <a:lstStyle/>
          <a:p>
            <a:r>
              <a:rPr lang="fr-FR" sz="4000" dirty="0"/>
              <a:t>Deux modalités d’organisation des évaluations ponctuelles : </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627927464"/>
              </p:ext>
            </p:extLst>
          </p:nvPr>
        </p:nvGraphicFramePr>
        <p:xfrm>
          <a:off x="574963" y="1399309"/>
          <a:ext cx="11042074" cy="4851400"/>
        </p:xfrm>
        <a:graphic>
          <a:graphicData uri="http://schemas.openxmlformats.org/drawingml/2006/table">
            <a:tbl>
              <a:tblPr firstRow="1" bandRow="1">
                <a:tableStyleId>{5C22544A-7EE6-4342-B048-85BDC9FD1C3A}</a:tableStyleId>
              </a:tblPr>
              <a:tblGrid>
                <a:gridCol w="5521037">
                  <a:extLst>
                    <a:ext uri="{9D8B030D-6E8A-4147-A177-3AD203B41FA5}">
                      <a16:colId xmlns:a16="http://schemas.microsoft.com/office/drawing/2014/main" val="2028961914"/>
                    </a:ext>
                  </a:extLst>
                </a:gridCol>
                <a:gridCol w="5521037">
                  <a:extLst>
                    <a:ext uri="{9D8B030D-6E8A-4147-A177-3AD203B41FA5}">
                      <a16:colId xmlns:a16="http://schemas.microsoft.com/office/drawing/2014/main" val="975781170"/>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Pour les candidats de Première : une épreuve de Première et une épreuve de Terminale ou</a:t>
                      </a:r>
                      <a:r>
                        <a:rPr lang="fr-FR" baseline="0" dirty="0"/>
                        <a:t> une  seule épreuve de Première </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Pour les candidats de</a:t>
                      </a:r>
                      <a:r>
                        <a:rPr lang="fr-FR" baseline="0" dirty="0"/>
                        <a:t> Terminale : une épreuve sur le cycle terminal </a:t>
                      </a:r>
                      <a:endParaRPr lang="fr-FR" dirty="0"/>
                    </a:p>
                  </a:txBody>
                  <a:tcPr/>
                </a:tc>
                <a:extLst>
                  <a:ext uri="{0D108BD9-81ED-4DB2-BD59-A6C34878D82A}">
                    <a16:rowId xmlns:a16="http://schemas.microsoft.com/office/drawing/2014/main" val="208307009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Deux</a:t>
                      </a:r>
                      <a:r>
                        <a:rPr lang="fr-FR" baseline="0" dirty="0"/>
                        <a:t> évaluations ponctuelles (pour l’évaluation ponctuelle à titre d’évaluation de remplacement)</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Une unique évaluation ponctuelle à la fin du cycle terminal</a:t>
                      </a:r>
                    </a:p>
                  </a:txBody>
                  <a:tcPr/>
                </a:tc>
                <a:extLst>
                  <a:ext uri="{0D108BD9-81ED-4DB2-BD59-A6C34878D82A}">
                    <a16:rowId xmlns:a16="http://schemas.microsoft.com/office/drawing/2014/main" val="1756693367"/>
                  </a:ext>
                </a:extLst>
              </a:tr>
              <a:tr h="370840">
                <a:tc>
                  <a:txBody>
                    <a:bodyPr/>
                    <a:lstStyle/>
                    <a:p>
                      <a:pPr marL="285750" indent="-285750">
                        <a:buFontTx/>
                        <a:buChar char="-"/>
                      </a:pPr>
                      <a:r>
                        <a:rPr lang="fr-FR" dirty="0"/>
                        <a:t>L’une à la fin du programme de Première sur le programme de Première</a:t>
                      </a:r>
                      <a:r>
                        <a:rPr lang="fr-FR" baseline="0" dirty="0"/>
                        <a:t> si la moyenne de première fait défaut,</a:t>
                      </a:r>
                    </a:p>
                    <a:p>
                      <a:pPr marL="285750" indent="-285750">
                        <a:buFontTx/>
                        <a:buChar char="-"/>
                      </a:pPr>
                      <a:r>
                        <a:rPr lang="fr-FR" dirty="0"/>
                        <a:t>L’autre à la fin de l’année de Terminale sur le programme de Terminale si la moyenne</a:t>
                      </a:r>
                      <a:r>
                        <a:rPr lang="fr-FR" baseline="0" dirty="0"/>
                        <a:t> de Terminale fait défaut.</a:t>
                      </a:r>
                      <a:endParaRPr lang="fr-FR" dirty="0"/>
                    </a:p>
                  </a:txBody>
                  <a:tcPr/>
                </a:tc>
                <a:tc>
                  <a:txBody>
                    <a:bodyPr/>
                    <a:lstStyle/>
                    <a:p>
                      <a:pPr marL="285750" indent="-285750">
                        <a:buFontTx/>
                        <a:buChar char="-"/>
                      </a:pPr>
                      <a:r>
                        <a:rPr lang="fr-FR" dirty="0"/>
                        <a:t>L’une</a:t>
                      </a:r>
                      <a:r>
                        <a:rPr lang="fr-FR" baseline="0" dirty="0"/>
                        <a:t> </a:t>
                      </a:r>
                      <a:r>
                        <a:rPr lang="fr-FR" dirty="0"/>
                        <a:t>à la fin de l’année de terminale sur les programmes de Première et de Terminale, si les</a:t>
                      </a:r>
                      <a:r>
                        <a:rPr lang="fr-FR" baseline="0" dirty="0"/>
                        <a:t> </a:t>
                      </a:r>
                      <a:r>
                        <a:rPr lang="fr-FR" dirty="0"/>
                        <a:t>moyennes</a:t>
                      </a:r>
                      <a:r>
                        <a:rPr lang="fr-FR" baseline="0" dirty="0"/>
                        <a:t> de Première et de  Terminale font défaut.</a:t>
                      </a:r>
                    </a:p>
                  </a:txBody>
                  <a:tcPr/>
                </a:tc>
                <a:extLst>
                  <a:ext uri="{0D108BD9-81ED-4DB2-BD59-A6C34878D82A}">
                    <a16:rowId xmlns:a16="http://schemas.microsoft.com/office/drawing/2014/main" val="280135979"/>
                  </a:ext>
                </a:extLst>
              </a:tr>
              <a:tr h="370840">
                <a:tc>
                  <a:txBody>
                    <a:bodyPr/>
                    <a:lstStyle/>
                    <a:p>
                      <a:r>
                        <a:rPr lang="fr-FR" b="1" dirty="0"/>
                        <a:t>Coefficient</a:t>
                      </a:r>
                      <a:r>
                        <a:rPr lang="fr-FR" b="1" baseline="0" dirty="0"/>
                        <a:t>s 1 + 1 (</a:t>
                      </a:r>
                      <a:r>
                        <a:rPr lang="fr-FR" sz="1800" b="1" dirty="0"/>
                        <a:t>n°24 du 13 juin 2024).</a:t>
                      </a:r>
                      <a:endParaRPr lang="fr-FR" b="1" dirty="0"/>
                    </a:p>
                  </a:txBody>
                  <a:tcPr/>
                </a:tc>
                <a:tc>
                  <a:txBody>
                    <a:bodyPr/>
                    <a:lstStyle/>
                    <a:p>
                      <a:pPr marL="0" indent="0">
                        <a:buFontTx/>
                        <a:buNone/>
                      </a:pPr>
                      <a:r>
                        <a:rPr lang="fr-FR" b="1" dirty="0"/>
                        <a:t>Coefficient</a:t>
                      </a:r>
                      <a:r>
                        <a:rPr lang="fr-FR" b="1" baseline="0" dirty="0"/>
                        <a:t> 2 (BO n°8 du 25 juillet 2019)</a:t>
                      </a:r>
                      <a:endParaRPr lang="fr-FR" b="1" dirty="0"/>
                    </a:p>
                  </a:txBody>
                  <a:tcPr/>
                </a:tc>
                <a:extLst>
                  <a:ext uri="{0D108BD9-81ED-4DB2-BD59-A6C34878D82A}">
                    <a16:rowId xmlns:a16="http://schemas.microsoft.com/office/drawing/2014/main" val="892500655"/>
                  </a:ext>
                </a:extLst>
              </a:tr>
              <a:tr h="370840">
                <a:tc gridSpan="2">
                  <a:txBody>
                    <a:bodyPr/>
                    <a:lstStyle/>
                    <a:p>
                      <a:pPr algn="l"/>
                      <a:r>
                        <a:rPr lang="fr-FR" dirty="0"/>
                        <a:t>Les candidats formulent leur choix au moment de l’inscription. L</a:t>
                      </a:r>
                      <a:r>
                        <a:rPr lang="fr-FR" sz="1800" kern="1200" dirty="0">
                          <a:solidFill>
                            <a:schemeClr val="dk1"/>
                          </a:solidFill>
                          <a:latin typeface="+mn-lt"/>
                          <a:ea typeface="+mn-ea"/>
                          <a:cs typeface="+mn-cs"/>
                        </a:rPr>
                        <a:t>a note de service du 10 décembre 2025, publiée au BO n° 48 du 18 décembre 2025, abroge celle du 28 juillet 2021. Elle précise que l’évaluation sur </a:t>
                      </a:r>
                      <a:r>
                        <a:rPr lang="fr-FR" sz="1800" b="1" kern="1200" dirty="0">
                          <a:solidFill>
                            <a:schemeClr val="dk1"/>
                          </a:solidFill>
                          <a:latin typeface="+mn-lt"/>
                          <a:ea typeface="+mn-ea"/>
                          <a:cs typeface="+mn-cs"/>
                        </a:rPr>
                        <a:t>le programme de cycle terminal</a:t>
                      </a:r>
                      <a:r>
                        <a:rPr lang="fr-FR" sz="1800" kern="1200" dirty="0">
                          <a:solidFill>
                            <a:schemeClr val="dk1"/>
                          </a:solidFill>
                          <a:latin typeface="+mn-lt"/>
                          <a:ea typeface="+mn-ea"/>
                          <a:cs typeface="+mn-cs"/>
                        </a:rPr>
                        <a:t> porte sur le programme de première publié au BOENJS spécial n° 1 du 22 janvier 2019 et sur le programme de terminale publié au BOENJS spécial n° 8 du 25 juillet 2019. </a:t>
                      </a:r>
                      <a:endParaRPr lang="fr-FR" dirty="0"/>
                    </a:p>
                  </a:txBody>
                  <a:tcPr/>
                </a:tc>
                <a:tc hMerge="1">
                  <a:txBody>
                    <a:bodyPr/>
                    <a:lstStyle/>
                    <a:p>
                      <a:endParaRPr lang="fr-FR" dirty="0"/>
                    </a:p>
                  </a:txBody>
                  <a:tcPr/>
                </a:tc>
                <a:extLst>
                  <a:ext uri="{0D108BD9-81ED-4DB2-BD59-A6C34878D82A}">
                    <a16:rowId xmlns:a16="http://schemas.microsoft.com/office/drawing/2014/main" val="249921290"/>
                  </a:ext>
                </a:extLst>
              </a:tr>
            </a:tbl>
          </a:graphicData>
        </a:graphic>
      </p:graphicFrame>
    </p:spTree>
    <p:extLst>
      <p:ext uri="{BB962C8B-B14F-4D97-AF65-F5344CB8AC3E}">
        <p14:creationId xmlns:p14="http://schemas.microsoft.com/office/powerpoint/2010/main" val="3087120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B678D74B-2AD5-4626-9D95-9D102677B5DB}"/>
              </a:ext>
            </a:extLst>
          </p:cNvPr>
          <p:cNvPicPr>
            <a:picLocks noChangeAspect="1"/>
          </p:cNvPicPr>
          <p:nvPr/>
        </p:nvPicPr>
        <p:blipFill>
          <a:blip r:embed="rId2"/>
          <a:stretch>
            <a:fillRect/>
          </a:stretch>
        </p:blipFill>
        <p:spPr>
          <a:xfrm>
            <a:off x="6212114" y="530818"/>
            <a:ext cx="5628063" cy="5834743"/>
          </a:xfrm>
          <a:prstGeom prst="rect">
            <a:avLst/>
          </a:prstGeom>
        </p:spPr>
      </p:pic>
      <p:sp>
        <p:nvSpPr>
          <p:cNvPr id="5" name="ZoneTexte 4">
            <a:extLst>
              <a:ext uri="{FF2B5EF4-FFF2-40B4-BE49-F238E27FC236}">
                <a16:creationId xmlns:a16="http://schemas.microsoft.com/office/drawing/2014/main" id="{9233B566-FDC3-47DD-A8D6-B59D359D97B4}"/>
              </a:ext>
            </a:extLst>
          </p:cNvPr>
          <p:cNvSpPr txBox="1"/>
          <p:nvPr/>
        </p:nvSpPr>
        <p:spPr>
          <a:xfrm>
            <a:off x="304800" y="161942"/>
            <a:ext cx="11419263" cy="646331"/>
          </a:xfrm>
          <a:prstGeom prst="rect">
            <a:avLst/>
          </a:prstGeom>
          <a:noFill/>
        </p:spPr>
        <p:txBody>
          <a:bodyPr wrap="square">
            <a:spAutoFit/>
          </a:bodyPr>
          <a:lstStyle/>
          <a:p>
            <a:r>
              <a:rPr lang="fr-FR" dirty="0">
                <a:hlinkClick r:id="rId3"/>
              </a:rPr>
              <a:t>https://www.education.gouv.fr/reussir-au-lycee/bien-preparer-son-bac-et-son-entree-dans-le-superieur-326326</a:t>
            </a:r>
            <a:endParaRPr lang="fr-FR" dirty="0"/>
          </a:p>
          <a:p>
            <a:r>
              <a:rPr lang="fr-FR" dirty="0"/>
              <a:t>Baccalauréat 2024</a:t>
            </a:r>
          </a:p>
        </p:txBody>
      </p:sp>
      <p:sp>
        <p:nvSpPr>
          <p:cNvPr id="7" name="ZoneTexte 6">
            <a:extLst>
              <a:ext uri="{FF2B5EF4-FFF2-40B4-BE49-F238E27FC236}">
                <a16:creationId xmlns:a16="http://schemas.microsoft.com/office/drawing/2014/main" id="{2F40996B-3212-460A-BB80-F950EDFC059A}"/>
              </a:ext>
            </a:extLst>
          </p:cNvPr>
          <p:cNvSpPr txBox="1"/>
          <p:nvPr/>
        </p:nvSpPr>
        <p:spPr>
          <a:xfrm>
            <a:off x="188686" y="808273"/>
            <a:ext cx="5791200" cy="5601533"/>
          </a:xfrm>
          <a:prstGeom prst="rect">
            <a:avLst/>
          </a:prstGeom>
          <a:noFill/>
        </p:spPr>
        <p:txBody>
          <a:bodyPr wrap="square">
            <a:spAutoFit/>
          </a:bodyPr>
          <a:lstStyle/>
          <a:p>
            <a:r>
              <a:rPr lang="fr-FR" b="1" dirty="0"/>
              <a:t>Le contrôle continu (extrait)</a:t>
            </a:r>
          </a:p>
          <a:p>
            <a:r>
              <a:rPr lang="fr-FR" sz="1700" dirty="0"/>
              <a:t>« Le contrôle continu pour le baccalauréat général et technologique résulte des notes obtenues</a:t>
            </a:r>
            <a:r>
              <a:rPr lang="fr-FR" sz="1700" b="1" dirty="0"/>
              <a:t> tout au long de l’année</a:t>
            </a:r>
            <a:r>
              <a:rPr lang="fr-FR" sz="1700" dirty="0"/>
              <a:t>. Vos professeurs vous signalent à l’avance les évaluations qui seront prises en compte dans le cadre de la note de contrôle continu. Cela permet d'évaluer </a:t>
            </a:r>
            <a:r>
              <a:rPr lang="fr-FR" sz="1700" b="1" dirty="0"/>
              <a:t>la régularité de votre travail</a:t>
            </a:r>
            <a:r>
              <a:rPr lang="fr-FR" sz="1700" dirty="0"/>
              <a:t> pendant ces deux années.</a:t>
            </a:r>
          </a:p>
          <a:p>
            <a:r>
              <a:rPr lang="fr-FR" sz="1700" dirty="0"/>
              <a:t>Le projet d’évaluation de l’établissement, élaboré dans chaque lycée par l’équipe pédagogique, présente les principes communs à l’évaluation des élèves. Ce projet est porté à la connaissance de l'élève et de sa famille. Il précise notamment le cas des situations d'absence de l'élève. </a:t>
            </a:r>
          </a:p>
          <a:p>
            <a:r>
              <a:rPr lang="fr-FR" sz="1700" dirty="0"/>
              <a:t>En fin de trimestre ou semestre de terminale, le conseil de classe de l'établissement se réunit et valide les notes de contrôle continu de chaque élève.</a:t>
            </a:r>
          </a:p>
          <a:p>
            <a:r>
              <a:rPr lang="fr-FR" sz="1700" dirty="0"/>
              <a:t>En fin d'année de terminale,</a:t>
            </a:r>
            <a:r>
              <a:rPr lang="fr-FR" sz="1700" b="1" dirty="0"/>
              <a:t> la commission académique d’harmonisation du contrôle continu peut si nécessaire baisser ou augmenter les notes du contrôle continu</a:t>
            </a:r>
            <a:r>
              <a:rPr lang="fr-FR" sz="1700" dirty="0"/>
              <a:t> transmises par le conseil de classe. En dernière instance,</a:t>
            </a:r>
            <a:r>
              <a:rPr lang="fr-FR" sz="1700" b="1" dirty="0"/>
              <a:t> le jury académique du baccalauréat valide l’obtention de l’examen</a:t>
            </a:r>
            <a:r>
              <a:rPr lang="fr-FR" sz="1700" dirty="0"/>
              <a:t> et attribue des mentions au vu des résultats que vous aurez obtenus. »</a:t>
            </a:r>
          </a:p>
        </p:txBody>
      </p:sp>
      <p:pic>
        <p:nvPicPr>
          <p:cNvPr id="6" name="Image 5">
            <a:extLst>
              <a:ext uri="{FF2B5EF4-FFF2-40B4-BE49-F238E27FC236}">
                <a16:creationId xmlns:a16="http://schemas.microsoft.com/office/drawing/2014/main" id="{3E01C513-2437-4DB1-91FC-2D231C89B882}"/>
              </a:ext>
            </a:extLst>
          </p:cNvPr>
          <p:cNvPicPr>
            <a:picLocks noChangeAspect="1"/>
          </p:cNvPicPr>
          <p:nvPr/>
        </p:nvPicPr>
        <p:blipFill>
          <a:blip r:embed="rId2"/>
          <a:stretch>
            <a:fillRect/>
          </a:stretch>
        </p:blipFill>
        <p:spPr>
          <a:xfrm>
            <a:off x="6212114" y="511628"/>
            <a:ext cx="5628063" cy="5834743"/>
          </a:xfrm>
          <a:prstGeom prst="rect">
            <a:avLst/>
          </a:prstGeom>
        </p:spPr>
      </p:pic>
    </p:spTree>
    <p:extLst>
      <p:ext uri="{BB962C8B-B14F-4D97-AF65-F5344CB8AC3E}">
        <p14:creationId xmlns:p14="http://schemas.microsoft.com/office/powerpoint/2010/main" val="1011908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FAFCE9F4-A5DF-4DD9-A79E-6EA94A51F38E}"/>
              </a:ext>
            </a:extLst>
          </p:cNvPr>
          <p:cNvPicPr>
            <a:picLocks noChangeAspect="1"/>
          </p:cNvPicPr>
          <p:nvPr/>
        </p:nvPicPr>
        <p:blipFill>
          <a:blip r:embed="rId3"/>
          <a:stretch>
            <a:fillRect/>
          </a:stretch>
        </p:blipFill>
        <p:spPr>
          <a:xfrm>
            <a:off x="2569010" y="174171"/>
            <a:ext cx="7030388" cy="6487886"/>
          </a:xfrm>
          <a:prstGeom prst="rect">
            <a:avLst/>
          </a:prstGeom>
        </p:spPr>
      </p:pic>
    </p:spTree>
    <p:extLst>
      <p:ext uri="{BB962C8B-B14F-4D97-AF65-F5344CB8AC3E}">
        <p14:creationId xmlns:p14="http://schemas.microsoft.com/office/powerpoint/2010/main" val="2875694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mn-lt"/>
              </a:rPr>
              <a:t>1) Principes de l’évaluation </a:t>
            </a:r>
          </a:p>
        </p:txBody>
      </p:sp>
      <p:sp>
        <p:nvSpPr>
          <p:cNvPr id="3" name="Espace réservé du contenu 2"/>
          <p:cNvSpPr>
            <a:spLocks noGrp="1"/>
          </p:cNvSpPr>
          <p:nvPr>
            <p:ph idx="1"/>
          </p:nvPr>
        </p:nvSpPr>
        <p:spPr/>
        <p:txBody>
          <a:bodyPr>
            <a:normAutofit/>
          </a:bodyPr>
          <a:lstStyle/>
          <a:p>
            <a:pPr algn="just"/>
            <a:r>
              <a:rPr lang="fr-FR" dirty="0"/>
              <a:t>L’EMC prépare à l’exercice de la citoyenneté et sensibilise les élèves à la responsabilité individuelle et collective. Cet enseignement contribue à transmettre les valeurs de la République à tous les élèves, tout en favorisant l’exercice d’un jugement critique. </a:t>
            </a:r>
          </a:p>
          <a:p>
            <a:pPr algn="just"/>
            <a:r>
              <a:rPr lang="fr-FR" dirty="0"/>
              <a:t>Les capacités sont évaluées dans ce souci d’équilibre.</a:t>
            </a:r>
          </a:p>
          <a:p>
            <a:pPr algn="just"/>
            <a:r>
              <a:rPr lang="fr-FR" dirty="0"/>
              <a:t>Il s’agit de savoir exercer son jugement et de l’inscrire dans une recherche de vérité ; d’être capable de mettre à distance ses propres opinions et représentations ; de comprendre le sens de la complexité des choses ; et d’être capable de considérer les autres dans leur diversité et leurs différences.</a:t>
            </a:r>
          </a:p>
          <a:p>
            <a:endParaRPr lang="fr-FR" dirty="0"/>
          </a:p>
        </p:txBody>
      </p:sp>
    </p:spTree>
    <p:extLst>
      <p:ext uri="{BB962C8B-B14F-4D97-AF65-F5344CB8AC3E}">
        <p14:creationId xmlns:p14="http://schemas.microsoft.com/office/powerpoint/2010/main" val="1451857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A3C8BA76-AA05-8E10-8413-E16B92D6D2CE}"/>
              </a:ext>
            </a:extLst>
          </p:cNvPr>
          <p:cNvSpPr>
            <a:spLocks noChangeArrowheads="1"/>
          </p:cNvSpPr>
          <p:nvPr/>
        </p:nvSpPr>
        <p:spPr bwMode="auto">
          <a:xfrm>
            <a:off x="606402" y="154351"/>
            <a:ext cx="10979195"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lang="fr-FR" altLang="fr-FR" sz="4000" b="1" dirty="0">
                <a:ea typeface="Calibri" panose="020F0502020204030204" pitchFamily="34" charset="0"/>
                <a:cs typeface="Times New Roman" panose="02020603050405020304" pitchFamily="18" charset="0"/>
              </a:rPr>
              <a:t>2) </a:t>
            </a:r>
            <a:r>
              <a:rPr kumimoji="0" lang="fr-FR" altLang="fr-FR" sz="4000" b="1" i="0" strike="noStrike" cap="none" normalizeH="0" baseline="0" dirty="0">
                <a:ln>
                  <a:noFill/>
                </a:ln>
                <a:solidFill>
                  <a:schemeClr val="tx1"/>
                </a:solidFill>
                <a:effectLst/>
                <a:ea typeface="Calibri" panose="020F0502020204030204" pitchFamily="34" charset="0"/>
                <a:cs typeface="Times New Roman" panose="02020603050405020304" pitchFamily="18" charset="0"/>
              </a:rPr>
              <a:t>En l’absence d’une scolarité en établissement, il convient de s’appuyer sur les capacités du LSU : </a:t>
            </a:r>
            <a:endParaRPr kumimoji="0" lang="fr-FR" altLang="fr-FR" sz="4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pic>
        <p:nvPicPr>
          <p:cNvPr id="1025" name="Image 1">
            <a:extLst>
              <a:ext uri="{FF2B5EF4-FFF2-40B4-BE49-F238E27FC236}">
                <a16:creationId xmlns:a16="http://schemas.microsoft.com/office/drawing/2014/main" id="{57FA6B28-FF32-B101-3784-C164518238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9703" y="1754789"/>
            <a:ext cx="8496533" cy="309535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22412FD6-E547-76A0-E8AF-2E9FBEE1BA27}"/>
              </a:ext>
            </a:extLst>
          </p:cNvPr>
          <p:cNvSpPr>
            <a:spLocks noChangeArrowheads="1"/>
          </p:cNvSpPr>
          <p:nvPr/>
        </p:nvSpPr>
        <p:spPr bwMode="auto">
          <a:xfrm>
            <a:off x="1125415" y="4860576"/>
            <a:ext cx="9237784"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8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N.B. il peut semble</a:t>
            </a:r>
            <a:r>
              <a:rPr lang="fr-FR" altLang="fr-FR" sz="2800" dirty="0">
                <a:ea typeface="Calibri" panose="020F0502020204030204" pitchFamily="34" charset="0"/>
                <a:cs typeface="Times New Roman" panose="02020603050405020304" pitchFamily="18" charset="0"/>
              </a:rPr>
              <a:t>r</a:t>
            </a:r>
            <a:r>
              <a:rPr kumimoji="0" lang="fr-FR" altLang="fr-FR" sz="28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délicat d’évaluer la compétence «</a:t>
            </a:r>
            <a:r>
              <a:rPr kumimoji="0" lang="fr-FR" altLang="fr-FR" sz="28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 </a:t>
            </a:r>
            <a:r>
              <a:rPr kumimoji="0" lang="fr-FR" altLang="fr-FR" sz="28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Travailler en groupe</a:t>
            </a:r>
            <a:r>
              <a:rPr kumimoji="0" lang="fr-FR" altLang="fr-FR" sz="28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 </a:t>
            </a:r>
            <a:r>
              <a:rPr kumimoji="0" lang="fr-FR" altLang="fr-FR" sz="2800" b="0" i="0" u="none" strike="noStrike" cap="none" normalizeH="0" baseline="0" dirty="0">
                <a:ln>
                  <a:noFill/>
                </a:ln>
                <a:solidFill>
                  <a:schemeClr val="tx1"/>
                </a:solidFill>
                <a:effectLst/>
                <a:ea typeface="Calibri" panose="020F0502020204030204" pitchFamily="34" charset="0"/>
                <a:cs typeface="Marianne" panose="02000000000000000000" pitchFamily="50" charset="0"/>
              </a:rPr>
              <a:t>»</a:t>
            </a:r>
            <a:r>
              <a:rPr kumimoji="0" lang="fr-FR" altLang="fr-FR" sz="28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sauf si le candidat, la candidate fait une description précise d’un débat ou d’une situation. </a:t>
            </a:r>
            <a:endParaRPr kumimoji="0" lang="fr-FR" altLang="fr-FR" sz="2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683344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6D5021D-7225-DA7C-5A9F-FCA9CA54B8C1}"/>
              </a:ext>
            </a:extLst>
          </p:cNvPr>
          <p:cNvSpPr txBox="1"/>
          <p:nvPr/>
        </p:nvSpPr>
        <p:spPr>
          <a:xfrm>
            <a:off x="832338" y="409285"/>
            <a:ext cx="10527323" cy="6236772"/>
          </a:xfrm>
          <a:prstGeom prst="rect">
            <a:avLst/>
          </a:prstGeom>
          <a:noFill/>
        </p:spPr>
        <p:txBody>
          <a:bodyPr wrap="square">
            <a:spAutoFit/>
          </a:bodyPr>
          <a:lstStyle/>
          <a:p>
            <a:pPr>
              <a:lnSpc>
                <a:spcPct val="107000"/>
              </a:lnSpc>
              <a:spcAft>
                <a:spcPts val="800"/>
              </a:spcAft>
            </a:pPr>
            <a:r>
              <a:rPr lang="fr-FR" sz="4000" b="1" dirty="0">
                <a:effectLst/>
                <a:latin typeface="Calibri" panose="020F0502020204030204" pitchFamily="34" charset="0"/>
                <a:ea typeface="Calibri" panose="020F0502020204030204" pitchFamily="34" charset="0"/>
                <a:cs typeface="Calibri" panose="020F0502020204030204" pitchFamily="34" charset="0"/>
              </a:rPr>
              <a:t>3) Pour aider à l’évaluation, liste non-exhaustive d’items :</a:t>
            </a:r>
            <a:r>
              <a:rPr lang="fr-FR" sz="4000" dirty="0">
                <a:effectLst/>
                <a:latin typeface="Calibri" panose="020F0502020204030204" pitchFamily="34" charset="0"/>
                <a:ea typeface="Calibri" panose="020F0502020204030204" pitchFamily="34" charset="0"/>
                <a:cs typeface="Calibri" panose="020F0502020204030204" pitchFamily="34" charset="0"/>
              </a:rPr>
              <a:t> </a:t>
            </a:r>
            <a:br>
              <a:rPr lang="fr-FR" sz="1800" dirty="0">
                <a:effectLst/>
                <a:latin typeface="Marianne" panose="02000000000000000000" pitchFamily="50" charset="0"/>
                <a:ea typeface="Calibri" panose="020F0502020204030204" pitchFamily="34" charset="0"/>
                <a:cs typeface="Times New Roman" panose="02020603050405020304" pitchFamily="18" charset="0"/>
              </a:rPr>
            </a:br>
            <a:r>
              <a:rPr lang="fr-FR" sz="2400" dirty="0">
                <a:effectLst/>
                <a:latin typeface="Marianne" panose="02000000000000000000" pitchFamily="50" charset="0"/>
                <a:ea typeface="Calibri" panose="020F0502020204030204" pitchFamily="34" charset="0"/>
                <a:cs typeface="Times New Roman" panose="02020603050405020304" pitchFamily="18" charset="0"/>
              </a:rPr>
              <a:t>- la qualité de la présentation de la situation ou du débat (le fond et la forme)</a:t>
            </a:r>
            <a:br>
              <a:rPr lang="fr-FR" sz="2400" dirty="0">
                <a:effectLst/>
                <a:latin typeface="Marianne" panose="02000000000000000000" pitchFamily="50" charset="0"/>
                <a:ea typeface="Calibri" panose="020F0502020204030204" pitchFamily="34" charset="0"/>
                <a:cs typeface="Times New Roman" panose="02020603050405020304" pitchFamily="18" charset="0"/>
              </a:rPr>
            </a:br>
            <a:r>
              <a:rPr lang="fr-FR" sz="2400" dirty="0">
                <a:effectLst/>
                <a:latin typeface="Marianne" panose="02000000000000000000" pitchFamily="50" charset="0"/>
                <a:ea typeface="Calibri" panose="020F0502020204030204" pitchFamily="34" charset="0"/>
                <a:cs typeface="Times New Roman" panose="02020603050405020304" pitchFamily="18" charset="0"/>
              </a:rPr>
              <a:t>- le lien avec l’axe et le questionnement du programme choisi</a:t>
            </a:r>
            <a:br>
              <a:rPr lang="fr-FR" sz="2400" dirty="0">
                <a:effectLst/>
                <a:latin typeface="Marianne" panose="02000000000000000000" pitchFamily="50" charset="0"/>
                <a:ea typeface="Calibri" panose="020F0502020204030204" pitchFamily="34" charset="0"/>
                <a:cs typeface="Times New Roman" panose="02020603050405020304" pitchFamily="18" charset="0"/>
              </a:rPr>
            </a:br>
            <a:r>
              <a:rPr lang="fr-FR" sz="2400" dirty="0">
                <a:effectLst/>
                <a:latin typeface="Marianne" panose="02000000000000000000" pitchFamily="50" charset="0"/>
                <a:ea typeface="Calibri" panose="020F0502020204030204" pitchFamily="34" charset="0"/>
                <a:cs typeface="Times New Roman" panose="02020603050405020304" pitchFamily="18" charset="0"/>
              </a:rPr>
              <a:t>- le lien avec les valeurs et principes de la République </a:t>
            </a:r>
            <a:r>
              <a:rPr lang="fr-FR" sz="2400" dirty="0" err="1">
                <a:effectLst/>
                <a:latin typeface="Marianne" panose="02000000000000000000" pitchFamily="50" charset="0"/>
                <a:ea typeface="Calibri" panose="020F0502020204030204" pitchFamily="34" charset="0"/>
                <a:cs typeface="Times New Roman" panose="02020603050405020304" pitchFamily="18" charset="0"/>
              </a:rPr>
              <a:t>mobilisé.e.s</a:t>
            </a:r>
            <a:r>
              <a:rPr lang="fr-FR" sz="2400" dirty="0">
                <a:effectLst/>
                <a:latin typeface="Marianne" panose="02000000000000000000" pitchFamily="50" charset="0"/>
                <a:ea typeface="Calibri" panose="020F0502020204030204" pitchFamily="34" charset="0"/>
                <a:cs typeface="Times New Roman" panose="02020603050405020304" pitchFamily="18" charset="0"/>
              </a:rPr>
              <a:t> par la situation ou le débat (citoyenneté, droit, concepts, repères historiques, culturels, patrimoniaux…),</a:t>
            </a:r>
            <a:br>
              <a:rPr lang="fr-FR" sz="2400" dirty="0">
                <a:effectLst/>
                <a:latin typeface="Marianne" panose="02000000000000000000" pitchFamily="50" charset="0"/>
                <a:ea typeface="Calibri" panose="020F0502020204030204" pitchFamily="34" charset="0"/>
                <a:cs typeface="Times New Roman" panose="02020603050405020304" pitchFamily="18" charset="0"/>
              </a:rPr>
            </a:br>
            <a:r>
              <a:rPr lang="fr-FR" sz="2400" dirty="0">
                <a:effectLst/>
                <a:latin typeface="Marianne" panose="02000000000000000000" pitchFamily="50" charset="0"/>
                <a:ea typeface="Calibri" panose="020F0502020204030204" pitchFamily="34" charset="0"/>
                <a:cs typeface="Times New Roman" panose="02020603050405020304" pitchFamily="18" charset="0"/>
              </a:rPr>
              <a:t>- l’expérience, la réflexion qu’en a tiré le candidat, la candidate,</a:t>
            </a:r>
            <a:br>
              <a:rPr lang="fr-FR" sz="2400" dirty="0">
                <a:effectLst/>
                <a:latin typeface="Marianne" panose="02000000000000000000" pitchFamily="50" charset="0"/>
                <a:ea typeface="Calibri" panose="020F0502020204030204" pitchFamily="34" charset="0"/>
                <a:cs typeface="Times New Roman" panose="02020603050405020304" pitchFamily="18" charset="0"/>
              </a:rPr>
            </a:br>
            <a:r>
              <a:rPr lang="fr-FR" sz="2400" dirty="0">
                <a:effectLst/>
                <a:latin typeface="Marianne" panose="02000000000000000000" pitchFamily="50" charset="0"/>
                <a:ea typeface="Calibri" panose="020F0502020204030204" pitchFamily="34" charset="0"/>
                <a:cs typeface="Times New Roman" panose="02020603050405020304" pitchFamily="18" charset="0"/>
              </a:rPr>
              <a:t>- la capacité à raisonner, argumenter, démontrer en exerçant un regard critique,</a:t>
            </a:r>
            <a:br>
              <a:rPr lang="fr-FR" sz="2400" dirty="0">
                <a:effectLst/>
                <a:latin typeface="Marianne" panose="02000000000000000000" pitchFamily="50" charset="0"/>
                <a:ea typeface="Calibri" panose="020F0502020204030204" pitchFamily="34" charset="0"/>
                <a:cs typeface="Times New Roman" panose="02020603050405020304" pitchFamily="18" charset="0"/>
              </a:rPr>
            </a:br>
            <a:r>
              <a:rPr lang="fr-FR" sz="2400" dirty="0">
                <a:effectLst/>
                <a:latin typeface="Marianne" panose="02000000000000000000" pitchFamily="50" charset="0"/>
                <a:ea typeface="Calibri" panose="020F0502020204030204" pitchFamily="34" charset="0"/>
                <a:cs typeface="Times New Roman" panose="02020603050405020304" pitchFamily="18" charset="0"/>
              </a:rPr>
              <a:t>- la capacité à considérer les autres dans leur diversité et leurs différences.</a:t>
            </a:r>
          </a:p>
          <a:p>
            <a:pPr>
              <a:lnSpc>
                <a:spcPct val="107000"/>
              </a:lnSpc>
              <a:spcAft>
                <a:spcPts val="800"/>
              </a:spcAft>
            </a:pPr>
            <a:r>
              <a:rPr lang="fr-FR" sz="2400" dirty="0">
                <a:latin typeface="Marianne" panose="02000000000000000000" pitchFamily="50" charset="0"/>
                <a:ea typeface="Calibri" panose="020F0502020204030204" pitchFamily="34" charset="0"/>
                <a:cs typeface="Times New Roman" panose="02020603050405020304" pitchFamily="18" charset="0"/>
              </a:rPr>
              <a:t>- </a:t>
            </a:r>
            <a:r>
              <a:rPr lang="fr-FR" sz="2400" dirty="0" err="1">
                <a:latin typeface="Marianne" panose="02000000000000000000" pitchFamily="50" charset="0"/>
                <a:ea typeface="Calibri" panose="020F0502020204030204" pitchFamily="34" charset="0"/>
                <a:cs typeface="Times New Roman" panose="02020603050405020304" pitchFamily="18" charset="0"/>
              </a:rPr>
              <a:t>c.f</a:t>
            </a:r>
            <a:r>
              <a:rPr lang="fr-FR" sz="2400" dirty="0">
                <a:latin typeface="Marianne" panose="02000000000000000000" pitchFamily="50" charset="0"/>
                <a:ea typeface="Calibri" panose="020F0502020204030204" pitchFamily="34" charset="0"/>
                <a:cs typeface="Times New Roman" panose="02020603050405020304" pitchFamily="18" charset="0"/>
              </a:rPr>
              <a:t>. le descripteur proposé par l’académie de Grenoble.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4539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0"/>
            <a:ext cx="10515600" cy="1020839"/>
          </a:xfrm>
        </p:spPr>
        <p:txBody>
          <a:bodyPr/>
          <a:lstStyle/>
          <a:p>
            <a:r>
              <a:rPr lang="fr-FR" dirty="0"/>
              <a:t>Structure de l’épreuve </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171499369"/>
              </p:ext>
            </p:extLst>
          </p:nvPr>
        </p:nvGraphicFramePr>
        <p:xfrm>
          <a:off x="477982" y="868162"/>
          <a:ext cx="11236035" cy="5581030"/>
        </p:xfrm>
        <a:graphic>
          <a:graphicData uri="http://schemas.openxmlformats.org/drawingml/2006/table">
            <a:tbl>
              <a:tblPr firstRow="1" bandRow="1">
                <a:tableStyleId>{5C22544A-7EE6-4342-B048-85BDC9FD1C3A}</a:tableStyleId>
              </a:tblPr>
              <a:tblGrid>
                <a:gridCol w="3745345">
                  <a:extLst>
                    <a:ext uri="{9D8B030D-6E8A-4147-A177-3AD203B41FA5}">
                      <a16:colId xmlns:a16="http://schemas.microsoft.com/office/drawing/2014/main" val="533959987"/>
                    </a:ext>
                  </a:extLst>
                </a:gridCol>
                <a:gridCol w="3745345">
                  <a:extLst>
                    <a:ext uri="{9D8B030D-6E8A-4147-A177-3AD203B41FA5}">
                      <a16:colId xmlns:a16="http://schemas.microsoft.com/office/drawing/2014/main" val="2779518828"/>
                    </a:ext>
                  </a:extLst>
                </a:gridCol>
                <a:gridCol w="3745345">
                  <a:extLst>
                    <a:ext uri="{9D8B030D-6E8A-4147-A177-3AD203B41FA5}">
                      <a16:colId xmlns:a16="http://schemas.microsoft.com/office/drawing/2014/main" val="2405789764"/>
                    </a:ext>
                  </a:extLst>
                </a:gridCol>
              </a:tblGrid>
              <a:tr h="390913">
                <a:tc>
                  <a:txBody>
                    <a:bodyPr/>
                    <a:lstStyle/>
                    <a:p>
                      <a:r>
                        <a:rPr lang="fr-FR" dirty="0"/>
                        <a:t>Classe de Première </a:t>
                      </a:r>
                    </a:p>
                  </a:txBody>
                  <a:tcPr/>
                </a:tc>
                <a:tc>
                  <a:txBody>
                    <a:bodyPr/>
                    <a:lstStyle/>
                    <a:p>
                      <a:r>
                        <a:rPr lang="fr-FR" dirty="0"/>
                        <a:t>Classe de Terminale </a:t>
                      </a:r>
                    </a:p>
                  </a:txBody>
                  <a:tcPr/>
                </a:tc>
                <a:tc>
                  <a:txBody>
                    <a:bodyPr/>
                    <a:lstStyle/>
                    <a:p>
                      <a:r>
                        <a:rPr lang="fr-FR" dirty="0"/>
                        <a:t>Classe</a:t>
                      </a:r>
                      <a:r>
                        <a:rPr lang="fr-FR" baseline="0" dirty="0"/>
                        <a:t> de Terminale </a:t>
                      </a:r>
                      <a:endParaRPr lang="fr-FR" dirty="0"/>
                    </a:p>
                  </a:txBody>
                  <a:tcPr/>
                </a:tc>
                <a:extLst>
                  <a:ext uri="{0D108BD9-81ED-4DB2-BD59-A6C34878D82A}">
                    <a16:rowId xmlns:a16="http://schemas.microsoft.com/office/drawing/2014/main" val="4169003997"/>
                  </a:ext>
                </a:extLst>
              </a:tr>
              <a:tr h="977283">
                <a:tc>
                  <a:txBody>
                    <a:bodyPr/>
                    <a:lstStyle/>
                    <a:p>
                      <a:r>
                        <a:rPr lang="fr-FR" dirty="0"/>
                        <a:t>- Programme d’EMC de la classe de Première (</a:t>
                      </a:r>
                      <a:r>
                        <a:rPr lang="fr-FR" b="1" dirty="0"/>
                        <a:t>BO n°24 du 13 juin 2024</a:t>
                      </a:r>
                      <a:r>
                        <a:rPr lang="fr-FR" dirty="0"/>
                        <a:t>)</a:t>
                      </a:r>
                    </a:p>
                  </a:txBody>
                  <a:tcPr/>
                </a:tc>
                <a:tc>
                  <a:txBody>
                    <a:bodyPr/>
                    <a:lstStyle/>
                    <a:p>
                      <a:r>
                        <a:rPr lang="fr-FR" dirty="0"/>
                        <a:t>- Programme</a:t>
                      </a:r>
                      <a:r>
                        <a:rPr lang="fr-FR" baseline="0" dirty="0"/>
                        <a:t> d’EMC de la classe de Terminale </a:t>
                      </a:r>
                      <a:r>
                        <a:rPr lang="fr-FR" b="1" baseline="0" dirty="0"/>
                        <a:t>(</a:t>
                      </a:r>
                      <a:r>
                        <a:rPr lang="fr-FR" b="1" dirty="0"/>
                        <a:t>BO spécial n° 1 du 22 janvier 2019</a:t>
                      </a:r>
                      <a:r>
                        <a:rPr lang="fr-FR" b="1" baseline="0" dirty="0"/>
                        <a:t>)</a:t>
                      </a:r>
                      <a:endParaRPr lang="fr-FR" b="1" dirty="0"/>
                    </a:p>
                  </a:txBody>
                  <a:tcPr/>
                </a:tc>
                <a:tc>
                  <a:txBody>
                    <a:bodyPr/>
                    <a:lstStyle/>
                    <a:p>
                      <a:r>
                        <a:rPr lang="fr-FR" dirty="0"/>
                        <a:t>Programme d’EMC du cycle terminal </a:t>
                      </a:r>
                      <a:r>
                        <a:rPr lang="fr-FR" b="1" dirty="0"/>
                        <a:t>(</a:t>
                      </a:r>
                      <a:r>
                        <a:rPr lang="fr-FR" sz="1800" b="1" kern="1200" dirty="0">
                          <a:solidFill>
                            <a:schemeClr val="dk1"/>
                          </a:solidFill>
                          <a:latin typeface="+mn-lt"/>
                          <a:ea typeface="+mn-ea"/>
                          <a:cs typeface="+mn-cs"/>
                        </a:rPr>
                        <a:t>BOENJS spécial n° 1 du 22 janvier 2019 et sur le programme de terminale publié au BOENJS spécial n° 8 du 25 juillet 2019) </a:t>
                      </a:r>
                      <a:endParaRPr lang="fr-FR" b="1" dirty="0"/>
                    </a:p>
                  </a:txBody>
                  <a:tcPr/>
                </a:tc>
                <a:extLst>
                  <a:ext uri="{0D108BD9-81ED-4DB2-BD59-A6C34878D82A}">
                    <a16:rowId xmlns:a16="http://schemas.microsoft.com/office/drawing/2014/main" val="1075908316"/>
                  </a:ext>
                </a:extLst>
              </a:tr>
              <a:tr h="1702142">
                <a:tc gridSpan="2">
                  <a:txBody>
                    <a:bodyPr/>
                    <a:lstStyle/>
                    <a:p>
                      <a:pPr algn="ctr"/>
                      <a:r>
                        <a:rPr lang="fr-FR" dirty="0"/>
                        <a:t>Le candidat présente une liste pour laquelle il indique pour les 2 axes, les deux domaines qu’il a étudiés.</a:t>
                      </a:r>
                    </a:p>
                    <a:p>
                      <a:pPr algn="ctr"/>
                      <a:endParaRPr lang="fr-FR" sz="1400" dirty="0"/>
                    </a:p>
                    <a:p>
                      <a:pPr algn="ctr"/>
                      <a:endParaRPr lang="fr-FR" sz="1400" dirty="0"/>
                    </a:p>
                    <a:p>
                      <a:pPr algn="ctr"/>
                      <a:r>
                        <a:rPr lang="fr-FR" sz="1400" dirty="0"/>
                        <a:t>Les candidats individuels</a:t>
                      </a:r>
                      <a:r>
                        <a:rPr lang="fr-FR" sz="1400" baseline="0" dirty="0"/>
                        <a:t> </a:t>
                      </a:r>
                      <a:r>
                        <a:rPr lang="fr-FR" sz="1400" dirty="0"/>
                        <a:t>scolaires présentent une liste visée</a:t>
                      </a:r>
                      <a:r>
                        <a:rPr lang="fr-FR" sz="1400" baseline="0" dirty="0"/>
                        <a:t> par le professeur d’EMC et le Chef d’établissement. </a:t>
                      </a:r>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Le candidat présente une liste pour laquelle il indique pour les 4 axes, les huit</a:t>
                      </a:r>
                      <a:r>
                        <a:rPr lang="fr-FR" baseline="0" dirty="0"/>
                        <a:t> </a:t>
                      </a:r>
                      <a:r>
                        <a:rPr lang="fr-FR" dirty="0"/>
                        <a:t>domaines qu’il a étudiés.</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t>Les candidats individuels</a:t>
                      </a:r>
                      <a:r>
                        <a:rPr lang="fr-FR" sz="1400" baseline="0" dirty="0"/>
                        <a:t> </a:t>
                      </a:r>
                      <a:r>
                        <a:rPr lang="fr-FR" sz="1400" dirty="0"/>
                        <a:t>scolaires présentent une liste visée</a:t>
                      </a:r>
                      <a:r>
                        <a:rPr lang="fr-FR" sz="1400" baseline="0" dirty="0"/>
                        <a:t> par le professeur d’EMC et le Chef d’établissement. </a:t>
                      </a:r>
                      <a:endParaRPr lang="fr-FR" sz="1400" dirty="0"/>
                    </a:p>
                  </a:txBody>
                  <a:tcPr/>
                </a:tc>
                <a:extLst>
                  <a:ext uri="{0D108BD9-81ED-4DB2-BD59-A6C34878D82A}">
                    <a16:rowId xmlns:a16="http://schemas.microsoft.com/office/drawing/2014/main" val="3644399227"/>
                  </a:ext>
                </a:extLst>
              </a:tr>
              <a:tr h="1088973">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1" dirty="0"/>
                        <a:t>Le</a:t>
                      </a:r>
                      <a:r>
                        <a:rPr lang="fr-FR" b="1" baseline="0" dirty="0"/>
                        <a:t> candidat présente une situation ou un débat. Il</a:t>
                      </a:r>
                      <a:r>
                        <a:rPr lang="fr-FR" b="1" dirty="0"/>
                        <a:t> identifie les valeurs et principes en jeu dans cette situation ou ce débat. Il explique enfin comment l’examen de ce débat ou de cette situation a nourri sa réflexion personnelle. </a:t>
                      </a:r>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a:txBody>
                  <a:tcPr/>
                </a:tc>
                <a:extLst>
                  <a:ext uri="{0D108BD9-81ED-4DB2-BD59-A6C34878D82A}">
                    <a16:rowId xmlns:a16="http://schemas.microsoft.com/office/drawing/2014/main" val="1307645780"/>
                  </a:ext>
                </a:extLst>
              </a:tr>
              <a:tr h="935962">
                <a:tc gridSpan="3">
                  <a:txBody>
                    <a:bodyPr/>
                    <a:lstStyle/>
                    <a:p>
                      <a:pPr algn="ctr"/>
                      <a:r>
                        <a:rPr lang="fr-FR" dirty="0"/>
                        <a:t>30 minutes maximum  de préparation </a:t>
                      </a:r>
                    </a:p>
                    <a:p>
                      <a:pPr algn="ctr"/>
                      <a:r>
                        <a:rPr lang="fr-FR" dirty="0"/>
                        <a:t>Durée de l’oral : présentation 10 mn maximum + entretien 20 mn au maximum.</a:t>
                      </a:r>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415797445"/>
                  </a:ext>
                </a:extLst>
              </a:tr>
            </a:tbl>
          </a:graphicData>
        </a:graphic>
      </p:graphicFrame>
    </p:spTree>
    <p:extLst>
      <p:ext uri="{BB962C8B-B14F-4D97-AF65-F5344CB8AC3E}">
        <p14:creationId xmlns:p14="http://schemas.microsoft.com/office/powerpoint/2010/main" val="242281998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1763</TotalTime>
  <Words>2007</Words>
  <Application>Microsoft Office PowerPoint</Application>
  <PresentationFormat>Grand écran</PresentationFormat>
  <Paragraphs>119</Paragraphs>
  <Slides>16</Slides>
  <Notes>11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Arial</vt:lpstr>
      <vt:lpstr>Calibri</vt:lpstr>
      <vt:lpstr>Calibri Light</vt:lpstr>
      <vt:lpstr>Marianne</vt:lpstr>
      <vt:lpstr>Times New Roman</vt:lpstr>
      <vt:lpstr>Wingdings</vt:lpstr>
      <vt:lpstr>Thème Office</vt:lpstr>
      <vt:lpstr>Evaluations ponctuelles d’enseignement moral et civique à compter de la session 2022</vt:lpstr>
      <vt:lpstr>Épreuves ponctuelles d’EMC</vt:lpstr>
      <vt:lpstr>Deux modalités d’organisation des évaluations ponctuelles : </vt:lpstr>
      <vt:lpstr>Présentation PowerPoint</vt:lpstr>
      <vt:lpstr>Présentation PowerPoint</vt:lpstr>
      <vt:lpstr>1) Principes de l’évaluation </vt:lpstr>
      <vt:lpstr>Présentation PowerPoint</vt:lpstr>
      <vt:lpstr>Présentation PowerPoint</vt:lpstr>
      <vt:lpstr>Structure de l’épreuve </vt:lpstr>
      <vt:lpstr>Programme de Première générale et technologique  BO n°24 du 13 juin 2024</vt:lpstr>
      <vt:lpstr>Programme de Terminale générale et technologique (BO n°8 du 25 juillet 2019)</vt:lpstr>
      <vt:lpstr>Présentation PowerPoint</vt:lpstr>
      <vt:lpstr>Présentation PowerPoint</vt:lpstr>
      <vt:lpstr>    Partage d’expériences… exemples de questions posées …  Par exemple,  - Accepter les fiches incomplètement renseignées - Par contre, ne pas accepter du support numérique, ni de listes de sujets inspirées des épreuves orales avancées de français  - Vérifier les conditions des préparations dans les « loges ».   La référence – le portail EMC lycée : https://eduscol.education.gouv.fr/5787/programmes-et-ressources-en-enseignement-moral-et-civique-voie-gt     </vt:lpstr>
      <vt:lpstr> RAPPEL DE LA CHARTE DE DEONTOLOGIE du 4 avril 2012 « Examens, charte de déontologie » (extraits) : </vt:lpstr>
      <vt:lpstr>MERCI POUR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REUNION STAGIAIRES-CORPS D’INSPECTION</dc:title>
  <dc:creator>Nathalie Dupré</dc:creator>
  <cp:lastModifiedBy>Galabbe Sylvie</cp:lastModifiedBy>
  <cp:revision>105</cp:revision>
  <cp:lastPrinted>2024-05-29T07:30:59Z</cp:lastPrinted>
  <dcterms:created xsi:type="dcterms:W3CDTF">2022-01-11T12:48:07Z</dcterms:created>
  <dcterms:modified xsi:type="dcterms:W3CDTF">2026-06-04T18:57:57Z</dcterms:modified>
</cp:coreProperties>
</file>