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F6C32-DEBE-4BBE-AEB7-4C494CA40420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E8E4-76E2-4272-BD65-C0D345B369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20E32-57B2-4934-B3A6-F9E6F98A4F2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20E32-57B2-4934-B3A6-F9E6F98A4F2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20E32-57B2-4934-B3A6-F9E6F98A4F2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9E8E4-76E2-4272-BD65-C0D345B3696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20E32-57B2-4934-B3A6-F9E6F98A4F2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20E32-57B2-4934-B3A6-F9E6F98A4F2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20E32-57B2-4934-B3A6-F9E6F98A4F2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4AAF7-31E2-40DB-8348-C74656507453}" type="datetimeFigureOut">
              <a:rPr lang="fr-FR" smtClean="0"/>
              <a:pPr/>
              <a:t>08/10/2009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101E-4946-4B27-B935-C4BE72191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portail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dagogie.ac-nantes.fr/1168527883328/0/fiche___ressourcepedagogique/&amp;RH=HG" TargetMode="External"/><Relationship Id="rId5" Type="http://schemas.openxmlformats.org/officeDocument/2006/relationships/hyperlink" Target="http://pedagogie.ac-amiens.fr/svt/info/logiciels/Mesurim2/Telecharge.htm" TargetMode="External"/><Relationship Id="rId4" Type="http://schemas.openxmlformats.org/officeDocument/2006/relationships/hyperlink" Target="http://www.viamichelin.fr/viamichelin/fra/tpl/hme/MaHomePage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ms://a988.v101995.c10199.e.vm.akamaistream.net/7/988/10199/3f97c7e6/ftvigrp.download.akamai.com/10199/sgv/diff/videotheque/regions/ouest/videoscom/7D1CF_b35a_mainbasseileyeu.wmv" TargetMode="External"/><Relationship Id="rId7" Type="http://schemas.openxmlformats.org/officeDocument/2006/relationships/hyperlink" Target="http://www.vendee.fr/actualites/2753/1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ms://a988.v101995.c10199.e.vm.akamaistream.net/7/988/10199/3f97c7e6/ftvigrp.download.akamai.com/10199/sgv/diff/videotheque/regions/ouest/videoactu/28/7E281_c44a_1200_281106_pecheyeu.wmv" TargetMode="External"/><Relationship Id="rId5" Type="http://schemas.openxmlformats.org/officeDocument/2006/relationships/hyperlink" Target="http://cassini.ehess.fr/cassini/fr/html/1_navigation.php" TargetMode="External"/><Relationship Id="rId10" Type="http://schemas.openxmlformats.org/officeDocument/2006/relationships/image" Target="../media/image5.png"/><Relationship Id="rId4" Type="http://schemas.openxmlformats.org/officeDocument/2006/relationships/hyperlink" Target="mms://a988.v101995.c10199.e.vm.akamaistream.net/7/988/10199/3f97c7e6/ftvigrp.download.akamai.com/10199/sgv/diff/videotheque/regions/ouest/videoscom/BA/B63DF_b35a_bamainbasse.wmv" TargetMode="External"/><Relationship Id="rId9" Type="http://schemas.openxmlformats.org/officeDocument/2006/relationships/hyperlink" Target="http://www.ile-yeu.f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00034" y="142852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Habiter les espaces à fortes contraintes …</a:t>
            </a:r>
          </a:p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Etude de cas sur l’Ile d’Yeu (Vendée)</a:t>
            </a:r>
          </a:p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3 heures</a:t>
            </a:r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Groupe 6"/>
          <p:cNvGrpSpPr/>
          <p:nvPr/>
        </p:nvGrpSpPr>
        <p:grpSpPr>
          <a:xfrm>
            <a:off x="357158" y="1571612"/>
            <a:ext cx="8501122" cy="5002657"/>
            <a:chOff x="357158" y="1643050"/>
            <a:chExt cx="8501122" cy="4931219"/>
          </a:xfrm>
        </p:grpSpPr>
        <p:sp>
          <p:nvSpPr>
            <p:cNvPr id="5" name="ZoneTexte 4"/>
            <p:cNvSpPr txBox="1"/>
            <p:nvPr/>
          </p:nvSpPr>
          <p:spPr>
            <a:xfrm>
              <a:off x="7000892" y="1643050"/>
              <a:ext cx="1857388" cy="309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Point de départ : une </a:t>
              </a:r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photo </a:t>
              </a:r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aérienne </a:t>
              </a:r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vue oblique</a:t>
              </a:r>
              <a:endParaRPr lang="fr-FR" b="1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(démarche possible avec </a:t>
              </a:r>
              <a:r>
                <a:rPr lang="fr-FR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géoportail</a:t>
              </a:r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 ou Google </a:t>
              </a:r>
              <a:r>
                <a:rPr lang="fr-FR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earth</a:t>
              </a:r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 avec utilisation du Zoom)</a:t>
              </a:r>
            </a:p>
            <a:p>
              <a:endParaRPr lang="fr-FR" dirty="0"/>
            </a:p>
          </p:txBody>
        </p:sp>
        <p:pic>
          <p:nvPicPr>
            <p:cNvPr id="6" name="Image 5" descr="httpwww.aero-hesbay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7158" y="1643050"/>
              <a:ext cx="6579577" cy="4931219"/>
            </a:xfrm>
            <a:prstGeom prst="rect">
              <a:avLst/>
            </a:prstGeom>
          </p:spPr>
        </p:pic>
      </p:grpSp>
      <p:sp>
        <p:nvSpPr>
          <p:cNvPr id="8" name="ZoneTexte 7"/>
          <p:cNvSpPr txBox="1"/>
          <p:nvPr/>
        </p:nvSpPr>
        <p:spPr>
          <a:xfrm>
            <a:off x="5072066" y="6286520"/>
            <a:ext cx="18573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Source : www.aero-hesbaye.fr</a:t>
            </a:r>
            <a:endParaRPr lang="fr-FR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Étape 1 : localisation, étude du paysage, formulation des questions…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Situer aux différentes échelles à partir de </a:t>
            </a:r>
            <a:r>
              <a:rPr lang="fr-FR" dirty="0" err="1" smtClean="0">
                <a:hlinkClick r:id="rId3"/>
              </a:rPr>
              <a:t>géoportail</a:t>
            </a:r>
            <a:r>
              <a:rPr lang="fr-FR" dirty="0" smtClean="0"/>
              <a:t> ou </a:t>
            </a:r>
            <a:r>
              <a:rPr lang="fr-FR" dirty="0" err="1" smtClean="0">
                <a:hlinkClick r:id="rId4"/>
              </a:rPr>
              <a:t>viamichelin</a:t>
            </a:r>
            <a:r>
              <a:rPr lang="fr-FR" dirty="0" smtClean="0"/>
              <a:t>, </a:t>
            </a:r>
            <a:r>
              <a:rPr lang="fr-FR" dirty="0" err="1" smtClean="0">
                <a:hlinkClick r:id="rId4"/>
              </a:rPr>
              <a:t>mappy</a:t>
            </a:r>
            <a:r>
              <a:rPr lang="fr-FR" dirty="0" smtClean="0"/>
              <a:t>…</a:t>
            </a: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Situer par rapport aux planisphères déjà étudiés </a:t>
            </a:r>
            <a:r>
              <a:rPr lang="fr-FR" dirty="0" smtClean="0"/>
              <a:t>dans l’année (population</a:t>
            </a:r>
            <a:r>
              <a:rPr lang="fr-FR" dirty="0" smtClean="0"/>
              <a:t>, relief, climat, développement…)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Repérer les aménagements - croisement possible avec une carte IGN de l’île (</a:t>
            </a:r>
            <a:r>
              <a:rPr lang="fr-FR" dirty="0" err="1" smtClean="0">
                <a:hlinkClick r:id="rId3"/>
              </a:rPr>
              <a:t>Géoportail</a:t>
            </a:r>
            <a:r>
              <a:rPr lang="fr-FR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Réalisation du croquis </a:t>
            </a:r>
            <a:r>
              <a:rPr lang="fr-FR" dirty="0" smtClean="0"/>
              <a:t>avec un logiciel du type </a:t>
            </a:r>
            <a:r>
              <a:rPr lang="fr-FR" dirty="0" err="1" smtClean="0">
                <a:hlinkClick r:id="rId5"/>
              </a:rPr>
              <a:t>Mesurim</a:t>
            </a:r>
            <a:r>
              <a:rPr lang="fr-FR" dirty="0" smtClean="0"/>
              <a:t> [voir application </a:t>
            </a:r>
            <a:r>
              <a:rPr lang="fr-FR" dirty="0" smtClean="0">
                <a:hlinkClick r:id="rId6"/>
              </a:rPr>
              <a:t>ici</a:t>
            </a:r>
            <a:r>
              <a:rPr lang="fr-FR" dirty="0" smtClean="0"/>
              <a:t>] (repérer </a:t>
            </a:r>
            <a:r>
              <a:rPr lang="fr-FR" dirty="0" smtClean="0"/>
              <a:t>aménagements, éléments naturels…)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072066" y="6143644"/>
            <a:ext cx="371477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i="1" dirty="0" smtClean="0"/>
              <a:t>Validation B2I : 1.1, 4.2, 4.3, 4.4, 4.5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34" y="4857760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Questions retenues :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Habiter une île est-il contraignant ?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Quelles sont les aménagements nécessaires pour accompagner le développement de l’île ?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42910" y="500042"/>
            <a:ext cx="1071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Croquis « élève » réalisé avec </a:t>
            </a:r>
            <a:r>
              <a:rPr lang="fr-FR" b="1" dirty="0" err="1" smtClean="0"/>
              <a:t>Mesurim</a:t>
            </a:r>
            <a:endParaRPr lang="fr-FR" b="1" dirty="0"/>
          </a:p>
        </p:txBody>
      </p:sp>
      <p:pic>
        <p:nvPicPr>
          <p:cNvPr id="7" name="Image 6" descr="croqui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0"/>
            <a:ext cx="7018210" cy="4962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2400" i="1" dirty="0" smtClean="0"/>
              <a:t>Une variante dans l’analyse de la typologie des espaces de l’ile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L'idée est </a:t>
            </a:r>
            <a:r>
              <a:rPr lang="fr-FR" sz="2000" dirty="0" smtClean="0"/>
              <a:t>de </a:t>
            </a:r>
            <a:r>
              <a:rPr lang="fr-FR" sz="2000" dirty="0" smtClean="0"/>
              <a:t>demander aux élèves de faire une typologie de l'espace en distinguant espace urbanisé, espaces cultivés etc... </a:t>
            </a:r>
            <a:endParaRPr lang="fr-FR" sz="2000" dirty="0" smtClean="0"/>
          </a:p>
          <a:p>
            <a:r>
              <a:rPr lang="fr-FR" sz="2000" dirty="0" smtClean="0"/>
              <a:t>Pour cela : analyser la carte </a:t>
            </a:r>
            <a:r>
              <a:rPr lang="fr-FR" sz="2000" dirty="0" smtClean="0"/>
              <a:t>obtenue par traitement numérique disponible dans le </a:t>
            </a:r>
            <a:r>
              <a:rPr lang="fr-FR" sz="2000" dirty="0" err="1" smtClean="0"/>
              <a:t>géoportail</a:t>
            </a:r>
            <a:r>
              <a:rPr lang="fr-FR" sz="2000" dirty="0" smtClean="0"/>
              <a:t> (Corine Land </a:t>
            </a:r>
            <a:r>
              <a:rPr lang="fr-FR" sz="2000" dirty="0" err="1" smtClean="0"/>
              <a:t>Cover</a:t>
            </a:r>
            <a:r>
              <a:rPr lang="fr-FR" sz="2000" dirty="0" smtClean="0"/>
              <a:t>).</a:t>
            </a:r>
            <a:endParaRPr lang="fr-FR" sz="2400" dirty="0" smtClean="0"/>
          </a:p>
          <a:p>
            <a:endParaRPr lang="fr-FR" sz="2400" dirty="0"/>
          </a:p>
        </p:txBody>
      </p:sp>
      <p:pic>
        <p:nvPicPr>
          <p:cNvPr id="6" name="Image 5" descr="corine imag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70910"/>
            <a:ext cx="9144000" cy="4387090"/>
          </a:xfrm>
          <a:prstGeom prst="rect">
            <a:avLst/>
          </a:prstGeom>
        </p:spPr>
      </p:pic>
      <p:sp>
        <p:nvSpPr>
          <p:cNvPr id="7" name="Légende encadrée 1 6"/>
          <p:cNvSpPr/>
          <p:nvPr/>
        </p:nvSpPr>
        <p:spPr>
          <a:xfrm>
            <a:off x="1357290" y="3429000"/>
            <a:ext cx="1428760" cy="785818"/>
          </a:xfrm>
          <a:prstGeom prst="borderCallout1">
            <a:avLst>
              <a:gd name="adj1" fmla="val 102334"/>
              <a:gd name="adj2" fmla="val 20511"/>
              <a:gd name="adj3" fmla="val 148088"/>
              <a:gd name="adj4" fmla="val -4601"/>
            </a:avLst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Choisir le catalogue « occupation des terres » / « Corine LC2006)</a:t>
            </a:r>
            <a:endParaRPr lang="fr-FR" sz="12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8" name="Légende encadrée 1 7"/>
          <p:cNvSpPr/>
          <p:nvPr/>
        </p:nvSpPr>
        <p:spPr>
          <a:xfrm>
            <a:off x="642910" y="5786454"/>
            <a:ext cx="1428760" cy="785818"/>
          </a:xfrm>
          <a:prstGeom prst="borderCallout1">
            <a:avLst>
              <a:gd name="adj1" fmla="val -2556"/>
              <a:gd name="adj2" fmla="val 20511"/>
              <a:gd name="adj3" fmla="val -86277"/>
              <a:gd name="adj4" fmla="val -26235"/>
            </a:avLst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Légende en cliquant sur le  « I » (information)</a:t>
            </a:r>
            <a:endParaRPr lang="fr-FR" sz="12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Autofit/>
          </a:bodyPr>
          <a:lstStyle/>
          <a:p>
            <a:r>
              <a:rPr lang="fr-FR" sz="2000" dirty="0" smtClean="0"/>
              <a:t>Étape 3 : répondre aux questions en croisant plusieurs documents</a:t>
            </a: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58" y="642918"/>
          <a:ext cx="8643999" cy="5936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547955"/>
                <a:gridCol w="3214711"/>
              </a:tblGrid>
              <a:tr h="1357322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Témoignage d’habitants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ou usagers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l’ile : Pêcheurs, retraités autochtones,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jeunes autochtones, 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élus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, touristes…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Perception de l’espace</a:t>
                      </a:r>
                    </a:p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Habiter / demeurer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Regards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critiques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usages de l’île et leurs conflits</a:t>
                      </a:r>
                    </a:p>
                    <a:p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Atouts/contraintes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Reportage France3 ouest « main basse sur l’Ile D’Yeu » :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  <a:hlinkClick r:id="rId3"/>
                        </a:rPr>
                        <a:t>l’émission intégrale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  <a:hlinkClick r:id="rId4"/>
                        </a:rPr>
                        <a:t>la bande annonce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(document d’amorce) 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Article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presse 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Ouest-France, ….</a:t>
                      </a:r>
                      <a:endParaRPr lang="fr-FR" sz="1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3766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La question de la croissance</a:t>
                      </a:r>
                      <a:r>
                        <a:rPr lang="fr-FR" sz="1400" baseline="0" dirty="0" smtClean="0"/>
                        <a:t> démographique</a:t>
                      </a:r>
                      <a:endParaRPr lang="fr-FR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Un espace qui attire / conflits d’usage, pression immobilière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Habiter / demeurer</a:t>
                      </a:r>
                    </a:p>
                    <a:p>
                      <a:endParaRPr lang="fr-FR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Voir le site </a:t>
                      </a:r>
                      <a:r>
                        <a:rPr lang="fr-FR" sz="1600" dirty="0" err="1" smtClean="0">
                          <a:hlinkClick r:id="rId5"/>
                        </a:rPr>
                        <a:t>cassini</a:t>
                      </a:r>
                      <a:r>
                        <a:rPr lang="fr-FR" sz="1600" dirty="0" smtClean="0"/>
                        <a:t>, requête </a:t>
                      </a:r>
                    </a:p>
                    <a:p>
                      <a:r>
                        <a:rPr lang="fr-FR" sz="1600" dirty="0" smtClean="0"/>
                        <a:t>« ile d'Yeu » puis notice </a:t>
                      </a:r>
                    </a:p>
                    <a:p>
                      <a:r>
                        <a:rPr lang="fr-FR" sz="1600" dirty="0" smtClean="0"/>
                        <a:t>communale  et </a:t>
                      </a:r>
                    </a:p>
                    <a:p>
                      <a:r>
                        <a:rPr lang="fr-FR" sz="1600" dirty="0" smtClean="0"/>
                        <a:t>enfin diagramme.</a:t>
                      </a:r>
                      <a:endParaRPr lang="fr-FR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3766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La question des transports</a:t>
                      </a:r>
                      <a:endParaRPr lang="fr-FR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Habiter /Se déplacer</a:t>
                      </a:r>
                    </a:p>
                    <a:p>
                      <a:r>
                        <a:rPr lang="fr-FR" sz="1400" dirty="0" smtClean="0"/>
                        <a:t>Changement d’échelles</a:t>
                      </a:r>
                    </a:p>
                    <a:p>
                      <a:r>
                        <a:rPr lang="fr-FR" sz="1400" dirty="0" smtClean="0"/>
                        <a:t>Contraintes - insularité</a:t>
                      </a:r>
                    </a:p>
                    <a:p>
                      <a:r>
                        <a:rPr lang="fr-FR" sz="1400" dirty="0" smtClean="0"/>
                        <a:t>Rôles des aménagements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142307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Les activités économiques, les aménagements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Habiter / aménager</a:t>
                      </a:r>
                    </a:p>
                    <a:p>
                      <a:pPr marL="0" algn="l" rtl="0" eaLnBrk="1" latinLnBrk="0" hangingPunct="1"/>
                      <a:r>
                        <a:rPr kumimoji="0" lang="fr-FR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Habiter / socialiser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Article du </a:t>
                      </a:r>
                      <a:r>
                        <a:rPr lang="fr-FR" sz="1600" i="1" dirty="0" smtClean="0"/>
                        <a:t>Monde</a:t>
                      </a:r>
                      <a:r>
                        <a:rPr lang="fr-FR" sz="1600" i="1" baseline="0" dirty="0" smtClean="0"/>
                        <a:t> [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Visite de l'île d'Yeu en hiver sous le vent et avec les pêcheurs  </a:t>
                      </a:r>
                      <a:r>
                        <a:rPr lang="fr-FR" sz="1050" dirty="0" smtClean="0"/>
                        <a:t>(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09.02.08)</a:t>
                      </a:r>
                      <a:endParaRPr lang="fr-FR" sz="1600" dirty="0" smtClean="0"/>
                    </a:p>
                    <a:p>
                      <a:r>
                        <a:rPr lang="fr-FR" sz="1600" dirty="0" smtClean="0">
                          <a:hlinkClick r:id="rId6"/>
                        </a:rPr>
                        <a:t>FR3 </a:t>
                      </a:r>
                      <a:r>
                        <a:rPr lang="fr-FR" sz="1600" dirty="0" smtClean="0">
                          <a:hlinkClick r:id="rId6"/>
                        </a:rPr>
                        <a:t>sur </a:t>
                      </a:r>
                      <a:r>
                        <a:rPr lang="fr-FR" sz="1600" dirty="0" smtClean="0">
                          <a:hlinkClick r:id="rId6"/>
                        </a:rPr>
                        <a:t>les pêcheurs</a:t>
                      </a:r>
                      <a:r>
                        <a:rPr lang="fr-FR" sz="1600" baseline="0" dirty="0" smtClean="0">
                          <a:hlinkClick r:id="rId6"/>
                        </a:rPr>
                        <a:t> thoniers</a:t>
                      </a:r>
                      <a:endParaRPr lang="fr-FR" sz="1600" dirty="0" smtClean="0"/>
                    </a:p>
                    <a:p>
                      <a:r>
                        <a:rPr lang="fr-FR" sz="1600" dirty="0" smtClean="0"/>
                        <a:t>Site internet office tourisme, CG85, carte</a:t>
                      </a:r>
                      <a:r>
                        <a:rPr lang="fr-FR" sz="1600" baseline="0" dirty="0" smtClean="0"/>
                        <a:t> IGN (</a:t>
                      </a:r>
                      <a:r>
                        <a:rPr lang="fr-FR" sz="1600" baseline="0" dirty="0" err="1" smtClean="0"/>
                        <a:t>Géoportail</a:t>
                      </a:r>
                      <a:r>
                        <a:rPr lang="fr-FR" sz="1600" baseline="0" dirty="0" smtClean="0"/>
                        <a:t>)</a:t>
                      </a:r>
                      <a:r>
                        <a:rPr lang="fr-FR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</a:tr>
              <a:tr h="103766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Les risques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Tempêtes, insularité, pollution</a:t>
                      </a:r>
                      <a:r>
                        <a:rPr lang="fr-FR" sz="1400" baseline="0" dirty="0" smtClean="0"/>
                        <a:t> / tourisme</a:t>
                      </a:r>
                    </a:p>
                    <a:p>
                      <a:r>
                        <a:rPr lang="fr-FR" sz="1400" baseline="0" dirty="0" smtClean="0"/>
                        <a:t>Préserver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Habiter / socialiser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Récit de tempêtes, marée noire Erika 1999 (voir site INA), 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>
            <a:hlinkHover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3143248"/>
            <a:ext cx="857256" cy="94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929454" y="3143248"/>
            <a:ext cx="192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Transports </a:t>
            </a:r>
            <a:r>
              <a:rPr lang="fr-FR" sz="1400" dirty="0" smtClean="0">
                <a:hlinkClick r:id="rId7"/>
              </a:rPr>
              <a:t>aérien</a:t>
            </a:r>
            <a:r>
              <a:rPr lang="fr-FR" sz="1400" dirty="0" smtClean="0"/>
              <a:t>, </a:t>
            </a:r>
            <a:r>
              <a:rPr lang="fr-FR" sz="1400" dirty="0" smtClean="0"/>
              <a:t>maritimes/ </a:t>
            </a:r>
            <a:r>
              <a:rPr lang="fr-FR" sz="1400" dirty="0" smtClean="0"/>
              <a:t>horaires, </a:t>
            </a:r>
            <a:r>
              <a:rPr lang="fr-FR" sz="1400" dirty="0" smtClean="0"/>
              <a:t>compagnies : </a:t>
            </a:r>
            <a:r>
              <a:rPr lang="fr-FR" sz="1400" dirty="0" smtClean="0">
                <a:hlinkClick r:id="rId9"/>
              </a:rPr>
              <a:t>voir Office tourisme </a:t>
            </a:r>
            <a:r>
              <a:rPr lang="fr-FR" sz="1400" dirty="0" smtClean="0"/>
              <a:t>/ « accès »</a:t>
            </a:r>
            <a:endParaRPr lang="fr-FR" sz="1400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2462" y="2071678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857884" y="1071546"/>
            <a:ext cx="2928958" cy="18928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b="1" i="1" dirty="0" smtClean="0"/>
              <a:t>Habiter / Se déplacer</a:t>
            </a:r>
          </a:p>
          <a:p>
            <a:pPr algn="just">
              <a:spcBef>
                <a:spcPct val="50000"/>
              </a:spcBef>
            </a:pPr>
            <a:r>
              <a:rPr lang="fr-FR" dirty="0" smtClean="0"/>
              <a:t>Combattre l’isolement par l’aménagement d’infrastructures de transports avec le continent (aérien, maritime, routiers…)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/>
          <a:lstStyle/>
          <a:p>
            <a:r>
              <a:rPr lang="fr-FR" dirty="0" smtClean="0"/>
              <a:t>Synthèse / trace écrite</a:t>
            </a:r>
            <a:endParaRPr lang="fr-FR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5720" y="1071546"/>
            <a:ext cx="3216308" cy="2169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1" dirty="0" smtClean="0"/>
              <a:t>Habiter / demeurer</a:t>
            </a:r>
          </a:p>
          <a:p>
            <a:pPr>
              <a:spcBef>
                <a:spcPct val="50000"/>
              </a:spcBef>
            </a:pPr>
            <a:r>
              <a:rPr lang="fr-FR" dirty="0" smtClean="0"/>
              <a:t>Développer les ressources et la culture locales (pêche, matières premières, tourisme, traditions…) pour réduire la dépendance (autosuffisance actuelle et/ou passée)</a:t>
            </a:r>
            <a:endParaRPr lang="fr-FR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28596" y="5214632"/>
            <a:ext cx="3170184" cy="13388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1" dirty="0" smtClean="0"/>
              <a:t>Habiter/aménager</a:t>
            </a:r>
          </a:p>
          <a:p>
            <a:pPr>
              <a:spcBef>
                <a:spcPct val="50000"/>
              </a:spcBef>
            </a:pPr>
            <a:r>
              <a:rPr lang="fr-FR" dirty="0" smtClean="0"/>
              <a:t>Aménager pour répondre aux usages (transports, habitats, économie…)</a:t>
            </a:r>
            <a:endParaRPr lang="fr-FR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499096" y="5272607"/>
            <a:ext cx="2621423" cy="29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319889" y="5272606"/>
            <a:ext cx="4395515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1" dirty="0"/>
              <a:t>Habiter </a:t>
            </a:r>
            <a:r>
              <a:rPr lang="fr-FR" b="1" i="1" dirty="0" smtClean="0"/>
              <a:t>/ préserver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 smtClean="0"/>
              <a:t>Préserver l’environnement, les cultures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 smtClean="0"/>
              <a:t>Préserver les relations entre habitants</a:t>
            </a:r>
            <a:endParaRPr lang="fr-FR" dirty="0"/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 flipH="1" flipV="1">
            <a:off x="3071802" y="3143248"/>
            <a:ext cx="642941" cy="35718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5572132" y="2643182"/>
            <a:ext cx="357190" cy="85725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2643171" y="4357694"/>
            <a:ext cx="714382" cy="92869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5143505" y="4286256"/>
            <a:ext cx="1000132" cy="107157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15" name="Oval 2"/>
          <p:cNvSpPr>
            <a:spLocks noChangeArrowheads="1"/>
          </p:cNvSpPr>
          <p:nvPr/>
        </p:nvSpPr>
        <p:spPr bwMode="auto">
          <a:xfrm>
            <a:off x="2428860" y="3429000"/>
            <a:ext cx="4000528" cy="100013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2400" b="1" i="1" dirty="0" smtClean="0"/>
              <a:t>habiter</a:t>
            </a:r>
            <a:r>
              <a:rPr lang="fr-FR" sz="2400" b="1" dirty="0" smtClean="0"/>
              <a:t>  une île, </a:t>
            </a:r>
          </a:p>
          <a:p>
            <a:pPr algn="ctr"/>
            <a:r>
              <a:rPr lang="fr-FR" sz="2400" b="1" dirty="0" smtClean="0"/>
              <a:t>espace à fortes contraintes</a:t>
            </a:r>
            <a:endParaRPr lang="fr-FR" sz="2400" b="1" dirty="0"/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Étape 3 : prolongements possibles / mise en perspective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Sur l’EDD : autour des conflits d’usages tourisme / îliens, une île proche des routes maritimes (</a:t>
            </a:r>
            <a:r>
              <a:rPr lang="fr-FR" dirty="0" smtClean="0">
                <a:sym typeface="Wingdings" pitchFamily="2" charset="2"/>
              </a:rPr>
              <a:t> Erika – 1999).</a:t>
            </a:r>
          </a:p>
          <a:p>
            <a:r>
              <a:rPr lang="fr-FR" dirty="0" smtClean="0">
                <a:sym typeface="Wingdings" pitchFamily="2" charset="2"/>
              </a:rPr>
              <a:t>Comparaison avec les îles proches ou lointaines (invariants / différences – changement d ’échelles) </a:t>
            </a:r>
            <a:r>
              <a:rPr lang="fr-FR" dirty="0" err="1" smtClean="0">
                <a:sym typeface="Wingdings" pitchFamily="2" charset="2"/>
              </a:rPr>
              <a:t>exple</a:t>
            </a:r>
            <a:r>
              <a:rPr lang="fr-FR" dirty="0" smtClean="0">
                <a:sym typeface="Wingdings" pitchFamily="2" charset="2"/>
              </a:rPr>
              <a:t> Noirmoutier « presqu’île », Ré, Quiberon, Corse, Maldives…</a:t>
            </a:r>
          </a:p>
          <a:p>
            <a:endParaRPr lang="fr-FR" dirty="0" smtClean="0">
              <a:sym typeface="Wingdings" pitchFamily="2" charset="2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521</Words>
  <Application>Microsoft Office PowerPoint</Application>
  <PresentationFormat>Affichage à l'écran (4:3)</PresentationFormat>
  <Paragraphs>76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Étape 1 : localisation, étude du paysage, formulation des questions…</vt:lpstr>
      <vt:lpstr>Diapositive 3</vt:lpstr>
      <vt:lpstr>Une variante dans l’analyse de la typologie des espaces de l’ile</vt:lpstr>
      <vt:lpstr>Étape 3 : répondre aux questions en croisant plusieurs documents</vt:lpstr>
      <vt:lpstr>Synthèse / trace écrite</vt:lpstr>
      <vt:lpstr>Étape 3 : prolongements possibles / mise en perspective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Loistron</dc:creator>
  <cp:lastModifiedBy>Loistron</cp:lastModifiedBy>
  <cp:revision>16</cp:revision>
  <dcterms:created xsi:type="dcterms:W3CDTF">2009-09-23T14:29:03Z</dcterms:created>
  <dcterms:modified xsi:type="dcterms:W3CDTF">2009-10-08T08:27:53Z</dcterms:modified>
</cp:coreProperties>
</file>