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325" r:id="rId3"/>
    <p:sldId id="307" r:id="rId4"/>
    <p:sldId id="306" r:id="rId5"/>
    <p:sldId id="326" r:id="rId6"/>
    <p:sldId id="327" r:id="rId7"/>
    <p:sldId id="317" r:id="rId8"/>
    <p:sldId id="330" r:id="rId9"/>
    <p:sldId id="329" r:id="rId10"/>
    <p:sldId id="324" r:id="rId11"/>
    <p:sldId id="328" r:id="rId12"/>
    <p:sldId id="316" r:id="rId13"/>
    <p:sldId id="280" r:id="rId14"/>
    <p:sldId id="315" r:id="rId15"/>
    <p:sldId id="263" r:id="rId16"/>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8"/>
    <p:restoredTop sz="95522"/>
  </p:normalViewPr>
  <p:slideViewPr>
    <p:cSldViewPr snapToGrid="0" snapToObjects="1">
      <p:cViewPr varScale="1">
        <p:scale>
          <a:sx n="84" d="100"/>
          <a:sy n="84" d="100"/>
        </p:scale>
        <p:origin x="208" y="6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84DE6B3-3079-044C-AE1E-5D132266F5EE}"/>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A1E0A9A7-CF33-B34A-8867-98BEDCF25D9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8A538EB4-B089-A24F-AD17-59BD58478852}"/>
              </a:ext>
            </a:extLst>
          </p:cNvPr>
          <p:cNvSpPr>
            <a:spLocks noGrp="1"/>
          </p:cNvSpPr>
          <p:nvPr>
            <p:ph type="dt" sz="half" idx="10"/>
          </p:nvPr>
        </p:nvSpPr>
        <p:spPr/>
        <p:txBody>
          <a:bodyPr/>
          <a:lstStyle/>
          <a:p>
            <a:fld id="{67040CB8-B53B-1E4B-8272-8CDDB8FC2336}" type="datetimeFigureOut">
              <a:rPr lang="fr-FR" smtClean="0"/>
              <a:t>10/09/2021</a:t>
            </a:fld>
            <a:endParaRPr lang="fr-FR"/>
          </a:p>
        </p:txBody>
      </p:sp>
      <p:sp>
        <p:nvSpPr>
          <p:cNvPr id="5" name="Espace réservé du pied de page 4">
            <a:extLst>
              <a:ext uri="{FF2B5EF4-FFF2-40B4-BE49-F238E27FC236}">
                <a16:creationId xmlns:a16="http://schemas.microsoft.com/office/drawing/2014/main" id="{6717885C-130D-2C4C-ABC4-E8EBEA8ADF72}"/>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8D0CE416-9A8C-274D-8D4E-6EB72E1A527B}"/>
              </a:ext>
            </a:extLst>
          </p:cNvPr>
          <p:cNvSpPr>
            <a:spLocks noGrp="1"/>
          </p:cNvSpPr>
          <p:nvPr>
            <p:ph type="sldNum" sz="quarter" idx="12"/>
          </p:nvPr>
        </p:nvSpPr>
        <p:spPr/>
        <p:txBody>
          <a:bodyPr/>
          <a:lstStyle/>
          <a:p>
            <a:fld id="{BA776440-7D0E-8848-B9CE-DCAC1AE7C4EE}" type="slidenum">
              <a:rPr lang="fr-FR" smtClean="0"/>
              <a:t>‹N°›</a:t>
            </a:fld>
            <a:endParaRPr lang="fr-FR"/>
          </a:p>
        </p:txBody>
      </p:sp>
    </p:spTree>
    <p:extLst>
      <p:ext uri="{BB962C8B-B14F-4D97-AF65-F5344CB8AC3E}">
        <p14:creationId xmlns:p14="http://schemas.microsoft.com/office/powerpoint/2010/main" val="40331431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303E55-195E-724D-866B-0D80FD2C187A}"/>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0B8A85F2-111F-D34B-A110-D9D2982A8FB7}"/>
              </a:ext>
            </a:extLst>
          </p:cNvPr>
          <p:cNvSpPr>
            <a:spLocks noGrp="1"/>
          </p:cNvSpPr>
          <p:nvPr>
            <p:ph type="body" orient="vert" idx="1"/>
          </p:nvPr>
        </p:nvSpPr>
        <p:spPr/>
        <p:txBody>
          <a:bodyPr vert="eaVert"/>
          <a:lstStyle/>
          <a:p>
            <a:r>
              <a:rPr lang="fr-FR"/>
              <a:t>Modifier les styles du texte du masque
Deuxième niveau
Troisième niveau
Quatrième niveau
Cinquième niveau</a:t>
            </a:r>
          </a:p>
        </p:txBody>
      </p:sp>
      <p:sp>
        <p:nvSpPr>
          <p:cNvPr id="4" name="Espace réservé de la date 3">
            <a:extLst>
              <a:ext uri="{FF2B5EF4-FFF2-40B4-BE49-F238E27FC236}">
                <a16:creationId xmlns:a16="http://schemas.microsoft.com/office/drawing/2014/main" id="{E5E41986-D1DA-9049-8238-065D7EA8EBF5}"/>
              </a:ext>
            </a:extLst>
          </p:cNvPr>
          <p:cNvSpPr>
            <a:spLocks noGrp="1"/>
          </p:cNvSpPr>
          <p:nvPr>
            <p:ph type="dt" sz="half" idx="10"/>
          </p:nvPr>
        </p:nvSpPr>
        <p:spPr/>
        <p:txBody>
          <a:bodyPr/>
          <a:lstStyle/>
          <a:p>
            <a:fld id="{67040CB8-B53B-1E4B-8272-8CDDB8FC2336}" type="datetimeFigureOut">
              <a:rPr lang="fr-FR" smtClean="0"/>
              <a:t>10/09/2021</a:t>
            </a:fld>
            <a:endParaRPr lang="fr-FR"/>
          </a:p>
        </p:txBody>
      </p:sp>
      <p:sp>
        <p:nvSpPr>
          <p:cNvPr id="5" name="Espace réservé du pied de page 4">
            <a:extLst>
              <a:ext uri="{FF2B5EF4-FFF2-40B4-BE49-F238E27FC236}">
                <a16:creationId xmlns:a16="http://schemas.microsoft.com/office/drawing/2014/main" id="{4E9DDE15-7C82-8F4B-85FD-25B759687883}"/>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4FA3DA87-49CB-854F-AD3D-A42643FD6457}"/>
              </a:ext>
            </a:extLst>
          </p:cNvPr>
          <p:cNvSpPr>
            <a:spLocks noGrp="1"/>
          </p:cNvSpPr>
          <p:nvPr>
            <p:ph type="sldNum" sz="quarter" idx="12"/>
          </p:nvPr>
        </p:nvSpPr>
        <p:spPr/>
        <p:txBody>
          <a:bodyPr/>
          <a:lstStyle/>
          <a:p>
            <a:fld id="{BA776440-7D0E-8848-B9CE-DCAC1AE7C4EE}" type="slidenum">
              <a:rPr lang="fr-FR" smtClean="0"/>
              <a:t>‹N°›</a:t>
            </a:fld>
            <a:endParaRPr lang="fr-FR"/>
          </a:p>
        </p:txBody>
      </p:sp>
    </p:spTree>
    <p:extLst>
      <p:ext uri="{BB962C8B-B14F-4D97-AF65-F5344CB8AC3E}">
        <p14:creationId xmlns:p14="http://schemas.microsoft.com/office/powerpoint/2010/main" val="23726724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891E451B-4EFF-8B4D-A1BF-BA5757523308}"/>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8CBEF3BB-D0BD-DB4C-8A8B-6B626D0416EF}"/>
              </a:ext>
            </a:extLst>
          </p:cNvPr>
          <p:cNvSpPr>
            <a:spLocks noGrp="1"/>
          </p:cNvSpPr>
          <p:nvPr>
            <p:ph type="body" orient="vert" idx="1"/>
          </p:nvPr>
        </p:nvSpPr>
        <p:spPr>
          <a:xfrm>
            <a:off x="838200" y="365125"/>
            <a:ext cx="7734300" cy="5811838"/>
          </a:xfrm>
        </p:spPr>
        <p:txBody>
          <a:bodyPr vert="eaVert"/>
          <a:lstStyle/>
          <a:p>
            <a:r>
              <a:rPr lang="fr-FR"/>
              <a:t>Modifier les styles du texte du masque
Deuxième niveau
Troisième niveau
Quatrième niveau
Cinquième niveau</a:t>
            </a:r>
          </a:p>
        </p:txBody>
      </p:sp>
      <p:sp>
        <p:nvSpPr>
          <p:cNvPr id="4" name="Espace réservé de la date 3">
            <a:extLst>
              <a:ext uri="{FF2B5EF4-FFF2-40B4-BE49-F238E27FC236}">
                <a16:creationId xmlns:a16="http://schemas.microsoft.com/office/drawing/2014/main" id="{8D8A0BB8-E2BE-9E4A-BF44-442C2A8AD98E}"/>
              </a:ext>
            </a:extLst>
          </p:cNvPr>
          <p:cNvSpPr>
            <a:spLocks noGrp="1"/>
          </p:cNvSpPr>
          <p:nvPr>
            <p:ph type="dt" sz="half" idx="10"/>
          </p:nvPr>
        </p:nvSpPr>
        <p:spPr/>
        <p:txBody>
          <a:bodyPr/>
          <a:lstStyle/>
          <a:p>
            <a:fld id="{67040CB8-B53B-1E4B-8272-8CDDB8FC2336}" type="datetimeFigureOut">
              <a:rPr lang="fr-FR" smtClean="0"/>
              <a:t>10/09/2021</a:t>
            </a:fld>
            <a:endParaRPr lang="fr-FR"/>
          </a:p>
        </p:txBody>
      </p:sp>
      <p:sp>
        <p:nvSpPr>
          <p:cNvPr id="5" name="Espace réservé du pied de page 4">
            <a:extLst>
              <a:ext uri="{FF2B5EF4-FFF2-40B4-BE49-F238E27FC236}">
                <a16:creationId xmlns:a16="http://schemas.microsoft.com/office/drawing/2014/main" id="{79B1344F-62BB-7B41-B7A2-BA988F0D185F}"/>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B7F537A7-3F2C-4841-8E27-DE9B580B6306}"/>
              </a:ext>
            </a:extLst>
          </p:cNvPr>
          <p:cNvSpPr>
            <a:spLocks noGrp="1"/>
          </p:cNvSpPr>
          <p:nvPr>
            <p:ph type="sldNum" sz="quarter" idx="12"/>
          </p:nvPr>
        </p:nvSpPr>
        <p:spPr/>
        <p:txBody>
          <a:bodyPr/>
          <a:lstStyle/>
          <a:p>
            <a:fld id="{BA776440-7D0E-8848-B9CE-DCAC1AE7C4EE}" type="slidenum">
              <a:rPr lang="fr-FR" smtClean="0"/>
              <a:t>‹N°›</a:t>
            </a:fld>
            <a:endParaRPr lang="fr-FR"/>
          </a:p>
        </p:txBody>
      </p:sp>
    </p:spTree>
    <p:extLst>
      <p:ext uri="{BB962C8B-B14F-4D97-AF65-F5344CB8AC3E}">
        <p14:creationId xmlns:p14="http://schemas.microsoft.com/office/powerpoint/2010/main" val="38306479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page de fin - Contact">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1463315" y="3283200"/>
            <a:ext cx="7863635" cy="2108160"/>
          </a:xfrm>
        </p:spPr>
        <p:txBody>
          <a:bodyPr anchor="t" anchorCtr="0">
            <a:normAutofit/>
          </a:bodyPr>
          <a:lstStyle>
            <a:lvl1pPr>
              <a:defRPr sz="2000" baseline="0"/>
            </a:lvl1pPr>
          </a:lstStyle>
          <a:p>
            <a:r>
              <a:rPr lang="fr-FR" dirty="0"/>
              <a:t>Contacts :</a:t>
            </a:r>
          </a:p>
        </p:txBody>
      </p:sp>
    </p:spTree>
    <p:extLst>
      <p:ext uri="{BB962C8B-B14F-4D97-AF65-F5344CB8AC3E}">
        <p14:creationId xmlns:p14="http://schemas.microsoft.com/office/powerpoint/2010/main" val="28575234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43783D0-DE5C-FE44-83AC-DBBCC0BE84DD}"/>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003D4B02-293D-604F-B2C2-31EF439FF237}"/>
              </a:ext>
            </a:extLst>
          </p:cNvPr>
          <p:cNvSpPr>
            <a:spLocks noGrp="1"/>
          </p:cNvSpPr>
          <p:nvPr>
            <p:ph idx="1"/>
          </p:nvPr>
        </p:nvSpPr>
        <p:spPr/>
        <p:txBody>
          <a:bodyPr/>
          <a:lstStyle/>
          <a:p>
            <a:r>
              <a:rPr lang="fr-FR"/>
              <a:t>Modifier les styles du texte du masque
Deuxième niveau
Troisième niveau
Quatrième niveau
Cinquième niveau</a:t>
            </a:r>
          </a:p>
        </p:txBody>
      </p:sp>
      <p:sp>
        <p:nvSpPr>
          <p:cNvPr id="4" name="Espace réservé de la date 3">
            <a:extLst>
              <a:ext uri="{FF2B5EF4-FFF2-40B4-BE49-F238E27FC236}">
                <a16:creationId xmlns:a16="http://schemas.microsoft.com/office/drawing/2014/main" id="{5A884F52-AA2A-7B49-BE3E-78487297A11C}"/>
              </a:ext>
            </a:extLst>
          </p:cNvPr>
          <p:cNvSpPr>
            <a:spLocks noGrp="1"/>
          </p:cNvSpPr>
          <p:nvPr>
            <p:ph type="dt" sz="half" idx="10"/>
          </p:nvPr>
        </p:nvSpPr>
        <p:spPr/>
        <p:txBody>
          <a:bodyPr/>
          <a:lstStyle/>
          <a:p>
            <a:fld id="{67040CB8-B53B-1E4B-8272-8CDDB8FC2336}" type="datetimeFigureOut">
              <a:rPr lang="fr-FR" smtClean="0"/>
              <a:t>10/09/2021</a:t>
            </a:fld>
            <a:endParaRPr lang="fr-FR"/>
          </a:p>
        </p:txBody>
      </p:sp>
      <p:sp>
        <p:nvSpPr>
          <p:cNvPr id="5" name="Espace réservé du pied de page 4">
            <a:extLst>
              <a:ext uri="{FF2B5EF4-FFF2-40B4-BE49-F238E27FC236}">
                <a16:creationId xmlns:a16="http://schemas.microsoft.com/office/drawing/2014/main" id="{A0D44204-D226-FE42-B6DF-47E04BF4EAAE}"/>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CF9A02A4-AD0B-9440-B06D-C00CACA65F84}"/>
              </a:ext>
            </a:extLst>
          </p:cNvPr>
          <p:cNvSpPr>
            <a:spLocks noGrp="1"/>
          </p:cNvSpPr>
          <p:nvPr>
            <p:ph type="sldNum" sz="quarter" idx="12"/>
          </p:nvPr>
        </p:nvSpPr>
        <p:spPr/>
        <p:txBody>
          <a:bodyPr/>
          <a:lstStyle/>
          <a:p>
            <a:fld id="{BA776440-7D0E-8848-B9CE-DCAC1AE7C4EE}" type="slidenum">
              <a:rPr lang="fr-FR" smtClean="0"/>
              <a:t>‹N°›</a:t>
            </a:fld>
            <a:endParaRPr lang="fr-FR"/>
          </a:p>
        </p:txBody>
      </p:sp>
    </p:spTree>
    <p:extLst>
      <p:ext uri="{BB962C8B-B14F-4D97-AF65-F5344CB8AC3E}">
        <p14:creationId xmlns:p14="http://schemas.microsoft.com/office/powerpoint/2010/main" val="12639817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1EAC621-FB2E-F242-9B87-416AB0063DFE}"/>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57726729-1BCF-084B-99FB-8E03A1A119F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fr-FR"/>
              <a:t>Modifier les styles du texte du masque
Deuxième niveau
Troisième niveau
Quatrième niveau
Cinquième niveau</a:t>
            </a:r>
          </a:p>
        </p:txBody>
      </p:sp>
      <p:sp>
        <p:nvSpPr>
          <p:cNvPr id="4" name="Espace réservé de la date 3">
            <a:extLst>
              <a:ext uri="{FF2B5EF4-FFF2-40B4-BE49-F238E27FC236}">
                <a16:creationId xmlns:a16="http://schemas.microsoft.com/office/drawing/2014/main" id="{C1C4BF36-3E78-B144-8110-D2437F213356}"/>
              </a:ext>
            </a:extLst>
          </p:cNvPr>
          <p:cNvSpPr>
            <a:spLocks noGrp="1"/>
          </p:cNvSpPr>
          <p:nvPr>
            <p:ph type="dt" sz="half" idx="10"/>
          </p:nvPr>
        </p:nvSpPr>
        <p:spPr/>
        <p:txBody>
          <a:bodyPr/>
          <a:lstStyle/>
          <a:p>
            <a:fld id="{67040CB8-B53B-1E4B-8272-8CDDB8FC2336}" type="datetimeFigureOut">
              <a:rPr lang="fr-FR" smtClean="0"/>
              <a:t>10/09/2021</a:t>
            </a:fld>
            <a:endParaRPr lang="fr-FR"/>
          </a:p>
        </p:txBody>
      </p:sp>
      <p:sp>
        <p:nvSpPr>
          <p:cNvPr id="5" name="Espace réservé du pied de page 4">
            <a:extLst>
              <a:ext uri="{FF2B5EF4-FFF2-40B4-BE49-F238E27FC236}">
                <a16:creationId xmlns:a16="http://schemas.microsoft.com/office/drawing/2014/main" id="{ED6E42BA-DDEF-5242-ABD5-81C19C7A3EF9}"/>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C32DE99A-EB5C-4046-BEDA-D8BCB2F9EEC6}"/>
              </a:ext>
            </a:extLst>
          </p:cNvPr>
          <p:cNvSpPr>
            <a:spLocks noGrp="1"/>
          </p:cNvSpPr>
          <p:nvPr>
            <p:ph type="sldNum" sz="quarter" idx="12"/>
          </p:nvPr>
        </p:nvSpPr>
        <p:spPr/>
        <p:txBody>
          <a:bodyPr/>
          <a:lstStyle/>
          <a:p>
            <a:fld id="{BA776440-7D0E-8848-B9CE-DCAC1AE7C4EE}" type="slidenum">
              <a:rPr lang="fr-FR" smtClean="0"/>
              <a:t>‹N°›</a:t>
            </a:fld>
            <a:endParaRPr lang="fr-FR"/>
          </a:p>
        </p:txBody>
      </p:sp>
    </p:spTree>
    <p:extLst>
      <p:ext uri="{BB962C8B-B14F-4D97-AF65-F5344CB8AC3E}">
        <p14:creationId xmlns:p14="http://schemas.microsoft.com/office/powerpoint/2010/main" val="15125942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1FD677C-AA0F-664A-952F-B3672C18B73D}"/>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36EA5B30-8B65-9E46-8FD6-6EF17F69AEAE}"/>
              </a:ext>
            </a:extLst>
          </p:cNvPr>
          <p:cNvSpPr>
            <a:spLocks noGrp="1"/>
          </p:cNvSpPr>
          <p:nvPr>
            <p:ph sz="half" idx="1"/>
          </p:nvPr>
        </p:nvSpPr>
        <p:spPr>
          <a:xfrm>
            <a:off x="838200" y="1825625"/>
            <a:ext cx="5181600" cy="4351338"/>
          </a:xfrm>
        </p:spPr>
        <p:txBody>
          <a:bodyPr/>
          <a:lstStyle/>
          <a:p>
            <a:r>
              <a:rPr lang="fr-FR"/>
              <a:t>Modifier les styles du texte du masque
Deuxième niveau
Troisième niveau
Quatrième niveau
Cinquième niveau</a:t>
            </a:r>
          </a:p>
        </p:txBody>
      </p:sp>
      <p:sp>
        <p:nvSpPr>
          <p:cNvPr id="4" name="Espace réservé du contenu 3">
            <a:extLst>
              <a:ext uri="{FF2B5EF4-FFF2-40B4-BE49-F238E27FC236}">
                <a16:creationId xmlns:a16="http://schemas.microsoft.com/office/drawing/2014/main" id="{7D1030EF-253B-CA41-BF46-FD4362FFDC09}"/>
              </a:ext>
            </a:extLst>
          </p:cNvPr>
          <p:cNvSpPr>
            <a:spLocks noGrp="1"/>
          </p:cNvSpPr>
          <p:nvPr>
            <p:ph sz="half" idx="2"/>
          </p:nvPr>
        </p:nvSpPr>
        <p:spPr>
          <a:xfrm>
            <a:off x="6172200" y="1825625"/>
            <a:ext cx="5181600" cy="4351338"/>
          </a:xfrm>
        </p:spPr>
        <p:txBody>
          <a:bodyPr/>
          <a:lstStyle/>
          <a:p>
            <a:r>
              <a:rPr lang="fr-FR"/>
              <a:t>Modifier les styles du texte du masque
Deuxième niveau
Troisième niveau
Quatrième niveau
Cinquième niveau</a:t>
            </a:r>
          </a:p>
        </p:txBody>
      </p:sp>
      <p:sp>
        <p:nvSpPr>
          <p:cNvPr id="5" name="Espace réservé de la date 4">
            <a:extLst>
              <a:ext uri="{FF2B5EF4-FFF2-40B4-BE49-F238E27FC236}">
                <a16:creationId xmlns:a16="http://schemas.microsoft.com/office/drawing/2014/main" id="{4596C15E-3D71-1B49-B774-F9977D0FFC51}"/>
              </a:ext>
            </a:extLst>
          </p:cNvPr>
          <p:cNvSpPr>
            <a:spLocks noGrp="1"/>
          </p:cNvSpPr>
          <p:nvPr>
            <p:ph type="dt" sz="half" idx="10"/>
          </p:nvPr>
        </p:nvSpPr>
        <p:spPr/>
        <p:txBody>
          <a:bodyPr/>
          <a:lstStyle/>
          <a:p>
            <a:fld id="{67040CB8-B53B-1E4B-8272-8CDDB8FC2336}" type="datetimeFigureOut">
              <a:rPr lang="fr-FR" smtClean="0"/>
              <a:t>10/09/2021</a:t>
            </a:fld>
            <a:endParaRPr lang="fr-FR"/>
          </a:p>
        </p:txBody>
      </p:sp>
      <p:sp>
        <p:nvSpPr>
          <p:cNvPr id="6" name="Espace réservé du pied de page 5">
            <a:extLst>
              <a:ext uri="{FF2B5EF4-FFF2-40B4-BE49-F238E27FC236}">
                <a16:creationId xmlns:a16="http://schemas.microsoft.com/office/drawing/2014/main" id="{FD91901E-0F58-2045-A996-947B71661348}"/>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D0C1551F-F3D8-AE46-9442-C822438D9F0B}"/>
              </a:ext>
            </a:extLst>
          </p:cNvPr>
          <p:cNvSpPr>
            <a:spLocks noGrp="1"/>
          </p:cNvSpPr>
          <p:nvPr>
            <p:ph type="sldNum" sz="quarter" idx="12"/>
          </p:nvPr>
        </p:nvSpPr>
        <p:spPr/>
        <p:txBody>
          <a:bodyPr/>
          <a:lstStyle/>
          <a:p>
            <a:fld id="{BA776440-7D0E-8848-B9CE-DCAC1AE7C4EE}" type="slidenum">
              <a:rPr lang="fr-FR" smtClean="0"/>
              <a:t>‹N°›</a:t>
            </a:fld>
            <a:endParaRPr lang="fr-FR"/>
          </a:p>
        </p:txBody>
      </p:sp>
    </p:spTree>
    <p:extLst>
      <p:ext uri="{BB962C8B-B14F-4D97-AF65-F5344CB8AC3E}">
        <p14:creationId xmlns:p14="http://schemas.microsoft.com/office/powerpoint/2010/main" val="21897257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7AED674-AB76-D349-A7B1-A01B39524C14}"/>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C3169E03-9387-7243-A85C-836BB94D8C8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fr-FR"/>
              <a:t>Modifier les styles du texte du masque
Deuxième niveau
Troisième niveau
Quatrième niveau
Cinquième niveau</a:t>
            </a:r>
          </a:p>
        </p:txBody>
      </p:sp>
      <p:sp>
        <p:nvSpPr>
          <p:cNvPr id="4" name="Espace réservé du contenu 3">
            <a:extLst>
              <a:ext uri="{FF2B5EF4-FFF2-40B4-BE49-F238E27FC236}">
                <a16:creationId xmlns:a16="http://schemas.microsoft.com/office/drawing/2014/main" id="{B3E3CA31-BA48-4842-94B2-8EFB1B978203}"/>
              </a:ext>
            </a:extLst>
          </p:cNvPr>
          <p:cNvSpPr>
            <a:spLocks noGrp="1"/>
          </p:cNvSpPr>
          <p:nvPr>
            <p:ph sz="half" idx="2"/>
          </p:nvPr>
        </p:nvSpPr>
        <p:spPr>
          <a:xfrm>
            <a:off x="839788" y="2505075"/>
            <a:ext cx="5157787" cy="3684588"/>
          </a:xfrm>
        </p:spPr>
        <p:txBody>
          <a:bodyPr/>
          <a:lstStyle/>
          <a:p>
            <a:r>
              <a:rPr lang="fr-FR"/>
              <a:t>Modifier les styles du texte du masque
Deuxième niveau
Troisième niveau
Quatrième niveau
Cinquième niveau</a:t>
            </a:r>
          </a:p>
        </p:txBody>
      </p:sp>
      <p:sp>
        <p:nvSpPr>
          <p:cNvPr id="5" name="Espace réservé du texte 4">
            <a:extLst>
              <a:ext uri="{FF2B5EF4-FFF2-40B4-BE49-F238E27FC236}">
                <a16:creationId xmlns:a16="http://schemas.microsoft.com/office/drawing/2014/main" id="{5FB0A47B-82A4-8243-A1A3-ABE948CC7AD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fr-FR"/>
              <a:t>Modifier les styles du texte du masque
Deuxième niveau
Troisième niveau
Quatrième niveau
Cinquième niveau</a:t>
            </a:r>
          </a:p>
        </p:txBody>
      </p:sp>
      <p:sp>
        <p:nvSpPr>
          <p:cNvPr id="6" name="Espace réservé du contenu 5">
            <a:extLst>
              <a:ext uri="{FF2B5EF4-FFF2-40B4-BE49-F238E27FC236}">
                <a16:creationId xmlns:a16="http://schemas.microsoft.com/office/drawing/2014/main" id="{6538AE1F-A926-2E49-8EF4-06A440E8B7AF}"/>
              </a:ext>
            </a:extLst>
          </p:cNvPr>
          <p:cNvSpPr>
            <a:spLocks noGrp="1"/>
          </p:cNvSpPr>
          <p:nvPr>
            <p:ph sz="quarter" idx="4"/>
          </p:nvPr>
        </p:nvSpPr>
        <p:spPr>
          <a:xfrm>
            <a:off x="6172200" y="2505075"/>
            <a:ext cx="5183188" cy="3684588"/>
          </a:xfrm>
        </p:spPr>
        <p:txBody>
          <a:bodyPr/>
          <a:lstStyle/>
          <a:p>
            <a:r>
              <a:rPr lang="fr-FR"/>
              <a:t>Modifier les styles du texte du masque
Deuxième niveau
Troisième niveau
Quatrième niveau
Cinquième niveau</a:t>
            </a:r>
          </a:p>
        </p:txBody>
      </p:sp>
      <p:sp>
        <p:nvSpPr>
          <p:cNvPr id="7" name="Espace réservé de la date 6">
            <a:extLst>
              <a:ext uri="{FF2B5EF4-FFF2-40B4-BE49-F238E27FC236}">
                <a16:creationId xmlns:a16="http://schemas.microsoft.com/office/drawing/2014/main" id="{EBE9A37C-8669-6E44-A42B-01750A6783B8}"/>
              </a:ext>
            </a:extLst>
          </p:cNvPr>
          <p:cNvSpPr>
            <a:spLocks noGrp="1"/>
          </p:cNvSpPr>
          <p:nvPr>
            <p:ph type="dt" sz="half" idx="10"/>
          </p:nvPr>
        </p:nvSpPr>
        <p:spPr/>
        <p:txBody>
          <a:bodyPr/>
          <a:lstStyle/>
          <a:p>
            <a:fld id="{67040CB8-B53B-1E4B-8272-8CDDB8FC2336}" type="datetimeFigureOut">
              <a:rPr lang="fr-FR" smtClean="0"/>
              <a:t>10/09/2021</a:t>
            </a:fld>
            <a:endParaRPr lang="fr-FR"/>
          </a:p>
        </p:txBody>
      </p:sp>
      <p:sp>
        <p:nvSpPr>
          <p:cNvPr id="8" name="Espace réservé du pied de page 7">
            <a:extLst>
              <a:ext uri="{FF2B5EF4-FFF2-40B4-BE49-F238E27FC236}">
                <a16:creationId xmlns:a16="http://schemas.microsoft.com/office/drawing/2014/main" id="{6AAAB3D8-D2FB-5445-BB15-9F0950248F8E}"/>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9D4A6BB9-9BEE-5B47-BF7B-8AE6F0636F56}"/>
              </a:ext>
            </a:extLst>
          </p:cNvPr>
          <p:cNvSpPr>
            <a:spLocks noGrp="1"/>
          </p:cNvSpPr>
          <p:nvPr>
            <p:ph type="sldNum" sz="quarter" idx="12"/>
          </p:nvPr>
        </p:nvSpPr>
        <p:spPr/>
        <p:txBody>
          <a:bodyPr/>
          <a:lstStyle/>
          <a:p>
            <a:fld id="{BA776440-7D0E-8848-B9CE-DCAC1AE7C4EE}" type="slidenum">
              <a:rPr lang="fr-FR" smtClean="0"/>
              <a:t>‹N°›</a:t>
            </a:fld>
            <a:endParaRPr lang="fr-FR"/>
          </a:p>
        </p:txBody>
      </p:sp>
    </p:spTree>
    <p:extLst>
      <p:ext uri="{BB962C8B-B14F-4D97-AF65-F5344CB8AC3E}">
        <p14:creationId xmlns:p14="http://schemas.microsoft.com/office/powerpoint/2010/main" val="1660539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F5CEE5B-FF81-D842-A95E-FF5CDD7C2875}"/>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691D40BA-32DC-2B46-943D-04550E814A48}"/>
              </a:ext>
            </a:extLst>
          </p:cNvPr>
          <p:cNvSpPr>
            <a:spLocks noGrp="1"/>
          </p:cNvSpPr>
          <p:nvPr>
            <p:ph type="dt" sz="half" idx="10"/>
          </p:nvPr>
        </p:nvSpPr>
        <p:spPr/>
        <p:txBody>
          <a:bodyPr/>
          <a:lstStyle/>
          <a:p>
            <a:fld id="{67040CB8-B53B-1E4B-8272-8CDDB8FC2336}" type="datetimeFigureOut">
              <a:rPr lang="fr-FR" smtClean="0"/>
              <a:t>10/09/2021</a:t>
            </a:fld>
            <a:endParaRPr lang="fr-FR"/>
          </a:p>
        </p:txBody>
      </p:sp>
      <p:sp>
        <p:nvSpPr>
          <p:cNvPr id="4" name="Espace réservé du pied de page 3">
            <a:extLst>
              <a:ext uri="{FF2B5EF4-FFF2-40B4-BE49-F238E27FC236}">
                <a16:creationId xmlns:a16="http://schemas.microsoft.com/office/drawing/2014/main" id="{0D63B09A-F39A-A243-8D80-DAAB8E992AC9}"/>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CF80B16B-6CE8-8643-B344-D06EAA4BEFC8}"/>
              </a:ext>
            </a:extLst>
          </p:cNvPr>
          <p:cNvSpPr>
            <a:spLocks noGrp="1"/>
          </p:cNvSpPr>
          <p:nvPr>
            <p:ph type="sldNum" sz="quarter" idx="12"/>
          </p:nvPr>
        </p:nvSpPr>
        <p:spPr/>
        <p:txBody>
          <a:bodyPr/>
          <a:lstStyle/>
          <a:p>
            <a:fld id="{BA776440-7D0E-8848-B9CE-DCAC1AE7C4EE}" type="slidenum">
              <a:rPr lang="fr-FR" smtClean="0"/>
              <a:t>‹N°›</a:t>
            </a:fld>
            <a:endParaRPr lang="fr-FR"/>
          </a:p>
        </p:txBody>
      </p:sp>
    </p:spTree>
    <p:extLst>
      <p:ext uri="{BB962C8B-B14F-4D97-AF65-F5344CB8AC3E}">
        <p14:creationId xmlns:p14="http://schemas.microsoft.com/office/powerpoint/2010/main" val="2924510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EC2ACBFC-7E0F-9348-B8A9-417777266A22}"/>
              </a:ext>
            </a:extLst>
          </p:cNvPr>
          <p:cNvSpPr>
            <a:spLocks noGrp="1"/>
          </p:cNvSpPr>
          <p:nvPr>
            <p:ph type="dt" sz="half" idx="10"/>
          </p:nvPr>
        </p:nvSpPr>
        <p:spPr/>
        <p:txBody>
          <a:bodyPr/>
          <a:lstStyle/>
          <a:p>
            <a:fld id="{67040CB8-B53B-1E4B-8272-8CDDB8FC2336}" type="datetimeFigureOut">
              <a:rPr lang="fr-FR" smtClean="0"/>
              <a:t>10/09/2021</a:t>
            </a:fld>
            <a:endParaRPr lang="fr-FR"/>
          </a:p>
        </p:txBody>
      </p:sp>
      <p:sp>
        <p:nvSpPr>
          <p:cNvPr id="3" name="Espace réservé du pied de page 2">
            <a:extLst>
              <a:ext uri="{FF2B5EF4-FFF2-40B4-BE49-F238E27FC236}">
                <a16:creationId xmlns:a16="http://schemas.microsoft.com/office/drawing/2014/main" id="{728F87FC-F3CE-804F-8ECD-D6802E483EF2}"/>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1F3B83B6-2A9E-C148-85FE-4F917DC040F7}"/>
              </a:ext>
            </a:extLst>
          </p:cNvPr>
          <p:cNvSpPr>
            <a:spLocks noGrp="1"/>
          </p:cNvSpPr>
          <p:nvPr>
            <p:ph type="sldNum" sz="quarter" idx="12"/>
          </p:nvPr>
        </p:nvSpPr>
        <p:spPr/>
        <p:txBody>
          <a:bodyPr/>
          <a:lstStyle/>
          <a:p>
            <a:fld id="{BA776440-7D0E-8848-B9CE-DCAC1AE7C4EE}" type="slidenum">
              <a:rPr lang="fr-FR" smtClean="0"/>
              <a:t>‹N°›</a:t>
            </a:fld>
            <a:endParaRPr lang="fr-FR"/>
          </a:p>
        </p:txBody>
      </p:sp>
    </p:spTree>
    <p:extLst>
      <p:ext uri="{BB962C8B-B14F-4D97-AF65-F5344CB8AC3E}">
        <p14:creationId xmlns:p14="http://schemas.microsoft.com/office/powerpoint/2010/main" val="28803299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549F03F-9BDF-6A42-93C2-BBBCC5E55BCE}"/>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D458D3A7-81DC-5A47-92FE-6507050BCE0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r>
              <a:rPr lang="fr-FR"/>
              <a:t>Modifier les styles du texte du masque
Deuxième niveau
Troisième niveau
Quatrième niveau
Cinquième niveau</a:t>
            </a:r>
          </a:p>
        </p:txBody>
      </p:sp>
      <p:sp>
        <p:nvSpPr>
          <p:cNvPr id="4" name="Espace réservé du texte 3">
            <a:extLst>
              <a:ext uri="{FF2B5EF4-FFF2-40B4-BE49-F238E27FC236}">
                <a16:creationId xmlns:a16="http://schemas.microsoft.com/office/drawing/2014/main" id="{FDE82BC3-9795-6945-A2D2-2A8A8D8F5AA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fr-FR"/>
              <a:t>Modifier les styles du texte du masque
Deuxième niveau
Troisième niveau
Quatrième niveau
Cinquième niveau</a:t>
            </a:r>
          </a:p>
        </p:txBody>
      </p:sp>
      <p:sp>
        <p:nvSpPr>
          <p:cNvPr id="5" name="Espace réservé de la date 4">
            <a:extLst>
              <a:ext uri="{FF2B5EF4-FFF2-40B4-BE49-F238E27FC236}">
                <a16:creationId xmlns:a16="http://schemas.microsoft.com/office/drawing/2014/main" id="{C197F603-B2F4-C749-BB09-3A567DFAD73F}"/>
              </a:ext>
            </a:extLst>
          </p:cNvPr>
          <p:cNvSpPr>
            <a:spLocks noGrp="1"/>
          </p:cNvSpPr>
          <p:nvPr>
            <p:ph type="dt" sz="half" idx="10"/>
          </p:nvPr>
        </p:nvSpPr>
        <p:spPr/>
        <p:txBody>
          <a:bodyPr/>
          <a:lstStyle/>
          <a:p>
            <a:fld id="{67040CB8-B53B-1E4B-8272-8CDDB8FC2336}" type="datetimeFigureOut">
              <a:rPr lang="fr-FR" smtClean="0"/>
              <a:t>10/09/2021</a:t>
            </a:fld>
            <a:endParaRPr lang="fr-FR"/>
          </a:p>
        </p:txBody>
      </p:sp>
      <p:sp>
        <p:nvSpPr>
          <p:cNvPr id="6" name="Espace réservé du pied de page 5">
            <a:extLst>
              <a:ext uri="{FF2B5EF4-FFF2-40B4-BE49-F238E27FC236}">
                <a16:creationId xmlns:a16="http://schemas.microsoft.com/office/drawing/2014/main" id="{F05C0361-2325-6F49-9793-18EFF56E86C5}"/>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3B158CC1-EF50-424F-9C0C-4E78A4553B29}"/>
              </a:ext>
            </a:extLst>
          </p:cNvPr>
          <p:cNvSpPr>
            <a:spLocks noGrp="1"/>
          </p:cNvSpPr>
          <p:nvPr>
            <p:ph type="sldNum" sz="quarter" idx="12"/>
          </p:nvPr>
        </p:nvSpPr>
        <p:spPr/>
        <p:txBody>
          <a:bodyPr/>
          <a:lstStyle/>
          <a:p>
            <a:fld id="{BA776440-7D0E-8848-B9CE-DCAC1AE7C4EE}" type="slidenum">
              <a:rPr lang="fr-FR" smtClean="0"/>
              <a:t>‹N°›</a:t>
            </a:fld>
            <a:endParaRPr lang="fr-FR"/>
          </a:p>
        </p:txBody>
      </p:sp>
    </p:spTree>
    <p:extLst>
      <p:ext uri="{BB962C8B-B14F-4D97-AF65-F5344CB8AC3E}">
        <p14:creationId xmlns:p14="http://schemas.microsoft.com/office/powerpoint/2010/main" val="23612457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380DB52-975C-4C47-9C62-5EF2B24FE3F6}"/>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62576D07-0C33-E843-B051-3E5DA54DF67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EB48E141-7126-AF4A-9416-4254760784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fr-FR"/>
              <a:t>Modifier les styles du texte du masque
Deuxième niveau
Troisième niveau
Quatrième niveau
Cinquième niveau</a:t>
            </a:r>
          </a:p>
        </p:txBody>
      </p:sp>
      <p:sp>
        <p:nvSpPr>
          <p:cNvPr id="5" name="Espace réservé de la date 4">
            <a:extLst>
              <a:ext uri="{FF2B5EF4-FFF2-40B4-BE49-F238E27FC236}">
                <a16:creationId xmlns:a16="http://schemas.microsoft.com/office/drawing/2014/main" id="{26C8E257-319F-BA4F-9FFB-6BF2338D90AD}"/>
              </a:ext>
            </a:extLst>
          </p:cNvPr>
          <p:cNvSpPr>
            <a:spLocks noGrp="1"/>
          </p:cNvSpPr>
          <p:nvPr>
            <p:ph type="dt" sz="half" idx="10"/>
          </p:nvPr>
        </p:nvSpPr>
        <p:spPr/>
        <p:txBody>
          <a:bodyPr/>
          <a:lstStyle/>
          <a:p>
            <a:fld id="{67040CB8-B53B-1E4B-8272-8CDDB8FC2336}" type="datetimeFigureOut">
              <a:rPr lang="fr-FR" smtClean="0"/>
              <a:t>10/09/2021</a:t>
            </a:fld>
            <a:endParaRPr lang="fr-FR"/>
          </a:p>
        </p:txBody>
      </p:sp>
      <p:sp>
        <p:nvSpPr>
          <p:cNvPr id="6" name="Espace réservé du pied de page 5">
            <a:extLst>
              <a:ext uri="{FF2B5EF4-FFF2-40B4-BE49-F238E27FC236}">
                <a16:creationId xmlns:a16="http://schemas.microsoft.com/office/drawing/2014/main" id="{BD4853A9-CE7B-3D4B-BDD1-0AF3F1B9DF87}"/>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A6EF7D17-32AB-284A-B09E-C30897F9B39C}"/>
              </a:ext>
            </a:extLst>
          </p:cNvPr>
          <p:cNvSpPr>
            <a:spLocks noGrp="1"/>
          </p:cNvSpPr>
          <p:nvPr>
            <p:ph type="sldNum" sz="quarter" idx="12"/>
          </p:nvPr>
        </p:nvSpPr>
        <p:spPr/>
        <p:txBody>
          <a:bodyPr/>
          <a:lstStyle/>
          <a:p>
            <a:fld id="{BA776440-7D0E-8848-B9CE-DCAC1AE7C4EE}" type="slidenum">
              <a:rPr lang="fr-FR" smtClean="0"/>
              <a:t>‹N°›</a:t>
            </a:fld>
            <a:endParaRPr lang="fr-FR"/>
          </a:p>
        </p:txBody>
      </p:sp>
    </p:spTree>
    <p:extLst>
      <p:ext uri="{BB962C8B-B14F-4D97-AF65-F5344CB8AC3E}">
        <p14:creationId xmlns:p14="http://schemas.microsoft.com/office/powerpoint/2010/main" val="25128852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316BE186-AD97-C64C-B6E5-3789359CBFE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237D19D4-53D8-1D4D-9ED5-079F548A2C5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r>
              <a:rPr lang="fr-FR"/>
              <a:t>Modifier les styles du texte du masque
Deuxième niveau
Troisième niveau
Quatrième niveau
Cinquième niveau</a:t>
            </a:r>
          </a:p>
        </p:txBody>
      </p:sp>
      <p:sp>
        <p:nvSpPr>
          <p:cNvPr id="4" name="Espace réservé de la date 3">
            <a:extLst>
              <a:ext uri="{FF2B5EF4-FFF2-40B4-BE49-F238E27FC236}">
                <a16:creationId xmlns:a16="http://schemas.microsoft.com/office/drawing/2014/main" id="{650A37EB-968C-4243-8A77-2DCFCE4D12A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040CB8-B53B-1E4B-8272-8CDDB8FC2336}" type="datetimeFigureOut">
              <a:rPr lang="fr-FR" smtClean="0"/>
              <a:t>10/09/2021</a:t>
            </a:fld>
            <a:endParaRPr lang="fr-FR"/>
          </a:p>
        </p:txBody>
      </p:sp>
      <p:sp>
        <p:nvSpPr>
          <p:cNvPr id="5" name="Espace réservé du pied de page 4">
            <a:extLst>
              <a:ext uri="{FF2B5EF4-FFF2-40B4-BE49-F238E27FC236}">
                <a16:creationId xmlns:a16="http://schemas.microsoft.com/office/drawing/2014/main" id="{84FCFE56-3854-0945-AA77-80B19DFD3CD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C02FA409-973E-2741-B758-C2780A7B348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776440-7D0E-8848-B9CE-DCAC1AE7C4EE}" type="slidenum">
              <a:rPr lang="fr-FR" smtClean="0"/>
              <a:t>‹N°›</a:t>
            </a:fld>
            <a:endParaRPr lang="fr-FR"/>
          </a:p>
        </p:txBody>
      </p:sp>
    </p:spTree>
    <p:extLst>
      <p:ext uri="{BB962C8B-B14F-4D97-AF65-F5344CB8AC3E}">
        <p14:creationId xmlns:p14="http://schemas.microsoft.com/office/powerpoint/2010/main" val="12487882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hyperlink" Target="https://www.education.gouv.fr/bo/13/Hebdo30/MENE1315928A.htm?cid_bo=73066" TargetMode="Externa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www.pedagogie.ac-nantes.fr/innovation-pedagogique/ou-l-on-parle-d-evaluation/" TargetMode="External"/><Relationship Id="rId2" Type="http://schemas.openxmlformats.org/officeDocument/2006/relationships/hyperlink" Target="https://edusourceontario.com/content.aspx?name=evaluation&amp;submenu=pratiques_pedagogiques_gagnantes&amp;id=19&amp;id_submenu=59" TargetMode="External"/><Relationship Id="rId1" Type="http://schemas.openxmlformats.org/officeDocument/2006/relationships/slideLayout" Target="../slideLayouts/slideLayout2.xml"/><Relationship Id="rId5" Type="http://schemas.openxmlformats.org/officeDocument/2006/relationships/hyperlink" Target="http://www.cnesco.fr/wp-content/uploads/2017/04/Dossier_synthese_evaluation.pdf" TargetMode="External"/><Relationship Id="rId4" Type="http://schemas.openxmlformats.org/officeDocument/2006/relationships/hyperlink" Target="https://www.reseau-canope.fr/education-prioritaire/fileadmin/user_upload/user_upload/doc_dossiers_immersifs/Education_prioritaire__Dossier_Penser_l_heterogeneite_2017.pdf" TargetMode="External"/></Relationships>
</file>

<file path=ppt/slides/_rels/slide2.xml.rels><?xml version="1.0" encoding="UTF-8" standalone="yes"?>
<Relationships xmlns="http://schemas.openxmlformats.org/package/2006/relationships"><Relationship Id="rId2" Type="http://schemas.openxmlformats.org/officeDocument/2006/relationships/hyperlink" Target="https://www.pedagogie.ac-nantes.fr/anglais/webinaires/webinaire-l-evaluation-1279512.kjsp" TargetMode="Externa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573B3FD-F898-B24F-A220-8CC28F637399}"/>
              </a:ext>
            </a:extLst>
          </p:cNvPr>
          <p:cNvSpPr>
            <a:spLocks noGrp="1"/>
          </p:cNvSpPr>
          <p:nvPr>
            <p:ph type="ctrTitle"/>
          </p:nvPr>
        </p:nvSpPr>
        <p:spPr>
          <a:xfrm>
            <a:off x="1524000" y="2377439"/>
            <a:ext cx="9144000" cy="2087881"/>
          </a:xfrm>
        </p:spPr>
        <p:txBody>
          <a:bodyPr>
            <a:normAutofit/>
          </a:bodyPr>
          <a:lstStyle/>
          <a:p>
            <a:r>
              <a:rPr lang="fr-FR" sz="4400" dirty="0"/>
              <a:t>Évaluer : </a:t>
            </a:r>
            <a:br>
              <a:rPr lang="fr-FR" sz="4400" dirty="0"/>
            </a:br>
            <a:r>
              <a:rPr lang="fr-FR" sz="4400" dirty="0"/>
              <a:t>comment et pour quoi faire?</a:t>
            </a:r>
            <a:br>
              <a:rPr lang="fr-FR" sz="4400" dirty="0"/>
            </a:br>
            <a:r>
              <a:rPr lang="fr-FR" sz="2000" dirty="0"/>
              <a:t>Rentrée 2021</a:t>
            </a:r>
          </a:p>
        </p:txBody>
      </p:sp>
      <p:sp>
        <p:nvSpPr>
          <p:cNvPr id="3" name="Sous-titre 2">
            <a:extLst>
              <a:ext uri="{FF2B5EF4-FFF2-40B4-BE49-F238E27FC236}">
                <a16:creationId xmlns:a16="http://schemas.microsoft.com/office/drawing/2014/main" id="{7704E556-922F-1C4F-8160-C95294D2A3BF}"/>
              </a:ext>
            </a:extLst>
          </p:cNvPr>
          <p:cNvSpPr>
            <a:spLocks noGrp="1"/>
          </p:cNvSpPr>
          <p:nvPr>
            <p:ph type="subTitle" idx="1"/>
          </p:nvPr>
        </p:nvSpPr>
        <p:spPr>
          <a:xfrm>
            <a:off x="5577840" y="6141720"/>
            <a:ext cx="5090160" cy="411480"/>
          </a:xfrm>
        </p:spPr>
        <p:txBody>
          <a:bodyPr>
            <a:normAutofit lnSpcReduction="10000"/>
          </a:bodyPr>
          <a:lstStyle/>
          <a:p>
            <a:r>
              <a:rPr lang="fr-FR" dirty="0"/>
              <a:t>Les IA-IPR de langues vivantes</a:t>
            </a:r>
          </a:p>
          <a:p>
            <a:endParaRPr lang="fr-FR" dirty="0"/>
          </a:p>
        </p:txBody>
      </p:sp>
      <p:pic>
        <p:nvPicPr>
          <p:cNvPr id="5" name="Image 4" descr="Z:\rc_communication\Chartes graphiques\LOGO ACAD 2018\2018_logo_academie_Nantes.jpg">
            <a:extLst>
              <a:ext uri="{FF2B5EF4-FFF2-40B4-BE49-F238E27FC236}">
                <a16:creationId xmlns:a16="http://schemas.microsoft.com/office/drawing/2014/main" id="{DC1FD51A-9FC5-8C45-8638-B563A1BDA67A}"/>
              </a:ext>
            </a:extLst>
          </p:cNvPr>
          <p:cNvPicPr/>
          <p:nvPr/>
        </p:nvPicPr>
        <p:blipFill>
          <a:blip r:embed="rId2"/>
          <a:stretch>
            <a:fillRect/>
          </a:stretch>
        </p:blipFill>
        <p:spPr bwMode="auto">
          <a:xfrm>
            <a:off x="556874" y="477259"/>
            <a:ext cx="1668780" cy="2163445"/>
          </a:xfrm>
          <a:prstGeom prst="rect">
            <a:avLst/>
          </a:prstGeom>
          <a:noFill/>
          <a:ln w="9525">
            <a:noFill/>
            <a:miter lim="800000"/>
            <a:headEnd/>
            <a:tailEnd/>
          </a:ln>
        </p:spPr>
      </p:pic>
    </p:spTree>
    <p:extLst>
      <p:ext uri="{BB962C8B-B14F-4D97-AF65-F5344CB8AC3E}">
        <p14:creationId xmlns:p14="http://schemas.microsoft.com/office/powerpoint/2010/main" val="39241769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2F6401E7-68F6-264C-8884-9A0527396F3C}"/>
              </a:ext>
            </a:extLst>
          </p:cNvPr>
          <p:cNvSpPr txBox="1"/>
          <p:nvPr/>
        </p:nvSpPr>
        <p:spPr>
          <a:xfrm>
            <a:off x="411480" y="426720"/>
            <a:ext cx="11003335" cy="6370975"/>
          </a:xfrm>
          <a:prstGeom prst="rect">
            <a:avLst/>
          </a:prstGeom>
          <a:noFill/>
        </p:spPr>
        <p:txBody>
          <a:bodyPr wrap="square" rtlCol="0">
            <a:spAutoFit/>
          </a:bodyPr>
          <a:lstStyle/>
          <a:p>
            <a:r>
              <a:rPr lang="fr-FR" sz="2400" b="1" dirty="0"/>
              <a:t>L’auto-évaluation :</a:t>
            </a:r>
          </a:p>
          <a:p>
            <a:pPr marL="342900" indent="-342900">
              <a:buFontTx/>
              <a:buChar char="-"/>
            </a:pPr>
            <a:r>
              <a:rPr lang="fr-FR" sz="2400" dirty="0"/>
              <a:t>permet d’impliquer l’élève dans son évaluation grâce à des objectifs d’apprentissage personnels</a:t>
            </a:r>
          </a:p>
          <a:p>
            <a:pPr marL="342900" indent="-342900">
              <a:buFontTx/>
              <a:buChar char="-"/>
            </a:pPr>
            <a:r>
              <a:rPr lang="fr-FR" sz="2400" dirty="0"/>
              <a:t>responsabilise et motive l’élève </a:t>
            </a:r>
          </a:p>
          <a:p>
            <a:pPr marL="342900" indent="-342900">
              <a:buFontTx/>
              <a:buChar char="-"/>
            </a:pPr>
            <a:r>
              <a:rPr lang="fr-FR" sz="2400" dirty="0"/>
              <a:t>permet d’identifier et d’analyser les besoins</a:t>
            </a:r>
          </a:p>
          <a:p>
            <a:pPr marL="342900" indent="-342900">
              <a:buFontTx/>
              <a:buChar char="-"/>
            </a:pPr>
            <a:r>
              <a:rPr lang="fr-FR" sz="2400" dirty="0"/>
              <a:t>doit souligner les forces et transformer les difficultés en défis</a:t>
            </a:r>
          </a:p>
          <a:p>
            <a:pPr marL="342900" indent="-342900">
              <a:buFontTx/>
              <a:buChar char="-"/>
            </a:pPr>
            <a:r>
              <a:rPr lang="fr-FR" sz="2400" dirty="0"/>
              <a:t>vise à fixer des objectifs et des stratégies pour les atteindre</a:t>
            </a:r>
          </a:p>
          <a:p>
            <a:pPr marL="342900" indent="-342900">
              <a:buFontTx/>
              <a:buChar char="-"/>
            </a:pPr>
            <a:r>
              <a:rPr lang="fr-FR" sz="2400" dirty="0"/>
              <a:t>vise à évaluer l’atteinte des objectifs</a:t>
            </a:r>
          </a:p>
          <a:p>
            <a:pPr marL="342900" indent="-342900">
              <a:buFontTx/>
              <a:buChar char="-"/>
            </a:pPr>
            <a:r>
              <a:rPr lang="fr-FR" sz="2400" dirty="0"/>
              <a:t>permet à l’élève de s’approprier les critères de l’évaluation</a:t>
            </a:r>
          </a:p>
          <a:p>
            <a:pPr marL="342900" indent="-342900">
              <a:buFontTx/>
              <a:buChar char="-"/>
            </a:pPr>
            <a:r>
              <a:rPr lang="fr-FR" sz="2400" dirty="0"/>
              <a:t>doit s’appuyer sur des éléments de </a:t>
            </a:r>
            <a:r>
              <a:rPr lang="fr-FR" sz="2400" dirty="0" err="1"/>
              <a:t>méta-cognition</a:t>
            </a:r>
            <a:r>
              <a:rPr lang="fr-FR" sz="2400" dirty="0"/>
              <a:t> : l’élève a besoin de comprendre comment fonctionne son processus d’apprentissage, afin d’agir au lieu de subir</a:t>
            </a:r>
          </a:p>
          <a:p>
            <a:pPr>
              <a:buFontTx/>
              <a:buChar char="-"/>
            </a:pPr>
            <a:endParaRPr lang="fr-FR" sz="2400" dirty="0"/>
          </a:p>
          <a:p>
            <a:r>
              <a:rPr lang="fr-FR" sz="2400" dirty="0"/>
              <a:t>Questions d’élèves: </a:t>
            </a:r>
          </a:p>
          <a:p>
            <a:pPr>
              <a:buFontTx/>
              <a:buChar char="-"/>
            </a:pPr>
            <a:r>
              <a:rPr lang="fr-FR" sz="2400" dirty="0"/>
              <a:t> Qu’ai-je réussi?</a:t>
            </a:r>
          </a:p>
          <a:p>
            <a:pPr>
              <a:buFontTx/>
              <a:buChar char="-"/>
            </a:pPr>
            <a:r>
              <a:rPr lang="fr-FR" sz="2400" dirty="0"/>
              <a:t> Que dois-je améliorer?</a:t>
            </a:r>
          </a:p>
          <a:p>
            <a:pPr>
              <a:buFontTx/>
              <a:buChar char="-"/>
            </a:pPr>
            <a:r>
              <a:rPr lang="fr-FR" sz="2400" dirty="0"/>
              <a:t> Comment vais-je m’y prendre pour atteindre mon objectif? </a:t>
            </a:r>
          </a:p>
          <a:p>
            <a:pPr>
              <a:buFontTx/>
              <a:buChar char="-"/>
            </a:pPr>
            <a:r>
              <a:rPr lang="fr-FR" sz="2400" dirty="0"/>
              <a:t> Quels éléments me permettent de savoir que j’ai atteint mon objectif/l’objectif </a:t>
            </a:r>
            <a:r>
              <a:rPr lang="fr-FR" sz="2400"/>
              <a:t>fixé?</a:t>
            </a:r>
            <a:endParaRPr lang="fr-FR" sz="2400" dirty="0"/>
          </a:p>
        </p:txBody>
      </p:sp>
    </p:spTree>
    <p:extLst>
      <p:ext uri="{BB962C8B-B14F-4D97-AF65-F5344CB8AC3E}">
        <p14:creationId xmlns:p14="http://schemas.microsoft.com/office/powerpoint/2010/main" val="24552135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AD2201EB-B1E5-C245-A1A5-DBCD84BFD1F3}"/>
              </a:ext>
            </a:extLst>
          </p:cNvPr>
          <p:cNvSpPr txBox="1"/>
          <p:nvPr/>
        </p:nvSpPr>
        <p:spPr>
          <a:xfrm>
            <a:off x="426720" y="670560"/>
            <a:ext cx="11109960" cy="5262979"/>
          </a:xfrm>
          <a:prstGeom prst="rect">
            <a:avLst/>
          </a:prstGeom>
          <a:noFill/>
        </p:spPr>
        <p:txBody>
          <a:bodyPr wrap="square" rtlCol="0">
            <a:spAutoFit/>
          </a:bodyPr>
          <a:lstStyle/>
          <a:p>
            <a:r>
              <a:rPr lang="fr-FR" sz="2400" b="1" dirty="0"/>
              <a:t>L’inter-évaluation: l’évaluation des élèves entre pairs. </a:t>
            </a:r>
            <a:r>
              <a:rPr lang="fr-FR" sz="2400" dirty="0"/>
              <a:t>Elle recoupe la plupart des avantages de l’auto-évaluation, contrairement aux évaluations externes qui sont effectuées par un tiers (en général le professeur). Elle permet également:</a:t>
            </a:r>
          </a:p>
          <a:p>
            <a:pPr marL="342900" indent="-342900">
              <a:buFontTx/>
              <a:buChar char="-"/>
            </a:pPr>
            <a:r>
              <a:rPr lang="fr-FR" sz="2400" dirty="0"/>
              <a:t>un travail sur l’erreur plus efficace (parce qu’il est difficile de percevoir seul ses propres erreurs)</a:t>
            </a:r>
          </a:p>
          <a:p>
            <a:pPr marL="342900" indent="-342900">
              <a:buFontTx/>
              <a:buChar char="-"/>
            </a:pPr>
            <a:r>
              <a:rPr lang="fr-FR" sz="2400" dirty="0"/>
              <a:t>une explication à un tiers, ce qui permet de mieux stabiliser ses propres apprentissages (processus de ré-encodage de l’information)</a:t>
            </a:r>
          </a:p>
          <a:p>
            <a:pPr marL="342900" indent="-342900">
              <a:buFontTx/>
              <a:buChar char="-"/>
            </a:pPr>
            <a:r>
              <a:rPr lang="fr-FR" sz="2400" dirty="0"/>
              <a:t>de bénéficier d’une forme d’intelligence collective qui enrichit les productions et les échanges.</a:t>
            </a:r>
          </a:p>
          <a:p>
            <a:pPr marL="342900" indent="-342900">
              <a:buFontTx/>
              <a:buChar char="-"/>
            </a:pPr>
            <a:endParaRPr lang="fr-FR" sz="2400" b="1" dirty="0"/>
          </a:p>
          <a:p>
            <a:r>
              <a:rPr lang="fr-FR" sz="2400" b="1" dirty="0"/>
              <a:t>Elle peut s’effectuer en binômes, en petits groupes ou en classe entière (en s’appuyant sur un Pecha </a:t>
            </a:r>
            <a:r>
              <a:rPr lang="fr-FR" sz="2400" b="1" dirty="0" err="1"/>
              <a:t>Kucha</a:t>
            </a:r>
            <a:r>
              <a:rPr lang="fr-FR" sz="2400" b="1" dirty="0"/>
              <a:t> par ex.), à l’oral mais aussi à l’écrit.</a:t>
            </a:r>
          </a:p>
          <a:p>
            <a:endParaRPr lang="fr-FR" sz="2400" b="1" dirty="0"/>
          </a:p>
          <a:p>
            <a:r>
              <a:rPr lang="fr-FR" sz="2400" dirty="0"/>
              <a:t> </a:t>
            </a:r>
          </a:p>
        </p:txBody>
      </p:sp>
    </p:spTree>
    <p:extLst>
      <p:ext uri="{BB962C8B-B14F-4D97-AF65-F5344CB8AC3E}">
        <p14:creationId xmlns:p14="http://schemas.microsoft.com/office/powerpoint/2010/main" val="7662257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075B393-A6C6-6E43-B98B-BF31EE174B12}"/>
              </a:ext>
            </a:extLst>
          </p:cNvPr>
          <p:cNvSpPr>
            <a:spLocks noGrp="1"/>
          </p:cNvSpPr>
          <p:nvPr>
            <p:ph type="title"/>
          </p:nvPr>
        </p:nvSpPr>
        <p:spPr>
          <a:xfrm>
            <a:off x="815340" y="183197"/>
            <a:ext cx="10462260" cy="517843"/>
          </a:xfrm>
        </p:spPr>
        <p:txBody>
          <a:bodyPr>
            <a:normAutofit/>
          </a:bodyPr>
          <a:lstStyle/>
          <a:p>
            <a:r>
              <a:rPr lang="fr-FR" sz="2800" dirty="0"/>
              <a:t>Le référentiel de compétences des professeurs</a:t>
            </a:r>
          </a:p>
        </p:txBody>
      </p:sp>
      <p:sp>
        <p:nvSpPr>
          <p:cNvPr id="3" name="ZoneTexte 2">
            <a:extLst>
              <a:ext uri="{FF2B5EF4-FFF2-40B4-BE49-F238E27FC236}">
                <a16:creationId xmlns:a16="http://schemas.microsoft.com/office/drawing/2014/main" id="{BCA57870-E27E-254D-BD03-58438E8593AF}"/>
              </a:ext>
            </a:extLst>
          </p:cNvPr>
          <p:cNvSpPr txBox="1"/>
          <p:nvPr/>
        </p:nvSpPr>
        <p:spPr>
          <a:xfrm>
            <a:off x="259080" y="701040"/>
            <a:ext cx="11445240" cy="6001643"/>
          </a:xfrm>
          <a:prstGeom prst="rect">
            <a:avLst/>
          </a:prstGeom>
          <a:noFill/>
        </p:spPr>
        <p:txBody>
          <a:bodyPr wrap="square" rtlCol="0">
            <a:spAutoFit/>
          </a:bodyPr>
          <a:lstStyle/>
          <a:p>
            <a:r>
              <a:rPr lang="fr-FR" sz="2400" dirty="0">
                <a:hlinkClick r:id="rId2"/>
              </a:rPr>
              <a:t>https://www.education.gouv.fr/bo/13/Hebdo30/MENE1315928A.htm?cid_bo=73066</a:t>
            </a:r>
            <a:endParaRPr lang="fr-FR" sz="2400" dirty="0"/>
          </a:p>
          <a:p>
            <a:endParaRPr lang="fr-FR" sz="2400" dirty="0"/>
          </a:p>
          <a:p>
            <a:r>
              <a:rPr lang="fr-FR" sz="2400" dirty="0"/>
              <a:t>P 5. Évaluer les progrès et les acquisitions des élèves</a:t>
            </a:r>
          </a:p>
          <a:p>
            <a:endParaRPr lang="fr-FR" sz="2400" dirty="0"/>
          </a:p>
          <a:p>
            <a:r>
              <a:rPr lang="fr-FR" sz="2400" dirty="0"/>
              <a:t>- En situation d'apprentissage, </a:t>
            </a:r>
            <a:r>
              <a:rPr lang="fr-FR" sz="2400" b="1" dirty="0"/>
              <a:t>repérer les difficultés </a:t>
            </a:r>
            <a:r>
              <a:rPr lang="fr-FR" sz="2400" dirty="0"/>
              <a:t>des élèves afin mieux assurer la progression des apprentissages.</a:t>
            </a:r>
          </a:p>
          <a:p>
            <a:r>
              <a:rPr lang="fr-FR" sz="2400" dirty="0"/>
              <a:t>- Construire et utiliser des outils permettant </a:t>
            </a:r>
            <a:r>
              <a:rPr lang="fr-FR" sz="2400" b="1" dirty="0"/>
              <a:t>l'évaluation des besoins, des progrès et du degré d'acquisition des savoirs et des compétences</a:t>
            </a:r>
            <a:r>
              <a:rPr lang="fr-FR" sz="2400" dirty="0"/>
              <a:t>.</a:t>
            </a:r>
          </a:p>
          <a:p>
            <a:r>
              <a:rPr lang="fr-FR" sz="2400" dirty="0"/>
              <a:t>- Analyser les réussites et les erreurs, concevoir et mettre en œuvre des activités de </a:t>
            </a:r>
            <a:r>
              <a:rPr lang="fr-FR" sz="2400" b="1" dirty="0"/>
              <a:t>remédiation</a:t>
            </a:r>
            <a:r>
              <a:rPr lang="fr-FR" sz="2400" dirty="0"/>
              <a:t> et de </a:t>
            </a:r>
            <a:r>
              <a:rPr lang="fr-FR" sz="2400" b="1" dirty="0"/>
              <a:t>consolidation</a:t>
            </a:r>
            <a:r>
              <a:rPr lang="fr-FR" sz="2400" dirty="0"/>
              <a:t> des acquis.</a:t>
            </a:r>
          </a:p>
          <a:p>
            <a:r>
              <a:rPr lang="fr-FR" sz="2400" dirty="0"/>
              <a:t>- Faire comprendre aux élèves les principes de l'évaluation afin de développer leurs capacités </a:t>
            </a:r>
            <a:r>
              <a:rPr lang="fr-FR" sz="2400" b="1" dirty="0"/>
              <a:t>d'auto-évaluation</a:t>
            </a:r>
            <a:r>
              <a:rPr lang="fr-FR" sz="2400" dirty="0"/>
              <a:t>.</a:t>
            </a:r>
          </a:p>
          <a:p>
            <a:r>
              <a:rPr lang="fr-FR" sz="2400" dirty="0"/>
              <a:t>- Communiquer aux élèves et aux parents les résultats attendus au regard des objectifs et des repères contenus dans les programmes.</a:t>
            </a:r>
          </a:p>
          <a:p>
            <a:r>
              <a:rPr lang="fr-FR" sz="2400" dirty="0"/>
              <a:t>- Inscrire l'évaluation des progrès et des acquis des élèves dans une perspective de réussite de leur projet d'orientation.</a:t>
            </a:r>
          </a:p>
        </p:txBody>
      </p:sp>
    </p:spTree>
    <p:extLst>
      <p:ext uri="{BB962C8B-B14F-4D97-AF65-F5344CB8AC3E}">
        <p14:creationId xmlns:p14="http://schemas.microsoft.com/office/powerpoint/2010/main" val="4117993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70709" y="290616"/>
            <a:ext cx="10548455" cy="5901177"/>
          </a:xfrm>
        </p:spPr>
        <p:txBody>
          <a:bodyPr>
            <a:normAutofit/>
          </a:bodyPr>
          <a:lstStyle/>
          <a:p>
            <a:r>
              <a:rPr lang="fr-FR" sz="2667" b="1" dirty="0"/>
              <a:t>Évaluation  en cycle terminal, références réglementaires 2021 :</a:t>
            </a:r>
            <a:br>
              <a:rPr lang="fr-FR" sz="2667" dirty="0"/>
            </a:br>
            <a:br>
              <a:rPr lang="fr-FR" sz="2667" dirty="0"/>
            </a:br>
            <a:r>
              <a:rPr lang="fr-FR" sz="2667" dirty="0"/>
              <a:t>- Décret 2021-983 du 27 juillet 2021 modifiant les dispositions du code de l’éducation relatives au baccalauréat général et au baccalauréat technologique</a:t>
            </a:r>
            <a:br>
              <a:rPr lang="fr-FR" sz="2667" dirty="0"/>
            </a:br>
            <a:br>
              <a:rPr lang="fr-FR" sz="2667" dirty="0"/>
            </a:br>
            <a:r>
              <a:rPr lang="fr-FR" sz="2667" dirty="0"/>
              <a:t>- Arrêté du 27 juillet 2021 portant adaptations des modalités d’organisation du baccalauréat général et technologique à compter de la session 2022</a:t>
            </a:r>
            <a:br>
              <a:rPr lang="fr-FR" sz="2667" dirty="0"/>
            </a:br>
            <a:br>
              <a:rPr lang="fr-FR" sz="2667" dirty="0"/>
            </a:br>
            <a:r>
              <a:rPr lang="fr-FR" sz="2667" dirty="0"/>
              <a:t>- Note de service du 29 juillet 2021 relative aux modalités d’évaluation des candidats à compter de la session 2022</a:t>
            </a:r>
            <a:br>
              <a:rPr lang="fr-FR" sz="2667" dirty="0"/>
            </a:br>
            <a:br>
              <a:rPr lang="fr-FR" sz="2667" dirty="0"/>
            </a:br>
            <a:r>
              <a:rPr lang="fr-FR" sz="2667" dirty="0"/>
              <a:t>- Le guide national de l’évaluation, et ses déclinaisons dans chaque établissement à travers le « projet d’évaluation » du cycle terminal</a:t>
            </a:r>
          </a:p>
        </p:txBody>
      </p:sp>
    </p:spTree>
    <p:extLst>
      <p:ext uri="{BB962C8B-B14F-4D97-AF65-F5344CB8AC3E}">
        <p14:creationId xmlns:p14="http://schemas.microsoft.com/office/powerpoint/2010/main" val="12489675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descr="https://i.pinimg.com/originals/d2/27/95/d227955f1ef850695293ad8c4ebd6b42.jpg"/>
          <p:cNvPicPr/>
          <p:nvPr/>
        </p:nvPicPr>
        <p:blipFill>
          <a:blip r:embed="rId2">
            <a:extLst>
              <a:ext uri="{28A0092B-C50C-407E-A947-70E740481C1C}">
                <a14:useLocalDpi xmlns:a14="http://schemas.microsoft.com/office/drawing/2010/main" val="0"/>
              </a:ext>
            </a:extLst>
          </a:blip>
          <a:srcRect/>
          <a:stretch>
            <a:fillRect/>
          </a:stretch>
        </p:blipFill>
        <p:spPr bwMode="auto">
          <a:xfrm>
            <a:off x="1935480" y="320040"/>
            <a:ext cx="8138161" cy="6248400"/>
          </a:xfrm>
          <a:prstGeom prst="rect">
            <a:avLst/>
          </a:prstGeom>
          <a:noFill/>
          <a:ln>
            <a:noFill/>
          </a:ln>
        </p:spPr>
      </p:pic>
    </p:spTree>
    <p:extLst>
      <p:ext uri="{BB962C8B-B14F-4D97-AF65-F5344CB8AC3E}">
        <p14:creationId xmlns:p14="http://schemas.microsoft.com/office/powerpoint/2010/main" val="32472655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F4F1AC8-5682-1D4E-9DD9-79647B3B64DF}"/>
              </a:ext>
            </a:extLst>
          </p:cNvPr>
          <p:cNvSpPr>
            <a:spLocks noGrp="1"/>
          </p:cNvSpPr>
          <p:nvPr>
            <p:ph type="title"/>
          </p:nvPr>
        </p:nvSpPr>
        <p:spPr>
          <a:xfrm>
            <a:off x="838200" y="365125"/>
            <a:ext cx="10515600" cy="107315"/>
          </a:xfrm>
        </p:spPr>
        <p:txBody>
          <a:bodyPr>
            <a:normAutofit fontScale="90000"/>
          </a:bodyPr>
          <a:lstStyle/>
          <a:p>
            <a:endParaRPr lang="fr-FR" dirty="0"/>
          </a:p>
        </p:txBody>
      </p:sp>
      <p:sp>
        <p:nvSpPr>
          <p:cNvPr id="3" name="Espace réservé du contenu 2">
            <a:extLst>
              <a:ext uri="{FF2B5EF4-FFF2-40B4-BE49-F238E27FC236}">
                <a16:creationId xmlns:a16="http://schemas.microsoft.com/office/drawing/2014/main" id="{92733B93-A0EA-5C43-B9A9-5A05A83ADD4D}"/>
              </a:ext>
            </a:extLst>
          </p:cNvPr>
          <p:cNvSpPr>
            <a:spLocks noGrp="1"/>
          </p:cNvSpPr>
          <p:nvPr>
            <p:ph idx="1"/>
          </p:nvPr>
        </p:nvSpPr>
        <p:spPr>
          <a:xfrm>
            <a:off x="396240" y="624840"/>
            <a:ext cx="10957560" cy="5552123"/>
          </a:xfrm>
        </p:spPr>
        <p:txBody>
          <a:bodyPr>
            <a:normAutofit fontScale="92500" lnSpcReduction="10000"/>
          </a:bodyPr>
          <a:lstStyle/>
          <a:p>
            <a:r>
              <a:rPr lang="fr-FR" dirty="0"/>
              <a:t>« Evaluer sans dévaluer » de Gérard de Vecchi, 2011</a:t>
            </a:r>
          </a:p>
          <a:p>
            <a:r>
              <a:rPr lang="fr-FR" dirty="0"/>
              <a:t>« Evaluer au collège » de Sylvie Marquer et Pierre Pilard, 2017</a:t>
            </a:r>
          </a:p>
          <a:p>
            <a:r>
              <a:rPr lang="fr-FR" dirty="0"/>
              <a:t> « Evaluer » (document produit dans l’Ontario)</a:t>
            </a:r>
          </a:p>
          <a:p>
            <a:pPr marL="0" indent="0">
              <a:buNone/>
            </a:pPr>
            <a:r>
              <a:rPr lang="fr-FR" sz="1900" dirty="0">
                <a:hlinkClick r:id="rId2"/>
              </a:rPr>
              <a:t>https://edusourceontario.com/content.aspx?name=evaluation&amp;submenu=pratiques_pedagogiques_gagnantes&amp;id=19&amp;id_submenu=59</a:t>
            </a:r>
            <a:endParaRPr lang="fr-FR" dirty="0"/>
          </a:p>
          <a:p>
            <a:r>
              <a:rPr lang="fr-FR" dirty="0"/>
              <a:t>« Evaluer pour faire réussir les élèves » (document académique)</a:t>
            </a:r>
          </a:p>
          <a:p>
            <a:pPr marL="0" indent="0">
              <a:buNone/>
            </a:pPr>
            <a:r>
              <a:rPr lang="fr-FR" sz="1800" dirty="0">
                <a:hlinkClick r:id="rId3"/>
              </a:rPr>
              <a:t>http://www.pedagogie.ac-nantes.fr/innovation-pedagogique/ou-l-on-parle-d-evaluation/</a:t>
            </a:r>
            <a:endParaRPr lang="fr-FR" sz="1800" dirty="0"/>
          </a:p>
          <a:p>
            <a:r>
              <a:rPr lang="fr-FR" dirty="0"/>
              <a:t>«  L’</a:t>
            </a:r>
            <a:r>
              <a:rPr lang="fr-FR" dirty="0" err="1"/>
              <a:t>évaluation</a:t>
            </a:r>
            <a:r>
              <a:rPr lang="fr-FR" dirty="0"/>
              <a:t> des </a:t>
            </a:r>
            <a:r>
              <a:rPr lang="fr-FR" dirty="0" err="1"/>
              <a:t>élèves</a:t>
            </a:r>
            <a:r>
              <a:rPr lang="fr-FR" dirty="0"/>
              <a:t> par les enseignants dans la classe et les </a:t>
            </a:r>
            <a:r>
              <a:rPr lang="fr-FR" dirty="0" err="1"/>
              <a:t>établissements</a:t>
            </a:r>
            <a:r>
              <a:rPr lang="fr-FR" dirty="0"/>
              <a:t> : </a:t>
            </a:r>
            <a:r>
              <a:rPr lang="fr-FR" dirty="0" err="1"/>
              <a:t>réglementation</a:t>
            </a:r>
            <a:r>
              <a:rPr lang="fr-FR" dirty="0"/>
              <a:t> et pratiques (une comparaison internationale dans les pays de l’OCDE) ». Dossier CNESCO.</a:t>
            </a:r>
          </a:p>
          <a:p>
            <a:r>
              <a:rPr lang="fr-FR" dirty="0"/>
              <a:t>« Penser l’hétérogénéité…. Et en tirer profit » (document national)</a:t>
            </a:r>
          </a:p>
          <a:p>
            <a:pPr marL="0" indent="0">
              <a:buNone/>
            </a:pPr>
            <a:r>
              <a:rPr lang="fr-FR" sz="1900" dirty="0">
                <a:hlinkClick r:id="rId4"/>
              </a:rPr>
              <a:t>https://www.reseau-canope.fr/education-prioritaire/fileadmin/user_upload/user_upload/doc_dossiers_immersifs/Education_prioritaire__Dossier_Penser_l_heterogeneite_2017.pdf</a:t>
            </a:r>
            <a:endParaRPr lang="fr-FR" sz="1900" dirty="0">
              <a:hlinkClick r:id="rId5"/>
            </a:endParaRPr>
          </a:p>
          <a:p>
            <a:pPr marL="0" indent="0">
              <a:buNone/>
            </a:pPr>
            <a:r>
              <a:rPr lang="fr-FR" sz="1900" dirty="0">
                <a:hlinkClick r:id="rId5"/>
              </a:rPr>
              <a:t>http://www.cnesco.fr/wp-content/uploads/2017/04/Dossier_synthese_evaluation.pdf</a:t>
            </a:r>
            <a:endParaRPr lang="fr-FR" sz="1900" dirty="0"/>
          </a:p>
        </p:txBody>
      </p:sp>
    </p:spTree>
    <p:extLst>
      <p:ext uri="{BB962C8B-B14F-4D97-AF65-F5344CB8AC3E}">
        <p14:creationId xmlns:p14="http://schemas.microsoft.com/office/powerpoint/2010/main" val="4822044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70E01C9-FF13-3948-812B-B9221F5FD9BA}"/>
              </a:ext>
            </a:extLst>
          </p:cNvPr>
          <p:cNvSpPr>
            <a:spLocks noGrp="1"/>
          </p:cNvSpPr>
          <p:nvPr>
            <p:ph type="title"/>
          </p:nvPr>
        </p:nvSpPr>
        <p:spPr/>
        <p:txBody>
          <a:bodyPr/>
          <a:lstStyle/>
          <a:p>
            <a:r>
              <a:rPr lang="fr-FR" dirty="0"/>
              <a:t>L’objectif de ce webinaire</a:t>
            </a:r>
          </a:p>
        </p:txBody>
      </p:sp>
      <p:sp>
        <p:nvSpPr>
          <p:cNvPr id="3" name="ZoneTexte 2">
            <a:extLst>
              <a:ext uri="{FF2B5EF4-FFF2-40B4-BE49-F238E27FC236}">
                <a16:creationId xmlns:a16="http://schemas.microsoft.com/office/drawing/2014/main" id="{DFC1BFE1-2E11-A146-81CC-C19C4B1E63ED}"/>
              </a:ext>
            </a:extLst>
          </p:cNvPr>
          <p:cNvSpPr txBox="1"/>
          <p:nvPr/>
        </p:nvSpPr>
        <p:spPr>
          <a:xfrm>
            <a:off x="899160" y="2133600"/>
            <a:ext cx="8168968" cy="3416320"/>
          </a:xfrm>
          <a:prstGeom prst="rect">
            <a:avLst/>
          </a:prstGeom>
          <a:noFill/>
        </p:spPr>
        <p:txBody>
          <a:bodyPr wrap="none" rtlCol="0">
            <a:spAutoFit/>
          </a:bodyPr>
          <a:lstStyle/>
          <a:p>
            <a:r>
              <a:rPr lang="fr-FR" sz="2400" dirty="0"/>
              <a:t>Rappeler le sens des expressions pour harmoniser les pratiques:</a:t>
            </a:r>
          </a:p>
          <a:p>
            <a:pPr marL="285750" indent="-285750">
              <a:buFontTx/>
              <a:buChar char="-"/>
            </a:pPr>
            <a:r>
              <a:rPr lang="fr-FR" sz="2400" dirty="0"/>
              <a:t>Évaluation diagnostique</a:t>
            </a:r>
          </a:p>
          <a:p>
            <a:pPr marL="285750" indent="-285750">
              <a:buFontTx/>
              <a:buChar char="-"/>
            </a:pPr>
            <a:r>
              <a:rPr lang="fr-FR" sz="2400" dirty="0"/>
              <a:t>Évaluation formative</a:t>
            </a:r>
          </a:p>
          <a:p>
            <a:pPr marL="285750" indent="-285750">
              <a:buFontTx/>
              <a:buChar char="-"/>
            </a:pPr>
            <a:r>
              <a:rPr lang="fr-FR" sz="2400" dirty="0"/>
              <a:t>Évaluation sommative</a:t>
            </a:r>
          </a:p>
          <a:p>
            <a:pPr marL="285750" indent="-285750">
              <a:buFontTx/>
              <a:buChar char="-"/>
            </a:pPr>
            <a:r>
              <a:rPr lang="fr-FR" sz="2400" dirty="0"/>
              <a:t>Évaluation certificative</a:t>
            </a:r>
          </a:p>
          <a:p>
            <a:pPr marL="285750" indent="-285750">
              <a:buFontTx/>
              <a:buChar char="-"/>
            </a:pPr>
            <a:r>
              <a:rPr lang="fr-FR" sz="2400" dirty="0"/>
              <a:t>Les appréciations</a:t>
            </a:r>
          </a:p>
          <a:p>
            <a:pPr marL="285750" indent="-285750">
              <a:buFontTx/>
              <a:buChar char="-"/>
            </a:pPr>
            <a:r>
              <a:rPr lang="fr-FR" sz="2400" dirty="0"/>
              <a:t>L’auto-évaluation, l’inter-évaluation vs. l’évaluation externe</a:t>
            </a:r>
          </a:p>
          <a:p>
            <a:pPr marL="285750" indent="-285750">
              <a:buFontTx/>
              <a:buChar char="-"/>
            </a:pPr>
            <a:r>
              <a:rPr lang="fr-FR" sz="2400" dirty="0"/>
              <a:t>Le « feedback »</a:t>
            </a:r>
          </a:p>
          <a:p>
            <a:pPr marL="285750" indent="-285750">
              <a:buFontTx/>
              <a:buChar char="-"/>
            </a:pPr>
            <a:endParaRPr lang="fr-FR" sz="2400" dirty="0"/>
          </a:p>
        </p:txBody>
      </p:sp>
      <p:sp>
        <p:nvSpPr>
          <p:cNvPr id="4" name="ZoneTexte 3">
            <a:extLst>
              <a:ext uri="{FF2B5EF4-FFF2-40B4-BE49-F238E27FC236}">
                <a16:creationId xmlns:a16="http://schemas.microsoft.com/office/drawing/2014/main" id="{F0936FA3-52A3-404A-8787-F32A7B5B5696}"/>
              </a:ext>
            </a:extLst>
          </p:cNvPr>
          <p:cNvSpPr txBox="1"/>
          <p:nvPr/>
        </p:nvSpPr>
        <p:spPr>
          <a:xfrm>
            <a:off x="560439" y="5633884"/>
            <a:ext cx="11564384" cy="1200329"/>
          </a:xfrm>
          <a:prstGeom prst="rect">
            <a:avLst/>
          </a:prstGeom>
          <a:noFill/>
        </p:spPr>
        <p:txBody>
          <a:bodyPr wrap="none" rtlCol="0">
            <a:spAutoFit/>
          </a:bodyPr>
          <a:lstStyle/>
          <a:p>
            <a:r>
              <a:rPr lang="fr-FR" dirty="0"/>
              <a:t>Rappel: webinaire sur l’évaluation qui propose des supports concrets, s’adresse aux professeurs de collège et de lycée…</a:t>
            </a:r>
          </a:p>
          <a:p>
            <a:r>
              <a:rPr lang="fr-FR" dirty="0">
                <a:hlinkClick r:id="rId2"/>
              </a:rPr>
              <a:t>https://www.pedagogie.ac-nantes.fr/anglais/webinaires/webinaire-l-evaluation-1279512.kjsp</a:t>
            </a:r>
            <a:r>
              <a:rPr lang="fr-FR" dirty="0"/>
              <a:t> </a:t>
            </a:r>
          </a:p>
          <a:p>
            <a:r>
              <a:rPr lang="fr-FR" dirty="0"/>
              <a:t> </a:t>
            </a:r>
          </a:p>
          <a:p>
            <a:endParaRPr lang="fr-FR" dirty="0"/>
          </a:p>
        </p:txBody>
      </p:sp>
    </p:spTree>
    <p:extLst>
      <p:ext uri="{BB962C8B-B14F-4D97-AF65-F5344CB8AC3E}">
        <p14:creationId xmlns:p14="http://schemas.microsoft.com/office/powerpoint/2010/main" val="30114034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3E6930DA-6C21-3F44-8423-7757FC98E6B8}"/>
              </a:ext>
            </a:extLst>
          </p:cNvPr>
          <p:cNvSpPr txBox="1"/>
          <p:nvPr/>
        </p:nvSpPr>
        <p:spPr>
          <a:xfrm>
            <a:off x="368968" y="625642"/>
            <a:ext cx="11387603" cy="3785652"/>
          </a:xfrm>
          <a:prstGeom prst="rect">
            <a:avLst/>
          </a:prstGeom>
          <a:noFill/>
        </p:spPr>
        <p:txBody>
          <a:bodyPr wrap="square" rtlCol="0">
            <a:spAutoFit/>
          </a:bodyPr>
          <a:lstStyle/>
          <a:p>
            <a:r>
              <a:rPr lang="fr-FR" sz="2400" b="1" dirty="0"/>
              <a:t>L’évaluation diagnostique</a:t>
            </a:r>
          </a:p>
          <a:p>
            <a:endParaRPr lang="fr-FR" sz="2400" b="1" dirty="0"/>
          </a:p>
          <a:p>
            <a:pPr marL="342900" indent="-342900">
              <a:buFontTx/>
              <a:buChar char="-"/>
            </a:pPr>
            <a:r>
              <a:rPr lang="fr-FR" sz="2400" dirty="0"/>
              <a:t>fait un point rapide sur les acquis préalables à un nouvel apprentissage (pour l’élève et le professeur) </a:t>
            </a:r>
          </a:p>
          <a:p>
            <a:pPr marL="342900" indent="-342900">
              <a:buFontTx/>
              <a:buChar char="-"/>
            </a:pPr>
            <a:r>
              <a:rPr lang="fr-FR" sz="2400" dirty="0"/>
              <a:t>aide à fixer les objectifs pour la séquence et ses étapes</a:t>
            </a:r>
          </a:p>
          <a:p>
            <a:pPr marL="342900" indent="-342900">
              <a:buFontTx/>
              <a:buChar char="-"/>
            </a:pPr>
            <a:r>
              <a:rPr lang="fr-FR" sz="2400" dirty="0"/>
              <a:t>n’est pas forcément notée </a:t>
            </a:r>
          </a:p>
          <a:p>
            <a:pPr marL="342900" indent="-342900">
              <a:buFontTx/>
              <a:buChar char="-"/>
            </a:pPr>
            <a:r>
              <a:rPr lang="fr-FR" sz="2400" dirty="0"/>
              <a:t>vise à </a:t>
            </a:r>
            <a:r>
              <a:rPr lang="fr-FR" sz="2400" b="1" dirty="0"/>
              <a:t>encourager</a:t>
            </a:r>
            <a:r>
              <a:rPr lang="fr-FR" sz="2400" dirty="0"/>
              <a:t> (évaluer= donner de la valeur) et à montrer le chemin à accomplir</a:t>
            </a:r>
          </a:p>
          <a:p>
            <a:pPr marL="342900" indent="-342900">
              <a:buFontTx/>
              <a:buChar char="-"/>
            </a:pPr>
            <a:r>
              <a:rPr lang="fr-FR" sz="2400" dirty="0"/>
              <a:t>concerne les savoirs tout autant que les compétences</a:t>
            </a:r>
            <a:endParaRPr lang="fr-FR" sz="2400" b="1" dirty="0"/>
          </a:p>
          <a:p>
            <a:endParaRPr lang="fr-FR" sz="2400" b="1" dirty="0"/>
          </a:p>
          <a:p>
            <a:endParaRPr lang="fr-FR" sz="2400" dirty="0"/>
          </a:p>
        </p:txBody>
      </p:sp>
    </p:spTree>
    <p:extLst>
      <p:ext uri="{BB962C8B-B14F-4D97-AF65-F5344CB8AC3E}">
        <p14:creationId xmlns:p14="http://schemas.microsoft.com/office/powerpoint/2010/main" val="25438165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BAD21F5F-7EBC-AC4B-A8B2-D3FCA31604C7}"/>
              </a:ext>
            </a:extLst>
          </p:cNvPr>
          <p:cNvSpPr txBox="1"/>
          <p:nvPr/>
        </p:nvSpPr>
        <p:spPr>
          <a:xfrm>
            <a:off x="385012" y="336884"/>
            <a:ext cx="11328018" cy="6740307"/>
          </a:xfrm>
          <a:prstGeom prst="rect">
            <a:avLst/>
          </a:prstGeom>
          <a:noFill/>
        </p:spPr>
        <p:txBody>
          <a:bodyPr wrap="square" rtlCol="0">
            <a:spAutoFit/>
          </a:bodyPr>
          <a:lstStyle/>
          <a:p>
            <a:r>
              <a:rPr lang="fr-FR" sz="2400" b="1" dirty="0"/>
              <a:t>L’évaluation formative </a:t>
            </a:r>
            <a:r>
              <a:rPr lang="fr-FR" sz="2400" dirty="0"/>
              <a:t>:</a:t>
            </a:r>
          </a:p>
          <a:p>
            <a:pPr marL="342900" indent="-342900">
              <a:buFontTx/>
              <a:buChar char="-"/>
            </a:pPr>
            <a:r>
              <a:rPr lang="fr-FR" sz="2400" dirty="0"/>
              <a:t>intervient en cours de séquence (et non à la fin)</a:t>
            </a:r>
          </a:p>
          <a:p>
            <a:pPr marL="342900" indent="-342900">
              <a:buFontTx/>
              <a:buChar char="-"/>
            </a:pPr>
            <a:r>
              <a:rPr lang="fr-FR" sz="2400" dirty="0"/>
              <a:t>permet un positionnement de l’élève dans le but de le motiver au travail et le faire progresser</a:t>
            </a:r>
          </a:p>
          <a:p>
            <a:pPr marL="342900" indent="-342900">
              <a:buFontTx/>
              <a:buChar char="-"/>
            </a:pPr>
            <a:r>
              <a:rPr lang="fr-FR" sz="2400" dirty="0"/>
              <a:t>informe le professeur sur l’état d’acquisition des nouveautés, lui permet de réguler</a:t>
            </a:r>
          </a:p>
          <a:p>
            <a:pPr marL="342900" indent="-342900">
              <a:buFontTx/>
              <a:buChar char="-"/>
            </a:pPr>
            <a:r>
              <a:rPr lang="fr-FR" sz="2400" dirty="0"/>
              <a:t>recouvre des situations variées (oral/écrit, travail individuel/travail collectif, en classe/hors la classe, </a:t>
            </a:r>
            <a:r>
              <a:rPr lang="fr-FR" sz="2400" dirty="0" err="1"/>
              <a:t>distanciel</a:t>
            </a:r>
            <a:r>
              <a:rPr lang="fr-FR" sz="2400" dirty="0"/>
              <a:t>/présentiel)</a:t>
            </a:r>
          </a:p>
          <a:p>
            <a:pPr marL="342900" indent="-342900">
              <a:buFontTx/>
              <a:buChar char="-"/>
            </a:pPr>
            <a:r>
              <a:rPr lang="fr-FR" sz="2400" dirty="0"/>
              <a:t>peut porter sur des savoirs comme sur des compétences</a:t>
            </a:r>
          </a:p>
          <a:p>
            <a:pPr marL="342900" indent="-342900">
              <a:buFontTx/>
              <a:buChar char="-"/>
            </a:pPr>
            <a:r>
              <a:rPr lang="fr-FR" sz="2400" dirty="0"/>
              <a:t>porte sur divers types d’activités qui ne sont pas obligatoirement les exercices canoniques du baccalauréat même s’ils y préparent. </a:t>
            </a:r>
          </a:p>
          <a:p>
            <a:endParaRPr lang="fr-FR" sz="2400" dirty="0"/>
          </a:p>
          <a:p>
            <a:r>
              <a:rPr lang="fr-FR" sz="2400" dirty="0"/>
              <a:t>Des exemples types d’évaluation formative:</a:t>
            </a:r>
          </a:p>
          <a:p>
            <a:pPr marL="342900" lvl="0" indent="-342900">
              <a:buFontTx/>
              <a:buChar char="-"/>
            </a:pPr>
            <a:r>
              <a:rPr lang="fr-FR" sz="2400" dirty="0"/>
              <a:t>Proposer aux élèves de concevoir des sujets, de corriger des copies d’autres élèves…</a:t>
            </a:r>
          </a:p>
          <a:p>
            <a:pPr marL="342900" lvl="0" indent="-342900">
              <a:buFontTx/>
              <a:buChar char="-"/>
            </a:pPr>
            <a:r>
              <a:rPr lang="fr-FR" sz="2400" dirty="0"/>
              <a:t>Le travail peut être fait de manière individuelle ou collective (par binôme ou en groupe)</a:t>
            </a:r>
          </a:p>
          <a:p>
            <a:pPr marL="342900" lvl="0" indent="-342900">
              <a:buFontTx/>
              <a:buChar char="-"/>
            </a:pPr>
            <a:r>
              <a:rPr lang="fr-FR" sz="2400" dirty="0"/>
              <a:t>Des tests réguliers de lexique, de compétence linguistique (ex. </a:t>
            </a:r>
            <a:r>
              <a:rPr lang="fr-FR" sz="2400" dirty="0" err="1"/>
              <a:t>rebrassage</a:t>
            </a:r>
            <a:r>
              <a:rPr lang="fr-FR" sz="2400" dirty="0"/>
              <a:t> des conjugaisons nécessaires à l’évaluation sommative…)</a:t>
            </a:r>
          </a:p>
          <a:p>
            <a:pPr lvl="0"/>
            <a:endParaRPr lang="fr-FR" sz="2400" dirty="0"/>
          </a:p>
          <a:p>
            <a:endParaRPr lang="fr-FR" sz="2400" dirty="0"/>
          </a:p>
        </p:txBody>
      </p:sp>
    </p:spTree>
    <p:extLst>
      <p:ext uri="{BB962C8B-B14F-4D97-AF65-F5344CB8AC3E}">
        <p14:creationId xmlns:p14="http://schemas.microsoft.com/office/powerpoint/2010/main" val="10121930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C757BB0-F4CA-1D49-B583-FF8B245A007E}"/>
              </a:ext>
            </a:extLst>
          </p:cNvPr>
          <p:cNvSpPr/>
          <p:nvPr/>
        </p:nvSpPr>
        <p:spPr>
          <a:xfrm>
            <a:off x="518160" y="335280"/>
            <a:ext cx="10576560" cy="6370975"/>
          </a:xfrm>
          <a:prstGeom prst="rect">
            <a:avLst/>
          </a:prstGeom>
        </p:spPr>
        <p:txBody>
          <a:bodyPr wrap="square">
            <a:spAutoFit/>
          </a:bodyPr>
          <a:lstStyle/>
          <a:p>
            <a:r>
              <a:rPr lang="fr-FR" sz="2400" b="1" dirty="0"/>
              <a:t>L’évaluation sommative :</a:t>
            </a:r>
          </a:p>
          <a:p>
            <a:pPr marL="342900" indent="-342900">
              <a:buFontTx/>
              <a:buChar char="-"/>
            </a:pPr>
            <a:r>
              <a:rPr lang="fr-FR" sz="2400" dirty="0"/>
              <a:t>est</a:t>
            </a:r>
            <a:r>
              <a:rPr lang="fr-FR" sz="2400" b="1" dirty="0"/>
              <a:t> </a:t>
            </a:r>
            <a:r>
              <a:rPr lang="fr-FR" sz="2400" dirty="0"/>
              <a:t>conduite en classe, en temps limité, au terme des apprentissages</a:t>
            </a:r>
          </a:p>
          <a:p>
            <a:pPr marL="342900" indent="-342900">
              <a:buFontTx/>
              <a:buChar char="-"/>
            </a:pPr>
            <a:r>
              <a:rPr lang="fr-FR" sz="2400" dirty="0"/>
              <a:t>atteste d’un niveau de maîtrise des élèves</a:t>
            </a:r>
          </a:p>
          <a:p>
            <a:pPr marL="342900" indent="-342900">
              <a:buFontTx/>
              <a:buChar char="-"/>
            </a:pPr>
            <a:r>
              <a:rPr lang="fr-FR" sz="2400" dirty="0"/>
              <a:t>évalue avant tout les compétences de communication</a:t>
            </a:r>
          </a:p>
          <a:p>
            <a:pPr marL="342900" indent="-342900">
              <a:buFontTx/>
              <a:buChar char="-"/>
            </a:pPr>
            <a:r>
              <a:rPr lang="fr-FR" sz="2400" dirty="0"/>
              <a:t>s’appuie sur les descripteurs du CECRL</a:t>
            </a:r>
          </a:p>
          <a:p>
            <a:pPr marL="342900" indent="-342900">
              <a:buFontTx/>
              <a:buChar char="-"/>
            </a:pPr>
            <a:r>
              <a:rPr lang="fr-FR" sz="2400" dirty="0"/>
              <a:t>les élèves sont informés en amont de ce qui est évalué (les critères, les modalités…)</a:t>
            </a:r>
          </a:p>
          <a:p>
            <a:endParaRPr lang="fr-FR" sz="2400" dirty="0"/>
          </a:p>
          <a:p>
            <a:r>
              <a:rPr lang="fr-FR" sz="2400" dirty="0"/>
              <a:t> Les évaluations sommatives ne sont pas nécessairement « plaquées » sur les sujets de la BNS, même s’il est possible de s’en inspirer. Elles portent sur divers types d’activités qui ne sont pas obligatoirement les exercices canoniques du baccalauréat, même s’ils y préparent. </a:t>
            </a:r>
          </a:p>
          <a:p>
            <a:endParaRPr lang="fr-FR" sz="2400" dirty="0"/>
          </a:p>
          <a:p>
            <a:r>
              <a:rPr lang="fr-FR" sz="2400" dirty="0"/>
              <a:t>En ce qui concerne l’oral, on </a:t>
            </a:r>
            <a:r>
              <a:rPr lang="fr-FR" sz="2400" b="1" dirty="0"/>
              <a:t>peut</a:t>
            </a:r>
            <a:r>
              <a:rPr lang="fr-FR" sz="2400" dirty="0"/>
              <a:t> mettre en place des oraux en face à face avec un enseignant, </a:t>
            </a:r>
            <a:r>
              <a:rPr lang="fr-FR" sz="2400" b="1" dirty="0"/>
              <a:t>mais aussi </a:t>
            </a:r>
            <a:r>
              <a:rPr lang="fr-FR" sz="2400" dirty="0"/>
              <a:t>face à la classe entière ou encore en petits groupes. Cette pratique de l’oral sert aussi la préparation de l’épreuve de Grand oral. </a:t>
            </a:r>
          </a:p>
          <a:p>
            <a:endParaRPr lang="fr-FR" sz="2400" dirty="0"/>
          </a:p>
        </p:txBody>
      </p:sp>
    </p:spTree>
    <p:extLst>
      <p:ext uri="{BB962C8B-B14F-4D97-AF65-F5344CB8AC3E}">
        <p14:creationId xmlns:p14="http://schemas.microsoft.com/office/powerpoint/2010/main" val="16129711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8C4D8AFF-45AE-B049-BC78-87848CA390D2}"/>
              </a:ext>
            </a:extLst>
          </p:cNvPr>
          <p:cNvSpPr txBox="1"/>
          <p:nvPr/>
        </p:nvSpPr>
        <p:spPr>
          <a:xfrm>
            <a:off x="777241" y="838200"/>
            <a:ext cx="10988040" cy="4154984"/>
          </a:xfrm>
          <a:prstGeom prst="rect">
            <a:avLst/>
          </a:prstGeom>
          <a:noFill/>
        </p:spPr>
        <p:txBody>
          <a:bodyPr wrap="square" rtlCol="0">
            <a:spAutoFit/>
          </a:bodyPr>
          <a:lstStyle/>
          <a:p>
            <a:r>
              <a:rPr lang="fr-FR" sz="2400" b="1" dirty="0"/>
              <a:t>L’évaluation certificative:</a:t>
            </a:r>
          </a:p>
          <a:p>
            <a:pPr marL="342900" indent="-342900">
              <a:buFontTx/>
              <a:buChar char="-"/>
            </a:pPr>
            <a:r>
              <a:rPr lang="fr-FR" sz="2400" dirty="0"/>
              <a:t>mène à la délivrance d’un certificat, d’une attestation de niveau, d’un diplôme etc.</a:t>
            </a:r>
          </a:p>
          <a:p>
            <a:pPr marL="342900" indent="-342900">
              <a:buFontTx/>
              <a:buChar char="-"/>
            </a:pPr>
            <a:r>
              <a:rPr lang="fr-FR" sz="2400" dirty="0"/>
              <a:t>nécessairement corrélée à des critères sur le plan national ou international</a:t>
            </a:r>
          </a:p>
          <a:p>
            <a:pPr marL="342900" indent="-342900">
              <a:buFontTx/>
              <a:buChar char="-"/>
            </a:pPr>
            <a:r>
              <a:rPr lang="fr-FR" sz="2400" dirty="0"/>
              <a:t>obéit à un protocole de passation bien défini et transparent</a:t>
            </a:r>
          </a:p>
          <a:p>
            <a:pPr marL="342900" indent="-342900">
              <a:buFontTx/>
              <a:buChar char="-"/>
            </a:pPr>
            <a:r>
              <a:rPr lang="fr-FR" sz="2400" dirty="0"/>
              <a:t>peut être assimilée à une forme d’évaluation sommative (dans le cadre scolaire)</a:t>
            </a:r>
          </a:p>
          <a:p>
            <a:endParaRPr lang="fr-FR" sz="2400" dirty="0"/>
          </a:p>
          <a:p>
            <a:pPr marL="342900" indent="-342900">
              <a:buFontTx/>
              <a:buChar char="-"/>
            </a:pPr>
            <a:endParaRPr lang="fr-FR" sz="2400" dirty="0"/>
          </a:p>
          <a:p>
            <a:pPr marL="342900" indent="-342900">
              <a:buFontTx/>
              <a:buChar char="-"/>
            </a:pPr>
            <a:r>
              <a:rPr lang="fr-FR" sz="2400" dirty="0"/>
              <a:t>Ex : certification internationale de Cambridge en anglais, </a:t>
            </a:r>
            <a:r>
              <a:rPr lang="fr-FR" sz="2400" dirty="0" err="1"/>
              <a:t>Cervantes</a:t>
            </a:r>
            <a:r>
              <a:rPr lang="fr-FR" sz="2400" dirty="0"/>
              <a:t> en espagnol, KMK en allemand ; le DCL (le Diplôme de Compétence en Langue) ; le baccalauréat ; l’attestation de niveau de langue en fin de terminale…</a:t>
            </a:r>
          </a:p>
          <a:p>
            <a:pPr marL="342900" indent="-342900">
              <a:buFontTx/>
              <a:buChar char="-"/>
            </a:pPr>
            <a:endParaRPr lang="fr-FR" sz="2400" dirty="0"/>
          </a:p>
        </p:txBody>
      </p:sp>
    </p:spTree>
    <p:extLst>
      <p:ext uri="{BB962C8B-B14F-4D97-AF65-F5344CB8AC3E}">
        <p14:creationId xmlns:p14="http://schemas.microsoft.com/office/powerpoint/2010/main" val="2255438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538E333-3446-CC42-A5F9-A7CB7EFFFC07}"/>
              </a:ext>
            </a:extLst>
          </p:cNvPr>
          <p:cNvSpPr>
            <a:spLocks noGrp="1"/>
          </p:cNvSpPr>
          <p:nvPr>
            <p:ph type="title"/>
          </p:nvPr>
        </p:nvSpPr>
        <p:spPr>
          <a:xfrm>
            <a:off x="548640" y="198121"/>
            <a:ext cx="10805160" cy="594359"/>
          </a:xfrm>
        </p:spPr>
        <p:txBody>
          <a:bodyPr>
            <a:normAutofit/>
          </a:bodyPr>
          <a:lstStyle/>
          <a:p>
            <a:r>
              <a:rPr lang="fr-FR" sz="2400" b="1" dirty="0"/>
              <a:t>Les appréciations et le « feedback »</a:t>
            </a:r>
          </a:p>
        </p:txBody>
      </p:sp>
      <p:sp>
        <p:nvSpPr>
          <p:cNvPr id="3" name="ZoneTexte 2">
            <a:extLst>
              <a:ext uri="{FF2B5EF4-FFF2-40B4-BE49-F238E27FC236}">
                <a16:creationId xmlns:a16="http://schemas.microsoft.com/office/drawing/2014/main" id="{8A400217-0EE2-004E-A82B-44B465B1691E}"/>
              </a:ext>
            </a:extLst>
          </p:cNvPr>
          <p:cNvSpPr txBox="1"/>
          <p:nvPr/>
        </p:nvSpPr>
        <p:spPr>
          <a:xfrm>
            <a:off x="137160" y="655320"/>
            <a:ext cx="12054840" cy="6001643"/>
          </a:xfrm>
          <a:prstGeom prst="rect">
            <a:avLst/>
          </a:prstGeom>
          <a:noFill/>
        </p:spPr>
        <p:txBody>
          <a:bodyPr wrap="square" rtlCol="0">
            <a:spAutoFit/>
          </a:bodyPr>
          <a:lstStyle/>
          <a:p>
            <a:r>
              <a:rPr lang="fr-FR" sz="2400" dirty="0"/>
              <a:t>Les évaluations sont accompagnées d'appréciations constructives qui permettent à l'élève de percevoir ses progrès et ce qu'il doit travailler.</a:t>
            </a:r>
          </a:p>
          <a:p>
            <a:endParaRPr lang="fr-FR" sz="2400" dirty="0"/>
          </a:p>
          <a:p>
            <a:r>
              <a:rPr lang="fr-FR" sz="2400" dirty="0"/>
              <a:t>Qu’est-ce que le « feedback »? </a:t>
            </a:r>
          </a:p>
          <a:p>
            <a:r>
              <a:rPr lang="fr-FR" sz="2400" dirty="0"/>
              <a:t>Il s’agit du retour explicite sur les productions et/ou les attitudes d’élèves au travail. Il s’intéresse  tout particulièrement au traitement de l’erreur, qui est constitutive de tout apprentissage.</a:t>
            </a:r>
          </a:p>
          <a:p>
            <a:endParaRPr lang="fr-FR" sz="2400" dirty="0"/>
          </a:p>
          <a:p>
            <a:r>
              <a:rPr lang="fr-FR" sz="2400" dirty="0"/>
              <a:t>Comment s’assurer qu’il est utile?</a:t>
            </a:r>
          </a:p>
          <a:p>
            <a:pPr marL="342900" indent="-342900">
              <a:buFontTx/>
              <a:buChar char="-"/>
            </a:pPr>
            <a:r>
              <a:rPr lang="fr-FR" sz="2400" dirty="0"/>
              <a:t>S’assurer que le « feedback » est bienveillant et valorise l’erreur tout en veillant à la correction (« Happy </a:t>
            </a:r>
            <a:r>
              <a:rPr lang="fr-FR" sz="2400" dirty="0" err="1"/>
              <a:t>little</a:t>
            </a:r>
            <a:r>
              <a:rPr lang="fr-FR" sz="2400" dirty="0"/>
              <a:t> </a:t>
            </a:r>
            <a:r>
              <a:rPr lang="fr-FR" sz="2400" dirty="0" err="1"/>
              <a:t>mistakes</a:t>
            </a:r>
            <a:r>
              <a:rPr lang="fr-FR" sz="2400" dirty="0"/>
              <a:t> », « Excellent </a:t>
            </a:r>
            <a:r>
              <a:rPr lang="fr-FR" sz="2400" dirty="0" err="1"/>
              <a:t>mistake</a:t>
            </a:r>
            <a:r>
              <a:rPr lang="fr-FR" sz="2400" dirty="0"/>
              <a:t>! »)</a:t>
            </a:r>
          </a:p>
          <a:p>
            <a:pPr marL="342900" indent="-342900">
              <a:buFontTx/>
              <a:buChar char="-"/>
            </a:pPr>
            <a:r>
              <a:rPr lang="fr-FR" sz="2400" dirty="0"/>
              <a:t>Il doit être explicite: l’élève doit comprendre ce qui ne va pas et ce qui va. Il doit être capable de reformuler son erreur et savoir comment la dépasser</a:t>
            </a:r>
          </a:p>
          <a:p>
            <a:pPr marL="342900" indent="-342900">
              <a:buFontTx/>
              <a:buChar char="-"/>
            </a:pPr>
            <a:r>
              <a:rPr lang="fr-FR" sz="2400" dirty="0"/>
              <a:t>Il doit porter avant tout sur ce qui a demandé un effort à l’élève (le « feedback » varie donc en fonction des élèves) </a:t>
            </a:r>
          </a:p>
          <a:p>
            <a:pPr marL="342900" indent="-342900">
              <a:buFontTx/>
              <a:buChar char="-"/>
            </a:pPr>
            <a:r>
              <a:rPr lang="fr-FR" sz="2400" dirty="0"/>
              <a:t>Il ne porte pas de jugement définitif sur l’élève  (ex. Tu es nul en anglais) mais s’intéresse à ce qu’il a effectivement fait.  Tout élève peut progresser. </a:t>
            </a:r>
          </a:p>
        </p:txBody>
      </p:sp>
    </p:spTree>
    <p:extLst>
      <p:ext uri="{BB962C8B-B14F-4D97-AF65-F5344CB8AC3E}">
        <p14:creationId xmlns:p14="http://schemas.microsoft.com/office/powerpoint/2010/main" val="29511870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538E333-3446-CC42-A5F9-A7CB7EFFFC07}"/>
              </a:ext>
            </a:extLst>
          </p:cNvPr>
          <p:cNvSpPr>
            <a:spLocks noGrp="1"/>
          </p:cNvSpPr>
          <p:nvPr>
            <p:ph type="title"/>
          </p:nvPr>
        </p:nvSpPr>
        <p:spPr>
          <a:xfrm>
            <a:off x="548640" y="198121"/>
            <a:ext cx="10805160" cy="594359"/>
          </a:xfrm>
        </p:spPr>
        <p:txBody>
          <a:bodyPr>
            <a:normAutofit/>
          </a:bodyPr>
          <a:lstStyle/>
          <a:p>
            <a:r>
              <a:rPr lang="fr-FR" sz="2400" b="1" dirty="0"/>
              <a:t>Le « feedback » vu comme l’une des clés de l’apprentissage</a:t>
            </a:r>
          </a:p>
        </p:txBody>
      </p:sp>
      <p:sp>
        <p:nvSpPr>
          <p:cNvPr id="3" name="ZoneTexte 2">
            <a:extLst>
              <a:ext uri="{FF2B5EF4-FFF2-40B4-BE49-F238E27FC236}">
                <a16:creationId xmlns:a16="http://schemas.microsoft.com/office/drawing/2014/main" id="{8A400217-0EE2-004E-A82B-44B465B1691E}"/>
              </a:ext>
            </a:extLst>
          </p:cNvPr>
          <p:cNvSpPr txBox="1"/>
          <p:nvPr/>
        </p:nvSpPr>
        <p:spPr>
          <a:xfrm>
            <a:off x="441960" y="1347652"/>
            <a:ext cx="10149840" cy="2677656"/>
          </a:xfrm>
          <a:prstGeom prst="rect">
            <a:avLst/>
          </a:prstGeom>
          <a:noFill/>
        </p:spPr>
        <p:txBody>
          <a:bodyPr wrap="square" rtlCol="0">
            <a:spAutoFit/>
          </a:bodyPr>
          <a:lstStyle/>
          <a:p>
            <a:pPr marL="342900" indent="-342900">
              <a:buFontTx/>
              <a:buChar char="-"/>
            </a:pPr>
            <a:r>
              <a:rPr lang="fr-FR" sz="2400" dirty="0"/>
              <a:t>Les modèles récents de l’apprentissage sur le plan neuroscientifique présentent le retour sur erreur comme une étape fondamentale pour pouvoir apprendre</a:t>
            </a:r>
          </a:p>
          <a:p>
            <a:pPr marL="342900" indent="-342900">
              <a:buFontTx/>
              <a:buChar char="-"/>
            </a:pPr>
            <a:r>
              <a:rPr lang="fr-FR" sz="2400" dirty="0"/>
              <a:t>Ex. des « quatre piliers de l’apprentissage » du professeur Stanislas Dehaene : l’un de ces piliers est le retour sur erreur, sous forme de feedback rapide</a:t>
            </a:r>
          </a:p>
          <a:p>
            <a:pPr marL="342900" indent="-342900">
              <a:buFontTx/>
              <a:buChar char="-"/>
            </a:pPr>
            <a:r>
              <a:rPr lang="fr-FR" sz="2400" dirty="0"/>
              <a:t>La question du délai entre production et feedback est importante: un retour sur erreur perd beaucoup de son impact avec le temps</a:t>
            </a:r>
          </a:p>
        </p:txBody>
      </p:sp>
    </p:spTree>
    <p:extLst>
      <p:ext uri="{BB962C8B-B14F-4D97-AF65-F5344CB8AC3E}">
        <p14:creationId xmlns:p14="http://schemas.microsoft.com/office/powerpoint/2010/main" val="34557075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A8A19AB2-1AC6-0A40-949C-83D4BFCB2AD3}"/>
              </a:ext>
            </a:extLst>
          </p:cNvPr>
          <p:cNvSpPr txBox="1"/>
          <p:nvPr/>
        </p:nvSpPr>
        <p:spPr>
          <a:xfrm>
            <a:off x="420624" y="676656"/>
            <a:ext cx="11247120" cy="5632311"/>
          </a:xfrm>
          <a:prstGeom prst="rect">
            <a:avLst/>
          </a:prstGeom>
          <a:noFill/>
        </p:spPr>
        <p:txBody>
          <a:bodyPr wrap="square" rtlCol="0">
            <a:spAutoFit/>
          </a:bodyPr>
          <a:lstStyle/>
          <a:p>
            <a:pPr defTabSz="1219170"/>
            <a:r>
              <a:rPr lang="fr-FR" sz="2400" dirty="0">
                <a:solidFill>
                  <a:srgbClr val="000000"/>
                </a:solidFill>
                <a:latin typeface="Arial"/>
              </a:rPr>
              <a:t>Notes à partir des travaux de Carol </a:t>
            </a:r>
            <a:r>
              <a:rPr lang="fr-FR" sz="2400" dirty="0" err="1">
                <a:solidFill>
                  <a:srgbClr val="000000"/>
                </a:solidFill>
                <a:latin typeface="Arial"/>
              </a:rPr>
              <a:t>Dweck</a:t>
            </a:r>
            <a:r>
              <a:rPr lang="fr-FR" sz="2400" dirty="0">
                <a:solidFill>
                  <a:srgbClr val="000000"/>
                </a:solidFill>
                <a:latin typeface="Arial"/>
              </a:rPr>
              <a:t>, chercheuse en psychologie</a:t>
            </a:r>
          </a:p>
          <a:p>
            <a:pPr defTabSz="1219170"/>
            <a:endParaRPr lang="fr-FR" sz="2400" b="1" dirty="0">
              <a:solidFill>
                <a:srgbClr val="000000"/>
              </a:solidFill>
              <a:latin typeface="Arial"/>
            </a:endParaRPr>
          </a:p>
          <a:p>
            <a:pPr algn="just" defTabSz="1219170"/>
            <a:r>
              <a:rPr lang="fr-FR" sz="2400" dirty="0">
                <a:solidFill>
                  <a:srgbClr val="000000"/>
                </a:solidFill>
              </a:rPr>
              <a:t>Un état d’esprit progressiste ou de développement (</a:t>
            </a:r>
            <a:r>
              <a:rPr lang="fr-FR" sz="2400" i="1" dirty="0" err="1">
                <a:solidFill>
                  <a:srgbClr val="000000"/>
                </a:solidFill>
              </a:rPr>
              <a:t>growth</a:t>
            </a:r>
            <a:r>
              <a:rPr lang="fr-FR" sz="2400" i="1" dirty="0">
                <a:solidFill>
                  <a:srgbClr val="000000"/>
                </a:solidFill>
              </a:rPr>
              <a:t> </a:t>
            </a:r>
            <a:r>
              <a:rPr lang="fr-FR" sz="2400" i="1" dirty="0" err="1">
                <a:solidFill>
                  <a:srgbClr val="000000"/>
                </a:solidFill>
              </a:rPr>
              <a:t>mindset</a:t>
            </a:r>
            <a:r>
              <a:rPr lang="fr-FR" sz="2400" dirty="0">
                <a:solidFill>
                  <a:srgbClr val="000000"/>
                </a:solidFill>
              </a:rPr>
              <a:t>) : c’est l’état d’esprit des individus qui croient </a:t>
            </a:r>
            <a:r>
              <a:rPr lang="fr-FR" sz="2400" b="1" dirty="0">
                <a:solidFill>
                  <a:srgbClr val="000000"/>
                </a:solidFill>
              </a:rPr>
              <a:t>que leur intelligence et leurs talents sont malléables et que ces derniers peuvent être développés sur le long terme grâce à l’effort, l’enseignement et l’engagement. </a:t>
            </a:r>
            <a:r>
              <a:rPr lang="fr-FR" sz="2400" dirty="0">
                <a:solidFill>
                  <a:srgbClr val="000000"/>
                </a:solidFill>
              </a:rPr>
              <a:t>Ces individus ne se préoccupent pas de l’intelligence dont ils font preuve à l’instant mais cherchent à développer celle-ci. Ils savent qu’un effort d’apprentissage est souvent à la fois nécessaire et récompensé par des progrès. Ils réussissent en conséquence mieux sur le long terme.</a:t>
            </a:r>
          </a:p>
          <a:p>
            <a:pPr algn="just" defTabSz="1219170"/>
            <a:r>
              <a:rPr lang="fr-FR" sz="2400" dirty="0">
                <a:solidFill>
                  <a:srgbClr val="000000"/>
                </a:solidFill>
              </a:rPr>
              <a:t>Cet état d’esprit s’oppose à une vision fixiste, c’est-à-dire qui juge qu’une intelligence ou une compétence serait déterminée et qu’on ne pourrait donc pas y changer grand-chose.</a:t>
            </a:r>
          </a:p>
          <a:p>
            <a:pPr algn="just" defTabSz="1219170"/>
            <a:endParaRPr lang="fr-FR" sz="2400" b="1" dirty="0">
              <a:solidFill>
                <a:srgbClr val="000000"/>
              </a:solidFill>
            </a:endParaRPr>
          </a:p>
          <a:p>
            <a:pPr algn="just" defTabSz="1219170"/>
            <a:r>
              <a:rPr lang="fr-FR" sz="2400" b="1" dirty="0">
                <a:solidFill>
                  <a:srgbClr val="000000"/>
                </a:solidFill>
              </a:rPr>
              <a:t>Donc, tout professeur est capable de faire progresser tous ses élèves, mais il est important que ceux-ci soient aussi convaincus qu’ils peuvent évoluer et doivent s’en donner les moyens (notion d’effort nécessaire). </a:t>
            </a:r>
            <a:endParaRPr lang="fr-FR" sz="2400" dirty="0"/>
          </a:p>
        </p:txBody>
      </p:sp>
    </p:spTree>
    <p:extLst>
      <p:ext uri="{BB962C8B-B14F-4D97-AF65-F5344CB8AC3E}">
        <p14:creationId xmlns:p14="http://schemas.microsoft.com/office/powerpoint/2010/main" val="294605039"/>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297</TotalTime>
  <Words>1742</Words>
  <Application>Microsoft Macintosh PowerPoint</Application>
  <PresentationFormat>Grand écran</PresentationFormat>
  <Paragraphs>117</Paragraphs>
  <Slides>15</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15</vt:i4>
      </vt:variant>
    </vt:vector>
  </HeadingPairs>
  <TitlesOfParts>
    <vt:vector size="19" baseType="lpstr">
      <vt:lpstr>Arial</vt:lpstr>
      <vt:lpstr>Calibri</vt:lpstr>
      <vt:lpstr>Calibri Light</vt:lpstr>
      <vt:lpstr>Thème Office</vt:lpstr>
      <vt:lpstr>Évaluer :  comment et pour quoi faire? Rentrée 2021</vt:lpstr>
      <vt:lpstr>L’objectif de ce webinaire</vt:lpstr>
      <vt:lpstr>Présentation PowerPoint</vt:lpstr>
      <vt:lpstr>Présentation PowerPoint</vt:lpstr>
      <vt:lpstr>Présentation PowerPoint</vt:lpstr>
      <vt:lpstr>Présentation PowerPoint</vt:lpstr>
      <vt:lpstr>Les appréciations et le « feedback »</vt:lpstr>
      <vt:lpstr>Le « feedback » vu comme l’une des clés de l’apprentissage</vt:lpstr>
      <vt:lpstr>Présentation PowerPoint</vt:lpstr>
      <vt:lpstr>Présentation PowerPoint</vt:lpstr>
      <vt:lpstr>Présentation PowerPoint</vt:lpstr>
      <vt:lpstr>Le référentiel de compétences des professeurs</vt:lpstr>
      <vt:lpstr>Évaluation  en cycle terminal, références réglementaires 2021 :  - Décret 2021-983 du 27 juillet 2021 modifiant les dispositions du code de l’éducation relatives au baccalauréat général et au baccalauréat technologique  - Arrêté du 27 juillet 2021 portant adaptations des modalités d’organisation du baccalauréat général et technologique à compter de la session 2022  - Note de service du 29 juillet 2021 relative aux modalités d’évaluation des candidats à compter de la session 2022  - Le guide national de l’évaluation, et ses déclinaisons dans chaque établissement à travers le « projet d’évaluation » du cycle terminal</vt:lpstr>
      <vt:lpstr>Présentation PowerPoint</vt:lpstr>
      <vt:lpstr>Présentation PowerPoint</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L’évaluation</dc:title>
  <dc:creator>fiona ratkoff</dc:creator>
  <cp:lastModifiedBy>fiona ratkoff</cp:lastModifiedBy>
  <cp:revision>79</cp:revision>
  <dcterms:created xsi:type="dcterms:W3CDTF">2021-09-09T07:14:36Z</dcterms:created>
  <dcterms:modified xsi:type="dcterms:W3CDTF">2021-09-10T12:47:03Z</dcterms:modified>
</cp:coreProperties>
</file>