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92786-D6A5-4C86-A150-AA8277F82C86}" type="datetimeFigureOut">
              <a:rPr lang="fr-FR" smtClean="0"/>
              <a:t>19/05/2020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66D53-FD0F-4B54-8AB5-309E8FF3C6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663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3AD5C-FE3F-43B6-B4A6-2DA1EF59E7FD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9822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CE1DD-B510-4BBF-A987-9D9DFAAB5A8F}" type="datetime1">
              <a:rPr lang="fr-FR" smtClean="0"/>
              <a:t>19/05/2020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70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C8EA-3096-419A-8425-39A8AE055EEE}" type="datetime1">
              <a:rPr lang="fr-FR" smtClean="0"/>
              <a:t>19/05/2020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118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904BE-A58C-4BBA-AF68-9C9DF671A85B}" type="datetime1">
              <a:rPr lang="fr-FR" smtClean="0"/>
              <a:t>19/05/2020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1795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92B70-FABD-4DF2-80FA-237CB7897CFE}" type="datetime1">
              <a:rPr lang="fr-FR" smtClean="0"/>
              <a:t>19/05/2020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0827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B44FD-5FC3-4A94-AFF8-EA977FE058C2}" type="datetime1">
              <a:rPr lang="fr-FR" smtClean="0"/>
              <a:t>19/05/2020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524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8153-C273-4908-9EBE-434B9BC244B4}" type="datetime1">
              <a:rPr lang="fr-FR" smtClean="0"/>
              <a:t>19/05/2020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5943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DD78A-9BD7-44DF-96D9-3935B150CB25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757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6D605-0009-4CD8-A35F-69C78D675821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587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19164-093E-49FB-B68D-C31FC2FC7150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40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15080-D9F4-4F75-AAC8-A46029E513FD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90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2241-93B9-4218-B87A-720C7B67BF02}" type="datetime1">
              <a:rPr lang="fr-FR" smtClean="0"/>
              <a:t>19/05/2020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16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19732-FA07-4D7A-8C5D-E6809F265FA2}" type="datetime1">
              <a:rPr lang="fr-FR" smtClean="0"/>
              <a:t>19/05/2020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985D-4AFB-42C6-8D1A-C93484869A41}" type="datetime1">
              <a:rPr lang="fr-FR" smtClean="0"/>
              <a:t>19/05/2020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8971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A19CE-1121-4D36-8567-8CFA7A130341}" type="datetime1">
              <a:rPr lang="fr-FR" smtClean="0"/>
              <a:t>19/05/2020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25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9C81-36E1-4E6A-A387-CE8A836C30C8}" type="datetime1">
              <a:rPr lang="fr-FR" smtClean="0"/>
              <a:t>19/05/2020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12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A37A8-669C-4389-9320-71DE616AED76}" type="datetime1">
              <a:rPr lang="fr-FR" smtClean="0"/>
              <a:t>19/05/2020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90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41F03-E4AF-4CF0-A095-BD7DD6461242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H. COLIN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662FE-93E3-4F38-8B1C-D66FF4257300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ADEEF4E8-CE6C-49B0-92E8-956B6DB72AFC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719" y="306952"/>
            <a:ext cx="1200150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228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sldNum="0"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espanol.lingolia.com/es/gramatica/tiempos/futuro-simple/ejercicios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21E98-986F-433A-B066-07EB18F1BB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futuro</a:t>
            </a:r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en </a:t>
            </a:r>
            <a:r>
              <a:rPr lang="fr-FR" dirty="0" err="1">
                <a:latin typeface="Calibri" panose="020F0502020204030204" pitchFamily="34" charset="0"/>
                <a:cs typeface="Calibri" panose="020F0502020204030204" pitchFamily="34" charset="0"/>
              </a:rPr>
              <a:t>español</a:t>
            </a:r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D1075E-B51E-4119-868A-FE1320BEE6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4400" b="1" dirty="0" err="1"/>
              <a:t>F</a:t>
            </a:r>
            <a:r>
              <a:rPr lang="fr-FR" dirty="0" err="1"/>
              <a:t>uturo</a:t>
            </a:r>
            <a:r>
              <a:rPr lang="fr-FR" dirty="0"/>
              <a:t>… </a:t>
            </a:r>
            <a:r>
              <a:rPr lang="fr-FR" sz="4400" b="1" dirty="0" err="1"/>
              <a:t>F</a:t>
            </a:r>
            <a:r>
              <a:rPr lang="fr-FR" dirty="0" err="1"/>
              <a:t>ácil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EF1F4A-B9E4-493E-8AFC-DC72E3FD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554E8-881D-4958-A55E-1417117DB873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FF81854-BA23-4772-BC7F-C7E462963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04806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15E74-8B57-4D1B-8599-4351AEBD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5644" y="403639"/>
            <a:ext cx="10353761" cy="1326321"/>
          </a:xfrm>
        </p:spPr>
        <p:txBody>
          <a:bodyPr/>
          <a:lstStyle/>
          <a:p>
            <a:r>
              <a:rPr lang="fr-FR" dirty="0"/>
              <a:t>Clé numéro 2: un corps et une </a:t>
            </a:r>
            <a:r>
              <a:rPr lang="fr-FR" dirty="0" err="1"/>
              <a:t>tete</a:t>
            </a:r>
            <a:r>
              <a:rPr lang="fr-FR" dirty="0"/>
              <a:t> pour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99D760-721F-4A20-AD12-B630C090E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Comment te sens-tu? </a:t>
            </a:r>
          </a:p>
          <a:p>
            <a:r>
              <a:rPr lang="fr-FR" dirty="0"/>
              <a:t>Pas très à l’aise, alors recommence depuis le début, ou…</a:t>
            </a:r>
          </a:p>
          <a:p>
            <a:r>
              <a:rPr lang="fr-FR" dirty="0"/>
              <a:t>Si tu es confiant(e), continue!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3EA2F-550D-4853-BB9A-6F42DCC94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B8DA8-EB42-4F83-A78D-E96D3E5EAF60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34CBD1-6255-457A-8B02-F66D9740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349722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B57214-F23D-4C21-B9DD-6CB037C23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Expert(e) en « futur » à « yo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A01236-8824-40BE-AFCA-FA05418FC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Je te donne des « infinitifs », tu vas reproduire l’exercice précédent</a:t>
            </a:r>
          </a:p>
          <a:p>
            <a:r>
              <a:rPr lang="fr-FR" dirty="0"/>
              <a:t>Quand tu seras à l’aise, prendre dans ta main et regarder « </a:t>
            </a:r>
            <a:r>
              <a:rPr lang="fr-FR" dirty="0" err="1"/>
              <a:t>futuro</a:t>
            </a:r>
            <a:r>
              <a:rPr lang="fr-FR" dirty="0"/>
              <a:t> » suffira… </a:t>
            </a:r>
          </a:p>
          <a:p>
            <a:r>
              <a:rPr lang="fr-FR" dirty="0"/>
              <a:t>Quelques verbes… prêt(e)? </a:t>
            </a:r>
          </a:p>
          <a:p>
            <a:r>
              <a:rPr lang="fr-FR" dirty="0"/>
              <a:t>APRENDER:</a:t>
            </a:r>
          </a:p>
          <a:p>
            <a:r>
              <a:rPr lang="fr-FR" dirty="0" err="1"/>
              <a:t>Aprender</a:t>
            </a:r>
            <a:r>
              <a:rPr lang="fr-FR" sz="4400" dirty="0" err="1">
                <a:solidFill>
                  <a:srgbClr val="00B050"/>
                </a:solidFill>
              </a:rPr>
              <a:t>é</a:t>
            </a:r>
            <a:endParaRPr lang="fr-FR" sz="4400" dirty="0"/>
          </a:p>
          <a:p>
            <a:r>
              <a:rPr lang="fr-FR" sz="2400" dirty="0"/>
              <a:t>HABLAR:</a:t>
            </a:r>
          </a:p>
          <a:p>
            <a:r>
              <a:rPr lang="fr-FR" sz="2400" dirty="0" err="1"/>
              <a:t>hablar</a:t>
            </a:r>
            <a:r>
              <a:rPr lang="fr-FR" sz="4400" dirty="0" err="1">
                <a:solidFill>
                  <a:srgbClr val="00B050"/>
                </a:solidFill>
              </a:rPr>
              <a:t>é</a:t>
            </a:r>
            <a:endParaRPr lang="fr-FR" sz="2400" dirty="0"/>
          </a:p>
          <a:p>
            <a:endParaRPr lang="fr-FR" sz="4400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83231D-7252-4167-BA9F-7E15AB9C7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1BCEA-7ABE-4CE6-9077-B351FF54D9E7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EC18F3-1691-4DB8-A3C9-6FFCDECFD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82306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8F9A4A-0496-4DE5-828A-5082AFCD2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4571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367D15-F306-43F8-BA20-FDB2AB26F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2401" y="1009135"/>
            <a:ext cx="6438475" cy="483973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DECIDIR</a:t>
            </a:r>
          </a:p>
          <a:p>
            <a:r>
              <a:rPr lang="fr-FR" dirty="0" err="1"/>
              <a:t>decidir</a:t>
            </a:r>
            <a:r>
              <a:rPr lang="fr-FR" dirty="0" err="1">
                <a:solidFill>
                  <a:srgbClr val="00B050"/>
                </a:solidFill>
              </a:rPr>
              <a:t>é</a:t>
            </a:r>
            <a:endParaRPr lang="fr-FR" dirty="0"/>
          </a:p>
          <a:p>
            <a:r>
              <a:rPr lang="fr-FR" dirty="0"/>
              <a:t>VIAJAR</a:t>
            </a:r>
          </a:p>
          <a:p>
            <a:r>
              <a:rPr lang="fr-FR" dirty="0" err="1"/>
              <a:t>viajar</a:t>
            </a:r>
            <a:r>
              <a:rPr lang="fr-FR" dirty="0" err="1">
                <a:solidFill>
                  <a:srgbClr val="00B050"/>
                </a:solidFill>
              </a:rPr>
              <a:t>é</a:t>
            </a:r>
            <a:endParaRPr lang="fr-FR" dirty="0"/>
          </a:p>
          <a:p>
            <a:r>
              <a:rPr lang="fr-FR" dirty="0"/>
              <a:t>VOLVER</a:t>
            </a:r>
          </a:p>
          <a:p>
            <a:r>
              <a:rPr lang="fr-FR" dirty="0" err="1"/>
              <a:t>volver</a:t>
            </a:r>
            <a:r>
              <a:rPr lang="fr-FR" dirty="0" err="1">
                <a:solidFill>
                  <a:srgbClr val="00B050"/>
                </a:solidFill>
              </a:rPr>
              <a:t>é</a:t>
            </a:r>
            <a:endParaRPr lang="fr-FR" dirty="0"/>
          </a:p>
          <a:p>
            <a:r>
              <a:rPr lang="fr-FR" dirty="0"/>
              <a:t>ENSEÑAR</a:t>
            </a:r>
          </a:p>
          <a:p>
            <a:r>
              <a:rPr lang="fr-FR" dirty="0" err="1"/>
              <a:t>enseñar</a:t>
            </a:r>
            <a:r>
              <a:rPr lang="fr-FR" dirty="0" err="1">
                <a:solidFill>
                  <a:srgbClr val="00B050"/>
                </a:solidFill>
              </a:rPr>
              <a:t>é</a:t>
            </a:r>
            <a:endParaRPr lang="fr-FR" dirty="0"/>
          </a:p>
          <a:p>
            <a:r>
              <a:rPr lang="fr-FR" dirty="0"/>
              <a:t>ABRIR</a:t>
            </a:r>
          </a:p>
          <a:p>
            <a:r>
              <a:rPr lang="fr-FR" dirty="0" err="1"/>
              <a:t>abrir</a:t>
            </a:r>
            <a:r>
              <a:rPr lang="fr-FR" dirty="0" err="1">
                <a:solidFill>
                  <a:srgbClr val="00B050"/>
                </a:solidFill>
              </a:rPr>
              <a:t>é</a:t>
            </a:r>
            <a:endParaRPr lang="fr-FR" dirty="0"/>
          </a:p>
          <a:p>
            <a:r>
              <a:rPr lang="fr-FR" dirty="0"/>
              <a:t>CERRAR</a:t>
            </a:r>
          </a:p>
          <a:p>
            <a:r>
              <a:rPr lang="fr-FR" dirty="0" err="1"/>
              <a:t>cerrar</a:t>
            </a:r>
            <a:r>
              <a:rPr lang="fr-FR" dirty="0" err="1">
                <a:solidFill>
                  <a:srgbClr val="00B050"/>
                </a:solidFill>
              </a:rPr>
              <a:t>é</a:t>
            </a: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11BF8D-60B7-49FA-B0D4-0F853921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6F33-7C7B-496A-ADB9-E850AC8ABBBB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027AC3-7032-4DE8-B597-E03BCF2F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37910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A7FBD-4E57-4215-8618-25298548C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141" y="403639"/>
            <a:ext cx="10353761" cy="1326321"/>
          </a:xfrm>
        </p:spPr>
        <p:txBody>
          <a:bodyPr/>
          <a:lstStyle/>
          <a:p>
            <a:r>
              <a:rPr lang="fr-FR" dirty="0"/>
              <a:t>Clé numéro 2: un corps et une </a:t>
            </a:r>
            <a:r>
              <a:rPr lang="fr-FR" dirty="0" err="1"/>
              <a:t>tete</a:t>
            </a:r>
            <a:r>
              <a:rPr lang="fr-FR" dirty="0"/>
              <a:t> pour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5F64FA-4500-4888-AD02-76E2FEAC6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Comment te sens-tu? Confiant (e)? Alors en avant!</a:t>
            </a:r>
          </a:p>
          <a:p>
            <a:r>
              <a:rPr lang="fr-FR" dirty="0"/>
              <a:t>Si tu veux, tu fais le même exercice avec toutes les terminaisons:</a:t>
            </a:r>
          </a:p>
          <a:p>
            <a:r>
              <a:rPr lang="fr-FR" dirty="0" err="1"/>
              <a:t>VIVIR</a:t>
            </a:r>
            <a:r>
              <a:rPr lang="fr-FR" dirty="0" err="1">
                <a:solidFill>
                  <a:srgbClr val="00B050"/>
                </a:solidFill>
              </a:rPr>
              <a:t>é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 err="1"/>
              <a:t>VIVIR</a:t>
            </a:r>
            <a:r>
              <a:rPr lang="fr-FR" dirty="0" err="1">
                <a:solidFill>
                  <a:srgbClr val="00B050"/>
                </a:solidFill>
              </a:rPr>
              <a:t>ás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 err="1"/>
              <a:t>VIVIR</a:t>
            </a:r>
            <a:r>
              <a:rPr lang="fr-FR" dirty="0" err="1">
                <a:solidFill>
                  <a:srgbClr val="00B050"/>
                </a:solidFill>
              </a:rPr>
              <a:t>á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 err="1"/>
              <a:t>VIVIR</a:t>
            </a:r>
            <a:r>
              <a:rPr lang="fr-FR" dirty="0" err="1">
                <a:solidFill>
                  <a:srgbClr val="00B050"/>
                </a:solidFill>
              </a:rPr>
              <a:t>emos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 err="1"/>
              <a:t>VIVIR</a:t>
            </a:r>
            <a:r>
              <a:rPr lang="fr-FR" dirty="0" err="1">
                <a:solidFill>
                  <a:srgbClr val="00B050"/>
                </a:solidFill>
              </a:rPr>
              <a:t>éis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 err="1"/>
              <a:t>VIVIR</a:t>
            </a:r>
            <a:r>
              <a:rPr lang="fr-FR" dirty="0" err="1">
                <a:solidFill>
                  <a:srgbClr val="00B050"/>
                </a:solidFill>
              </a:rPr>
              <a:t>án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B84AE8-3125-4A5C-8649-D8CD62781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CF33-98AB-454F-AE08-D5FF7CA9EB95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956B61-47BE-4D5C-A804-4B2D6A68D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46604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8E6D13-AFAA-4078-BD5D-BFEC588DC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6790" y="601362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5EEC38-E55E-4679-8754-2A0300C9F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Qui dit « irrégulier » ne veut pas dire infaisable, ou pas digne d’être appris! </a:t>
            </a:r>
          </a:p>
          <a:p>
            <a:r>
              <a:rPr lang="fr-FR" dirty="0"/>
              <a:t>« irrégulier » veut dire: je ne suis pas comme la norme… je suis </a:t>
            </a:r>
            <a:r>
              <a:rPr lang="fr-FR" dirty="0" err="1"/>
              <a:t>extra-ordinaire</a:t>
            </a:r>
            <a:r>
              <a:rPr lang="fr-FR" dirty="0"/>
              <a:t>!</a:t>
            </a:r>
          </a:p>
          <a:p>
            <a:r>
              <a:rPr lang="fr-FR" dirty="0"/>
              <a:t>Si je suis </a:t>
            </a:r>
            <a:r>
              <a:rPr lang="fr-FR" dirty="0" err="1"/>
              <a:t>extra-ordinaire</a:t>
            </a:r>
            <a:r>
              <a:rPr lang="fr-FR" dirty="0"/>
              <a:t>, je suscite l’intérêt et on se souvient de moi! </a:t>
            </a:r>
          </a:p>
          <a:p>
            <a:r>
              <a:rPr lang="fr-FR" dirty="0"/>
              <a:t>Non? </a:t>
            </a:r>
          </a:p>
          <a:p>
            <a:r>
              <a:rPr lang="fr-FR" dirty="0"/>
              <a:t>« </a:t>
            </a:r>
            <a:r>
              <a:rPr lang="fr-FR" dirty="0" err="1"/>
              <a:t>futuro</a:t>
            </a:r>
            <a:r>
              <a:rPr lang="fr-FR" dirty="0"/>
              <a:t> » n’a créé que 12 verbes exceptionnels! C’est peu, non? </a:t>
            </a:r>
          </a:p>
          <a:p>
            <a:r>
              <a:rPr lang="fr-FR" dirty="0"/>
              <a:t>Dis-le à voix haute: « </a:t>
            </a:r>
            <a:r>
              <a:rPr lang="fr-FR" dirty="0" err="1"/>
              <a:t>futuro</a:t>
            </a:r>
            <a:r>
              <a:rPr lang="fr-FR" dirty="0"/>
              <a:t> n’a créé que 12 verbes exceptionnels!!! »</a:t>
            </a:r>
          </a:p>
          <a:p>
            <a:r>
              <a:rPr lang="fr-FR" dirty="0"/>
              <a:t>As-tu envie de les connaître? </a:t>
            </a:r>
          </a:p>
          <a:p>
            <a:r>
              <a:rPr lang="fr-FR" dirty="0"/>
              <a:t>Oui, alors diapo suivante!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FDA0A3-BDD9-4501-BCDB-E9E8F5B89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6DC18-E920-4FB5-A97A-852BEB8DCC41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EAE156-CF76-4F4B-AF15-4365A99EC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32918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2910D4-1760-4A13-A3A4-AD77B4FBB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071" y="403639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E90749-D454-4E9E-BFED-6F955E16F0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6000" dirty="0"/>
          </a:p>
          <a:p>
            <a:pPr marL="0" indent="0" algn="ctr">
              <a:buNone/>
            </a:pPr>
            <a:r>
              <a:rPr lang="fr-FR" sz="6000" dirty="0"/>
              <a:t>CDHHPPQSSTVV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F1595B-58FB-4280-9AF1-5F284B341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5C2D1-0A50-4818-B83B-BB96D8F7579D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92E0391-DF3C-4E39-AB69-B1FB74255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348270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5EE762-33A8-4493-8DDB-2E171558B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9659F5-34F1-477A-96BF-3A2D044AC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fr-FR" sz="5400" dirty="0"/>
          </a:p>
          <a:p>
            <a:pPr marL="0" indent="0" algn="ctr">
              <a:buNone/>
            </a:pPr>
            <a:r>
              <a:rPr lang="fr-FR" sz="5400" dirty="0"/>
              <a:t>?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C395F8-E81E-4A46-9811-A892DCD4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2F7A4-6642-4DC3-AEA7-CB49DE698526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F6AC24-6C59-4553-B90F-409FF30FF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04120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2F1AA7-6F1E-42C4-AFEF-86B1DC2C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3287" y="394657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1B3B73-FE33-48D5-ADA8-0B1795FF9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767016"/>
            <a:ext cx="10353762" cy="4024184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fr-FR" sz="2300" dirty="0"/>
              <a:t>C</a:t>
            </a:r>
          </a:p>
          <a:p>
            <a:pPr marL="0" indent="0" algn="ctr">
              <a:buNone/>
            </a:pPr>
            <a:r>
              <a:rPr lang="fr-FR" sz="2300" dirty="0"/>
              <a:t>D</a:t>
            </a:r>
          </a:p>
          <a:p>
            <a:pPr marL="0" indent="0" algn="ctr">
              <a:buNone/>
            </a:pPr>
            <a:r>
              <a:rPr lang="fr-FR" sz="2300" dirty="0"/>
              <a:t>H</a:t>
            </a:r>
          </a:p>
          <a:p>
            <a:pPr marL="0" indent="0" algn="ctr">
              <a:buNone/>
            </a:pPr>
            <a:r>
              <a:rPr lang="fr-FR" sz="2300" dirty="0"/>
              <a:t>H</a:t>
            </a:r>
          </a:p>
          <a:p>
            <a:pPr marL="0" indent="0" algn="ctr">
              <a:buNone/>
            </a:pPr>
            <a:r>
              <a:rPr lang="fr-FR" sz="2300" dirty="0"/>
              <a:t>P</a:t>
            </a:r>
          </a:p>
          <a:p>
            <a:pPr marL="0" indent="0" algn="ctr">
              <a:buNone/>
            </a:pPr>
            <a:r>
              <a:rPr lang="fr-FR" sz="2300" dirty="0"/>
              <a:t>P</a:t>
            </a:r>
          </a:p>
          <a:p>
            <a:pPr marL="0" indent="0" algn="ctr">
              <a:buNone/>
            </a:pPr>
            <a:r>
              <a:rPr lang="fr-FR" sz="2300" dirty="0"/>
              <a:t>Q</a:t>
            </a:r>
          </a:p>
          <a:p>
            <a:pPr marL="0" indent="0" algn="ctr">
              <a:buNone/>
            </a:pPr>
            <a:r>
              <a:rPr lang="fr-FR" sz="2300" dirty="0"/>
              <a:t>S</a:t>
            </a:r>
          </a:p>
          <a:p>
            <a:pPr marL="0" indent="0" algn="ctr">
              <a:buNone/>
            </a:pPr>
            <a:r>
              <a:rPr lang="fr-FR" sz="2300" dirty="0"/>
              <a:t>S</a:t>
            </a:r>
          </a:p>
          <a:p>
            <a:pPr marL="0" indent="0" algn="ctr">
              <a:buNone/>
            </a:pPr>
            <a:r>
              <a:rPr lang="fr-FR" sz="2300" dirty="0"/>
              <a:t>T</a:t>
            </a:r>
          </a:p>
          <a:p>
            <a:pPr marL="0" indent="0" algn="ctr">
              <a:buNone/>
            </a:pPr>
            <a:r>
              <a:rPr lang="fr-FR" sz="2300" dirty="0"/>
              <a:t>V</a:t>
            </a:r>
          </a:p>
          <a:p>
            <a:pPr marL="0" indent="0" algn="ctr">
              <a:buNone/>
            </a:pPr>
            <a:r>
              <a:rPr lang="fr-FR" dirty="0"/>
              <a:t>V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81C12C-6CA9-46AD-AB94-96FE6AF0A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15DE-3EAE-4A24-AAB7-FFEA5945E40F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D79AB9-8E4E-48BF-B8F2-B711072CF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56765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EFB80C-7DCB-42F4-966D-C9D5A596E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8638" y="403639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B40632-D45A-472E-8399-7343CF55D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C’est un code pour mémoriser ces verbes exceptionnels!</a:t>
            </a:r>
          </a:p>
          <a:p>
            <a:r>
              <a:rPr lang="fr-FR" dirty="0"/>
              <a:t>Répète-le à voix haute 10 fois: « CDHHPPQSSTVV »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44FC5F-F106-4C8F-9710-9C83ED4E7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8609C-49C1-4873-A261-EF08E5CAE4DB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E8F4E8-AC74-4751-941E-DB7C7D9F6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36967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A66E19-137D-4FA1-A2E6-1F24BCE52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5136" y="411892"/>
            <a:ext cx="10353761" cy="1083276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BA206A-F95C-4A7A-BD30-A0D9BA0A0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1692876"/>
            <a:ext cx="10353762" cy="4374291"/>
          </a:xfrm>
        </p:spPr>
        <p:txBody>
          <a:bodyPr>
            <a:normAutofit fontScale="62500" lnSpcReduction="20000"/>
          </a:bodyPr>
          <a:lstStyle/>
          <a:p>
            <a:r>
              <a:rPr lang="fr-FR" dirty="0"/>
              <a:t>Ces lettres exceptionnelles correspondent à la première lettre de chaque verbe…</a:t>
            </a:r>
          </a:p>
          <a:p>
            <a:r>
              <a:rPr lang="fr-FR" dirty="0" err="1"/>
              <a:t>Caber</a:t>
            </a:r>
            <a:r>
              <a:rPr lang="fr-FR" dirty="0"/>
              <a:t> (contenir, tenir dans…)</a:t>
            </a:r>
          </a:p>
          <a:p>
            <a:r>
              <a:rPr lang="fr-FR" dirty="0" err="1"/>
              <a:t>Decir</a:t>
            </a:r>
            <a:r>
              <a:rPr lang="fr-FR" dirty="0"/>
              <a:t> (dire)</a:t>
            </a:r>
          </a:p>
          <a:p>
            <a:r>
              <a:rPr lang="fr-FR" dirty="0"/>
              <a:t>Haber (auxiliaire)</a:t>
            </a:r>
          </a:p>
          <a:p>
            <a:r>
              <a:rPr lang="fr-FR" dirty="0" err="1"/>
              <a:t>Hacer</a:t>
            </a:r>
            <a:r>
              <a:rPr lang="fr-FR" dirty="0"/>
              <a:t> (faire)</a:t>
            </a:r>
          </a:p>
          <a:p>
            <a:r>
              <a:rPr lang="fr-FR" dirty="0" err="1"/>
              <a:t>Poder</a:t>
            </a:r>
            <a:r>
              <a:rPr lang="fr-FR" dirty="0"/>
              <a:t> (pouvoir)</a:t>
            </a:r>
          </a:p>
          <a:p>
            <a:r>
              <a:rPr lang="fr-FR" dirty="0" err="1"/>
              <a:t>Poner</a:t>
            </a:r>
            <a:r>
              <a:rPr lang="fr-FR" dirty="0"/>
              <a:t> (mettre, poser)</a:t>
            </a:r>
          </a:p>
          <a:p>
            <a:r>
              <a:rPr lang="fr-FR" dirty="0" err="1"/>
              <a:t>Querer</a:t>
            </a:r>
            <a:r>
              <a:rPr lang="fr-FR" dirty="0"/>
              <a:t> (vouloir)</a:t>
            </a:r>
          </a:p>
          <a:p>
            <a:r>
              <a:rPr lang="fr-FR" dirty="0" err="1"/>
              <a:t>Saber</a:t>
            </a:r>
            <a:r>
              <a:rPr lang="fr-FR" dirty="0"/>
              <a:t> (savoir)</a:t>
            </a:r>
          </a:p>
          <a:p>
            <a:r>
              <a:rPr lang="fr-FR" dirty="0"/>
              <a:t>Salir (sortir)</a:t>
            </a:r>
          </a:p>
          <a:p>
            <a:r>
              <a:rPr lang="fr-FR" dirty="0" err="1"/>
              <a:t>Tener</a:t>
            </a:r>
            <a:r>
              <a:rPr lang="fr-FR" dirty="0"/>
              <a:t> (avoir)</a:t>
            </a:r>
          </a:p>
          <a:p>
            <a:r>
              <a:rPr lang="fr-FR" dirty="0" err="1"/>
              <a:t>Valer</a:t>
            </a:r>
            <a:r>
              <a:rPr lang="fr-FR" dirty="0"/>
              <a:t> (valoir)</a:t>
            </a:r>
          </a:p>
          <a:p>
            <a:r>
              <a:rPr lang="fr-FR" dirty="0"/>
              <a:t>Venir (venir)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14CD4C-EFB4-4B77-8FF0-3760D05F5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9C5E-54D7-465C-BC0B-F33D01A96D5E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2E26A7-80CF-4B22-AC42-966079DC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089791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4E97FD-2075-4A93-AD90-6A946361B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Defi</a:t>
            </a:r>
            <a:r>
              <a:rPr lang="fr-FR" dirty="0"/>
              <a:t>: Expert en futur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E72A00-04D4-4D84-97B3-C11495BCC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Voici ton défi pour cette étape: </a:t>
            </a:r>
          </a:p>
          <a:p>
            <a:pPr marL="0" indent="0">
              <a:buNone/>
            </a:pPr>
            <a:r>
              <a:rPr lang="fr-FR" dirty="0"/>
              <a:t>maîtriser le futur pour absolument TOUS les verbes que l’on te présente, que tu les connaisses, que tu en connaisses le sens ou pas!</a:t>
            </a:r>
          </a:p>
          <a:p>
            <a:pPr marL="0" indent="0">
              <a:buNone/>
            </a:pPr>
            <a:endParaRPr lang="fr-FR" dirty="0"/>
          </a:p>
          <a:p>
            <a:pPr>
              <a:buFontTx/>
              <a:buChar char="-"/>
            </a:pPr>
            <a:r>
              <a:rPr lang="fr-FR" dirty="0"/>
              <a:t>Tu veux devenir incollable? Alors maîtrise </a:t>
            </a:r>
            <a:r>
              <a:rPr lang="fr-FR"/>
              <a:t>les 3 clés </a:t>
            </a:r>
            <a:r>
              <a:rPr lang="fr-FR" dirty="0"/>
              <a:t>suivantes! </a:t>
            </a:r>
          </a:p>
          <a:p>
            <a:pPr>
              <a:buFontTx/>
              <a:buChar char="-"/>
            </a:pPr>
            <a:r>
              <a:rPr lang="fr-FR" dirty="0"/>
              <a:t>Prêt(e)? </a:t>
            </a:r>
          </a:p>
          <a:p>
            <a:pPr>
              <a:buFontTx/>
              <a:buChar char="-"/>
            </a:pPr>
            <a:r>
              <a:rPr lang="fr-FR" dirty="0"/>
              <a:t>¡</a:t>
            </a:r>
            <a:r>
              <a:rPr lang="fr-FR" dirty="0" err="1"/>
              <a:t>Vamos</a:t>
            </a:r>
            <a:r>
              <a:rPr lang="fr-FR" dirty="0"/>
              <a:t>!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80FF40-601C-48B3-AE81-2740B37BC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2A51-893B-426B-AFF5-BDA3DE5403AD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7FC5A9-FFF9-4BFF-AE02-5BBFA18EC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376051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5A9082-388F-43FB-9431-91FD7C679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925" y="403639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076295-4B71-4B0A-9C11-E247E4398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Uniquement des verbes quotidiens exceptionnels! </a:t>
            </a:r>
          </a:p>
          <a:p>
            <a:r>
              <a:rPr lang="fr-FR" dirty="0"/>
              <a:t>Pour les apprendre, on va les regrouper en familles</a:t>
            </a:r>
          </a:p>
          <a:p>
            <a:r>
              <a:rPr lang="fr-FR" b="1" u="sng" dirty="0"/>
              <a:t>1. la famille des –ré</a:t>
            </a:r>
          </a:p>
          <a:p>
            <a:r>
              <a:rPr lang="fr-FR" dirty="0"/>
              <a:t>DECIR 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diré</a:t>
            </a:r>
            <a:endParaRPr lang="fr-FR" dirty="0">
              <a:solidFill>
                <a:srgbClr val="00B050"/>
              </a:solidFill>
              <a:sym typeface="Wingdings 3" panose="05040102010807070707" pitchFamily="18" charset="2"/>
            </a:endParaRPr>
          </a:p>
          <a:p>
            <a:r>
              <a:rPr lang="fr-FR" dirty="0">
                <a:sym typeface="Wingdings 3" panose="05040102010807070707" pitchFamily="18" charset="2"/>
              </a:rPr>
              <a:t>HACER </a:t>
            </a:r>
            <a:r>
              <a:rPr lang="fr-FR" dirty="0">
                <a:solidFill>
                  <a:srgbClr val="00B050"/>
                </a:solidFill>
                <a:sym typeface="Wingdings 3" panose="05040102010807070707" pitchFamily="18" charset="2"/>
              </a:rPr>
              <a:t>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haré</a:t>
            </a:r>
            <a:endParaRPr lang="fr-FR" dirty="0">
              <a:solidFill>
                <a:srgbClr val="00B050"/>
              </a:solidFill>
              <a:sym typeface="Wingdings 3" panose="05040102010807070707" pitchFamily="18" charset="2"/>
            </a:endParaRPr>
          </a:p>
          <a:p>
            <a:r>
              <a:rPr lang="fr-FR" dirty="0">
                <a:sym typeface="Wingdings 3" panose="05040102010807070707" pitchFamily="18" charset="2"/>
              </a:rPr>
              <a:t>QUERER </a:t>
            </a:r>
            <a:r>
              <a:rPr lang="fr-FR" dirty="0">
                <a:solidFill>
                  <a:srgbClr val="00B050"/>
                </a:solidFill>
                <a:sym typeface="Wingdings 3" panose="05040102010807070707" pitchFamily="18" charset="2"/>
              </a:rPr>
              <a:t>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querré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FA707F-A15D-4BFC-B90B-C7587438C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0F740-9179-49A3-B11E-5835AA236216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DB1E7F5-09E7-4DAB-BBF4-3F9AD7181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40378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CE8922-F207-49F0-8688-393DF2898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81" y="498389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1EF9D1-1F5B-4CCB-AA86-3C1D170C9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/>
              <a:t>2. la famille des –</a:t>
            </a:r>
            <a:r>
              <a:rPr lang="fr-FR" b="1" u="sng" dirty="0" err="1"/>
              <a:t>bré</a:t>
            </a:r>
            <a:endParaRPr lang="fr-FR" b="1" u="sng" dirty="0"/>
          </a:p>
          <a:p>
            <a:r>
              <a:rPr lang="fr-FR" dirty="0"/>
              <a:t>CABER 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>
                <a:solidFill>
                  <a:srgbClr val="00B050"/>
                </a:solidFill>
                <a:sym typeface="Wingdings 3" panose="05040102010807070707" pitchFamily="18" charset="2"/>
              </a:rPr>
              <a:t>cabré</a:t>
            </a:r>
          </a:p>
          <a:p>
            <a:r>
              <a:rPr lang="fr-FR" dirty="0">
                <a:sym typeface="Wingdings 3" panose="05040102010807070707" pitchFamily="18" charset="2"/>
              </a:rPr>
              <a:t>HABER 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habré</a:t>
            </a:r>
            <a:endParaRPr lang="fr-FR" dirty="0">
              <a:solidFill>
                <a:srgbClr val="00B050"/>
              </a:solidFill>
              <a:sym typeface="Wingdings 3" panose="05040102010807070707" pitchFamily="18" charset="2"/>
            </a:endParaRPr>
          </a:p>
          <a:p>
            <a:r>
              <a:rPr lang="fr-FR" dirty="0">
                <a:sym typeface="Wingdings 3" panose="05040102010807070707" pitchFamily="18" charset="2"/>
              </a:rPr>
              <a:t>SABER  </a:t>
            </a:r>
            <a:r>
              <a:rPr lang="fr-FR" dirty="0">
                <a:solidFill>
                  <a:srgbClr val="00B050"/>
                </a:solidFill>
                <a:sym typeface="Wingdings 3" panose="05040102010807070707" pitchFamily="18" charset="2"/>
              </a:rPr>
              <a:t>sabré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9E9C9C-1B40-4429-A3CB-9F83267F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ECD-96E3-4B44-A51E-30A7858ADD5C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E0CE41-D5FE-49A0-AADE-842CC1AC6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35425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F211DD-5731-43ED-8655-68A5D8D2D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6347" y="523102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CE97B5-43E5-4B20-B955-038465900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4" y="2097093"/>
            <a:ext cx="10353762" cy="3695136"/>
          </a:xfrm>
        </p:spPr>
        <p:txBody>
          <a:bodyPr>
            <a:normAutofit/>
          </a:bodyPr>
          <a:lstStyle/>
          <a:p>
            <a:r>
              <a:rPr lang="fr-FR" dirty="0"/>
              <a:t>3</a:t>
            </a:r>
            <a:r>
              <a:rPr lang="fr-FR" b="1" u="sng" dirty="0"/>
              <a:t>. La famille des –</a:t>
            </a:r>
            <a:r>
              <a:rPr lang="fr-FR" b="1" u="sng" dirty="0" err="1"/>
              <a:t>dré</a:t>
            </a:r>
            <a:r>
              <a:rPr lang="fr-FR" b="1" u="sng" dirty="0"/>
              <a:t>:</a:t>
            </a:r>
          </a:p>
          <a:p>
            <a:r>
              <a:rPr lang="fr-FR" dirty="0"/>
              <a:t>PODER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podré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/>
              <a:t>PONER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pondré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/>
              <a:t>SALIR 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saldré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/>
              <a:t>TENER 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tendré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/>
              <a:t>VALER 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valdré</a:t>
            </a:r>
            <a:endParaRPr lang="fr-FR" dirty="0">
              <a:solidFill>
                <a:srgbClr val="00B050"/>
              </a:solidFill>
            </a:endParaRPr>
          </a:p>
          <a:p>
            <a:r>
              <a:rPr lang="fr-FR" dirty="0"/>
              <a:t>VENIR </a:t>
            </a:r>
            <a:r>
              <a:rPr lang="fr-FR" dirty="0">
                <a:sym typeface="Wingdings 3" panose="05040102010807070707" pitchFamily="18" charset="2"/>
              </a:rPr>
              <a:t> </a:t>
            </a:r>
            <a:r>
              <a:rPr lang="fr-FR" dirty="0" err="1">
                <a:solidFill>
                  <a:srgbClr val="00B050"/>
                </a:solidFill>
                <a:sym typeface="Wingdings 3" panose="05040102010807070707" pitchFamily="18" charset="2"/>
              </a:rPr>
              <a:t>vendré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54DA0D-1E8E-4BBD-AA8B-00AA5D5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77E2D-B90E-433F-935B-1DA46BBD2A42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DD17A6-3C7D-4389-94F8-15879CFA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402946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0DC908-5C8A-4C61-87AA-B628C2FC9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82" y="498389"/>
            <a:ext cx="10353761" cy="1326321"/>
          </a:xfrm>
        </p:spPr>
        <p:txBody>
          <a:bodyPr/>
          <a:lstStyle/>
          <a:p>
            <a:r>
              <a:rPr lang="fr-FR" dirty="0"/>
              <a:t>Clé numéro 3: se réconcilier avec les irréguliers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196D0D-F336-49BC-B490-79A136116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Tu es maintenant parfaitement capable de conjuguer les 12 verbes exceptionnels à toutes les personnes</a:t>
            </a:r>
          </a:p>
          <a:p>
            <a:r>
              <a:rPr lang="fr-FR" dirty="0"/>
              <a:t>Fais-le à voix haute!</a:t>
            </a:r>
          </a:p>
          <a:p>
            <a:r>
              <a:rPr lang="fr-FR" dirty="0"/>
              <a:t>Ose!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8E5581-C6CE-473E-B85B-9C633B37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F0D5-88AE-46C9-B969-A6D4DBBBCB2B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260113-7108-487A-8E67-32E1B0A94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3542875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E94F6B-2AF8-4413-812C-51C95EDD6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Récapitulons les 3 clés!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52493B-6654-4959-979A-FB6808CFA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Clé numéro 1: je te nomme « </a:t>
            </a:r>
            <a:r>
              <a:rPr lang="fr-FR" dirty="0" err="1"/>
              <a:t>futuro</a:t>
            </a:r>
            <a:r>
              <a:rPr lang="fr-FR" dirty="0"/>
              <a:t> » </a:t>
            </a:r>
          </a:p>
          <a:p>
            <a:r>
              <a:rPr lang="fr-FR" dirty="0"/>
              <a:t>Clé numéro 2: « </a:t>
            </a:r>
            <a:r>
              <a:rPr lang="fr-FR" dirty="0" err="1"/>
              <a:t>futuro</a:t>
            </a:r>
            <a:r>
              <a:rPr lang="fr-FR" dirty="0"/>
              <a:t> » a un corps « infinitif » et une tête « -é »</a:t>
            </a:r>
          </a:p>
          <a:p>
            <a:r>
              <a:rPr lang="fr-FR" dirty="0"/>
              <a:t>Clé numéro 3: pas si durs les verbes exceptionnels de « </a:t>
            </a:r>
            <a:r>
              <a:rPr lang="fr-FR" dirty="0" err="1"/>
              <a:t>futuro</a:t>
            </a:r>
            <a:r>
              <a:rPr lang="fr-FR" dirty="0"/>
              <a:t> » en 3 familles!</a:t>
            </a:r>
          </a:p>
          <a:p>
            <a:r>
              <a:rPr lang="fr-FR" dirty="0"/>
              <a:t>CDHHPPQSSTVV en –ré/-</a:t>
            </a:r>
            <a:r>
              <a:rPr lang="fr-FR" dirty="0" err="1"/>
              <a:t>bré</a:t>
            </a:r>
            <a:r>
              <a:rPr lang="fr-FR" dirty="0"/>
              <a:t>/-</a:t>
            </a:r>
            <a:r>
              <a:rPr lang="fr-FR" dirty="0" err="1"/>
              <a:t>dré</a:t>
            </a:r>
            <a:endParaRPr lang="fr-FR" dirty="0"/>
          </a:p>
          <a:p>
            <a:endParaRPr lang="fr-FR" dirty="0"/>
          </a:p>
          <a:p>
            <a:r>
              <a:rPr lang="fr-FR" dirty="0"/>
              <a:t>Tu es toujours là? Confiant (e)? </a:t>
            </a:r>
          </a:p>
          <a:p>
            <a:r>
              <a:rPr lang="fr-FR" dirty="0"/>
              <a:t>Si oui, continue!</a:t>
            </a:r>
          </a:p>
          <a:p>
            <a:r>
              <a:rPr lang="fr-FR" dirty="0"/>
              <a:t>Si non, reviens en arrière et prends le temps…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C2522D-E774-48A4-BA1E-9B3454C2E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51698-C3BB-4D62-9FC2-AFC8748F4709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982FC2-D581-4E5D-B61A-D9032052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09697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F17833-53C5-4C9B-B9E5-CE881C1C3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« </a:t>
            </a:r>
            <a:r>
              <a:rPr lang="fr-FR" dirty="0" err="1"/>
              <a:t>Futuro</a:t>
            </a:r>
            <a:r>
              <a:rPr lang="fr-FR" dirty="0"/>
              <a:t> » en pratique…</a:t>
            </a:r>
            <a:br>
              <a:rPr lang="fr-FR" dirty="0"/>
            </a:br>
            <a:r>
              <a:rPr lang="fr-FR" dirty="0"/>
              <a:t>¡« </a:t>
            </a:r>
            <a:r>
              <a:rPr lang="fr-FR" dirty="0" err="1"/>
              <a:t>Futuro</a:t>
            </a:r>
            <a:r>
              <a:rPr lang="fr-FR" dirty="0"/>
              <a:t> » </a:t>
            </a:r>
            <a:r>
              <a:rPr lang="fr-FR" dirty="0" err="1"/>
              <a:t>fácil</a:t>
            </a:r>
            <a:r>
              <a:rPr lang="fr-FR" dirty="0"/>
              <a:t>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AF18A7-A253-46E3-BE5D-65D35CDE1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Tu vas conjuguer les verbes suivants au « </a:t>
            </a:r>
            <a:r>
              <a:rPr lang="fr-FR" dirty="0" err="1"/>
              <a:t>futuro</a:t>
            </a:r>
            <a:r>
              <a:rPr lang="fr-FR" dirty="0"/>
              <a:t> » et à «yo » soit dans ta tête, soit tu le dis à voix haute, soit tu l’écris. La réponse apparaît au clic suivant…</a:t>
            </a:r>
          </a:p>
          <a:p>
            <a:r>
              <a:rPr lang="fr-FR" dirty="0"/>
              <a:t>ESCRIBIR</a:t>
            </a:r>
          </a:p>
          <a:p>
            <a:r>
              <a:rPr lang="fr-FR" dirty="0" err="1"/>
              <a:t>Escribiré</a:t>
            </a:r>
            <a:endParaRPr lang="fr-FR" dirty="0"/>
          </a:p>
          <a:p>
            <a:r>
              <a:rPr lang="fr-FR" dirty="0"/>
              <a:t>DAR</a:t>
            </a:r>
          </a:p>
          <a:p>
            <a:r>
              <a:rPr lang="fr-FR" dirty="0"/>
              <a:t>Daré</a:t>
            </a:r>
          </a:p>
          <a:p>
            <a:r>
              <a:rPr lang="fr-FR" dirty="0"/>
              <a:t>VIVIR</a:t>
            </a:r>
          </a:p>
          <a:p>
            <a:r>
              <a:rPr lang="fr-FR" dirty="0" err="1"/>
              <a:t>Viviré</a:t>
            </a:r>
            <a:endParaRPr lang="fr-FR" dirty="0"/>
          </a:p>
          <a:p>
            <a:r>
              <a:rPr lang="fr-FR" dirty="0"/>
              <a:t>On tourne la page…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1E2679-EAE6-4668-B3B1-AC8490F48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C7F5D-9407-4804-A7D3-7755534FA48B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FE21BA-37DE-446F-A821-004D03A03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295782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EB1FBA-57DA-41A6-BF57-EA415534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237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1FECC0-A14E-42AE-8B46-32C2D3737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9567" y="1050324"/>
            <a:ext cx="8857989" cy="4740875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LEER</a:t>
            </a:r>
          </a:p>
          <a:p>
            <a:r>
              <a:rPr lang="fr-FR" dirty="0" err="1"/>
              <a:t>Leeré</a:t>
            </a:r>
            <a:endParaRPr lang="fr-FR" dirty="0"/>
          </a:p>
          <a:p>
            <a:r>
              <a:rPr lang="fr-FR" dirty="0"/>
              <a:t>REDACTAR</a:t>
            </a:r>
          </a:p>
          <a:p>
            <a:r>
              <a:rPr lang="fr-FR" dirty="0" err="1"/>
              <a:t>Redactaré</a:t>
            </a:r>
            <a:endParaRPr lang="fr-FR" dirty="0"/>
          </a:p>
          <a:p>
            <a:r>
              <a:rPr lang="fr-FR" dirty="0"/>
              <a:t>CORRER</a:t>
            </a:r>
          </a:p>
          <a:p>
            <a:r>
              <a:rPr lang="fr-FR" dirty="0" err="1"/>
              <a:t>Correré</a:t>
            </a:r>
            <a:endParaRPr lang="fr-FR" dirty="0"/>
          </a:p>
          <a:p>
            <a:r>
              <a:rPr lang="fr-FR" dirty="0"/>
              <a:t>ANDAR</a:t>
            </a:r>
          </a:p>
          <a:p>
            <a:r>
              <a:rPr lang="fr-FR" dirty="0" err="1"/>
              <a:t>Andaré</a:t>
            </a:r>
            <a:endParaRPr lang="fr-FR" dirty="0"/>
          </a:p>
          <a:p>
            <a:r>
              <a:rPr lang="fr-FR" dirty="0"/>
              <a:t>CAMINAR</a:t>
            </a:r>
          </a:p>
          <a:p>
            <a:r>
              <a:rPr lang="fr-FR" dirty="0" err="1"/>
              <a:t>Caminaré</a:t>
            </a:r>
            <a:endParaRPr lang="fr-FR" dirty="0"/>
          </a:p>
          <a:p>
            <a:r>
              <a:rPr lang="fr-FR" dirty="0"/>
              <a:t>On tourne la page…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D91A59-0D8A-4BB8-80C1-5B8CD8BE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0655-D045-4A42-8A22-65DD94B81501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C1D1B4-62B6-438D-8B67-74E124B3E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001783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3D9E14-F94E-473F-8A59-0A9A547F7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07092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ABA2F0-14A6-4E10-A82B-61ED81C94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7783" y="1124465"/>
            <a:ext cx="8919773" cy="4666735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GANAR</a:t>
            </a:r>
          </a:p>
          <a:p>
            <a:r>
              <a:rPr lang="fr-FR" dirty="0" err="1"/>
              <a:t>Ganaré</a:t>
            </a:r>
            <a:endParaRPr lang="fr-FR" dirty="0"/>
          </a:p>
          <a:p>
            <a:r>
              <a:rPr lang="fr-FR" dirty="0"/>
              <a:t>CENAR</a:t>
            </a:r>
          </a:p>
          <a:p>
            <a:r>
              <a:rPr lang="fr-FR" dirty="0" err="1"/>
              <a:t>Cenaré</a:t>
            </a:r>
            <a:endParaRPr lang="fr-FR" dirty="0"/>
          </a:p>
          <a:p>
            <a:r>
              <a:rPr lang="fr-FR" dirty="0"/>
              <a:t>ABRIR</a:t>
            </a:r>
          </a:p>
          <a:p>
            <a:r>
              <a:rPr lang="fr-FR" dirty="0" err="1"/>
              <a:t>Abriré</a:t>
            </a:r>
            <a:endParaRPr lang="fr-FR" dirty="0"/>
          </a:p>
          <a:p>
            <a:r>
              <a:rPr lang="fr-FR" dirty="0"/>
              <a:t>SUBIR</a:t>
            </a:r>
          </a:p>
          <a:p>
            <a:r>
              <a:rPr lang="fr-FR" dirty="0" err="1"/>
              <a:t>Subiré</a:t>
            </a:r>
            <a:endParaRPr lang="fr-FR" dirty="0"/>
          </a:p>
          <a:p>
            <a:r>
              <a:rPr lang="fr-FR" dirty="0"/>
              <a:t>VENDER</a:t>
            </a:r>
          </a:p>
          <a:p>
            <a:r>
              <a:rPr lang="fr-FR" dirty="0" err="1"/>
              <a:t>Venderé</a:t>
            </a:r>
            <a:endParaRPr lang="fr-FR" dirty="0"/>
          </a:p>
          <a:p>
            <a:r>
              <a:rPr lang="fr-FR" dirty="0"/>
              <a:t>Confiant (e)? On continue pour devenir expert (e)? 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419ED8-50F8-492C-9787-40B31597B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9435-FAC3-40F5-A12C-F81F1995ABB5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68F35E-13B6-4CB3-A780-C3850205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40874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12E21-FF8D-42E5-991A-140356414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651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BCD452-0BB1-42C5-B8E5-7977520D9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929" y="939114"/>
            <a:ext cx="9018627" cy="4852086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COCINAR</a:t>
            </a:r>
          </a:p>
          <a:p>
            <a:r>
              <a:rPr lang="fr-FR" dirty="0" err="1"/>
              <a:t>Cocinaré</a:t>
            </a:r>
            <a:endParaRPr lang="fr-FR" dirty="0"/>
          </a:p>
          <a:p>
            <a:r>
              <a:rPr lang="fr-FR" dirty="0"/>
              <a:t>COMER</a:t>
            </a:r>
          </a:p>
          <a:p>
            <a:r>
              <a:rPr lang="fr-FR" dirty="0" err="1"/>
              <a:t>Comeré</a:t>
            </a:r>
            <a:endParaRPr lang="fr-FR" dirty="0"/>
          </a:p>
          <a:p>
            <a:r>
              <a:rPr lang="fr-FR" dirty="0"/>
              <a:t>OIR</a:t>
            </a:r>
          </a:p>
          <a:p>
            <a:r>
              <a:rPr lang="fr-FR" dirty="0" err="1"/>
              <a:t>Oiré</a:t>
            </a:r>
            <a:endParaRPr lang="fr-FR" dirty="0"/>
          </a:p>
          <a:p>
            <a:r>
              <a:rPr lang="fr-FR" dirty="0"/>
              <a:t>ESCUCHAR</a:t>
            </a:r>
          </a:p>
          <a:p>
            <a:r>
              <a:rPr lang="fr-FR" dirty="0" err="1"/>
              <a:t>Escucharé</a:t>
            </a:r>
            <a:endParaRPr lang="fr-FR" dirty="0"/>
          </a:p>
          <a:p>
            <a:r>
              <a:rPr lang="fr-FR" dirty="0"/>
              <a:t>REIVINDICAR</a:t>
            </a:r>
          </a:p>
          <a:p>
            <a:r>
              <a:rPr lang="fr-FR" dirty="0" err="1"/>
              <a:t>Reivindicaré</a:t>
            </a:r>
            <a:endParaRPr lang="fr-FR" dirty="0"/>
          </a:p>
          <a:p>
            <a:r>
              <a:rPr lang="fr-FR" dirty="0"/>
              <a:t>Quelques exceptionnels?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3EF7D2-1798-4E8A-BB55-DC86F4F2C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304F-C8F6-4C9F-8566-87D857915B92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7FB478-0176-4D71-8AD7-1F12C0B3D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7268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445276-5F44-4A5B-9497-87BF08562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8237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1C93CC-D3AF-4CA1-A1C1-AD1AE593B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1795" y="976184"/>
            <a:ext cx="9265762" cy="4815016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DECIR</a:t>
            </a:r>
          </a:p>
          <a:p>
            <a:r>
              <a:rPr lang="fr-FR" dirty="0" err="1"/>
              <a:t>Diré</a:t>
            </a:r>
            <a:endParaRPr lang="fr-FR" dirty="0"/>
          </a:p>
          <a:p>
            <a:r>
              <a:rPr lang="fr-FR" dirty="0"/>
              <a:t>HACER</a:t>
            </a:r>
          </a:p>
          <a:p>
            <a:r>
              <a:rPr lang="fr-FR" dirty="0" err="1"/>
              <a:t>Haré</a:t>
            </a:r>
            <a:endParaRPr lang="fr-FR" dirty="0"/>
          </a:p>
          <a:p>
            <a:r>
              <a:rPr lang="fr-FR" dirty="0"/>
              <a:t>PODER</a:t>
            </a:r>
          </a:p>
          <a:p>
            <a:r>
              <a:rPr lang="fr-FR" dirty="0" err="1"/>
              <a:t>Podré</a:t>
            </a:r>
            <a:endParaRPr lang="fr-FR" dirty="0"/>
          </a:p>
          <a:p>
            <a:r>
              <a:rPr lang="fr-FR" dirty="0"/>
              <a:t>SALIR</a:t>
            </a:r>
          </a:p>
          <a:p>
            <a:r>
              <a:rPr lang="fr-FR" dirty="0" err="1"/>
              <a:t>Saldré</a:t>
            </a:r>
            <a:endParaRPr lang="fr-FR" dirty="0"/>
          </a:p>
          <a:p>
            <a:r>
              <a:rPr lang="fr-FR" dirty="0"/>
              <a:t>VENIR</a:t>
            </a:r>
          </a:p>
          <a:p>
            <a:r>
              <a:rPr lang="fr-FR" dirty="0" err="1"/>
              <a:t>Vendré</a:t>
            </a:r>
            <a:endParaRPr lang="fr-FR" dirty="0"/>
          </a:p>
          <a:p>
            <a:r>
              <a:rPr lang="fr-FR" dirty="0"/>
              <a:t>Toujours ok? </a:t>
            </a:r>
          </a:p>
          <a:p>
            <a:r>
              <a:rPr lang="fr-FR" dirty="0"/>
              <a:t>Oui???? Alors en avant!!!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EA483F-832C-4AE3-8417-5C1D1C6C9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714CE-E4BD-445E-82D8-FA5F4F10C680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180E30-5115-4AEB-AFF2-0024F04F1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4164790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553F62-4449-4C71-8C87-322926A2B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5136" y="403639"/>
            <a:ext cx="10353761" cy="1326321"/>
          </a:xfrm>
        </p:spPr>
        <p:txBody>
          <a:bodyPr/>
          <a:lstStyle/>
          <a:p>
            <a:r>
              <a:rPr lang="fr-FR" dirty="0"/>
              <a:t>Clé numéro 1: mettre ton cerveau en condition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A34A82-CA27-44E1-98BD-D75BA3726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Comme nous ne vivons pas en Espagne ou dans un pays Latinoaméricain, il nous est difficile d’apprendre en contexte. Nous allons créer un contexte bien à nous. </a:t>
            </a:r>
          </a:p>
          <a:p>
            <a:r>
              <a:rPr lang="fr-FR" dirty="0"/>
              <a:t>Comment apprends-tu le mieux? </a:t>
            </a:r>
          </a:p>
          <a:p>
            <a:r>
              <a:rPr lang="fr-FR" dirty="0"/>
              <a:t>En lisant? Tu es visuel(le)</a:t>
            </a:r>
          </a:p>
          <a:p>
            <a:r>
              <a:rPr lang="fr-FR" dirty="0"/>
              <a:t>En écoutant? Tu es auditif(</a:t>
            </a:r>
            <a:r>
              <a:rPr lang="fr-FR" dirty="0" err="1"/>
              <a:t>ve</a:t>
            </a:r>
            <a:r>
              <a:rPr lang="fr-FR" dirty="0"/>
              <a:t>)</a:t>
            </a:r>
          </a:p>
          <a:p>
            <a:r>
              <a:rPr lang="fr-FR" dirty="0"/>
              <a:t>En écrivant, dessinant, associant? Tu es kinesthésique</a:t>
            </a:r>
          </a:p>
          <a:p>
            <a:r>
              <a:rPr lang="fr-FR" dirty="0"/>
              <a:t>Nous allons activer les trois perceptions pour te donner plus de chances! </a:t>
            </a:r>
          </a:p>
          <a:p>
            <a:r>
              <a:rPr lang="fr-FR" dirty="0"/>
              <a:t>Toujours là? </a:t>
            </a:r>
          </a:p>
          <a:p>
            <a:r>
              <a:rPr lang="fr-FR" dirty="0"/>
              <a:t>¡</a:t>
            </a:r>
            <a:r>
              <a:rPr lang="fr-FR" dirty="0" err="1"/>
              <a:t>Continuemos</a:t>
            </a:r>
            <a:r>
              <a:rPr lang="fr-FR" dirty="0"/>
              <a:t>!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CE1B5A-CDEA-43E6-AE7B-466A52A64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E9C16-C28A-426B-B30F-E3FFBC102F7C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D8C3A2-BD14-462F-BFCB-A8D3AAE1C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3679997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0648A0-DC0D-44E2-B648-EAE45C12B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4571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BF0325-3067-49D4-A21A-63009AF61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577" y="960119"/>
            <a:ext cx="9203979" cy="4831081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TENER</a:t>
            </a:r>
          </a:p>
          <a:p>
            <a:r>
              <a:rPr lang="fr-FR" dirty="0" err="1"/>
              <a:t>Tendré</a:t>
            </a:r>
            <a:endParaRPr lang="fr-FR" dirty="0"/>
          </a:p>
          <a:p>
            <a:r>
              <a:rPr lang="fr-FR" dirty="0"/>
              <a:t>SABER</a:t>
            </a:r>
          </a:p>
          <a:p>
            <a:r>
              <a:rPr lang="fr-FR" dirty="0"/>
              <a:t>Sabré</a:t>
            </a:r>
          </a:p>
          <a:p>
            <a:r>
              <a:rPr lang="fr-FR" dirty="0" err="1"/>
              <a:t>cABER</a:t>
            </a:r>
            <a:endParaRPr lang="fr-FR" dirty="0"/>
          </a:p>
          <a:p>
            <a:r>
              <a:rPr lang="fr-FR" dirty="0"/>
              <a:t>Cabré</a:t>
            </a:r>
          </a:p>
          <a:p>
            <a:r>
              <a:rPr lang="fr-FR" dirty="0"/>
              <a:t>HABER</a:t>
            </a:r>
          </a:p>
          <a:p>
            <a:r>
              <a:rPr lang="fr-FR" dirty="0"/>
              <a:t>Habré</a:t>
            </a:r>
          </a:p>
          <a:p>
            <a:r>
              <a:rPr lang="fr-FR" dirty="0"/>
              <a:t>PONER</a:t>
            </a:r>
          </a:p>
          <a:p>
            <a:r>
              <a:rPr lang="fr-FR" dirty="0" err="1"/>
              <a:t>Pondré</a:t>
            </a:r>
            <a:endParaRPr lang="fr-FR" dirty="0"/>
          </a:p>
          <a:p>
            <a:r>
              <a:rPr lang="fr-FR" dirty="0"/>
              <a:t>QUERER</a:t>
            </a:r>
          </a:p>
          <a:p>
            <a:r>
              <a:rPr lang="fr-FR" dirty="0"/>
              <a:t>Querré</a:t>
            </a:r>
          </a:p>
          <a:p>
            <a:r>
              <a:rPr lang="fr-FR" dirty="0"/>
              <a:t>Un dernier? 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B7AE1D-EBEF-43D7-94FC-277E32F08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D99E6-1331-4A18-99F3-529C73D642F4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9C5FB2-2DF3-4531-B857-2643B395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99264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B6DBB8-7A2F-4227-899F-822FA8F6F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6887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44FAC04-B2BD-4B81-B7BB-D78E20233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81" y="1013254"/>
            <a:ext cx="9290476" cy="4777946"/>
          </a:xfrm>
        </p:spPr>
        <p:txBody>
          <a:bodyPr/>
          <a:lstStyle/>
          <a:p>
            <a:r>
              <a:rPr lang="fr-FR" dirty="0"/>
              <a:t>SABER</a:t>
            </a:r>
          </a:p>
          <a:p>
            <a:r>
              <a:rPr lang="fr-FR" dirty="0"/>
              <a:t>Sabré</a:t>
            </a:r>
          </a:p>
          <a:p>
            <a:endParaRPr lang="fr-FR" dirty="0"/>
          </a:p>
          <a:p>
            <a:r>
              <a:rPr lang="fr-FR" dirty="0"/>
              <a:t>Alors? ¿</a:t>
            </a:r>
            <a:r>
              <a:rPr lang="fr-FR" dirty="0" err="1"/>
              <a:t>fácil</a:t>
            </a:r>
            <a:r>
              <a:rPr lang="fr-FR" dirty="0"/>
              <a:t>? </a:t>
            </a:r>
          </a:p>
          <a:p>
            <a:r>
              <a:rPr lang="fr-FR" dirty="0"/>
              <a:t>Es-tu expert en « </a:t>
            </a:r>
            <a:r>
              <a:rPr lang="fr-FR" dirty="0" err="1"/>
              <a:t>futuro</a:t>
            </a:r>
            <a:r>
              <a:rPr lang="fr-FR" dirty="0"/>
              <a:t> »? Comment te sens-tu? </a:t>
            </a:r>
          </a:p>
          <a:p>
            <a:r>
              <a:rPr lang="fr-FR" dirty="0"/>
              <a:t>Bravo!!! Tu peux te tester en allant sur la page internet suivante…</a:t>
            </a:r>
          </a:p>
          <a:p>
            <a:r>
              <a:rPr lang="fr-FR" dirty="0" err="1">
                <a:hlinkClick r:id="rId2"/>
              </a:rPr>
              <a:t>Ejercicios</a:t>
            </a:r>
            <a:r>
              <a:rPr lang="fr-FR" dirty="0">
                <a:hlinkClick r:id="rId2"/>
              </a:rPr>
              <a:t> </a:t>
            </a:r>
            <a:r>
              <a:rPr lang="fr-FR" dirty="0" err="1">
                <a:hlinkClick r:id="rId2"/>
              </a:rPr>
              <a:t>Futuro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B85A8B-B98C-4927-836D-2D0739F8E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4D2B6-A6E8-4F13-B81D-3245C66B0CE4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AFF86DA-5C13-44F1-A529-E4D0707FF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87895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710B1-C83F-496F-89F0-204B634C0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E368C1-4C1D-4153-B546-5705351F5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¡Lo has </a:t>
            </a:r>
            <a:r>
              <a:rPr lang="fr-FR" dirty="0" err="1"/>
              <a:t>hecho</a:t>
            </a:r>
            <a:r>
              <a:rPr lang="fr-FR" dirty="0"/>
              <a:t>!</a:t>
            </a:r>
          </a:p>
          <a:p>
            <a:r>
              <a:rPr lang="fr-FR" dirty="0" err="1"/>
              <a:t>Ahora</a:t>
            </a:r>
            <a:r>
              <a:rPr lang="fr-FR" dirty="0"/>
              <a:t> </a:t>
            </a:r>
            <a:r>
              <a:rPr lang="fr-FR" dirty="0" err="1"/>
              <a:t>sabes</a:t>
            </a:r>
            <a:r>
              <a:rPr lang="fr-FR" dirty="0"/>
              <a:t> </a:t>
            </a:r>
            <a:r>
              <a:rPr lang="fr-FR" dirty="0" err="1"/>
              <a:t>conjugar</a:t>
            </a:r>
            <a:r>
              <a:rPr lang="fr-FR" dirty="0"/>
              <a:t> en </a:t>
            </a:r>
            <a:r>
              <a:rPr lang="fr-FR" dirty="0" err="1"/>
              <a:t>futuro</a:t>
            </a:r>
            <a:r>
              <a:rPr lang="fr-FR" dirty="0"/>
              <a:t>… </a:t>
            </a:r>
          </a:p>
          <a:p>
            <a:endParaRPr lang="fr-FR" dirty="0"/>
          </a:p>
          <a:p>
            <a:r>
              <a:rPr lang="fr-FR" dirty="0"/>
              <a:t>¡</a:t>
            </a:r>
            <a:r>
              <a:rPr lang="fr-FR" dirty="0" err="1"/>
              <a:t>Hasta</a:t>
            </a:r>
            <a:r>
              <a:rPr lang="fr-FR" dirty="0"/>
              <a:t> </a:t>
            </a:r>
            <a:r>
              <a:rPr lang="fr-FR" dirty="0" err="1"/>
              <a:t>luego</a:t>
            </a:r>
            <a:r>
              <a:rPr lang="fr-FR" dirty="0"/>
              <a:t>!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1F749A-182D-43F7-B8C0-CEB70FEE3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8A0B-B12D-4D36-8B62-13B6EF738215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E60D16-9557-417A-8AB0-D0974FBF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27495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965158-7261-4E0F-8CC9-A317C68D1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493" y="403639"/>
            <a:ext cx="10353761" cy="1326321"/>
          </a:xfrm>
        </p:spPr>
        <p:txBody>
          <a:bodyPr/>
          <a:lstStyle/>
          <a:p>
            <a:r>
              <a:rPr lang="fr-FR" dirty="0"/>
              <a:t>Clé numéro 1: mettre ton cerveau en condition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8CB717-44B6-4DE8-87DF-2A1743A71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Tu vas d’abord donner une place concrète et spatiale au futur: le « lieu » que tu peux déplacer avec toi en toutes circonstances, c’est… </a:t>
            </a:r>
          </a:p>
          <a:p>
            <a:r>
              <a:rPr lang="fr-FR" dirty="0"/>
              <a:t>Ta trousse!</a:t>
            </a:r>
          </a:p>
          <a:p>
            <a:r>
              <a:rPr lang="fr-FR" dirty="0"/>
              <a:t>Dans ta trousse, tu prends un crayon (avec capuchon, c’est indispensable pour la suite) avec une couleur que toi seul(e) choisis: c’est ta boîte à secrets. </a:t>
            </a:r>
          </a:p>
          <a:p>
            <a:r>
              <a:rPr lang="fr-FR" dirty="0"/>
              <a:t>Tu prends ton crayon de ta couleur et tu lui donnes un nom: « </a:t>
            </a:r>
            <a:r>
              <a:rPr lang="fr-FR" dirty="0" err="1"/>
              <a:t>futuro</a:t>
            </a:r>
            <a:r>
              <a:rPr lang="fr-FR" dirty="0"/>
              <a:t> », tu le répètes 10 fois. </a:t>
            </a:r>
          </a:p>
          <a:p>
            <a:r>
              <a:rPr lang="fr-FR" dirty="0"/>
              <a:t>C’est fait? Tu es avec « </a:t>
            </a:r>
            <a:r>
              <a:rPr lang="fr-FR" dirty="0" err="1"/>
              <a:t>futuro</a:t>
            </a:r>
            <a:r>
              <a:rPr lang="fr-FR" dirty="0"/>
              <a:t> »? </a:t>
            </a:r>
          </a:p>
          <a:p>
            <a:r>
              <a:rPr lang="fr-FR" dirty="0"/>
              <a:t>Maintenant tu brandis « </a:t>
            </a:r>
            <a:r>
              <a:rPr lang="fr-FR" dirty="0" err="1"/>
              <a:t>futuro</a:t>
            </a:r>
            <a:r>
              <a:rPr lang="fr-FR" dirty="0"/>
              <a:t> » devant toi (tu reproduis l’idée de projection vers « </a:t>
            </a:r>
            <a:r>
              <a:rPr lang="fr-FR" dirty="0" err="1"/>
              <a:t>futuro</a:t>
            </a:r>
            <a:r>
              <a:rPr lang="fr-FR" dirty="0"/>
              <a:t> »), tu le fais 10 fois en disant à voix haute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  <a:p>
            <a:r>
              <a:rPr lang="fr-FR" dirty="0"/>
              <a:t>Toujours là? Si tu t’inquiètes, rassure-toi, je l’ai fait avec toi! Nous sommes deux fous! ;)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852C2C-AAB6-41CF-83A8-A060760E4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7649-728F-42B9-AD1A-5EE3A3F151F3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AD1842-DA8B-4201-80F2-05CD5841F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407786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42BBA0-A094-47AB-9579-566507971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1060" y="403639"/>
            <a:ext cx="10353761" cy="1326321"/>
          </a:xfrm>
        </p:spPr>
        <p:txBody>
          <a:bodyPr/>
          <a:lstStyle/>
          <a:p>
            <a:r>
              <a:rPr lang="fr-FR" dirty="0"/>
              <a:t>Clé numéro 1: mettre ton cerveau en condition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8E76F2-99B0-409B-945D-2463D1C46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Tu viens de créer ton contexte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  <a:p>
            <a:r>
              <a:rPr lang="fr-FR" dirty="0"/>
              <a:t>Désormais, « </a:t>
            </a:r>
            <a:r>
              <a:rPr lang="fr-FR" dirty="0" err="1"/>
              <a:t>futuro</a:t>
            </a:r>
            <a:r>
              <a:rPr lang="fr-FR" dirty="0"/>
              <a:t> » existe parce que tu l’as créé! </a:t>
            </a:r>
          </a:p>
          <a:p>
            <a:r>
              <a:rPr lang="fr-FR" dirty="0"/>
              <a:t>Ne lâche pas « </a:t>
            </a:r>
            <a:r>
              <a:rPr lang="fr-FR" dirty="0" err="1"/>
              <a:t>futuro</a:t>
            </a:r>
            <a:r>
              <a:rPr lang="fr-FR" dirty="0"/>
              <a:t> » de tout l’exercice!!!! Il faudra recommencer!!!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643A905-1976-40BC-AC8D-2350119E8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E89B-954B-40C9-958D-DA84ECA6A271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B2DE1B-F3CA-48E4-B66E-A8181C35A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39130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603FA8-65A3-4D69-BF84-86A0B8AF4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422" y="403639"/>
            <a:ext cx="10353761" cy="1326321"/>
          </a:xfrm>
        </p:spPr>
        <p:txBody>
          <a:bodyPr/>
          <a:lstStyle/>
          <a:p>
            <a:r>
              <a:rPr lang="fr-FR" dirty="0"/>
              <a:t>Clé numéro 2: un corps et une </a:t>
            </a:r>
            <a:r>
              <a:rPr lang="fr-FR" dirty="0" err="1"/>
              <a:t>tete</a:t>
            </a:r>
            <a:r>
              <a:rPr lang="fr-FR" dirty="0"/>
              <a:t> pour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0A73BA-3A1E-4425-8EFB-285D285DE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Il te faut comprendre comment construire « </a:t>
            </a:r>
            <a:r>
              <a:rPr lang="fr-FR" dirty="0" err="1"/>
              <a:t>futuro</a:t>
            </a:r>
            <a:r>
              <a:rPr lang="fr-FR" dirty="0"/>
              <a:t> », comment il fonctionne.</a:t>
            </a:r>
          </a:p>
          <a:p>
            <a:r>
              <a:rPr lang="fr-FR" dirty="0"/>
              <a:t>On va visualiser, dire et se mettre en mouvement (tu te reconnaîtras forcément dans cette approche!)</a:t>
            </a:r>
          </a:p>
          <a:p>
            <a:r>
              <a:rPr lang="fr-FR" dirty="0"/>
              <a:t>Prêt(e)?</a:t>
            </a:r>
          </a:p>
          <a:p>
            <a:r>
              <a:rPr lang="fr-FR" dirty="0"/>
              <a:t>¡</a:t>
            </a:r>
            <a:r>
              <a:rPr lang="fr-FR" dirty="0" err="1"/>
              <a:t>Vamos</a:t>
            </a:r>
            <a:r>
              <a:rPr lang="fr-FR" dirty="0"/>
              <a:t>!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1FD9E-19CD-4190-B6D5-B39D4AECD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17B16-B89D-41A3-892E-BB7CDACA70BF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92D1053-81A1-4A59-804A-7443E56DD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138750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3864C1-A558-4C32-B5A4-D47CC316A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0422" y="403639"/>
            <a:ext cx="10353761" cy="1326321"/>
          </a:xfrm>
        </p:spPr>
        <p:txBody>
          <a:bodyPr/>
          <a:lstStyle/>
          <a:p>
            <a:r>
              <a:rPr lang="fr-FR" dirty="0"/>
              <a:t>Clé numéro 2: un corps et une </a:t>
            </a:r>
            <a:r>
              <a:rPr lang="fr-FR" dirty="0" err="1"/>
              <a:t>tete</a:t>
            </a:r>
            <a:r>
              <a:rPr lang="fr-FR" dirty="0"/>
              <a:t> pour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1A179D-1C03-470E-89D3-A1C91C33E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Tu enlèves le capuchon de « </a:t>
            </a:r>
            <a:r>
              <a:rPr lang="fr-FR" dirty="0" err="1"/>
              <a:t>futuro</a:t>
            </a:r>
            <a:r>
              <a:rPr lang="fr-FR" dirty="0"/>
              <a:t> » </a:t>
            </a:r>
          </a:p>
          <a:p>
            <a:r>
              <a:rPr lang="fr-FR" dirty="0"/>
              <a:t>Tu appelles le corps de </a:t>
            </a:r>
            <a:r>
              <a:rPr lang="fr-FR" dirty="0" err="1"/>
              <a:t>futuro</a:t>
            </a:r>
            <a:r>
              <a:rPr lang="fr-FR" dirty="0"/>
              <a:t> « infinitif »</a:t>
            </a:r>
          </a:p>
          <a:p>
            <a:r>
              <a:rPr lang="fr-FR" dirty="0"/>
              <a:t>Tu le brandis devant toi en regardant à l’horizon disant « </a:t>
            </a:r>
            <a:r>
              <a:rPr lang="fr-FR" dirty="0" err="1"/>
              <a:t>futuro</a:t>
            </a:r>
            <a:r>
              <a:rPr lang="fr-FR" dirty="0"/>
              <a:t> », puis tu regardes « infinitif » en le nommant  « infinitif » à voix haute 10 fois</a:t>
            </a:r>
          </a:p>
          <a:p>
            <a:r>
              <a:rPr lang="fr-FR" dirty="0"/>
              <a:t>Ça donne: « </a:t>
            </a:r>
            <a:r>
              <a:rPr lang="fr-FR" dirty="0" err="1"/>
              <a:t>futuro</a:t>
            </a:r>
            <a:r>
              <a:rPr lang="fr-FR" dirty="0"/>
              <a:t>, infinitif »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CECEB3-DA3B-460A-98A8-9A18489D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30C09-58A3-4000-8362-B2F1B58BC97B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AA5028-7B84-49AD-8D75-E35A27519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082544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26E49B-FE23-48FD-8CBD-AEE49432F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8065" y="403639"/>
            <a:ext cx="10353761" cy="1326321"/>
          </a:xfrm>
        </p:spPr>
        <p:txBody>
          <a:bodyPr/>
          <a:lstStyle/>
          <a:p>
            <a:r>
              <a:rPr lang="fr-FR" dirty="0"/>
              <a:t>Clé numéro 2: un corps et une </a:t>
            </a:r>
            <a:r>
              <a:rPr lang="fr-FR" dirty="0" err="1"/>
              <a:t>tete</a:t>
            </a:r>
            <a:r>
              <a:rPr lang="fr-FR" dirty="0"/>
              <a:t> pour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EAA4C68-50E2-4A7A-9E45-FD4F2DC9B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Maintenant, tu es d’accord, « infinitif » n’a pas vraiment d’identité… </a:t>
            </a:r>
          </a:p>
          <a:p>
            <a:r>
              <a:rPr lang="fr-FR" dirty="0"/>
              <a:t>Nous allons lui donner une identité parmi des milliers d’autres, nous allons lui donner vie</a:t>
            </a:r>
          </a:p>
          <a:p>
            <a:r>
              <a:rPr lang="fr-FR" dirty="0"/>
              <a:t>Quel meilleur verbe pour donner vie que « </a:t>
            </a:r>
            <a:r>
              <a:rPr lang="fr-FR" dirty="0" err="1"/>
              <a:t>vivir</a:t>
            </a:r>
            <a:r>
              <a:rPr lang="fr-FR" dirty="0"/>
              <a:t> »? </a:t>
            </a:r>
          </a:p>
          <a:p>
            <a:r>
              <a:rPr lang="fr-FR" dirty="0"/>
              <a:t>Toujours là? </a:t>
            </a:r>
          </a:p>
          <a:p>
            <a:r>
              <a:rPr lang="fr-FR" dirty="0"/>
              <a:t>C’est parti! Brandis « </a:t>
            </a:r>
            <a:r>
              <a:rPr lang="fr-FR" dirty="0" err="1"/>
              <a:t>vivir</a:t>
            </a:r>
            <a:r>
              <a:rPr lang="fr-FR" dirty="0"/>
              <a:t> » devant toi en regardant l’horizon, en disant « </a:t>
            </a:r>
            <a:r>
              <a:rPr lang="fr-FR" dirty="0" err="1"/>
              <a:t>futuro</a:t>
            </a:r>
            <a:r>
              <a:rPr lang="fr-FR" dirty="0"/>
              <a:t> » puis en disant « </a:t>
            </a:r>
            <a:r>
              <a:rPr lang="fr-FR" dirty="0" err="1"/>
              <a:t>vivir</a:t>
            </a:r>
            <a:r>
              <a:rPr lang="fr-FR" dirty="0"/>
              <a:t> » en regardant « infinitif »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DCD946-4D26-40A7-9F48-404EE99A9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7FC1-4301-4289-BDA0-1CA8AF65108B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0AF5CA-3B83-4BB0-94FB-87D6C5F3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224319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0AC41C-505B-4CFE-B47D-618F7907E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5708" y="403639"/>
            <a:ext cx="10353761" cy="1326321"/>
          </a:xfrm>
        </p:spPr>
        <p:txBody>
          <a:bodyPr/>
          <a:lstStyle/>
          <a:p>
            <a:r>
              <a:rPr lang="fr-FR" dirty="0"/>
              <a:t>Clé numéro 2: un corps et une </a:t>
            </a:r>
            <a:r>
              <a:rPr lang="fr-FR" dirty="0" err="1"/>
              <a:t>tete</a:t>
            </a:r>
            <a:r>
              <a:rPr lang="fr-FR" dirty="0"/>
              <a:t> pour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EAE22A-C2C8-4F3C-85E7-E886B6C66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Ok… donnons maintenant une tête à « </a:t>
            </a:r>
            <a:r>
              <a:rPr lang="fr-FR" dirty="0" err="1"/>
              <a:t>futuro</a:t>
            </a:r>
            <a:r>
              <a:rPr lang="fr-FR" dirty="0"/>
              <a:t> »</a:t>
            </a:r>
          </a:p>
          <a:p>
            <a:r>
              <a:rPr lang="fr-FR" dirty="0"/>
              <a:t>Cette tête, ce sont les conjugaisons au futur</a:t>
            </a:r>
          </a:p>
          <a:p>
            <a:r>
              <a:rPr lang="fr-FR" dirty="0"/>
              <a:t>Commençons par « yo »</a:t>
            </a:r>
          </a:p>
          <a:p>
            <a:r>
              <a:rPr lang="fr-FR" dirty="0"/>
              <a:t>Tu vas faire l’exercice suivant:</a:t>
            </a:r>
          </a:p>
          <a:p>
            <a:r>
              <a:rPr lang="fr-FR" dirty="0"/>
              <a:t>Tu brandis « </a:t>
            </a:r>
            <a:r>
              <a:rPr lang="fr-FR" dirty="0" err="1"/>
              <a:t>futuro</a:t>
            </a:r>
            <a:r>
              <a:rPr lang="fr-FR" dirty="0"/>
              <a:t> » vers l’horizon et tu dis « </a:t>
            </a:r>
            <a:r>
              <a:rPr lang="fr-FR" dirty="0" err="1"/>
              <a:t>futuro</a:t>
            </a:r>
            <a:r>
              <a:rPr lang="fr-FR" dirty="0"/>
              <a:t> », tu regardes « infinitif » en lui disant « </a:t>
            </a:r>
            <a:r>
              <a:rPr lang="fr-FR" dirty="0" err="1"/>
              <a:t>vivir</a:t>
            </a:r>
            <a:r>
              <a:rPr lang="fr-FR" dirty="0"/>
              <a:t> »</a:t>
            </a:r>
          </a:p>
          <a:p>
            <a:r>
              <a:rPr lang="fr-FR" dirty="0"/>
              <a:t>Tu prends ton capuchon et en le mettant sur « infinitif »-</a:t>
            </a:r>
            <a:r>
              <a:rPr lang="fr-FR" dirty="0" err="1"/>
              <a:t>vivir</a:t>
            </a:r>
            <a:r>
              <a:rPr lang="fr-FR" dirty="0"/>
              <a:t>, tu dis « </a:t>
            </a:r>
            <a:r>
              <a:rPr lang="fr-FR" dirty="0" err="1"/>
              <a:t>futuro</a:t>
            </a:r>
            <a:r>
              <a:rPr lang="fr-FR" dirty="0"/>
              <a:t> » « </a:t>
            </a:r>
            <a:r>
              <a:rPr lang="fr-FR" dirty="0" err="1"/>
              <a:t>vivir</a:t>
            </a:r>
            <a:r>
              <a:rPr lang="fr-FR" dirty="0"/>
              <a:t> »« é »</a:t>
            </a:r>
          </a:p>
          <a:p>
            <a:r>
              <a:rPr lang="fr-FR" dirty="0"/>
              <a:t>Tu répètes l’exercice 10 fois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D1005D-E274-4B16-A333-BE31FC93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0049D-4606-4BFB-A5EC-2471C38AF6CC}" type="datetime1">
              <a:rPr lang="fr-FR" smtClean="0"/>
              <a:t>19/05/2020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CFA8D8-21D5-4243-951D-4E3374CB3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H. COLIN</a:t>
            </a:r>
          </a:p>
        </p:txBody>
      </p:sp>
    </p:spTree>
    <p:extLst>
      <p:ext uri="{BB962C8B-B14F-4D97-AF65-F5344CB8AC3E}">
        <p14:creationId xmlns:p14="http://schemas.microsoft.com/office/powerpoint/2010/main" val="36208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TM04033921[[fn=Damas]]</Template>
  <TotalTime>209</TotalTime>
  <Words>1587</Words>
  <Application>Microsoft Office PowerPoint</Application>
  <PresentationFormat>Grand écran</PresentationFormat>
  <Paragraphs>306</Paragraphs>
  <Slides>32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7" baseType="lpstr">
      <vt:lpstr>Arial</vt:lpstr>
      <vt:lpstr>Bookman Old Style</vt:lpstr>
      <vt:lpstr>Calibri</vt:lpstr>
      <vt:lpstr>Rockwell</vt:lpstr>
      <vt:lpstr>Damask</vt:lpstr>
      <vt:lpstr>El futuro en español</vt:lpstr>
      <vt:lpstr>Defi: Expert en futur</vt:lpstr>
      <vt:lpstr>Clé numéro 1: mettre ton cerveau en condition</vt:lpstr>
      <vt:lpstr>Clé numéro 1: mettre ton cerveau en condition</vt:lpstr>
      <vt:lpstr>Clé numéro 1: mettre ton cerveau en condition</vt:lpstr>
      <vt:lpstr>Clé numéro 2: un corps et une tete pour « futuro »</vt:lpstr>
      <vt:lpstr>Clé numéro 2: un corps et une tete pour « futuro »</vt:lpstr>
      <vt:lpstr>Clé numéro 2: un corps et une tete pour « futuro »</vt:lpstr>
      <vt:lpstr>Clé numéro 2: un corps et une tete pour « futuro »</vt:lpstr>
      <vt:lpstr>Clé numéro 2: un corps et une tete pour « futuro »</vt:lpstr>
      <vt:lpstr>Expert(e) en « futur » à « yo »</vt:lpstr>
      <vt:lpstr>Présentation PowerPoint</vt:lpstr>
      <vt:lpstr>Clé numéro 2: un corps et une tete pour « futuro »</vt:lpstr>
      <vt:lpstr>Clé numéro 3: se réconcilier avec les irréguliers</vt:lpstr>
      <vt:lpstr>Clé numéro 3: se réconcilier avec les irréguliers</vt:lpstr>
      <vt:lpstr>Présentation PowerPoint</vt:lpstr>
      <vt:lpstr>Clé numéro 3: se réconcilier avec les irréguliers</vt:lpstr>
      <vt:lpstr>Clé numéro 3: se réconcilier avec les irréguliers</vt:lpstr>
      <vt:lpstr>Clé numéro 3: se réconcilier avec les irréguliers</vt:lpstr>
      <vt:lpstr>Clé numéro 3: se réconcilier avec les irréguliers</vt:lpstr>
      <vt:lpstr>Clé numéro 3: se réconcilier avec les irréguliers</vt:lpstr>
      <vt:lpstr>Clé numéro 3: se réconcilier avec les irréguliers</vt:lpstr>
      <vt:lpstr>Clé numéro 3: se réconcilier avec les irréguliers</vt:lpstr>
      <vt:lpstr>Récapitulons les 3 clés!</vt:lpstr>
      <vt:lpstr>« Futuro » en pratique… ¡« Futuro » fácil!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futuro en español</dc:title>
  <dc:creator>Hélène COLIN</dc:creator>
  <cp:lastModifiedBy>Hélène COLIN</cp:lastModifiedBy>
  <cp:revision>14</cp:revision>
  <dcterms:created xsi:type="dcterms:W3CDTF">2020-05-19T09:34:39Z</dcterms:created>
  <dcterms:modified xsi:type="dcterms:W3CDTF">2020-05-19T13:03:50Z</dcterms:modified>
</cp:coreProperties>
</file>