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364" r:id="rId3"/>
    <p:sldId id="451" r:id="rId4"/>
    <p:sldId id="452" r:id="rId5"/>
    <p:sldId id="454" r:id="rId6"/>
    <p:sldId id="453" r:id="rId7"/>
    <p:sldId id="455" r:id="rId8"/>
    <p:sldId id="469" r:id="rId9"/>
    <p:sldId id="470" r:id="rId10"/>
    <p:sldId id="456" r:id="rId11"/>
    <p:sldId id="457" r:id="rId12"/>
    <p:sldId id="458" r:id="rId13"/>
    <p:sldId id="462" r:id="rId14"/>
    <p:sldId id="459" r:id="rId15"/>
    <p:sldId id="460" r:id="rId16"/>
    <p:sldId id="461" r:id="rId17"/>
    <p:sldId id="464" r:id="rId18"/>
    <p:sldId id="465" r:id="rId19"/>
    <p:sldId id="467" r:id="rId20"/>
    <p:sldId id="468" r:id="rId21"/>
  </p:sldIdLst>
  <p:sldSz cx="9144000" cy="6858000" type="screen4x3"/>
  <p:notesSz cx="9926638" cy="679767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2540" autoAdjust="0"/>
  </p:normalViewPr>
  <p:slideViewPr>
    <p:cSldViewPr>
      <p:cViewPr varScale="1">
        <p:scale>
          <a:sx n="80" d="100"/>
          <a:sy n="80" d="100"/>
        </p:scale>
        <p:origin x="-159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2442" cy="3401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21949" y="0"/>
            <a:ext cx="4302442" cy="3401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32BCA8-11AB-49CD-80C2-41C5C90C4B83}" type="datetimeFigureOut">
              <a:rPr lang="en-US" smtClean="0"/>
              <a:pPr/>
              <a:t>3/12/2019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456398"/>
            <a:ext cx="4302442" cy="3401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21949" y="6456398"/>
            <a:ext cx="4302442" cy="3401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5BA62-2F6E-4861-84F5-B94C3E5F3C4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169115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2442" cy="3401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1949" y="0"/>
            <a:ext cx="4302442" cy="3401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9E40F1-B00A-464A-8511-044D2642AEF6}" type="datetimeFigureOut">
              <a:rPr lang="en-US" smtClean="0"/>
              <a:pPr/>
              <a:t>3/12/2019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3563" y="3229361"/>
            <a:ext cx="7939512" cy="305872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456398"/>
            <a:ext cx="4302442" cy="3401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1949" y="6456398"/>
            <a:ext cx="4302442" cy="3401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D607DC-7343-498E-B763-7B2025333605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482937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A4E0A-7250-4160-9F90-1786D444CA15}" type="datetime1">
              <a:rPr lang="fr-FR" smtClean="0"/>
              <a:pPr/>
              <a:t>12/03/2019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F572A-19F4-4B4D-B370-927938F79A0E}" type="datetime1">
              <a:rPr lang="fr-FR" smtClean="0"/>
              <a:pPr/>
              <a:t>12/03/2019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9EB7D-CEE9-4816-A298-FCE8746FDDD2}" type="datetime1">
              <a:rPr lang="fr-FR" smtClean="0"/>
              <a:pPr/>
              <a:t>12/03/2019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2A319-4AE6-4BA5-B65A-C772A8E52F83}" type="datetime1">
              <a:rPr lang="fr-FR" smtClean="0"/>
              <a:pPr/>
              <a:t>12/03/2019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FA779-1E9B-4F80-B061-AA3C5E64A843}" type="datetime1">
              <a:rPr lang="fr-FR" smtClean="0"/>
              <a:pPr/>
              <a:t>12/03/2019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0E789-0C06-46EB-872F-681B08F50D3E}" type="datetime1">
              <a:rPr lang="fr-FR" smtClean="0"/>
              <a:pPr/>
              <a:t>12/03/2019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D5624-772D-43AA-83D5-2B7083BC392C}" type="datetime1">
              <a:rPr lang="fr-FR" smtClean="0"/>
              <a:pPr/>
              <a:t>12/03/2019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C0452-BF38-4F63-A1DE-EB9B63B7838A}" type="datetime1">
              <a:rPr lang="fr-FR" smtClean="0"/>
              <a:pPr/>
              <a:t>12/03/2019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0C418-EE32-4C88-96E6-BF6E1D06997C}" type="datetime1">
              <a:rPr lang="fr-FR" smtClean="0"/>
              <a:pPr/>
              <a:t>12/03/2019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5E3AF-5779-47F7-8B54-461C88A7F425}" type="datetime1">
              <a:rPr lang="fr-FR" smtClean="0"/>
              <a:pPr/>
              <a:t>12/03/2019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EE12B-14AF-4842-B321-F43F7F30BF3C}" type="datetime1">
              <a:rPr lang="fr-FR" smtClean="0"/>
              <a:pPr/>
              <a:t>12/03/2019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1D9A35-EC7C-40FF-8A2D-43CDEA2E4BA2}" type="datetime1">
              <a:rPr lang="fr-FR" smtClean="0"/>
              <a:pPr/>
              <a:t>12/03/2019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51520" y="260648"/>
            <a:ext cx="8784976" cy="6597352"/>
          </a:xfrm>
        </p:spPr>
        <p:txBody>
          <a:bodyPr>
            <a:normAutofit/>
          </a:bodyPr>
          <a:lstStyle/>
          <a:p>
            <a:endParaRPr lang="fr-FR" sz="4000" b="1" i="1" dirty="0" smtClean="0">
              <a:solidFill>
                <a:srgbClr val="0070C0"/>
              </a:solidFill>
            </a:endParaRPr>
          </a:p>
          <a:p>
            <a:r>
              <a:rPr lang="fr-FR" sz="4000" b="1" i="1" dirty="0" smtClean="0">
                <a:solidFill>
                  <a:srgbClr val="0070C0"/>
                </a:solidFill>
              </a:rPr>
              <a:t>Comment </a:t>
            </a:r>
            <a:r>
              <a:rPr lang="fr-FR" sz="4000" b="1" i="1" dirty="0">
                <a:solidFill>
                  <a:srgbClr val="0070C0"/>
                </a:solidFill>
              </a:rPr>
              <a:t>faire face au(x) risque(s) et comment le(s) gérer collectivement </a:t>
            </a:r>
            <a:r>
              <a:rPr lang="fr-FR" sz="4000" b="1" i="1" dirty="0" smtClean="0">
                <a:solidFill>
                  <a:srgbClr val="0070C0"/>
                </a:solidFill>
              </a:rPr>
              <a:t>?</a:t>
            </a:r>
          </a:p>
          <a:p>
            <a:r>
              <a:rPr lang="fr-FR" sz="4000" b="1" i="1" dirty="0" smtClean="0">
                <a:solidFill>
                  <a:srgbClr val="0070C0"/>
                </a:solidFill>
              </a:rPr>
              <a:t>(L’approche économique)</a:t>
            </a:r>
          </a:p>
          <a:p>
            <a:endParaRPr lang="fr-FR" sz="2800" b="1" i="1" dirty="0">
              <a:solidFill>
                <a:srgbClr val="0070C0"/>
              </a:solidFill>
            </a:endParaRPr>
          </a:p>
          <a:p>
            <a:endParaRPr lang="fr-FR" sz="2400" b="1" dirty="0">
              <a:solidFill>
                <a:schemeClr val="tx1"/>
              </a:solidFill>
            </a:endParaRPr>
          </a:p>
          <a:p>
            <a:r>
              <a:rPr lang="fr-FR" sz="2400" b="1" dirty="0" smtClean="0">
                <a:solidFill>
                  <a:schemeClr val="tx1"/>
                </a:solidFill>
              </a:rPr>
              <a:t>Jérôme </a:t>
            </a:r>
            <a:r>
              <a:rPr lang="fr-FR" sz="2400" b="1" dirty="0" err="1" smtClean="0">
                <a:solidFill>
                  <a:schemeClr val="tx1"/>
                </a:solidFill>
              </a:rPr>
              <a:t>Gautié</a:t>
            </a:r>
            <a:endParaRPr lang="fr-FR" sz="2400" b="1" dirty="0" smtClean="0">
              <a:solidFill>
                <a:schemeClr val="tx1"/>
              </a:solidFill>
            </a:endParaRPr>
          </a:p>
          <a:p>
            <a:r>
              <a:rPr lang="fr-FR" sz="2400" dirty="0" smtClean="0">
                <a:solidFill>
                  <a:schemeClr val="tx1"/>
                </a:solidFill>
              </a:rPr>
              <a:t>Centre d’Economie de la Sorbonne</a:t>
            </a:r>
          </a:p>
          <a:p>
            <a:endParaRPr lang="fr-FR" sz="4800" dirty="0">
              <a:solidFill>
                <a:srgbClr val="0070C0"/>
              </a:solidFill>
            </a:endParaRPr>
          </a:p>
        </p:txBody>
      </p:sp>
      <p:pic>
        <p:nvPicPr>
          <p:cNvPr id="1026" name="Picture 2" descr="F:\2-Documents\Paris I\logo_Paris 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76460" y="4983502"/>
            <a:ext cx="4117370" cy="18555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F:\2-Documents\Paris I\logo_Paris 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66984" y="5009530"/>
            <a:ext cx="4117370" cy="18555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</a:t>
            </a:fld>
            <a:endParaRPr lang="fr-BE"/>
          </a:p>
        </p:txBody>
      </p:sp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50009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0872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fr-FR" dirty="0" smtClean="0">
                <a:solidFill>
                  <a:srgbClr val="0070C0"/>
                </a:solidFill>
              </a:rPr>
              <a:t>2. Gérer les risques</a:t>
            </a:r>
            <a:endParaRPr lang="fr-FR" dirty="0">
              <a:solidFill>
                <a:srgbClr val="0070C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0" y="1052736"/>
            <a:ext cx="9036496" cy="5805264"/>
          </a:xfrm>
        </p:spPr>
        <p:txBody>
          <a:bodyPr>
            <a:normAutofit/>
          </a:bodyPr>
          <a:lstStyle/>
          <a:p>
            <a:pPr marL="457200" indent="-457200" algn="just">
              <a:buClr>
                <a:srgbClr val="0070C0"/>
              </a:buClr>
              <a:buFont typeface="Wingdings" panose="05000000000000000000" pitchFamily="2" charset="2"/>
              <a:buChar char="Ø"/>
            </a:pPr>
            <a:r>
              <a:rPr lang="fr-FR" sz="2600" u="sng" dirty="0" smtClean="0">
                <a:solidFill>
                  <a:schemeClr val="tx1"/>
                </a:solidFill>
              </a:rPr>
              <a:t>La gestion individuelle</a:t>
            </a:r>
          </a:p>
          <a:p>
            <a:pPr marL="914400" lvl="1" indent="-457200" algn="just">
              <a:buClr>
                <a:srgbClr val="FF0000"/>
              </a:buClr>
              <a:buSzPct val="100000"/>
              <a:buFont typeface="Wingdings" panose="05000000000000000000" pitchFamily="2" charset="2"/>
              <a:buChar char="Ø"/>
            </a:pPr>
            <a:r>
              <a:rPr lang="fr-FR" sz="2400" dirty="0" smtClean="0">
                <a:solidFill>
                  <a:schemeClr val="tx1"/>
                </a:solidFill>
              </a:rPr>
              <a:t>Eviter le risque   </a:t>
            </a:r>
          </a:p>
          <a:p>
            <a:pPr marL="914400" lvl="1" indent="-457200" algn="just">
              <a:buClr>
                <a:srgbClr val="FF0000"/>
              </a:buClr>
              <a:buSzPct val="100000"/>
              <a:buFont typeface="Wingdings" panose="05000000000000000000" pitchFamily="2" charset="2"/>
              <a:buChar char="Ø"/>
            </a:pPr>
            <a:r>
              <a:rPr lang="fr-FR" sz="2400" dirty="0" smtClean="0">
                <a:solidFill>
                  <a:schemeClr val="tx1"/>
                </a:solidFill>
              </a:rPr>
              <a:t>Auto-assurance =&gt; l’épargne de précaution</a:t>
            </a:r>
          </a:p>
          <a:p>
            <a:pPr marL="914400" lvl="1" indent="-457200" algn="just">
              <a:buClr>
                <a:srgbClr val="FF0000"/>
              </a:buClr>
              <a:buSzPct val="100000"/>
              <a:buFont typeface="Wingdings" panose="05000000000000000000" pitchFamily="2" charset="2"/>
              <a:buChar char="Ø"/>
            </a:pPr>
            <a:r>
              <a:rPr lang="fr-FR" sz="2400" dirty="0" smtClean="0">
                <a:solidFill>
                  <a:schemeClr val="tx1"/>
                </a:solidFill>
              </a:rPr>
              <a:t>La diversification (« </a:t>
            </a:r>
            <a:r>
              <a:rPr lang="fr-FR" sz="2400" i="1" dirty="0" smtClean="0">
                <a:solidFill>
                  <a:schemeClr val="tx1"/>
                </a:solidFill>
              </a:rPr>
              <a:t>ne pas mettre tous ses œufs dans le même panier</a:t>
            </a:r>
            <a:r>
              <a:rPr lang="fr-FR" sz="2400" dirty="0" smtClean="0">
                <a:solidFill>
                  <a:schemeClr val="tx1"/>
                </a:solidFill>
              </a:rPr>
              <a:t> ») </a:t>
            </a:r>
          </a:p>
          <a:p>
            <a:pPr marL="1371600" lvl="2" indent="-457200" algn="just">
              <a:buClr>
                <a:srgbClr val="0070C0"/>
              </a:buClr>
              <a:buSzPct val="100000"/>
              <a:buFont typeface="Wingdings" panose="05000000000000000000" pitchFamily="2" charset="2"/>
              <a:buChar char="§"/>
            </a:pPr>
            <a:r>
              <a:rPr lang="fr-FR" sz="2200" dirty="0" smtClean="0">
                <a:solidFill>
                  <a:schemeClr val="tx1"/>
                </a:solidFill>
              </a:rPr>
              <a:t>Pour le risque de patrimoine =&gt; diversifier son portefeuille d’actifs</a:t>
            </a:r>
          </a:p>
          <a:p>
            <a:pPr marL="1371600" lvl="2" indent="-457200" algn="just">
              <a:buClr>
                <a:srgbClr val="0070C0"/>
              </a:buClr>
              <a:buSzPct val="100000"/>
              <a:buFont typeface="Wingdings" panose="05000000000000000000" pitchFamily="2" charset="2"/>
              <a:buChar char="§"/>
            </a:pPr>
            <a:r>
              <a:rPr lang="fr-FR" sz="2200" dirty="0" smtClean="0">
                <a:solidFill>
                  <a:schemeClr val="tx1"/>
                </a:solidFill>
              </a:rPr>
              <a:t>Pour le risque de revenu d’activité : par exemple travailler à mi-temps dans le public et à mi-temps à son compte ; cette diversification fréquente dans les couples (ex. femmes fonctionnaires et mari agriculteur …) =&gt; dans le cas des couples au-delà de la </a:t>
            </a:r>
            <a:r>
              <a:rPr lang="fr-FR" sz="2200" i="1" dirty="0" smtClean="0">
                <a:solidFill>
                  <a:schemeClr val="tx1"/>
                </a:solidFill>
              </a:rPr>
              <a:t>diversification</a:t>
            </a:r>
            <a:r>
              <a:rPr lang="fr-FR" sz="2200" dirty="0" smtClean="0">
                <a:solidFill>
                  <a:schemeClr val="tx1"/>
                </a:solidFill>
              </a:rPr>
              <a:t> suppose aussi la </a:t>
            </a:r>
            <a:r>
              <a:rPr lang="fr-FR" sz="2200" i="1" dirty="0" smtClean="0">
                <a:solidFill>
                  <a:schemeClr val="tx1"/>
                </a:solidFill>
              </a:rPr>
              <a:t> mutualisation (</a:t>
            </a:r>
            <a:r>
              <a:rPr lang="fr-FR" sz="2200" dirty="0" smtClean="0">
                <a:solidFill>
                  <a:schemeClr val="tx1"/>
                </a:solidFill>
              </a:rPr>
              <a:t>cf. plus bas)</a:t>
            </a:r>
          </a:p>
          <a:p>
            <a:pPr marL="1371600" lvl="2" indent="-457200" algn="just">
              <a:buClr>
                <a:srgbClr val="0070C0"/>
              </a:buClr>
              <a:buSzPct val="100000"/>
              <a:buFont typeface="Wingdings" panose="05000000000000000000" pitchFamily="2" charset="2"/>
              <a:buChar char="§"/>
            </a:pPr>
            <a:r>
              <a:rPr lang="fr-FR" sz="2200" dirty="0" smtClean="0">
                <a:solidFill>
                  <a:schemeClr val="tx1"/>
                </a:solidFill>
              </a:rPr>
              <a:t>Pour le risque d’entreprendre =&gt; diversifier ses produits (cf. polyculture plutôt que monoculture dans villages traditionnels)</a:t>
            </a:r>
            <a:endParaRPr lang="fr-FR" sz="2600" dirty="0" smtClean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10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xmlns="" val="2992346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0872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fr-FR" dirty="0" smtClean="0">
                <a:solidFill>
                  <a:srgbClr val="0070C0"/>
                </a:solidFill>
              </a:rPr>
              <a:t>2. Gérer les risques</a:t>
            </a:r>
            <a:endParaRPr lang="fr-FR" dirty="0">
              <a:solidFill>
                <a:srgbClr val="0070C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0" y="1052736"/>
            <a:ext cx="9036496" cy="5805264"/>
          </a:xfrm>
        </p:spPr>
        <p:txBody>
          <a:bodyPr>
            <a:normAutofit/>
          </a:bodyPr>
          <a:lstStyle/>
          <a:p>
            <a:pPr marL="457200" indent="-457200" algn="just">
              <a:buClr>
                <a:srgbClr val="0070C0"/>
              </a:buClr>
              <a:buFont typeface="Wingdings" panose="05000000000000000000" pitchFamily="2" charset="2"/>
              <a:buChar char="Ø"/>
            </a:pPr>
            <a:r>
              <a:rPr lang="fr-FR" sz="2600" u="sng" dirty="0" smtClean="0">
                <a:solidFill>
                  <a:schemeClr val="tx1"/>
                </a:solidFill>
              </a:rPr>
              <a:t>Le transfert du risque à autrui (moyennant paiement)</a:t>
            </a:r>
          </a:p>
          <a:p>
            <a:pPr marL="914400" lvl="1" indent="-457200" algn="just">
              <a:buClr>
                <a:srgbClr val="FF0000"/>
              </a:buClr>
              <a:buSzPct val="100000"/>
              <a:buFont typeface="Wingdings" panose="05000000000000000000" pitchFamily="2" charset="2"/>
              <a:buChar char="Ø"/>
            </a:pPr>
            <a:r>
              <a:rPr lang="fr-FR" sz="2400" dirty="0" smtClean="0">
                <a:solidFill>
                  <a:schemeClr val="tx1"/>
                </a:solidFill>
              </a:rPr>
              <a:t>Ex. d’une transaction à terme</a:t>
            </a:r>
          </a:p>
          <a:p>
            <a:pPr marL="1371600" lvl="2" indent="-457200" algn="just">
              <a:buClr>
                <a:srgbClr val="0070C0"/>
              </a:buClr>
              <a:buSzPct val="100000"/>
              <a:buFont typeface="Wingdings" panose="05000000000000000000" pitchFamily="2" charset="2"/>
              <a:buChar char="§"/>
            </a:pPr>
            <a:r>
              <a:rPr lang="fr-FR" sz="2200" dirty="0" smtClean="0">
                <a:solidFill>
                  <a:schemeClr val="tx1"/>
                </a:solidFill>
              </a:rPr>
              <a:t>Un agriculteur en février 2019 vend son blé à terme à 4 mois (juin) à 200 € la tonne à un courtier </a:t>
            </a:r>
          </a:p>
          <a:p>
            <a:pPr marL="1371600" lvl="2" indent="-457200" algn="just">
              <a:buClr>
                <a:srgbClr val="0070C0"/>
              </a:buClr>
              <a:buSzPct val="100000"/>
              <a:buFont typeface="Wingdings" panose="05000000000000000000" pitchFamily="2" charset="2"/>
              <a:buChar char="§"/>
            </a:pPr>
            <a:r>
              <a:rPr lang="fr-FR" sz="2200" dirty="0" smtClean="0">
                <a:solidFill>
                  <a:schemeClr val="tx1"/>
                </a:solidFill>
              </a:rPr>
              <a:t>En juin, le courtier achète le blé à 200€ la tonne à l’agriculteur, et le revend sur le marché : si prix du blé en juin &gt; 200€, il gagne, si &lt;200€, il perd =&gt; courtier = spéculateur</a:t>
            </a:r>
          </a:p>
          <a:p>
            <a:pPr marL="914400" lvl="1" indent="-457200" algn="just">
              <a:buClr>
                <a:srgbClr val="FF0000"/>
              </a:buClr>
              <a:buSzPct val="100000"/>
              <a:buFont typeface="Wingdings" panose="05000000000000000000" pitchFamily="2" charset="2"/>
              <a:buChar char="Ø"/>
            </a:pPr>
            <a:r>
              <a:rPr lang="fr-FR" sz="2400" dirty="0" smtClean="0">
                <a:solidFill>
                  <a:schemeClr val="tx1"/>
                </a:solidFill>
              </a:rPr>
              <a:t>Ex. du risque d’entreprise : statut des sociétés qui limite la « responsabilité » =&gt; l’entrepreneur transfère le risque sur les « partenaires » ou « actionnaires » ; en plus d’un </a:t>
            </a:r>
            <a:r>
              <a:rPr lang="fr-FR" sz="2400" i="1" dirty="0" smtClean="0">
                <a:solidFill>
                  <a:schemeClr val="tx1"/>
                </a:solidFill>
              </a:rPr>
              <a:t>transfert</a:t>
            </a:r>
            <a:r>
              <a:rPr lang="fr-FR" sz="2400" dirty="0" smtClean="0">
                <a:solidFill>
                  <a:schemeClr val="tx1"/>
                </a:solidFill>
              </a:rPr>
              <a:t> (partiel), il s’agit aussi d’un </a:t>
            </a:r>
            <a:r>
              <a:rPr lang="fr-FR" sz="2400" i="1" dirty="0" smtClean="0">
                <a:solidFill>
                  <a:schemeClr val="tx1"/>
                </a:solidFill>
              </a:rPr>
              <a:t>partage</a:t>
            </a:r>
            <a:r>
              <a:rPr lang="fr-FR" sz="2400" dirty="0" smtClean="0">
                <a:solidFill>
                  <a:schemeClr val="tx1"/>
                </a:solidFill>
              </a:rPr>
              <a:t> du risque</a:t>
            </a:r>
          </a:p>
          <a:p>
            <a:pPr lvl="1" algn="just">
              <a:buClr>
                <a:srgbClr val="FF0000"/>
              </a:buClr>
              <a:buSzPct val="100000"/>
            </a:pPr>
            <a:r>
              <a:rPr lang="fr-FR" sz="2400" dirty="0" smtClean="0">
                <a:solidFill>
                  <a:schemeClr val="tx1"/>
                </a:solidFill>
              </a:rPr>
              <a:t>&gt;&gt;&gt;&gt;&gt; Le rôle fondamental des marchés financiers : réallouer les risques de façon optimale </a:t>
            </a:r>
            <a:endParaRPr lang="fr-FR" sz="2600" dirty="0" smtClean="0">
              <a:solidFill>
                <a:schemeClr val="tx1"/>
              </a:solidFill>
            </a:endParaRPr>
          </a:p>
        </p:txBody>
      </p:sp>
      <p:pic>
        <p:nvPicPr>
          <p:cNvPr id="2050" name="Picture 2" descr="F:\2-Documents\Paris I\logo_Paris 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39952" y="6304748"/>
            <a:ext cx="1217485" cy="548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11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xmlns="" val="3457858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0872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fr-FR" dirty="0" smtClean="0">
                <a:solidFill>
                  <a:srgbClr val="0070C0"/>
                </a:solidFill>
              </a:rPr>
              <a:t>2. Gérer les risques</a:t>
            </a:r>
            <a:endParaRPr lang="fr-FR" dirty="0">
              <a:solidFill>
                <a:srgbClr val="0070C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0" y="1052736"/>
            <a:ext cx="9036496" cy="5805264"/>
          </a:xfrm>
        </p:spPr>
        <p:txBody>
          <a:bodyPr>
            <a:normAutofit/>
          </a:bodyPr>
          <a:lstStyle/>
          <a:p>
            <a:pPr marL="457200" indent="-457200" algn="just">
              <a:buClr>
                <a:srgbClr val="0070C0"/>
              </a:buClr>
              <a:buFont typeface="Wingdings" panose="05000000000000000000" pitchFamily="2" charset="2"/>
              <a:buChar char="Ø"/>
            </a:pPr>
            <a:r>
              <a:rPr lang="fr-FR" sz="2600" u="sng" dirty="0" smtClean="0">
                <a:solidFill>
                  <a:schemeClr val="tx1"/>
                </a:solidFill>
              </a:rPr>
              <a:t>La mutualisation</a:t>
            </a:r>
          </a:p>
          <a:p>
            <a:pPr marL="914400" lvl="1" indent="-457200" algn="just">
              <a:buClr>
                <a:srgbClr val="FF0000"/>
              </a:buClr>
              <a:buSzPct val="100000"/>
              <a:buFont typeface="Wingdings" panose="05000000000000000000" pitchFamily="2" charset="2"/>
              <a:buChar char="Ø"/>
            </a:pPr>
            <a:r>
              <a:rPr lang="fr-FR" sz="2400" dirty="0" smtClean="0">
                <a:solidFill>
                  <a:schemeClr val="tx1"/>
                </a:solidFill>
              </a:rPr>
              <a:t>Le rôle fondamental de la famille </a:t>
            </a:r>
          </a:p>
          <a:p>
            <a:pPr marL="1371600" lvl="2" indent="-457200" algn="just">
              <a:buClr>
                <a:srgbClr val="0070C0"/>
              </a:buClr>
              <a:buSzPct val="100000"/>
              <a:buFont typeface="Wingdings" panose="05000000000000000000" pitchFamily="2" charset="2"/>
              <a:buChar char="§"/>
            </a:pPr>
            <a:r>
              <a:rPr lang="fr-FR" sz="2200" dirty="0" smtClean="0">
                <a:solidFill>
                  <a:schemeClr val="tx1"/>
                </a:solidFill>
              </a:rPr>
              <a:t>Entraide mutuelle, notamment dans le domaine des «risques sociaux » (au départs risques qui peuvent affecter les revenus d’activité :  accident (du travail), chômage, maladie, vieillesse…. ;  substituabilité / complémentarité avec les « Etats-Providence » </a:t>
            </a:r>
          </a:p>
          <a:p>
            <a:pPr marL="1371600" lvl="2" indent="-457200" algn="just">
              <a:buClr>
                <a:srgbClr val="0070C0"/>
              </a:buClr>
              <a:buSzPct val="100000"/>
              <a:buFont typeface="Wingdings" panose="05000000000000000000" pitchFamily="2" charset="2"/>
              <a:buChar char="§"/>
            </a:pPr>
            <a:r>
              <a:rPr lang="fr-FR" sz="2200" dirty="0" smtClean="0">
                <a:solidFill>
                  <a:schemeClr val="tx1"/>
                </a:solidFill>
              </a:rPr>
              <a:t>La gestion de ces risques affecte la constitution de la famille (comportements démographiques, et notamment la natalité )</a:t>
            </a:r>
          </a:p>
          <a:p>
            <a:pPr marL="914400" lvl="1" indent="-457200" algn="just">
              <a:buClr>
                <a:srgbClr val="FF0000"/>
              </a:buClr>
              <a:buSzPct val="100000"/>
              <a:buFont typeface="Wingdings" panose="05000000000000000000" pitchFamily="2" charset="2"/>
              <a:buChar char="Ø"/>
            </a:pPr>
            <a:r>
              <a:rPr lang="fr-FR" sz="2400" dirty="0" smtClean="0">
                <a:solidFill>
                  <a:schemeClr val="tx1"/>
                </a:solidFill>
              </a:rPr>
              <a:t>Les assurances</a:t>
            </a:r>
          </a:p>
          <a:p>
            <a:pPr marL="1371600" lvl="2" indent="-457200" algn="just">
              <a:buClr>
                <a:srgbClr val="0070C0"/>
              </a:buClr>
              <a:buSzPct val="100000"/>
              <a:buFont typeface="Wingdings" panose="05000000000000000000" pitchFamily="2" charset="2"/>
              <a:buChar char="§"/>
            </a:pPr>
            <a:r>
              <a:rPr lang="fr-FR" sz="2200" dirty="0" smtClean="0">
                <a:solidFill>
                  <a:schemeClr val="tx1"/>
                </a:solidFill>
              </a:rPr>
              <a:t>Paiement d’une prime contre remboursement (au moins partiel ) du dommage si survenu ;</a:t>
            </a:r>
          </a:p>
          <a:p>
            <a:pPr marL="1371600" lvl="2" indent="-457200" algn="just">
              <a:buClr>
                <a:srgbClr val="0070C0"/>
              </a:buClr>
              <a:buSzPct val="100000"/>
              <a:buFont typeface="Wingdings" panose="05000000000000000000" pitchFamily="2" charset="2"/>
              <a:buChar char="§"/>
            </a:pPr>
            <a:r>
              <a:rPr lang="fr-FR" sz="2200" dirty="0" smtClean="0">
                <a:solidFill>
                  <a:schemeClr val="tx1"/>
                </a:solidFill>
              </a:rPr>
              <a:t>Loi des grands nombres et mesure des probabilités = statistiques</a:t>
            </a:r>
          </a:p>
          <a:p>
            <a:pPr marL="1371600" lvl="2" indent="-457200" algn="just">
              <a:buClr>
                <a:srgbClr val="0070C0"/>
              </a:buClr>
              <a:buSzPct val="100000"/>
              <a:buFont typeface="Wingdings" panose="05000000000000000000" pitchFamily="2" charset="2"/>
              <a:buChar char="§"/>
            </a:pPr>
            <a:r>
              <a:rPr lang="fr-FR" sz="2200" dirty="0" smtClean="0">
                <a:solidFill>
                  <a:schemeClr val="tx1"/>
                </a:solidFill>
              </a:rPr>
              <a:t>Risques plus ou moins assurables ; problèmes des risques « corrélés » ; et problèmes informationnels </a:t>
            </a:r>
            <a:endParaRPr lang="fr-FR" sz="2400" dirty="0" smtClean="0">
              <a:solidFill>
                <a:schemeClr val="tx1"/>
              </a:solidFill>
            </a:endParaRPr>
          </a:p>
        </p:txBody>
      </p:sp>
      <p:pic>
        <p:nvPicPr>
          <p:cNvPr id="2050" name="Picture 2" descr="F:\2-Documents\Paris I\logo_Paris 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39953" y="6366654"/>
            <a:ext cx="1080120" cy="4867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12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xmlns="" val="3457858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0872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fr-FR" dirty="0" smtClean="0">
                <a:solidFill>
                  <a:srgbClr val="0070C0"/>
                </a:solidFill>
              </a:rPr>
              <a:t>3. Comment assurer ?</a:t>
            </a:r>
            <a:endParaRPr lang="fr-FR" dirty="0">
              <a:solidFill>
                <a:srgbClr val="0070C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0" y="1052736"/>
            <a:ext cx="9036496" cy="5805264"/>
          </a:xfrm>
        </p:spPr>
        <p:txBody>
          <a:bodyPr>
            <a:normAutofit/>
          </a:bodyPr>
          <a:lstStyle/>
          <a:p>
            <a:pPr marL="457200" indent="-457200" algn="just">
              <a:buClr>
                <a:srgbClr val="0070C0"/>
              </a:buClr>
              <a:buFont typeface="Wingdings" panose="05000000000000000000" pitchFamily="2" charset="2"/>
              <a:buChar char="Ø"/>
            </a:pPr>
            <a:endParaRPr lang="fr-FR" sz="2600" u="sng" dirty="0" smtClean="0">
              <a:solidFill>
                <a:schemeClr val="tx1"/>
              </a:solidFill>
            </a:endParaRPr>
          </a:p>
          <a:p>
            <a:pPr marL="457200" indent="-457200" algn="just">
              <a:buClr>
                <a:srgbClr val="0070C0"/>
              </a:buClr>
              <a:buFont typeface="Wingdings" panose="05000000000000000000" pitchFamily="2" charset="2"/>
              <a:buChar char="Ø"/>
            </a:pPr>
            <a:r>
              <a:rPr lang="fr-FR" sz="2600" u="sng" dirty="0" smtClean="0">
                <a:solidFill>
                  <a:schemeClr val="tx1"/>
                </a:solidFill>
              </a:rPr>
              <a:t>L’information, problème crucial</a:t>
            </a:r>
          </a:p>
          <a:p>
            <a:pPr marL="914400" lvl="1" indent="-457200" algn="just">
              <a:buClr>
                <a:srgbClr val="FF0000"/>
              </a:buClr>
              <a:buSzPct val="100000"/>
              <a:buFont typeface="Wingdings" panose="05000000000000000000" pitchFamily="2" charset="2"/>
              <a:buChar char="Ø"/>
            </a:pPr>
            <a:r>
              <a:rPr lang="fr-FR" sz="2400" dirty="0" smtClean="0">
                <a:solidFill>
                  <a:schemeClr val="tx1"/>
                </a:solidFill>
              </a:rPr>
              <a:t>Premier cas l’assureur n’est « pas assez informé » : plus exactement : asymétrie d’information , à son détriment :</a:t>
            </a:r>
            <a:endParaRPr lang="fr-FR" sz="2400" b="1" dirty="0" smtClean="0">
              <a:solidFill>
                <a:schemeClr val="tx1"/>
              </a:solidFill>
            </a:endParaRPr>
          </a:p>
          <a:p>
            <a:pPr marL="1371600" lvl="2" indent="-457200" algn="just">
              <a:buClr>
                <a:srgbClr val="0070C0"/>
              </a:buClr>
              <a:buSzPct val="100000"/>
              <a:buFont typeface="Wingdings" panose="05000000000000000000" pitchFamily="2" charset="2"/>
              <a:buChar char="§"/>
            </a:pPr>
            <a:r>
              <a:rPr lang="fr-FR" dirty="0" smtClean="0">
                <a:solidFill>
                  <a:schemeClr val="tx1"/>
                </a:solidFill>
              </a:rPr>
              <a:t>Sur le comportement de l’individu</a:t>
            </a:r>
            <a:r>
              <a:rPr lang="fr-FR" b="1" dirty="0" smtClean="0">
                <a:solidFill>
                  <a:schemeClr val="tx1"/>
                </a:solidFill>
              </a:rPr>
              <a:t> </a:t>
            </a:r>
            <a:r>
              <a:rPr lang="fr-FR" dirty="0" smtClean="0">
                <a:solidFill>
                  <a:schemeClr val="tx1"/>
                </a:solidFill>
              </a:rPr>
              <a:t>=&gt; </a:t>
            </a:r>
            <a:r>
              <a:rPr lang="fr-FR" b="1" dirty="0" smtClean="0">
                <a:solidFill>
                  <a:schemeClr val="tx1"/>
                </a:solidFill>
              </a:rPr>
              <a:t>l’alea moral</a:t>
            </a:r>
          </a:p>
          <a:p>
            <a:pPr marL="1371600" lvl="2" indent="-457200" algn="just">
              <a:buClr>
                <a:srgbClr val="0070C0"/>
              </a:buClr>
              <a:buSzPct val="100000"/>
              <a:buFont typeface="Wingdings" panose="05000000000000000000" pitchFamily="2" charset="2"/>
              <a:buChar char="§"/>
            </a:pPr>
            <a:r>
              <a:rPr lang="fr-FR" dirty="0" smtClean="0">
                <a:solidFill>
                  <a:schemeClr val="tx1"/>
                </a:solidFill>
              </a:rPr>
              <a:t>Sur le niveau de risque de l’individu</a:t>
            </a:r>
            <a:r>
              <a:rPr lang="fr-FR" b="1" dirty="0" smtClean="0">
                <a:solidFill>
                  <a:schemeClr val="tx1"/>
                </a:solidFill>
              </a:rPr>
              <a:t> </a:t>
            </a:r>
            <a:r>
              <a:rPr lang="fr-FR" dirty="0" smtClean="0">
                <a:solidFill>
                  <a:schemeClr val="tx1"/>
                </a:solidFill>
              </a:rPr>
              <a:t>=&gt; </a:t>
            </a:r>
            <a:r>
              <a:rPr lang="fr-FR" b="1" dirty="0" smtClean="0">
                <a:solidFill>
                  <a:schemeClr val="tx1"/>
                </a:solidFill>
              </a:rPr>
              <a:t>l’anti-sélection</a:t>
            </a:r>
          </a:p>
          <a:p>
            <a:pPr marL="914400" lvl="1" indent="-457200" algn="just">
              <a:buClr>
                <a:srgbClr val="FF0000"/>
              </a:buClr>
              <a:buSzPct val="100000"/>
              <a:buFont typeface="Wingdings" panose="05000000000000000000" pitchFamily="2" charset="2"/>
              <a:buChar char="Ø"/>
            </a:pPr>
            <a:r>
              <a:rPr lang="fr-FR" sz="2400" dirty="0" smtClean="0">
                <a:solidFill>
                  <a:schemeClr val="tx1"/>
                </a:solidFill>
              </a:rPr>
              <a:t>Deuxième cas l’assureur est « trop informé » =&gt; </a:t>
            </a:r>
            <a:r>
              <a:rPr lang="fr-FR" sz="2400" b="1" dirty="0" smtClean="0">
                <a:solidFill>
                  <a:schemeClr val="tx1"/>
                </a:solidFill>
              </a:rPr>
              <a:t>sélection</a:t>
            </a:r>
            <a:r>
              <a:rPr lang="fr-FR" sz="2400" dirty="0" smtClean="0">
                <a:solidFill>
                  <a:schemeClr val="tx1"/>
                </a:solidFill>
              </a:rPr>
              <a:t> (écrémage)</a:t>
            </a:r>
            <a:endParaRPr lang="fr-FR" sz="2400" b="1" dirty="0" smtClean="0">
              <a:solidFill>
                <a:schemeClr val="tx1"/>
              </a:solidFill>
            </a:endParaRPr>
          </a:p>
        </p:txBody>
      </p:sp>
      <p:pic>
        <p:nvPicPr>
          <p:cNvPr id="2050" name="Picture 2" descr="F:\2-Documents\Paris I\logo_Paris 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39952" y="6304748"/>
            <a:ext cx="1217485" cy="548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13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xmlns="" val="3457858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0872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fr-FR" dirty="0" smtClean="0">
                <a:solidFill>
                  <a:srgbClr val="0070C0"/>
                </a:solidFill>
              </a:rPr>
              <a:t>3. Comment assurer ?</a:t>
            </a:r>
            <a:endParaRPr lang="fr-FR" dirty="0">
              <a:solidFill>
                <a:srgbClr val="0070C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0" y="1052736"/>
            <a:ext cx="9036496" cy="5805264"/>
          </a:xfrm>
        </p:spPr>
        <p:txBody>
          <a:bodyPr>
            <a:normAutofit/>
          </a:bodyPr>
          <a:lstStyle/>
          <a:p>
            <a:pPr marL="457200" indent="-457200" algn="just">
              <a:buClr>
                <a:srgbClr val="0070C0"/>
              </a:buClr>
              <a:buFont typeface="Wingdings" panose="05000000000000000000" pitchFamily="2" charset="2"/>
              <a:buChar char="Ø"/>
            </a:pPr>
            <a:r>
              <a:rPr lang="fr-FR" sz="2600" u="sng" dirty="0" smtClean="0">
                <a:solidFill>
                  <a:schemeClr val="tx1"/>
                </a:solidFill>
              </a:rPr>
              <a:t>L’alea moral</a:t>
            </a:r>
          </a:p>
          <a:p>
            <a:pPr marL="914400" lvl="1" indent="-457200" algn="just">
              <a:buClr>
                <a:srgbClr val="FF0000"/>
              </a:buClr>
              <a:buSzPct val="100000"/>
              <a:buFont typeface="Wingdings" panose="05000000000000000000" pitchFamily="2" charset="2"/>
              <a:buChar char="Ø"/>
            </a:pPr>
            <a:r>
              <a:rPr lang="fr-FR" sz="2400" dirty="0" smtClean="0">
                <a:solidFill>
                  <a:schemeClr val="tx1"/>
                </a:solidFill>
              </a:rPr>
              <a:t>Alea moral : quand l’assuré par son comportement accroît le risque du fait même qu’il est assuré  =&gt; problème pour l’assureur ; solution : laisser à la charge de l’assuré une partie du dommage</a:t>
            </a:r>
          </a:p>
          <a:p>
            <a:pPr marL="914400" lvl="1" indent="-457200" algn="just">
              <a:buClr>
                <a:srgbClr val="FF0000"/>
              </a:buClr>
              <a:buSzPct val="100000"/>
              <a:buFont typeface="Wingdings" panose="05000000000000000000" pitchFamily="2" charset="2"/>
              <a:buChar char="Ø"/>
            </a:pPr>
            <a:r>
              <a:rPr lang="fr-FR" sz="2400" dirty="0" smtClean="0">
                <a:solidFill>
                  <a:schemeClr val="tx1"/>
                </a:solidFill>
              </a:rPr>
              <a:t>Illustration : </a:t>
            </a:r>
            <a:r>
              <a:rPr lang="fr-FR" sz="2400" b="1" dirty="0" smtClean="0">
                <a:solidFill>
                  <a:schemeClr val="tx1"/>
                </a:solidFill>
              </a:rPr>
              <a:t>l’assurance chômage</a:t>
            </a:r>
          </a:p>
          <a:p>
            <a:pPr marL="1371600" lvl="2" indent="-457200" algn="just">
              <a:buClr>
                <a:srgbClr val="0070C0"/>
              </a:buClr>
              <a:buSzPct val="100000"/>
              <a:buFont typeface="Wingdings" panose="05000000000000000000" pitchFamily="2" charset="2"/>
              <a:buChar char="§"/>
            </a:pPr>
            <a:r>
              <a:rPr lang="fr-FR" sz="2200" b="1" dirty="0" smtClean="0">
                <a:solidFill>
                  <a:schemeClr val="tx1"/>
                </a:solidFill>
              </a:rPr>
              <a:t>1</a:t>
            </a:r>
            <a:r>
              <a:rPr lang="fr-FR" sz="2200" b="1" baseline="30000" dirty="0" smtClean="0">
                <a:solidFill>
                  <a:schemeClr val="tx1"/>
                </a:solidFill>
              </a:rPr>
              <a:t>er</a:t>
            </a:r>
            <a:r>
              <a:rPr lang="fr-FR" sz="2200" b="1" dirty="0" smtClean="0">
                <a:solidFill>
                  <a:schemeClr val="tx1"/>
                </a:solidFill>
              </a:rPr>
              <a:t> </a:t>
            </a:r>
            <a:r>
              <a:rPr lang="fr-FR" b="1" dirty="0" smtClean="0">
                <a:solidFill>
                  <a:schemeClr val="tx1"/>
                </a:solidFill>
              </a:rPr>
              <a:t>risque </a:t>
            </a:r>
            <a:r>
              <a:rPr lang="fr-FR" dirty="0" smtClean="0">
                <a:solidFill>
                  <a:schemeClr val="tx1"/>
                </a:solidFill>
              </a:rPr>
              <a:t>: la perte d’emploi  </a:t>
            </a:r>
          </a:p>
          <a:p>
            <a:pPr marL="1828800" lvl="3" indent="-457200" algn="just">
              <a:buClr>
                <a:srgbClr val="FF0000"/>
              </a:buClr>
              <a:buSzPct val="100000"/>
              <a:buFont typeface="Wingdings" panose="05000000000000000000" pitchFamily="2" charset="2"/>
              <a:buChar char="§"/>
            </a:pPr>
            <a:r>
              <a:rPr lang="fr-FR" sz="2400" dirty="0" smtClean="0">
                <a:solidFill>
                  <a:schemeClr val="tx1"/>
                </a:solidFill>
              </a:rPr>
              <a:t>alea moral aussi bien du côté de l’employeur que du salarié (et même collusion possible) </a:t>
            </a:r>
          </a:p>
          <a:p>
            <a:pPr marL="1828800" lvl="3" indent="-457200" algn="just">
              <a:buClr>
                <a:srgbClr val="FF0000"/>
              </a:buClr>
              <a:buSzPct val="100000"/>
              <a:buFont typeface="Wingdings" panose="05000000000000000000" pitchFamily="2" charset="2"/>
              <a:buChar char="§"/>
            </a:pPr>
            <a:r>
              <a:rPr lang="fr-FR" sz="2400" dirty="0" smtClean="0">
                <a:solidFill>
                  <a:schemeClr val="tx1"/>
                </a:solidFill>
              </a:rPr>
              <a:t>Solutions : 1) côté employeur : « </a:t>
            </a:r>
            <a:r>
              <a:rPr lang="fr-FR" sz="2400" i="1" dirty="0" smtClean="0">
                <a:solidFill>
                  <a:schemeClr val="tx1"/>
                </a:solidFill>
              </a:rPr>
              <a:t>l’</a:t>
            </a:r>
            <a:r>
              <a:rPr lang="fr-FR" sz="2400" i="1" dirty="0" err="1" smtClean="0">
                <a:solidFill>
                  <a:schemeClr val="tx1"/>
                </a:solidFill>
              </a:rPr>
              <a:t>experience</a:t>
            </a:r>
            <a:r>
              <a:rPr lang="fr-FR" sz="2400" i="1" dirty="0" smtClean="0">
                <a:solidFill>
                  <a:schemeClr val="tx1"/>
                </a:solidFill>
              </a:rPr>
              <a:t> rating</a:t>
            </a:r>
            <a:r>
              <a:rPr lang="fr-FR" sz="2400" dirty="0" smtClean="0">
                <a:solidFill>
                  <a:schemeClr val="tx1"/>
                </a:solidFill>
              </a:rPr>
              <a:t> » (modulation des cotisations en fonction du nombre de licenciements ; cf. les Etats-Unis) ; 2) côté salarié : taux de remplacement &lt;100%</a:t>
            </a:r>
          </a:p>
        </p:txBody>
      </p:sp>
      <p:pic>
        <p:nvPicPr>
          <p:cNvPr id="2050" name="Picture 2" descr="F:\2-Documents\Paris I\logo_Paris 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39952" y="6304748"/>
            <a:ext cx="1217485" cy="548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14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xmlns="" val="3457858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0872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fr-FR" dirty="0" smtClean="0">
                <a:solidFill>
                  <a:srgbClr val="0070C0"/>
                </a:solidFill>
              </a:rPr>
              <a:t>3. Comment assurer ?</a:t>
            </a:r>
            <a:endParaRPr lang="fr-FR" dirty="0">
              <a:solidFill>
                <a:srgbClr val="0070C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0" y="1052736"/>
            <a:ext cx="9036496" cy="5805264"/>
          </a:xfrm>
        </p:spPr>
        <p:txBody>
          <a:bodyPr>
            <a:normAutofit/>
          </a:bodyPr>
          <a:lstStyle/>
          <a:p>
            <a:pPr marL="1371600" lvl="2" indent="-457200" algn="just">
              <a:buClr>
                <a:srgbClr val="0070C0"/>
              </a:buClr>
              <a:buSzPct val="100000"/>
              <a:buFont typeface="Wingdings" panose="05000000000000000000" pitchFamily="2" charset="2"/>
              <a:buChar char="§"/>
            </a:pPr>
            <a:endParaRPr lang="fr-FR" sz="2200" b="1" dirty="0" smtClean="0">
              <a:solidFill>
                <a:schemeClr val="tx1"/>
              </a:solidFill>
            </a:endParaRPr>
          </a:p>
          <a:p>
            <a:pPr marL="1371600" lvl="2" indent="-457200" algn="just">
              <a:buClr>
                <a:srgbClr val="0070C0"/>
              </a:buClr>
              <a:buSzPct val="100000"/>
              <a:buFont typeface="Wingdings" panose="05000000000000000000" pitchFamily="2" charset="2"/>
              <a:buChar char="§"/>
            </a:pPr>
            <a:r>
              <a:rPr lang="fr-FR" sz="2200" b="1" dirty="0" smtClean="0">
                <a:solidFill>
                  <a:schemeClr val="tx1"/>
                </a:solidFill>
              </a:rPr>
              <a:t>2</a:t>
            </a:r>
            <a:r>
              <a:rPr lang="fr-FR" sz="2200" b="1" baseline="30000" dirty="0" smtClean="0">
                <a:solidFill>
                  <a:schemeClr val="tx1"/>
                </a:solidFill>
              </a:rPr>
              <a:t>ème</a:t>
            </a:r>
            <a:r>
              <a:rPr lang="fr-FR" sz="2200" b="1" dirty="0" smtClean="0">
                <a:solidFill>
                  <a:schemeClr val="tx1"/>
                </a:solidFill>
              </a:rPr>
              <a:t>  </a:t>
            </a:r>
            <a:r>
              <a:rPr lang="fr-FR" b="1" dirty="0" smtClean="0">
                <a:solidFill>
                  <a:schemeClr val="tx1"/>
                </a:solidFill>
              </a:rPr>
              <a:t>risque </a:t>
            </a:r>
            <a:r>
              <a:rPr lang="fr-FR" dirty="0" smtClean="0">
                <a:solidFill>
                  <a:schemeClr val="tx1"/>
                </a:solidFill>
              </a:rPr>
              <a:t>: rester longtemps au chômage (faible employabilité) </a:t>
            </a:r>
          </a:p>
          <a:p>
            <a:pPr marL="1828800" lvl="3" indent="-457200" algn="just">
              <a:buClr>
                <a:srgbClr val="FF0000"/>
              </a:buClr>
              <a:buSzPct val="100000"/>
              <a:buFont typeface="Wingdings" panose="05000000000000000000" pitchFamily="2" charset="2"/>
              <a:buChar char="§"/>
            </a:pPr>
            <a:r>
              <a:rPr lang="fr-FR" sz="2400" dirty="0" smtClean="0">
                <a:solidFill>
                  <a:schemeClr val="tx1"/>
                </a:solidFill>
              </a:rPr>
              <a:t>alea moral du côté du chômeur</a:t>
            </a:r>
          </a:p>
          <a:p>
            <a:pPr marL="1828800" lvl="3" indent="-457200" algn="just">
              <a:buClr>
                <a:srgbClr val="FF0000"/>
              </a:buClr>
              <a:buSzPct val="100000"/>
              <a:buFont typeface="Wingdings" panose="05000000000000000000" pitchFamily="2" charset="2"/>
              <a:buChar char="§"/>
            </a:pPr>
            <a:r>
              <a:rPr lang="fr-FR" sz="2400" dirty="0" smtClean="0">
                <a:solidFill>
                  <a:schemeClr val="tx1"/>
                </a:solidFill>
              </a:rPr>
              <a:t>Solutions : 1) taux de remplacement &lt;100% ; 2) dégressivité avec le temps  ; 3) contrôle et sanction</a:t>
            </a:r>
          </a:p>
        </p:txBody>
      </p:sp>
      <p:pic>
        <p:nvPicPr>
          <p:cNvPr id="2050" name="Picture 2" descr="F:\2-Documents\Paris I\logo_Paris 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39952" y="6304748"/>
            <a:ext cx="1217485" cy="548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15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xmlns="" val="3457858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0872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fr-FR" dirty="0" smtClean="0">
                <a:solidFill>
                  <a:srgbClr val="0070C0"/>
                </a:solidFill>
              </a:rPr>
              <a:t>3. Comment assurer ?</a:t>
            </a:r>
            <a:endParaRPr lang="fr-FR" dirty="0">
              <a:solidFill>
                <a:srgbClr val="0070C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0" y="1052736"/>
            <a:ext cx="9036496" cy="5805264"/>
          </a:xfrm>
        </p:spPr>
        <p:txBody>
          <a:bodyPr>
            <a:normAutofit lnSpcReduction="10000"/>
          </a:bodyPr>
          <a:lstStyle/>
          <a:p>
            <a:pPr marL="457200" indent="-457200" algn="just">
              <a:buClr>
                <a:srgbClr val="0070C0"/>
              </a:buClr>
              <a:buFont typeface="Wingdings" panose="05000000000000000000" pitchFamily="2" charset="2"/>
              <a:buChar char="Ø"/>
            </a:pPr>
            <a:r>
              <a:rPr lang="fr-FR" sz="2600" u="sng" dirty="0" smtClean="0">
                <a:solidFill>
                  <a:schemeClr val="tx1"/>
                </a:solidFill>
              </a:rPr>
              <a:t>L’</a:t>
            </a:r>
            <a:r>
              <a:rPr lang="fr-FR" sz="2600" u="sng" dirty="0" err="1" smtClean="0">
                <a:solidFill>
                  <a:schemeClr val="tx1"/>
                </a:solidFill>
              </a:rPr>
              <a:t>antisélection</a:t>
            </a:r>
            <a:endParaRPr lang="fr-FR" sz="2600" u="sng" dirty="0" smtClean="0">
              <a:solidFill>
                <a:schemeClr val="tx1"/>
              </a:solidFill>
            </a:endParaRPr>
          </a:p>
          <a:p>
            <a:pPr marL="914400" lvl="1" indent="-457200" algn="just">
              <a:buClr>
                <a:srgbClr val="FF0000"/>
              </a:buClr>
              <a:buSzPct val="100000"/>
              <a:buFont typeface="Wingdings" panose="05000000000000000000" pitchFamily="2" charset="2"/>
              <a:buChar char="Ø"/>
            </a:pPr>
            <a:r>
              <a:rPr lang="fr-FR" sz="2400" dirty="0" smtClean="0">
                <a:solidFill>
                  <a:schemeClr val="tx1"/>
                </a:solidFill>
              </a:rPr>
              <a:t>Forme d’auto-sélection  :  « les meilleurs » assurés (i.e. dont le risque est faible) peuvent choisir de ne pas s’assurer s’ils estiment la prime d’assurance trop élevée =&gt; ne restent que les plus « mauvais assurés » =&gt; l’assureur doit augmenter sa prime =&gt; fuite des « meilleurs «  assurés » etc.  A la limite, l’assurance devient impossible (</a:t>
            </a:r>
            <a:r>
              <a:rPr lang="fr-FR" sz="2400" dirty="0" err="1" smtClean="0">
                <a:solidFill>
                  <a:srgbClr val="FF0000"/>
                </a:solidFill>
              </a:rPr>
              <a:t>Akerlof</a:t>
            </a:r>
            <a:r>
              <a:rPr lang="fr-FR" sz="2400" dirty="0" smtClean="0">
                <a:solidFill>
                  <a:srgbClr val="FF0000"/>
                </a:solidFill>
              </a:rPr>
              <a:t>, 1970</a:t>
            </a:r>
            <a:r>
              <a:rPr lang="fr-FR" sz="2400" dirty="0" smtClean="0">
                <a:solidFill>
                  <a:schemeClr val="tx1"/>
                </a:solidFill>
              </a:rPr>
              <a:t>)</a:t>
            </a:r>
          </a:p>
          <a:p>
            <a:pPr marL="914400" lvl="1" indent="-457200" algn="just">
              <a:buClr>
                <a:srgbClr val="FF0000"/>
              </a:buClr>
              <a:buSzPct val="100000"/>
              <a:buFont typeface="Wingdings" panose="05000000000000000000" pitchFamily="2" charset="2"/>
              <a:buChar char="Ø"/>
            </a:pPr>
            <a:r>
              <a:rPr lang="fr-FR" sz="2400" dirty="0" smtClean="0">
                <a:solidFill>
                  <a:schemeClr val="tx1"/>
                </a:solidFill>
              </a:rPr>
              <a:t>Illustration : </a:t>
            </a:r>
            <a:r>
              <a:rPr lang="fr-FR" sz="2400" b="1" dirty="0" smtClean="0">
                <a:solidFill>
                  <a:schemeClr val="tx1"/>
                </a:solidFill>
              </a:rPr>
              <a:t>l’assurance santé </a:t>
            </a:r>
            <a:r>
              <a:rPr lang="fr-FR" sz="2400" dirty="0" smtClean="0">
                <a:solidFill>
                  <a:schemeClr val="tx1"/>
                </a:solidFill>
              </a:rPr>
              <a:t>;</a:t>
            </a:r>
            <a:r>
              <a:rPr lang="fr-FR" sz="2400" b="1" dirty="0" smtClean="0">
                <a:solidFill>
                  <a:schemeClr val="tx1"/>
                </a:solidFill>
              </a:rPr>
              <a:t> </a:t>
            </a:r>
          </a:p>
          <a:p>
            <a:pPr marL="1371600" lvl="2" indent="-457200" algn="just">
              <a:buClr>
                <a:srgbClr val="0070C0"/>
              </a:buClr>
              <a:buSzPct val="100000"/>
              <a:buFont typeface="Wingdings" panose="05000000000000000000" pitchFamily="2" charset="2"/>
              <a:buChar char="§"/>
            </a:pPr>
            <a:r>
              <a:rPr lang="fr-FR" sz="2200" dirty="0" smtClean="0">
                <a:solidFill>
                  <a:schemeClr val="tx1"/>
                </a:solidFill>
              </a:rPr>
              <a:t>1</a:t>
            </a:r>
            <a:r>
              <a:rPr lang="fr-FR" sz="2200" baseline="30000" dirty="0" smtClean="0">
                <a:solidFill>
                  <a:schemeClr val="tx1"/>
                </a:solidFill>
              </a:rPr>
              <a:t>ere</a:t>
            </a:r>
            <a:r>
              <a:rPr lang="fr-FR" sz="2200" dirty="0" smtClean="0">
                <a:solidFill>
                  <a:schemeClr val="tx1"/>
                </a:solidFill>
              </a:rPr>
              <a:t> </a:t>
            </a:r>
            <a:r>
              <a:rPr lang="fr-FR" dirty="0" smtClean="0">
                <a:solidFill>
                  <a:schemeClr val="tx1"/>
                </a:solidFill>
              </a:rPr>
              <a:t>solution</a:t>
            </a:r>
            <a:r>
              <a:rPr lang="fr-FR" b="1" dirty="0" smtClean="0">
                <a:solidFill>
                  <a:schemeClr val="tx1"/>
                </a:solidFill>
              </a:rPr>
              <a:t> </a:t>
            </a:r>
            <a:r>
              <a:rPr lang="fr-FR" dirty="0" smtClean="0">
                <a:solidFill>
                  <a:schemeClr val="tx1"/>
                </a:solidFill>
              </a:rPr>
              <a:t>: obligation d’assurance =&gt; obliger les « bons » assurés à payer pour les « mauvais » (i.e. ceux dont le risque est </a:t>
            </a:r>
            <a:r>
              <a:rPr lang="fr-FR" dirty="0" smtClean="0">
                <a:solidFill>
                  <a:schemeClr val="tx1"/>
                </a:solidFill>
              </a:rPr>
              <a:t>élevé)  </a:t>
            </a:r>
            <a:r>
              <a:rPr lang="fr-FR" dirty="0" smtClean="0">
                <a:solidFill>
                  <a:schemeClr val="tx1"/>
                </a:solidFill>
              </a:rPr>
              <a:t>;</a:t>
            </a:r>
          </a:p>
          <a:p>
            <a:pPr marL="1371600" lvl="2" indent="-457200" algn="just">
              <a:buClr>
                <a:srgbClr val="0070C0"/>
              </a:buClr>
              <a:buSzPct val="100000"/>
              <a:buFont typeface="Wingdings" panose="05000000000000000000" pitchFamily="2" charset="2"/>
              <a:buChar char="§"/>
            </a:pPr>
            <a:r>
              <a:rPr lang="fr-FR" dirty="0" smtClean="0">
                <a:solidFill>
                  <a:schemeClr val="tx1"/>
                </a:solidFill>
              </a:rPr>
              <a:t>2</a:t>
            </a:r>
            <a:r>
              <a:rPr lang="fr-FR" baseline="30000" dirty="0" smtClean="0">
                <a:solidFill>
                  <a:schemeClr val="tx1"/>
                </a:solidFill>
              </a:rPr>
              <a:t>ème</a:t>
            </a:r>
            <a:r>
              <a:rPr lang="fr-FR" dirty="0" smtClean="0">
                <a:solidFill>
                  <a:schemeClr val="tx1"/>
                </a:solidFill>
              </a:rPr>
              <a:t> solution : faire révéler l’information en différenciant les contrats d’assurance  1) C1 = prime d’assurance élevée et bon remboursement ; 2) C2 : prime d’assurance faible et remboursement moindre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16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xmlns="" val="3457858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0872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fr-FR" dirty="0" smtClean="0">
                <a:solidFill>
                  <a:srgbClr val="0070C0"/>
                </a:solidFill>
              </a:rPr>
              <a:t>3. Comment assurer ?</a:t>
            </a:r>
            <a:endParaRPr lang="fr-FR" dirty="0">
              <a:solidFill>
                <a:srgbClr val="0070C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0" y="1052736"/>
            <a:ext cx="9036496" cy="5805264"/>
          </a:xfrm>
        </p:spPr>
        <p:txBody>
          <a:bodyPr>
            <a:normAutofit/>
          </a:bodyPr>
          <a:lstStyle/>
          <a:p>
            <a:pPr marL="457200" indent="-457200" algn="just">
              <a:buClr>
                <a:srgbClr val="0070C0"/>
              </a:buClr>
              <a:buFont typeface="Wingdings" panose="05000000000000000000" pitchFamily="2" charset="2"/>
              <a:buChar char="Ø"/>
            </a:pPr>
            <a:r>
              <a:rPr lang="fr-FR" sz="2600" u="sng" dirty="0" smtClean="0">
                <a:solidFill>
                  <a:schemeClr val="tx1"/>
                </a:solidFill>
              </a:rPr>
              <a:t>La sélection (« écrémage ») de la part de l’assureur</a:t>
            </a:r>
          </a:p>
          <a:p>
            <a:pPr marL="914400" lvl="1" indent="-457200" algn="just">
              <a:buClr>
                <a:srgbClr val="FF0000"/>
              </a:buClr>
              <a:buSzPct val="100000"/>
              <a:buFont typeface="Wingdings" panose="05000000000000000000" pitchFamily="2" charset="2"/>
              <a:buChar char="Ø"/>
            </a:pPr>
            <a:r>
              <a:rPr lang="fr-FR" sz="2400" dirty="0" smtClean="0">
                <a:solidFill>
                  <a:schemeClr val="tx1"/>
                </a:solidFill>
              </a:rPr>
              <a:t>Les assureurs essayent d’avoir un maximum d’information sur les risques individuels pour essayer d’adapter le montant de la prime au risque effectif =&gt; segmentation en sous-groupes (cf. assurance automobile selon l’âge), et écrémage possible (primes trop élevées pour les plus « mauvais » - i.e. aux risques les plus élevés – assurés, qui risquent d’être exclus de l’assurance)</a:t>
            </a:r>
          </a:p>
          <a:p>
            <a:pPr marL="914400" lvl="1" indent="-457200" algn="just">
              <a:buClr>
                <a:srgbClr val="FF0000"/>
              </a:buClr>
              <a:buSzPct val="100000"/>
              <a:buFont typeface="Wingdings" panose="05000000000000000000" pitchFamily="2" charset="2"/>
              <a:buChar char="Ø"/>
            </a:pPr>
            <a:r>
              <a:rPr lang="fr-FR" sz="2400" dirty="0" smtClean="0">
                <a:solidFill>
                  <a:schemeClr val="tx1"/>
                </a:solidFill>
              </a:rPr>
              <a:t> Dans certains domaines : risque de sélection accrue à cause des progrès techniques (</a:t>
            </a:r>
            <a:r>
              <a:rPr lang="fr-FR" sz="2400" i="1" dirty="0" err="1" smtClean="0">
                <a:solidFill>
                  <a:schemeClr val="tx1"/>
                </a:solidFill>
              </a:rPr>
              <a:t>big</a:t>
            </a:r>
            <a:r>
              <a:rPr lang="fr-FR" sz="2400" i="1" dirty="0" smtClean="0">
                <a:solidFill>
                  <a:schemeClr val="tx1"/>
                </a:solidFill>
              </a:rPr>
              <a:t> data</a:t>
            </a:r>
            <a:r>
              <a:rPr lang="fr-FR" sz="2400" dirty="0" smtClean="0">
                <a:solidFill>
                  <a:schemeClr val="tx1"/>
                </a:solidFill>
              </a:rPr>
              <a:t>) et scientifiques (ex. </a:t>
            </a:r>
            <a:r>
              <a:rPr lang="fr-FR" sz="2400" b="1" dirty="0" smtClean="0">
                <a:solidFill>
                  <a:schemeClr val="tx1"/>
                </a:solidFill>
              </a:rPr>
              <a:t>la santé</a:t>
            </a:r>
            <a:r>
              <a:rPr lang="fr-FR" sz="2400" dirty="0" smtClean="0">
                <a:solidFill>
                  <a:schemeClr val="tx1"/>
                </a:solidFill>
              </a:rPr>
              <a:t> avec la génétique)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17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xmlns="" val="3457858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0872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fr-FR" dirty="0" smtClean="0">
                <a:solidFill>
                  <a:srgbClr val="0070C0"/>
                </a:solidFill>
              </a:rPr>
              <a:t>3. Comment assurer ?</a:t>
            </a:r>
            <a:endParaRPr lang="fr-FR" dirty="0">
              <a:solidFill>
                <a:srgbClr val="0070C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0" y="1052736"/>
            <a:ext cx="9036496" cy="5805264"/>
          </a:xfrm>
        </p:spPr>
        <p:txBody>
          <a:bodyPr>
            <a:normAutofit/>
          </a:bodyPr>
          <a:lstStyle/>
          <a:p>
            <a:pPr marL="914400" lvl="1" indent="-457200" algn="just">
              <a:buClr>
                <a:srgbClr val="FF0000"/>
              </a:buClr>
              <a:buSzPct val="100000"/>
            </a:pPr>
            <a:endParaRPr lang="fr-FR" sz="2400" dirty="0" smtClean="0">
              <a:solidFill>
                <a:schemeClr val="tx1"/>
              </a:solidFill>
            </a:endParaRPr>
          </a:p>
          <a:p>
            <a:pPr marL="914400" lvl="1" indent="-457200" algn="just">
              <a:buClr>
                <a:srgbClr val="FF0000"/>
              </a:buClr>
              <a:buSzPct val="100000"/>
            </a:pPr>
            <a:r>
              <a:rPr lang="fr-FR" sz="2400" dirty="0" smtClean="0">
                <a:solidFill>
                  <a:schemeClr val="tx1"/>
                </a:solidFill>
              </a:rPr>
              <a:t>&gt;&gt;&gt;&gt;&gt; Paradoxe d’</a:t>
            </a:r>
            <a:r>
              <a:rPr lang="fr-FR" sz="2400" dirty="0" err="1" smtClean="0">
                <a:solidFill>
                  <a:srgbClr val="FF0000"/>
                </a:solidFill>
              </a:rPr>
              <a:t>Hirschleifer</a:t>
            </a:r>
            <a:r>
              <a:rPr lang="fr-FR" sz="2400" dirty="0" smtClean="0">
                <a:solidFill>
                  <a:schemeClr val="tx1"/>
                </a:solidFill>
              </a:rPr>
              <a:t> : en matière d’assurance, le niveau </a:t>
            </a:r>
            <a:r>
              <a:rPr lang="fr-FR" sz="2400" i="1" dirty="0" smtClean="0">
                <a:solidFill>
                  <a:schemeClr val="tx1"/>
                </a:solidFill>
              </a:rPr>
              <a:t>optimal</a:t>
            </a:r>
            <a:r>
              <a:rPr lang="fr-FR" sz="2400" dirty="0" smtClean="0">
                <a:solidFill>
                  <a:schemeClr val="tx1"/>
                </a:solidFill>
              </a:rPr>
              <a:t> d’information n’est pas le niveau </a:t>
            </a:r>
            <a:r>
              <a:rPr lang="fr-FR" sz="2400" i="1" dirty="0" smtClean="0">
                <a:solidFill>
                  <a:schemeClr val="tx1"/>
                </a:solidFill>
              </a:rPr>
              <a:t>maximum</a:t>
            </a:r>
            <a:r>
              <a:rPr lang="fr-FR" sz="2400" dirty="0" smtClean="0">
                <a:solidFill>
                  <a:schemeClr val="tx1"/>
                </a:solidFill>
              </a:rPr>
              <a:t> d’information</a:t>
            </a:r>
          </a:p>
          <a:p>
            <a:pPr marL="1371600" lvl="2" indent="-457200" algn="just">
              <a:buClr>
                <a:srgbClr val="FF0000"/>
              </a:buClr>
              <a:buSzPct val="100000"/>
              <a:buFont typeface="Wingdings" panose="05000000000000000000" pitchFamily="2" charset="2"/>
              <a:buChar char="Ø"/>
            </a:pPr>
            <a:r>
              <a:rPr lang="fr-FR" dirty="0" smtClean="0">
                <a:solidFill>
                  <a:schemeClr val="tx1"/>
                </a:solidFill>
              </a:rPr>
              <a:t>Si les assurés « en savent trop » =&gt; risque d’alea moral et </a:t>
            </a:r>
            <a:r>
              <a:rPr lang="fr-FR" dirty="0" err="1" smtClean="0">
                <a:solidFill>
                  <a:schemeClr val="tx1"/>
                </a:solidFill>
              </a:rPr>
              <a:t>antisélection</a:t>
            </a:r>
            <a:endParaRPr lang="fr-FR" dirty="0" smtClean="0">
              <a:solidFill>
                <a:schemeClr val="tx1"/>
              </a:solidFill>
            </a:endParaRPr>
          </a:p>
          <a:p>
            <a:pPr marL="1371600" lvl="2" indent="-457200" algn="just">
              <a:buClr>
                <a:srgbClr val="FF0000"/>
              </a:buClr>
              <a:buSzPct val="100000"/>
              <a:buFont typeface="Wingdings" panose="05000000000000000000" pitchFamily="2" charset="2"/>
              <a:buChar char="Ø"/>
            </a:pPr>
            <a:r>
              <a:rPr lang="fr-FR" dirty="0" smtClean="0">
                <a:solidFill>
                  <a:schemeClr val="tx1"/>
                </a:solidFill>
              </a:rPr>
              <a:t>Si l’ assureur « en sait trop »  =&gt; risque de sélection, écrémage</a:t>
            </a:r>
          </a:p>
          <a:p>
            <a:pPr marL="1371600" lvl="2" indent="-457200" algn="just">
              <a:buClr>
                <a:srgbClr val="FF0000"/>
              </a:buClr>
              <a:buSzPct val="100000"/>
            </a:pPr>
            <a:r>
              <a:rPr lang="fr-FR" dirty="0" smtClean="0">
                <a:solidFill>
                  <a:schemeClr val="tx1"/>
                </a:solidFill>
              </a:rPr>
              <a:t>&gt;&gt;&gt; un certain degré « </a:t>
            </a:r>
            <a:r>
              <a:rPr lang="fr-FR" i="1" dirty="0" smtClean="0">
                <a:solidFill>
                  <a:schemeClr val="tx1"/>
                </a:solidFill>
              </a:rPr>
              <a:t>voile d’ignorance</a:t>
            </a:r>
            <a:r>
              <a:rPr lang="fr-FR" dirty="0" smtClean="0">
                <a:solidFill>
                  <a:schemeClr val="tx1"/>
                </a:solidFill>
              </a:rPr>
              <a:t> » est nécessaire à la mutualisation du risque qui suppose une certaine solidarité, pas forcément consciente </a:t>
            </a:r>
            <a:r>
              <a:rPr lang="fr-FR" smtClean="0">
                <a:solidFill>
                  <a:schemeClr val="tx1"/>
                </a:solidFill>
              </a:rPr>
              <a:t>et voulue (</a:t>
            </a:r>
            <a:r>
              <a:rPr lang="fr-FR" dirty="0" err="1" smtClean="0">
                <a:solidFill>
                  <a:srgbClr val="FF0000"/>
                </a:solidFill>
              </a:rPr>
              <a:t>Rosanvallon</a:t>
            </a:r>
            <a:r>
              <a:rPr lang="fr-FR" dirty="0" smtClean="0">
                <a:solidFill>
                  <a:schemeClr val="tx1"/>
                </a:solidFill>
              </a:rPr>
              <a:t>)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18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xmlns="" val="3457858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0872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fr-FR" dirty="0" smtClean="0">
                <a:solidFill>
                  <a:srgbClr val="0070C0"/>
                </a:solidFill>
              </a:rPr>
              <a:t>3. Comment assurer ?</a:t>
            </a:r>
            <a:endParaRPr lang="fr-FR" dirty="0">
              <a:solidFill>
                <a:srgbClr val="0070C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0" y="1052736"/>
            <a:ext cx="9036496" cy="5805264"/>
          </a:xfrm>
        </p:spPr>
        <p:txBody>
          <a:bodyPr>
            <a:normAutofit/>
          </a:bodyPr>
          <a:lstStyle/>
          <a:p>
            <a:pPr marL="457200" indent="-457200" algn="just">
              <a:buClr>
                <a:srgbClr val="0070C0"/>
              </a:buClr>
              <a:buFont typeface="Wingdings" panose="05000000000000000000" pitchFamily="2" charset="2"/>
              <a:buChar char="Ø"/>
            </a:pPr>
            <a:r>
              <a:rPr lang="fr-FR" sz="2600" u="sng" dirty="0" smtClean="0">
                <a:solidFill>
                  <a:schemeClr val="tx1"/>
                </a:solidFill>
              </a:rPr>
              <a:t>Le rôle de l’Etat</a:t>
            </a:r>
          </a:p>
          <a:p>
            <a:pPr marL="914400" lvl="1" indent="-457200" algn="just">
              <a:buClr>
                <a:srgbClr val="FF0000"/>
              </a:buClr>
              <a:buSzPct val="100000"/>
              <a:buFont typeface="Wingdings" panose="05000000000000000000" pitchFamily="2" charset="2"/>
              <a:buChar char="Ø"/>
            </a:pPr>
            <a:r>
              <a:rPr lang="fr-FR" sz="2400" dirty="0" smtClean="0">
                <a:solidFill>
                  <a:schemeClr val="tx1"/>
                </a:solidFill>
              </a:rPr>
              <a:t>Peut « assurer » les risques corrélés</a:t>
            </a:r>
          </a:p>
          <a:p>
            <a:pPr marL="914400" lvl="1" indent="-457200" algn="just">
              <a:buClr>
                <a:srgbClr val="FF0000"/>
              </a:buClr>
              <a:buSzPct val="100000"/>
              <a:buFont typeface="Wingdings" panose="05000000000000000000" pitchFamily="2" charset="2"/>
              <a:buChar char="Ø"/>
            </a:pPr>
            <a:r>
              <a:rPr lang="fr-FR" sz="2400" dirty="0" smtClean="0">
                <a:solidFill>
                  <a:schemeClr val="tx1"/>
                </a:solidFill>
              </a:rPr>
              <a:t>Peut imposer un contrôle pour limiter l’alea moral </a:t>
            </a:r>
          </a:p>
          <a:p>
            <a:pPr marL="914400" lvl="1" indent="-457200" algn="just">
              <a:buClr>
                <a:srgbClr val="FF0000"/>
              </a:buClr>
              <a:buSzPct val="100000"/>
              <a:buFont typeface="Wingdings" panose="05000000000000000000" pitchFamily="2" charset="2"/>
              <a:buChar char="Ø"/>
            </a:pPr>
            <a:r>
              <a:rPr lang="fr-FR" sz="2400" dirty="0" smtClean="0">
                <a:solidFill>
                  <a:schemeClr val="tx1"/>
                </a:solidFill>
              </a:rPr>
              <a:t>Peut imposer l’obligation d’assurance pour limiter l’anti-sélection</a:t>
            </a:r>
          </a:p>
          <a:p>
            <a:pPr marL="914400" lvl="1" indent="-457200" algn="just">
              <a:buClr>
                <a:srgbClr val="FF0000"/>
              </a:buClr>
              <a:buSzPct val="100000"/>
              <a:buFont typeface="Wingdings" panose="05000000000000000000" pitchFamily="2" charset="2"/>
              <a:buChar char="Ø"/>
            </a:pPr>
            <a:r>
              <a:rPr lang="fr-FR" sz="2400" dirty="0" smtClean="0">
                <a:solidFill>
                  <a:schemeClr val="tx1"/>
                </a:solidFill>
              </a:rPr>
              <a:t>Peut imposer des règles aux assureurs limitant la sélection</a:t>
            </a:r>
          </a:p>
          <a:p>
            <a:pPr marL="914400" lvl="1" indent="-457200" algn="just">
              <a:buClr>
                <a:srgbClr val="FF0000"/>
              </a:buClr>
              <a:buSzPct val="100000"/>
            </a:pPr>
            <a:endParaRPr lang="fr-FR" sz="2400" dirty="0" smtClean="0">
              <a:solidFill>
                <a:schemeClr val="tx1"/>
              </a:solidFill>
            </a:endParaRPr>
          </a:p>
          <a:p>
            <a:pPr marL="914400" lvl="1" indent="-457200" algn="just">
              <a:buClr>
                <a:srgbClr val="FF0000"/>
              </a:buClr>
              <a:buSzPct val="100000"/>
            </a:pPr>
            <a:r>
              <a:rPr lang="fr-FR" sz="2400" dirty="0" smtClean="0">
                <a:solidFill>
                  <a:schemeClr val="tx1"/>
                </a:solidFill>
              </a:rPr>
              <a:t>&gt;&gt;&gt; Rechercher l’</a:t>
            </a:r>
            <a:r>
              <a:rPr lang="fr-FR" sz="2400" i="1" dirty="0" smtClean="0">
                <a:solidFill>
                  <a:schemeClr val="tx1"/>
                </a:solidFill>
              </a:rPr>
              <a:t>efficacité</a:t>
            </a:r>
            <a:r>
              <a:rPr lang="fr-FR" sz="2400" dirty="0" smtClean="0">
                <a:solidFill>
                  <a:schemeClr val="tx1"/>
                </a:solidFill>
              </a:rPr>
              <a:t> (assurer au maximum au moindre coût) et l’</a:t>
            </a:r>
            <a:r>
              <a:rPr lang="fr-FR" sz="2400" i="1" dirty="0" smtClean="0">
                <a:solidFill>
                  <a:schemeClr val="tx1"/>
                </a:solidFill>
              </a:rPr>
              <a:t>équité</a:t>
            </a:r>
            <a:r>
              <a:rPr lang="fr-FR" sz="2400" dirty="0" smtClean="0">
                <a:solidFill>
                  <a:schemeClr val="tx1"/>
                </a:solidFill>
              </a:rPr>
              <a:t> (ne pas faire supporter aux plus vulnérables des coûts trop importants)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19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xmlns="" val="3457858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0872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fr-FR" dirty="0" smtClean="0">
                <a:solidFill>
                  <a:srgbClr val="0070C0"/>
                </a:solidFill>
              </a:rPr>
              <a:t>Introduction</a:t>
            </a:r>
            <a:endParaRPr lang="fr-FR" dirty="0">
              <a:solidFill>
                <a:srgbClr val="0070C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0" y="908720"/>
            <a:ext cx="9036496" cy="5949280"/>
          </a:xfrm>
        </p:spPr>
        <p:txBody>
          <a:bodyPr>
            <a:normAutofit/>
          </a:bodyPr>
          <a:lstStyle/>
          <a:p>
            <a:pPr marL="457200" indent="-457200" algn="just">
              <a:buClr>
                <a:srgbClr val="0070C0"/>
              </a:buClr>
              <a:buFont typeface="Wingdings" panose="05000000000000000000" pitchFamily="2" charset="2"/>
              <a:buChar char="Ø"/>
            </a:pPr>
            <a:endParaRPr lang="fr-FR" sz="2400" u="sng" dirty="0" smtClean="0">
              <a:solidFill>
                <a:schemeClr val="tx1"/>
              </a:solidFill>
            </a:endParaRPr>
          </a:p>
          <a:p>
            <a:pPr marL="457200" indent="-457200" algn="just">
              <a:buClr>
                <a:srgbClr val="0070C0"/>
              </a:buClr>
              <a:buFont typeface="Wingdings" panose="05000000000000000000" pitchFamily="2" charset="2"/>
              <a:buChar char="Ø"/>
            </a:pPr>
            <a:r>
              <a:rPr lang="fr-FR" sz="2400" u="sng" dirty="0" smtClean="0">
                <a:solidFill>
                  <a:schemeClr val="tx1"/>
                </a:solidFill>
              </a:rPr>
              <a:t>Le point du vue adopté</a:t>
            </a:r>
          </a:p>
          <a:p>
            <a:pPr marL="914400" lvl="1" indent="-457200" algn="just">
              <a:buClr>
                <a:srgbClr val="FF0000"/>
              </a:buClr>
              <a:buSzPct val="100000"/>
              <a:buFont typeface="Wingdings" panose="05000000000000000000" pitchFamily="2" charset="2"/>
              <a:buChar char="Ø"/>
            </a:pPr>
            <a:r>
              <a:rPr lang="fr-FR" sz="2400" dirty="0" smtClean="0">
                <a:solidFill>
                  <a:schemeClr val="tx1"/>
                </a:solidFill>
              </a:rPr>
              <a:t>Une introduction à l’approche économique standard du risque et de l’assurance, visant à présenter les mécanismes fondamentaux </a:t>
            </a:r>
          </a:p>
          <a:p>
            <a:pPr marL="914400" lvl="1" indent="-457200" algn="just">
              <a:buClr>
                <a:srgbClr val="FF0000"/>
              </a:buClr>
              <a:buSzPct val="100000"/>
              <a:buFont typeface="Wingdings" panose="05000000000000000000" pitchFamily="2" charset="2"/>
              <a:buChar char="Ø"/>
            </a:pPr>
            <a:r>
              <a:rPr lang="fr-FR" sz="2400" dirty="0" smtClean="0">
                <a:solidFill>
                  <a:schemeClr val="tx1"/>
                </a:solidFill>
              </a:rPr>
              <a:t>Le « risque » : événement à la survenance incertaine (au sens commun du terme) qui peut affecter le bien-être de l’individu, positivement ou négativement</a:t>
            </a:r>
          </a:p>
          <a:p>
            <a:pPr marL="457200" indent="-457200" algn="just">
              <a:buClr>
                <a:srgbClr val="0070C0"/>
              </a:buClr>
              <a:buFont typeface="Wingdings" panose="05000000000000000000" pitchFamily="2" charset="2"/>
              <a:buChar char="Ø"/>
            </a:pPr>
            <a:r>
              <a:rPr lang="fr-FR" sz="2400" u="sng" dirty="0" smtClean="0">
                <a:solidFill>
                  <a:schemeClr val="tx1"/>
                </a:solidFill>
              </a:rPr>
              <a:t>Déroulé de l’intervention</a:t>
            </a:r>
          </a:p>
          <a:p>
            <a:pPr marL="914400" lvl="1" indent="-457200" algn="just">
              <a:buClr>
                <a:srgbClr val="FF0000"/>
              </a:buClr>
              <a:buSzPct val="100000"/>
              <a:buFont typeface="Wingdings" panose="05000000000000000000" pitchFamily="2" charset="2"/>
              <a:buChar char="Ø"/>
            </a:pPr>
            <a:r>
              <a:rPr lang="fr-FR" sz="2400" dirty="0" smtClean="0">
                <a:solidFill>
                  <a:schemeClr val="tx1"/>
                </a:solidFill>
              </a:rPr>
              <a:t>L’individu face au risque  </a:t>
            </a:r>
          </a:p>
          <a:p>
            <a:pPr marL="914400" lvl="1" indent="-457200" algn="just">
              <a:buClr>
                <a:srgbClr val="FF0000"/>
              </a:buClr>
              <a:buSzPct val="100000"/>
              <a:buFont typeface="Wingdings" panose="05000000000000000000" pitchFamily="2" charset="2"/>
              <a:buChar char="Ø"/>
            </a:pPr>
            <a:r>
              <a:rPr lang="fr-FR" sz="2400" dirty="0" smtClean="0">
                <a:solidFill>
                  <a:schemeClr val="tx1"/>
                </a:solidFill>
              </a:rPr>
              <a:t>La gestion du risque : modalités et institutions</a:t>
            </a:r>
          </a:p>
          <a:p>
            <a:pPr marL="914400" lvl="1" indent="-457200" algn="just">
              <a:buClr>
                <a:srgbClr val="FF0000"/>
              </a:buClr>
              <a:buSzPct val="100000"/>
              <a:buFont typeface="Wingdings" panose="05000000000000000000" pitchFamily="2" charset="2"/>
              <a:buChar char="Ø"/>
            </a:pPr>
            <a:r>
              <a:rPr lang="fr-FR" sz="2400" dirty="0" smtClean="0">
                <a:solidFill>
                  <a:schemeClr val="tx1"/>
                </a:solidFill>
              </a:rPr>
              <a:t>Comment assurer ?</a:t>
            </a:r>
          </a:p>
          <a:p>
            <a:pPr marL="914400" lvl="1" indent="-457200" algn="just">
              <a:buClr>
                <a:srgbClr val="FF0000"/>
              </a:buClr>
              <a:buSzPct val="100000"/>
            </a:pPr>
            <a:endParaRPr lang="fr-FR" sz="2400" dirty="0" smtClean="0">
              <a:solidFill>
                <a:schemeClr val="tx1"/>
              </a:solidFill>
            </a:endParaRPr>
          </a:p>
        </p:txBody>
      </p:sp>
      <p:pic>
        <p:nvPicPr>
          <p:cNvPr id="2050" name="Picture 2" descr="F:\2-Documents\Paris I\logo_Paris 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39952" y="6304748"/>
            <a:ext cx="1217485" cy="548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2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xmlns="" val="3863178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0872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fr-FR" dirty="0" smtClean="0">
                <a:solidFill>
                  <a:srgbClr val="0070C0"/>
                </a:solidFill>
              </a:rPr>
              <a:t>Références</a:t>
            </a:r>
            <a:endParaRPr lang="fr-FR" dirty="0">
              <a:solidFill>
                <a:srgbClr val="0070C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-828600" y="1196752"/>
            <a:ext cx="9865096" cy="5661248"/>
          </a:xfrm>
        </p:spPr>
        <p:txBody>
          <a:bodyPr>
            <a:normAutofit lnSpcReduction="10000"/>
          </a:bodyPr>
          <a:lstStyle/>
          <a:p>
            <a:pPr marL="1371600" lvl="2" indent="-457200" algn="just">
              <a:buClr>
                <a:srgbClr val="0070C0"/>
              </a:buClr>
              <a:buSzPct val="100000"/>
              <a:buFont typeface="Wingdings" panose="05000000000000000000" pitchFamily="2" charset="2"/>
              <a:buChar char="§"/>
            </a:pPr>
            <a:r>
              <a:rPr lang="fr-FR" dirty="0" smtClean="0">
                <a:solidFill>
                  <a:schemeClr val="tx1"/>
                </a:solidFill>
              </a:rPr>
              <a:t>Bourdieu P., « La société traditionnelle. Attitude à l’égard du temps et conduite économique », </a:t>
            </a:r>
            <a:r>
              <a:rPr lang="fr-FR" i="1" dirty="0" smtClean="0">
                <a:solidFill>
                  <a:schemeClr val="tx1"/>
                </a:solidFill>
              </a:rPr>
              <a:t>Sociologie du Travail</a:t>
            </a:r>
            <a:r>
              <a:rPr lang="fr-FR" dirty="0" smtClean="0">
                <a:solidFill>
                  <a:schemeClr val="tx1"/>
                </a:solidFill>
              </a:rPr>
              <a:t>, 1963.  </a:t>
            </a:r>
          </a:p>
          <a:p>
            <a:pPr marL="1371600" lvl="2" indent="-457200" algn="just">
              <a:buClr>
                <a:srgbClr val="0070C0"/>
              </a:buClr>
              <a:buSzPct val="100000"/>
              <a:buFont typeface="Wingdings" panose="05000000000000000000" pitchFamily="2" charset="2"/>
              <a:buChar char="§"/>
            </a:pPr>
            <a:r>
              <a:rPr lang="fr-FR" dirty="0" err="1" smtClean="0">
                <a:solidFill>
                  <a:schemeClr val="tx1"/>
                </a:solidFill>
              </a:rPr>
              <a:t>Chiappori</a:t>
            </a:r>
            <a:r>
              <a:rPr lang="fr-FR" dirty="0" smtClean="0">
                <a:solidFill>
                  <a:schemeClr val="tx1"/>
                </a:solidFill>
              </a:rPr>
              <a:t> P-A.,  </a:t>
            </a:r>
            <a:r>
              <a:rPr lang="fr-FR" i="1" dirty="0" smtClean="0">
                <a:solidFill>
                  <a:schemeClr val="tx1"/>
                </a:solidFill>
              </a:rPr>
              <a:t>Risque et assurance</a:t>
            </a:r>
            <a:r>
              <a:rPr lang="fr-FR" dirty="0" smtClean="0">
                <a:solidFill>
                  <a:schemeClr val="tx1"/>
                </a:solidFill>
              </a:rPr>
              <a:t>, Flammarion (Dominos), 1996</a:t>
            </a:r>
          </a:p>
          <a:p>
            <a:pPr marL="1371600" lvl="2" indent="-457200" algn="just">
              <a:buClr>
                <a:srgbClr val="0070C0"/>
              </a:buClr>
              <a:buSzPct val="100000"/>
              <a:buFont typeface="Wingdings" panose="05000000000000000000" pitchFamily="2" charset="2"/>
              <a:buChar char="§"/>
            </a:pPr>
            <a:r>
              <a:rPr lang="fr-FR" dirty="0" smtClean="0">
                <a:solidFill>
                  <a:schemeClr val="tx1"/>
                </a:solidFill>
              </a:rPr>
              <a:t>Ewald F., </a:t>
            </a:r>
            <a:r>
              <a:rPr lang="fr-FR" i="1" dirty="0" smtClean="0">
                <a:solidFill>
                  <a:schemeClr val="tx1"/>
                </a:solidFill>
              </a:rPr>
              <a:t>Histoire de l’Etat Providence</a:t>
            </a:r>
            <a:r>
              <a:rPr lang="fr-FR" dirty="0" smtClean="0">
                <a:solidFill>
                  <a:schemeClr val="tx1"/>
                </a:solidFill>
              </a:rPr>
              <a:t>,  Le Livre de Poche, 1996</a:t>
            </a:r>
          </a:p>
          <a:p>
            <a:pPr marL="1371600" lvl="2" indent="-457200" algn="just">
              <a:buClr>
                <a:srgbClr val="0070C0"/>
              </a:buClr>
              <a:buSzPct val="100000"/>
              <a:buFont typeface="Wingdings" panose="05000000000000000000" pitchFamily="2" charset="2"/>
              <a:buChar char="§"/>
            </a:pPr>
            <a:r>
              <a:rPr lang="fr-FR" dirty="0" err="1" smtClean="0">
                <a:solidFill>
                  <a:schemeClr val="tx1"/>
                </a:solidFill>
              </a:rPr>
              <a:t>Kahneman</a:t>
            </a:r>
            <a:r>
              <a:rPr lang="fr-FR" dirty="0" smtClean="0">
                <a:solidFill>
                  <a:schemeClr val="tx1"/>
                </a:solidFill>
              </a:rPr>
              <a:t> D., Système 1, système 2. </a:t>
            </a:r>
            <a:r>
              <a:rPr lang="fr-FR" i="1" dirty="0" smtClean="0">
                <a:solidFill>
                  <a:schemeClr val="tx1"/>
                </a:solidFill>
              </a:rPr>
              <a:t>Les deux vitesses de la pensée</a:t>
            </a:r>
            <a:r>
              <a:rPr lang="fr-FR" dirty="0" smtClean="0">
                <a:solidFill>
                  <a:schemeClr val="tx1"/>
                </a:solidFill>
              </a:rPr>
              <a:t>, Champs Flammarion, (2011) 2016.</a:t>
            </a:r>
          </a:p>
          <a:p>
            <a:pPr marL="1371600" lvl="2" indent="-457200" algn="just">
              <a:buClr>
                <a:srgbClr val="0070C0"/>
              </a:buClr>
              <a:buSzPct val="100000"/>
              <a:buFont typeface="Wingdings" panose="05000000000000000000" pitchFamily="2" charset="2"/>
              <a:buChar char="§"/>
            </a:pPr>
            <a:r>
              <a:rPr lang="fr-FR" dirty="0" smtClean="0">
                <a:solidFill>
                  <a:schemeClr val="tx1"/>
                </a:solidFill>
              </a:rPr>
              <a:t>Thaler R., </a:t>
            </a:r>
            <a:r>
              <a:rPr lang="fr-FR" dirty="0" err="1" smtClean="0">
                <a:solidFill>
                  <a:schemeClr val="tx1"/>
                </a:solidFill>
              </a:rPr>
              <a:t>Sunstein</a:t>
            </a:r>
            <a:r>
              <a:rPr lang="fr-FR" dirty="0" smtClean="0">
                <a:solidFill>
                  <a:schemeClr val="tx1"/>
                </a:solidFill>
              </a:rPr>
              <a:t> C., </a:t>
            </a:r>
            <a:r>
              <a:rPr lang="fr-FR" i="1" dirty="0" err="1" smtClean="0">
                <a:solidFill>
                  <a:schemeClr val="tx1"/>
                </a:solidFill>
              </a:rPr>
              <a:t>Nudge</a:t>
            </a:r>
            <a:r>
              <a:rPr lang="fr-FR" dirty="0" smtClean="0">
                <a:solidFill>
                  <a:schemeClr val="tx1"/>
                </a:solidFill>
              </a:rPr>
              <a:t>. </a:t>
            </a:r>
            <a:r>
              <a:rPr lang="fr-FR" i="1" dirty="0" smtClean="0">
                <a:solidFill>
                  <a:schemeClr val="tx1"/>
                </a:solidFill>
              </a:rPr>
              <a:t>La méthode douce pour inspirer les bonnes décisions</a:t>
            </a:r>
            <a:r>
              <a:rPr lang="fr-FR" dirty="0" smtClean="0">
                <a:solidFill>
                  <a:schemeClr val="tx1"/>
                </a:solidFill>
              </a:rPr>
              <a:t>,  (2008), 2012</a:t>
            </a:r>
          </a:p>
          <a:p>
            <a:pPr marL="1371600" lvl="2" indent="-457200" algn="just">
              <a:buClr>
                <a:srgbClr val="0070C0"/>
              </a:buClr>
              <a:buSzPct val="100000"/>
              <a:buFont typeface="Wingdings" panose="05000000000000000000" pitchFamily="2" charset="2"/>
              <a:buChar char="§"/>
            </a:pPr>
            <a:r>
              <a:rPr lang="fr-FR" dirty="0" smtClean="0">
                <a:solidFill>
                  <a:schemeClr val="tx1"/>
                </a:solidFill>
              </a:rPr>
              <a:t>Le Breton D., </a:t>
            </a:r>
            <a:r>
              <a:rPr lang="fr-FR" i="1" dirty="0" smtClean="0">
                <a:solidFill>
                  <a:schemeClr val="tx1"/>
                </a:solidFill>
              </a:rPr>
              <a:t>Sociologie du risque</a:t>
            </a:r>
            <a:r>
              <a:rPr lang="fr-FR" dirty="0" smtClean="0">
                <a:solidFill>
                  <a:schemeClr val="tx1"/>
                </a:solidFill>
              </a:rPr>
              <a:t>, PUF, Que-Sais-Je, 2017.</a:t>
            </a:r>
          </a:p>
          <a:p>
            <a:pPr marL="1371600" lvl="2" indent="-457200" algn="just">
              <a:buClr>
                <a:srgbClr val="0070C0"/>
              </a:buClr>
              <a:buSzPct val="100000"/>
              <a:buFont typeface="Wingdings" panose="05000000000000000000" pitchFamily="2" charset="2"/>
              <a:buChar char="§"/>
            </a:pPr>
            <a:r>
              <a:rPr lang="fr-FR" dirty="0" err="1" smtClean="0">
                <a:solidFill>
                  <a:schemeClr val="tx1"/>
                </a:solidFill>
              </a:rPr>
              <a:t>Murard</a:t>
            </a:r>
            <a:r>
              <a:rPr lang="fr-FR" dirty="0" smtClean="0">
                <a:solidFill>
                  <a:schemeClr val="tx1"/>
                </a:solidFill>
              </a:rPr>
              <a:t> N., </a:t>
            </a:r>
            <a:r>
              <a:rPr lang="fr-FR" i="1" dirty="0" smtClean="0">
                <a:solidFill>
                  <a:schemeClr val="tx1"/>
                </a:solidFill>
              </a:rPr>
              <a:t>La protection sociale</a:t>
            </a:r>
            <a:r>
              <a:rPr lang="fr-FR" dirty="0" smtClean="0">
                <a:solidFill>
                  <a:schemeClr val="tx1"/>
                </a:solidFill>
              </a:rPr>
              <a:t>, Repères, 2004.</a:t>
            </a:r>
          </a:p>
          <a:p>
            <a:pPr marL="1371600" lvl="2" indent="-457200" algn="just">
              <a:buClr>
                <a:srgbClr val="0070C0"/>
              </a:buClr>
              <a:buSzPct val="100000"/>
              <a:buFont typeface="Wingdings" panose="05000000000000000000" pitchFamily="2" charset="2"/>
              <a:buChar char="§"/>
            </a:pPr>
            <a:r>
              <a:rPr lang="fr-FR" dirty="0">
                <a:solidFill>
                  <a:schemeClr val="tx1"/>
                </a:solidFill>
              </a:rPr>
              <a:t>Peretti-</a:t>
            </a:r>
            <a:r>
              <a:rPr lang="fr-FR" dirty="0" err="1">
                <a:solidFill>
                  <a:schemeClr val="tx1"/>
                </a:solidFill>
              </a:rPr>
              <a:t>Watel</a:t>
            </a:r>
            <a:r>
              <a:rPr lang="fr-FR" dirty="0">
                <a:solidFill>
                  <a:schemeClr val="tx1"/>
                </a:solidFill>
              </a:rPr>
              <a:t> P., </a:t>
            </a:r>
            <a:r>
              <a:rPr lang="fr-FR" i="1" dirty="0" smtClean="0">
                <a:solidFill>
                  <a:schemeClr val="tx1"/>
                </a:solidFill>
              </a:rPr>
              <a:t>La société du risque</a:t>
            </a:r>
            <a:r>
              <a:rPr lang="fr-FR" dirty="0" smtClean="0">
                <a:solidFill>
                  <a:schemeClr val="tx1"/>
                </a:solidFill>
              </a:rPr>
              <a:t>, Repères, La Découverte, 2010.</a:t>
            </a:r>
            <a:endParaRPr lang="fr-FR" dirty="0">
              <a:solidFill>
                <a:schemeClr val="tx1"/>
              </a:solidFill>
            </a:endParaRPr>
          </a:p>
          <a:p>
            <a:pPr marL="1371600" lvl="2" indent="-457200" algn="just">
              <a:buClr>
                <a:srgbClr val="0070C0"/>
              </a:buClr>
              <a:buSzPct val="100000"/>
              <a:buFont typeface="Wingdings" panose="05000000000000000000" pitchFamily="2" charset="2"/>
              <a:buChar char="§"/>
            </a:pPr>
            <a:r>
              <a:rPr lang="fr-FR" dirty="0" smtClean="0">
                <a:solidFill>
                  <a:schemeClr val="tx1"/>
                </a:solidFill>
              </a:rPr>
              <a:t>Peretti-</a:t>
            </a:r>
            <a:r>
              <a:rPr lang="fr-FR" dirty="0" err="1" smtClean="0">
                <a:solidFill>
                  <a:schemeClr val="tx1"/>
                </a:solidFill>
              </a:rPr>
              <a:t>Watel</a:t>
            </a:r>
            <a:r>
              <a:rPr lang="fr-FR" dirty="0" smtClean="0">
                <a:solidFill>
                  <a:schemeClr val="tx1"/>
                </a:solidFill>
              </a:rPr>
              <a:t> P., </a:t>
            </a:r>
            <a:r>
              <a:rPr lang="fr-FR" i="1" dirty="0" smtClean="0">
                <a:solidFill>
                  <a:schemeClr val="tx1"/>
                </a:solidFill>
              </a:rPr>
              <a:t>Sociologie du risque</a:t>
            </a:r>
            <a:r>
              <a:rPr lang="fr-FR" dirty="0" smtClean="0">
                <a:solidFill>
                  <a:schemeClr val="tx1"/>
                </a:solidFill>
              </a:rPr>
              <a:t>, Armand Colin, U, 2003.</a:t>
            </a:r>
          </a:p>
          <a:p>
            <a:pPr marL="1371600" lvl="2" indent="-457200" algn="just">
              <a:buClr>
                <a:srgbClr val="0070C0"/>
              </a:buClr>
              <a:buSzPct val="100000"/>
              <a:buFont typeface="Wingdings" panose="05000000000000000000" pitchFamily="2" charset="2"/>
              <a:buChar char="§"/>
            </a:pPr>
            <a:r>
              <a:rPr lang="fr-FR" dirty="0" err="1" smtClean="0">
                <a:solidFill>
                  <a:schemeClr val="tx1"/>
                </a:solidFill>
              </a:rPr>
              <a:t>Rosanvallon</a:t>
            </a:r>
            <a:r>
              <a:rPr lang="fr-FR" dirty="0" smtClean="0">
                <a:solidFill>
                  <a:schemeClr val="tx1"/>
                </a:solidFill>
              </a:rPr>
              <a:t> P., </a:t>
            </a:r>
            <a:r>
              <a:rPr lang="fr-FR" i="1" dirty="0" smtClean="0">
                <a:solidFill>
                  <a:schemeClr val="tx1"/>
                </a:solidFill>
              </a:rPr>
              <a:t>La nouvelle question sociale</a:t>
            </a:r>
            <a:r>
              <a:rPr lang="fr-FR" dirty="0" smtClean="0">
                <a:solidFill>
                  <a:schemeClr val="tx1"/>
                </a:solidFill>
              </a:rPr>
              <a:t>, Le Seuil, 1995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20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xmlns="" val="3457858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0872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fr-FR" dirty="0" smtClean="0">
                <a:solidFill>
                  <a:srgbClr val="0070C0"/>
                </a:solidFill>
              </a:rPr>
              <a:t>1. L’individu face au risque </a:t>
            </a:r>
            <a:endParaRPr lang="fr-FR" dirty="0">
              <a:solidFill>
                <a:srgbClr val="0070C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0" y="1052736"/>
            <a:ext cx="9036496" cy="5805264"/>
          </a:xfrm>
        </p:spPr>
        <p:txBody>
          <a:bodyPr>
            <a:normAutofit/>
          </a:bodyPr>
          <a:lstStyle/>
          <a:p>
            <a:pPr marL="457200" indent="-457200" algn="just">
              <a:buClr>
                <a:srgbClr val="0070C0"/>
              </a:buClr>
              <a:buFont typeface="Wingdings" panose="05000000000000000000" pitchFamily="2" charset="2"/>
              <a:buChar char="Ø"/>
            </a:pPr>
            <a:r>
              <a:rPr lang="fr-FR" sz="2600" u="sng" dirty="0" smtClean="0">
                <a:solidFill>
                  <a:schemeClr val="tx1"/>
                </a:solidFill>
              </a:rPr>
              <a:t>L’aversion pour le risque </a:t>
            </a:r>
          </a:p>
          <a:p>
            <a:pPr marL="914400" lvl="1" indent="-457200" algn="just">
              <a:buClr>
                <a:srgbClr val="FF0000"/>
              </a:buClr>
              <a:buSzPct val="100000"/>
              <a:buFont typeface="Wingdings" panose="05000000000000000000" pitchFamily="2" charset="2"/>
              <a:buChar char="Ø"/>
            </a:pPr>
            <a:r>
              <a:rPr lang="fr-FR" sz="2400" dirty="0" smtClean="0">
                <a:solidFill>
                  <a:schemeClr val="tx1"/>
                </a:solidFill>
              </a:rPr>
              <a:t>La plupart des individus n’aiment pas le risque </a:t>
            </a:r>
          </a:p>
          <a:p>
            <a:pPr marL="914400" lvl="1" indent="-457200" algn="just">
              <a:buClr>
                <a:srgbClr val="FF0000"/>
              </a:buClr>
              <a:buSzPct val="100000"/>
              <a:buFont typeface="Wingdings" panose="05000000000000000000" pitchFamily="2" charset="2"/>
              <a:buChar char="Ø"/>
            </a:pPr>
            <a:r>
              <a:rPr lang="fr-FR" sz="2400" dirty="0" smtClean="0">
                <a:solidFill>
                  <a:schemeClr val="tx1"/>
                </a:solidFill>
              </a:rPr>
              <a:t>Espérance de gains (</a:t>
            </a:r>
            <a:r>
              <a:rPr lang="fr-FR" sz="2400" dirty="0" err="1" smtClean="0">
                <a:solidFill>
                  <a:schemeClr val="tx1"/>
                </a:solidFill>
              </a:rPr>
              <a:t>EspG</a:t>
            </a:r>
            <a:r>
              <a:rPr lang="fr-FR" sz="2400" dirty="0" smtClean="0">
                <a:solidFill>
                  <a:schemeClr val="tx1"/>
                </a:solidFill>
              </a:rPr>
              <a:t>) = somme des gains pondérés par leur probabilité ; à espérances de gains égales, ils choisissent généralement le « scénario » le moins risqué  ; ainsi, dans l’exemple 1, un individu « averse au risque » choisira A</a:t>
            </a:r>
          </a:p>
          <a:p>
            <a:pPr lvl="1" algn="just">
              <a:buClr>
                <a:srgbClr val="FF0000"/>
              </a:buClr>
              <a:buSzPct val="100000"/>
            </a:pPr>
            <a:r>
              <a:rPr lang="fr-FR" sz="2400" dirty="0" smtClean="0">
                <a:solidFill>
                  <a:schemeClr val="tx1"/>
                </a:solidFill>
              </a:rPr>
              <a:t> </a:t>
            </a:r>
            <a:r>
              <a:rPr lang="fr-FR" sz="2400" b="1" dirty="0" smtClean="0">
                <a:solidFill>
                  <a:schemeClr val="tx1"/>
                </a:solidFill>
              </a:rPr>
              <a:t>EX.1</a:t>
            </a:r>
          </a:p>
          <a:p>
            <a:pPr marL="914400" lvl="1" indent="-457200" algn="just">
              <a:buClr>
                <a:srgbClr val="FF0000"/>
              </a:buClr>
              <a:buSzPct val="100000"/>
            </a:pPr>
            <a:endParaRPr lang="fr-FR" sz="2600" dirty="0" smtClean="0">
              <a:solidFill>
                <a:schemeClr val="tx1"/>
              </a:solidFill>
            </a:endParaRPr>
          </a:p>
        </p:txBody>
      </p:sp>
      <p:pic>
        <p:nvPicPr>
          <p:cNvPr id="2050" name="Picture 2" descr="F:\2-Documents\Paris I\logo_Paris 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39952" y="6304748"/>
            <a:ext cx="1217485" cy="548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3</a:t>
            </a:fld>
            <a:endParaRPr lang="fr-BE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080578235"/>
              </p:ext>
            </p:extLst>
          </p:nvPr>
        </p:nvGraphicFramePr>
        <p:xfrm>
          <a:off x="1524000" y="3573015"/>
          <a:ext cx="6096000" cy="29090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xmlns="" val="893672807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xmlns="" val="3537235095"/>
                    </a:ext>
                  </a:extLst>
                </a:gridCol>
              </a:tblGrid>
              <a:tr h="338335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Scénario</a:t>
                      </a:r>
                      <a:r>
                        <a:rPr lang="fr-FR" sz="2400" baseline="0" dirty="0" smtClean="0"/>
                        <a:t> A</a:t>
                      </a:r>
                    </a:p>
                    <a:p>
                      <a:pPr algn="ctr"/>
                      <a:r>
                        <a:rPr lang="fr-FR" sz="2400" baseline="0" dirty="0" smtClean="0"/>
                        <a:t>(sans risque)</a:t>
                      </a:r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Scénario</a:t>
                      </a:r>
                      <a:r>
                        <a:rPr lang="fr-FR" sz="2400" baseline="0" dirty="0" smtClean="0"/>
                        <a:t> B</a:t>
                      </a:r>
                    </a:p>
                    <a:p>
                      <a:pPr algn="ctr"/>
                      <a:r>
                        <a:rPr lang="fr-FR" sz="2400" baseline="0" dirty="0" smtClean="0"/>
                        <a:t>(risqué)</a:t>
                      </a:r>
                      <a:endParaRPr lang="fr-FR" sz="2400" dirty="0" smtClean="0"/>
                    </a:p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77103682"/>
                  </a:ext>
                </a:extLst>
              </a:tr>
              <a:tr h="885801">
                <a:tc>
                  <a:txBody>
                    <a:bodyPr/>
                    <a:lstStyle/>
                    <a:p>
                      <a:r>
                        <a:rPr lang="fr-FR" sz="2000" dirty="0" smtClean="0"/>
                        <a:t>Vous gagnez</a:t>
                      </a:r>
                      <a:r>
                        <a:rPr lang="fr-FR" sz="2000" baseline="0" dirty="0" smtClean="0"/>
                        <a:t> 100 €   [</a:t>
                      </a:r>
                      <a:r>
                        <a:rPr lang="fr-FR" sz="2000" i="1" baseline="0" dirty="0" smtClean="0"/>
                        <a:t>p = 100%]</a:t>
                      </a:r>
                      <a:endParaRPr lang="fr-FR" sz="20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 smtClean="0"/>
                        <a:t>On tire à pile (P) ou face (F)</a:t>
                      </a:r>
                    </a:p>
                    <a:p>
                      <a:r>
                        <a:rPr lang="fr-FR" sz="2000" b="1" dirty="0" smtClean="0"/>
                        <a:t>P</a:t>
                      </a:r>
                      <a:r>
                        <a:rPr lang="fr-FR" sz="2000" dirty="0" smtClean="0"/>
                        <a:t> :  0€      [</a:t>
                      </a:r>
                      <a:r>
                        <a:rPr lang="fr-FR" sz="2000" i="1" dirty="0" smtClean="0"/>
                        <a:t>p = 50%]</a:t>
                      </a:r>
                    </a:p>
                    <a:p>
                      <a:r>
                        <a:rPr lang="fr-FR" sz="2000" b="1" dirty="0" smtClean="0"/>
                        <a:t>F</a:t>
                      </a:r>
                      <a:r>
                        <a:rPr lang="fr-FR" sz="2000" dirty="0" smtClean="0"/>
                        <a:t> : 200 €  [</a:t>
                      </a:r>
                      <a:r>
                        <a:rPr lang="fr-FR" sz="2000" i="1" dirty="0" smtClean="0"/>
                        <a:t>p = 50%]</a:t>
                      </a:r>
                      <a:endParaRPr lang="fr-FR" sz="2000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91809521"/>
                  </a:ext>
                </a:extLst>
              </a:tr>
              <a:tr h="805947">
                <a:tc>
                  <a:txBody>
                    <a:bodyPr/>
                    <a:lstStyle/>
                    <a:p>
                      <a:r>
                        <a:rPr lang="fr-FR" sz="2000" dirty="0" err="1" smtClean="0"/>
                        <a:t>EspG</a:t>
                      </a:r>
                      <a:r>
                        <a:rPr lang="fr-FR" sz="2000" dirty="0" smtClean="0"/>
                        <a:t> (A) = 100 €</a:t>
                      </a:r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 smtClean="0"/>
                        <a:t> </a:t>
                      </a:r>
                      <a:r>
                        <a:rPr lang="fr-FR" sz="2000" dirty="0" err="1" smtClean="0"/>
                        <a:t>EspG</a:t>
                      </a:r>
                      <a:r>
                        <a:rPr lang="fr-FR" sz="2000" dirty="0" smtClean="0"/>
                        <a:t> (B) = 100 €</a:t>
                      </a:r>
                      <a:endParaRPr lang="fr-F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991017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577254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0872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fr-FR" dirty="0" smtClean="0">
                <a:solidFill>
                  <a:srgbClr val="0070C0"/>
                </a:solidFill>
              </a:rPr>
              <a:t>1. L’individu face au risque </a:t>
            </a:r>
            <a:endParaRPr lang="fr-FR" dirty="0">
              <a:solidFill>
                <a:srgbClr val="0070C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0" y="1052736"/>
            <a:ext cx="9036496" cy="5805264"/>
          </a:xfrm>
        </p:spPr>
        <p:txBody>
          <a:bodyPr>
            <a:normAutofit/>
          </a:bodyPr>
          <a:lstStyle/>
          <a:p>
            <a:pPr marL="914400" lvl="1" indent="-457200" algn="just">
              <a:buClr>
                <a:srgbClr val="FF0000"/>
              </a:buClr>
              <a:buSzPct val="100000"/>
              <a:buFont typeface="Wingdings" panose="05000000000000000000" pitchFamily="2" charset="2"/>
              <a:buChar char="Ø"/>
            </a:pPr>
            <a:r>
              <a:rPr lang="fr-FR" sz="2600" dirty="0" smtClean="0">
                <a:solidFill>
                  <a:schemeClr val="tx1"/>
                </a:solidFill>
              </a:rPr>
              <a:t>Raisonnement symétrique en cas de gains négatifs (= pertes)  : dans l’exemple 2, un individu « averse au risque » choisira A  (</a:t>
            </a:r>
            <a:r>
              <a:rPr lang="fr-FR" sz="2600" b="1" dirty="0" smtClean="0">
                <a:solidFill>
                  <a:schemeClr val="tx1"/>
                </a:solidFill>
              </a:rPr>
              <a:t>EX.2)</a:t>
            </a:r>
          </a:p>
          <a:p>
            <a:pPr marL="914400" lvl="1" indent="-457200" algn="just">
              <a:buClr>
                <a:srgbClr val="FF0000"/>
              </a:buClr>
              <a:buSzPct val="100000"/>
              <a:buFont typeface="Wingdings" panose="05000000000000000000" pitchFamily="2" charset="2"/>
              <a:buChar char="Ø"/>
            </a:pPr>
            <a:endParaRPr lang="fr-FR" sz="2600" dirty="0" smtClean="0">
              <a:solidFill>
                <a:schemeClr val="tx1"/>
              </a:solidFill>
            </a:endParaRPr>
          </a:p>
          <a:p>
            <a:pPr marL="914400" lvl="1" indent="-457200" algn="just">
              <a:buClr>
                <a:srgbClr val="FF0000"/>
              </a:buClr>
              <a:buSzPct val="100000"/>
              <a:buFont typeface="Wingdings" panose="05000000000000000000" pitchFamily="2" charset="2"/>
              <a:buChar char="Ø"/>
            </a:pPr>
            <a:endParaRPr lang="fr-FR" sz="2600" dirty="0" smtClean="0">
              <a:solidFill>
                <a:schemeClr val="tx1"/>
              </a:solidFill>
            </a:endParaRPr>
          </a:p>
          <a:p>
            <a:pPr marL="914400" lvl="1" indent="-457200" algn="just">
              <a:buClr>
                <a:srgbClr val="FF0000"/>
              </a:buClr>
              <a:buSzPct val="100000"/>
              <a:buFont typeface="Wingdings" panose="05000000000000000000" pitchFamily="2" charset="2"/>
              <a:buChar char="Ø"/>
            </a:pPr>
            <a:endParaRPr lang="fr-FR" sz="2600" dirty="0">
              <a:solidFill>
                <a:schemeClr val="tx1"/>
              </a:solidFill>
            </a:endParaRPr>
          </a:p>
          <a:p>
            <a:pPr marL="914400" lvl="1" indent="-457200" algn="just">
              <a:buClr>
                <a:srgbClr val="FF0000"/>
              </a:buClr>
              <a:buSzPct val="100000"/>
              <a:buFont typeface="Wingdings" panose="05000000000000000000" pitchFamily="2" charset="2"/>
              <a:buChar char="Ø"/>
            </a:pPr>
            <a:endParaRPr lang="fr-FR" sz="2600" dirty="0" smtClean="0">
              <a:solidFill>
                <a:schemeClr val="tx1"/>
              </a:solidFill>
            </a:endParaRPr>
          </a:p>
          <a:p>
            <a:pPr marL="914400" lvl="1" indent="-457200" algn="just">
              <a:buClr>
                <a:srgbClr val="FF0000"/>
              </a:buClr>
              <a:buSzPct val="100000"/>
              <a:buFont typeface="Wingdings" panose="05000000000000000000" pitchFamily="2" charset="2"/>
              <a:buChar char="Ø"/>
            </a:pPr>
            <a:endParaRPr lang="fr-FR" sz="2600" dirty="0">
              <a:solidFill>
                <a:schemeClr val="tx1"/>
              </a:solidFill>
            </a:endParaRPr>
          </a:p>
          <a:p>
            <a:pPr marL="914400" lvl="1" indent="-457200" algn="just">
              <a:buClr>
                <a:srgbClr val="FF0000"/>
              </a:buClr>
              <a:buSzPct val="100000"/>
              <a:buFont typeface="Wingdings" panose="05000000000000000000" pitchFamily="2" charset="2"/>
              <a:buChar char="Ø"/>
            </a:pPr>
            <a:endParaRPr lang="fr-FR" sz="2600" dirty="0">
              <a:solidFill>
                <a:schemeClr val="tx1"/>
              </a:solidFill>
            </a:endParaRPr>
          </a:p>
          <a:p>
            <a:pPr lvl="1" algn="just">
              <a:buClr>
                <a:srgbClr val="FF0000"/>
              </a:buClr>
              <a:buSzPct val="100000"/>
            </a:pPr>
            <a:endParaRPr lang="fr-FR" sz="2600" dirty="0">
              <a:solidFill>
                <a:schemeClr val="tx1"/>
              </a:solidFill>
            </a:endParaRPr>
          </a:p>
          <a:p>
            <a:pPr marL="914400" lvl="1" indent="-457200" algn="just">
              <a:buClr>
                <a:srgbClr val="FF0000"/>
              </a:buClr>
              <a:buSzPct val="100000"/>
              <a:buFont typeface="Wingdings" panose="05000000000000000000" pitchFamily="2" charset="2"/>
              <a:buChar char="Ø"/>
            </a:pPr>
            <a:endParaRPr lang="fr-FR" sz="2600" dirty="0" smtClean="0">
              <a:solidFill>
                <a:schemeClr val="tx1"/>
              </a:solidFill>
            </a:endParaRPr>
          </a:p>
          <a:p>
            <a:pPr lvl="1" algn="just">
              <a:buClr>
                <a:srgbClr val="FF0000"/>
              </a:buClr>
              <a:buSzPct val="100000"/>
            </a:pPr>
            <a:endParaRPr lang="fr-FR" sz="2600" dirty="0">
              <a:solidFill>
                <a:schemeClr val="tx1"/>
              </a:solidFill>
            </a:endParaRPr>
          </a:p>
          <a:p>
            <a:pPr marL="914400" lvl="1" indent="-457200" algn="just">
              <a:buClr>
                <a:srgbClr val="FF0000"/>
              </a:buClr>
              <a:buSzPct val="100000"/>
            </a:pPr>
            <a:endParaRPr lang="fr-FR" sz="2600" dirty="0" smtClean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4</a:t>
            </a:fld>
            <a:endParaRPr lang="fr-BE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597224512"/>
              </p:ext>
            </p:extLst>
          </p:nvPr>
        </p:nvGraphicFramePr>
        <p:xfrm>
          <a:off x="1547410" y="2708919"/>
          <a:ext cx="6096000" cy="23762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5912">
                  <a:extLst>
                    <a:ext uri="{9D8B030D-6E8A-4147-A177-3AD203B41FA5}">
                      <a16:colId xmlns:a16="http://schemas.microsoft.com/office/drawing/2014/main" xmlns="" val="893672807"/>
                    </a:ext>
                  </a:extLst>
                </a:gridCol>
                <a:gridCol w="3840088">
                  <a:extLst>
                    <a:ext uri="{9D8B030D-6E8A-4147-A177-3AD203B41FA5}">
                      <a16:colId xmlns:a16="http://schemas.microsoft.com/office/drawing/2014/main" xmlns="" val="3537235095"/>
                    </a:ext>
                  </a:extLst>
                </a:gridCol>
              </a:tblGrid>
              <a:tr h="776736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Scénario</a:t>
                      </a:r>
                      <a:r>
                        <a:rPr lang="fr-FR" sz="2400" baseline="0" dirty="0" smtClean="0"/>
                        <a:t> A</a:t>
                      </a:r>
                    </a:p>
                    <a:p>
                      <a:pPr algn="ctr"/>
                      <a:r>
                        <a:rPr lang="fr-FR" sz="2400" baseline="0" dirty="0" smtClean="0"/>
                        <a:t>(sans risque)</a:t>
                      </a:r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Scénario</a:t>
                      </a:r>
                      <a:r>
                        <a:rPr lang="fr-FR" sz="2400" baseline="0" dirty="0" smtClean="0"/>
                        <a:t> B</a:t>
                      </a:r>
                    </a:p>
                    <a:p>
                      <a:pPr algn="ctr"/>
                      <a:r>
                        <a:rPr lang="fr-FR" sz="2400" baseline="0" dirty="0" smtClean="0"/>
                        <a:t>(risqué)</a:t>
                      </a:r>
                      <a:endParaRPr lang="fr-FR" sz="2400" dirty="0" smtClean="0"/>
                    </a:p>
                    <a:p>
                      <a:endParaRPr lang="fr-F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77103682"/>
                  </a:ext>
                </a:extLst>
              </a:tr>
              <a:tr h="611479">
                <a:tc>
                  <a:txBody>
                    <a:bodyPr/>
                    <a:lstStyle/>
                    <a:p>
                      <a:r>
                        <a:rPr lang="fr-FR" sz="2000" dirty="0" smtClean="0"/>
                        <a:t>Vous perdez</a:t>
                      </a:r>
                      <a:r>
                        <a:rPr lang="fr-FR" sz="2000" baseline="0" dirty="0" smtClean="0"/>
                        <a:t> 100 €   </a:t>
                      </a:r>
                    </a:p>
                    <a:p>
                      <a:r>
                        <a:rPr lang="fr-FR" sz="2000" baseline="0" dirty="0" smtClean="0"/>
                        <a:t>[</a:t>
                      </a:r>
                      <a:r>
                        <a:rPr lang="fr-FR" sz="2000" i="1" baseline="0" dirty="0" smtClean="0"/>
                        <a:t>p = 100%</a:t>
                      </a:r>
                      <a:r>
                        <a:rPr lang="fr-FR" sz="2000" baseline="0" dirty="0" smtClean="0"/>
                        <a:t>]</a:t>
                      </a:r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B1</a:t>
                      </a:r>
                      <a:r>
                        <a:rPr lang="fr-FR" sz="2000" dirty="0" smtClean="0"/>
                        <a:t> :  vous perdez 0  [</a:t>
                      </a:r>
                      <a:r>
                        <a:rPr lang="fr-FR" sz="2000" i="1" dirty="0" smtClean="0"/>
                        <a:t>p = 90%]</a:t>
                      </a:r>
                    </a:p>
                    <a:p>
                      <a:r>
                        <a:rPr lang="fr-FR" sz="2000" b="1" dirty="0" smtClean="0"/>
                        <a:t>B2</a:t>
                      </a:r>
                      <a:r>
                        <a:rPr lang="fr-FR" sz="2000" dirty="0" smtClean="0"/>
                        <a:t> : vous perdez 1000€  [</a:t>
                      </a:r>
                      <a:r>
                        <a:rPr lang="fr-FR" sz="2000" i="1" dirty="0" smtClean="0"/>
                        <a:t>p = 10%]</a:t>
                      </a:r>
                      <a:endParaRPr lang="fr-FR" sz="2000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91809521"/>
                  </a:ext>
                </a:extLst>
              </a:tr>
              <a:tr h="486505">
                <a:tc>
                  <a:txBody>
                    <a:bodyPr/>
                    <a:lstStyle/>
                    <a:p>
                      <a:r>
                        <a:rPr lang="fr-FR" sz="2000" dirty="0" err="1" smtClean="0"/>
                        <a:t>EspG</a:t>
                      </a:r>
                      <a:r>
                        <a:rPr lang="fr-FR" sz="2000" dirty="0" smtClean="0"/>
                        <a:t> (A) = -100 €</a:t>
                      </a:r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 smtClean="0"/>
                        <a:t> </a:t>
                      </a:r>
                      <a:r>
                        <a:rPr lang="fr-FR" sz="2000" dirty="0" err="1" smtClean="0"/>
                        <a:t>EspG</a:t>
                      </a:r>
                      <a:r>
                        <a:rPr lang="fr-FR" sz="2000" dirty="0" smtClean="0"/>
                        <a:t> (B) = -100 €</a:t>
                      </a:r>
                      <a:endParaRPr lang="fr-F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991017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983319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0872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fr-FR" dirty="0" smtClean="0">
                <a:solidFill>
                  <a:srgbClr val="0070C0"/>
                </a:solidFill>
              </a:rPr>
              <a:t>1. L’individu face au risque </a:t>
            </a:r>
            <a:endParaRPr lang="fr-FR" dirty="0">
              <a:solidFill>
                <a:srgbClr val="0070C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-36512" y="1052736"/>
            <a:ext cx="9180512" cy="5805264"/>
          </a:xfrm>
        </p:spPr>
        <p:txBody>
          <a:bodyPr>
            <a:normAutofit/>
          </a:bodyPr>
          <a:lstStyle/>
          <a:p>
            <a:pPr marL="457200" indent="-457200" algn="just">
              <a:buClr>
                <a:srgbClr val="0070C0"/>
              </a:buClr>
              <a:buFont typeface="Wingdings" panose="05000000000000000000" pitchFamily="2" charset="2"/>
              <a:buChar char="Ø"/>
            </a:pPr>
            <a:r>
              <a:rPr lang="fr-FR" sz="2600" u="sng" dirty="0" smtClean="0">
                <a:solidFill>
                  <a:schemeClr val="tx1"/>
                </a:solidFill>
              </a:rPr>
              <a:t>La prime de risque  </a:t>
            </a:r>
          </a:p>
          <a:p>
            <a:pPr marL="914400" lvl="1" indent="-457200" algn="just">
              <a:buClr>
                <a:srgbClr val="FF0000"/>
              </a:buClr>
              <a:buSzPct val="100000"/>
              <a:buFont typeface="Wingdings" panose="05000000000000000000" pitchFamily="2" charset="2"/>
              <a:buChar char="Ø"/>
            </a:pPr>
            <a:r>
              <a:rPr lang="fr-FR" sz="2400" dirty="0" smtClean="0">
                <a:solidFill>
                  <a:schemeClr val="tx1"/>
                </a:solidFill>
              </a:rPr>
              <a:t>Combien un individu est-il prêt à payer pour éviter le risque ? Ou symétriquement, combien faut-il le payer  pour qu’il accepte d’opter pour la situation plus risquée ? =&gt; la « prime de risque »</a:t>
            </a:r>
          </a:p>
          <a:p>
            <a:pPr lvl="1" algn="just">
              <a:buClr>
                <a:srgbClr val="FF0000"/>
              </a:buClr>
              <a:buSzPct val="100000"/>
            </a:pPr>
            <a:endParaRPr lang="fr-FR" sz="2600" b="1" dirty="0" smtClean="0">
              <a:solidFill>
                <a:schemeClr val="tx1"/>
              </a:solidFill>
            </a:endParaRPr>
          </a:p>
          <a:p>
            <a:pPr lvl="1" algn="just">
              <a:buClr>
                <a:srgbClr val="FF0000"/>
              </a:buClr>
              <a:buSzPct val="100000"/>
            </a:pPr>
            <a:r>
              <a:rPr lang="fr-FR" sz="2600" b="1" dirty="0" smtClean="0">
                <a:solidFill>
                  <a:schemeClr val="tx1"/>
                </a:solidFill>
              </a:rPr>
              <a:t>EX.3</a:t>
            </a:r>
          </a:p>
          <a:p>
            <a:pPr marL="914400" lvl="1" indent="-457200" algn="just">
              <a:buClr>
                <a:srgbClr val="FF0000"/>
              </a:buClr>
              <a:buSzPct val="100000"/>
            </a:pPr>
            <a:endParaRPr lang="fr-FR" sz="2600" dirty="0" smtClean="0">
              <a:solidFill>
                <a:schemeClr val="tx1"/>
              </a:solidFill>
            </a:endParaRPr>
          </a:p>
        </p:txBody>
      </p:sp>
      <p:pic>
        <p:nvPicPr>
          <p:cNvPr id="2050" name="Picture 2" descr="F:\2-Documents\Paris I\logo_Paris 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39952" y="6304748"/>
            <a:ext cx="1217485" cy="548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5</a:t>
            </a:fld>
            <a:endParaRPr lang="fr-BE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103455924"/>
              </p:ext>
            </p:extLst>
          </p:nvPr>
        </p:nvGraphicFramePr>
        <p:xfrm>
          <a:off x="1524000" y="3140969"/>
          <a:ext cx="6096000" cy="31645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xmlns="" val="893672807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xmlns="" val="3537235095"/>
                    </a:ext>
                  </a:extLst>
                </a:gridCol>
              </a:tblGrid>
              <a:tr h="1008111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Scénario</a:t>
                      </a:r>
                      <a:r>
                        <a:rPr lang="fr-FR" sz="2400" baseline="0" dirty="0" smtClean="0"/>
                        <a:t> A</a:t>
                      </a:r>
                    </a:p>
                    <a:p>
                      <a:pPr algn="ctr"/>
                      <a:r>
                        <a:rPr lang="fr-FR" sz="2400" baseline="0" dirty="0" smtClean="0"/>
                        <a:t>(sans risque)</a:t>
                      </a:r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Scénario</a:t>
                      </a:r>
                      <a:r>
                        <a:rPr lang="fr-FR" sz="2400" baseline="0" dirty="0" smtClean="0"/>
                        <a:t> B</a:t>
                      </a:r>
                    </a:p>
                    <a:p>
                      <a:pPr algn="ctr"/>
                      <a:r>
                        <a:rPr lang="fr-FR" sz="2400" baseline="0" dirty="0" smtClean="0"/>
                        <a:t>(risqué)</a:t>
                      </a:r>
                      <a:endParaRPr lang="fr-FR" sz="2400" dirty="0" smtClean="0"/>
                    </a:p>
                    <a:p>
                      <a:endParaRPr lang="fr-F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77103682"/>
                  </a:ext>
                </a:extLst>
              </a:tr>
              <a:tr h="1050204">
                <a:tc>
                  <a:txBody>
                    <a:bodyPr/>
                    <a:lstStyle/>
                    <a:p>
                      <a:r>
                        <a:rPr lang="fr-FR" sz="2000" dirty="0" smtClean="0"/>
                        <a:t>Vous gagnez</a:t>
                      </a:r>
                      <a:r>
                        <a:rPr lang="fr-FR" sz="2000" baseline="0" dirty="0" smtClean="0"/>
                        <a:t> 100 €   [p = 100%]</a:t>
                      </a:r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 smtClean="0"/>
                        <a:t>On tire à pile (P) ou face (F)</a:t>
                      </a:r>
                    </a:p>
                    <a:p>
                      <a:r>
                        <a:rPr lang="fr-FR" sz="2000" b="1" dirty="0" smtClean="0"/>
                        <a:t>P</a:t>
                      </a:r>
                      <a:r>
                        <a:rPr lang="fr-FR" sz="2000" dirty="0" smtClean="0"/>
                        <a:t> :  0€      [p = 50%]</a:t>
                      </a:r>
                    </a:p>
                    <a:p>
                      <a:r>
                        <a:rPr lang="fr-FR" sz="2000" b="1" dirty="0" smtClean="0"/>
                        <a:t>F</a:t>
                      </a:r>
                      <a:r>
                        <a:rPr lang="fr-FR" sz="2000" dirty="0" smtClean="0"/>
                        <a:t> : 300 €  [p = 50%]</a:t>
                      </a:r>
                      <a:endParaRPr lang="fr-F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91809521"/>
                  </a:ext>
                </a:extLst>
              </a:tr>
              <a:tr h="925644">
                <a:tc>
                  <a:txBody>
                    <a:bodyPr/>
                    <a:lstStyle/>
                    <a:p>
                      <a:r>
                        <a:rPr lang="fr-FR" sz="2000" dirty="0" err="1" smtClean="0"/>
                        <a:t>EspG</a:t>
                      </a:r>
                      <a:r>
                        <a:rPr lang="fr-FR" sz="2000" dirty="0" smtClean="0"/>
                        <a:t> (A) = 100 €</a:t>
                      </a:r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 smtClean="0"/>
                        <a:t> </a:t>
                      </a:r>
                      <a:r>
                        <a:rPr lang="fr-FR" sz="2000" dirty="0" err="1" smtClean="0"/>
                        <a:t>EspG</a:t>
                      </a:r>
                      <a:r>
                        <a:rPr lang="fr-FR" sz="2000" dirty="0" smtClean="0"/>
                        <a:t> (B) = 150 €</a:t>
                      </a:r>
                      <a:endParaRPr lang="fr-F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991017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07967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0872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fr-FR" dirty="0" smtClean="0">
                <a:solidFill>
                  <a:srgbClr val="0070C0"/>
                </a:solidFill>
              </a:rPr>
              <a:t>1. L’individu face au risque </a:t>
            </a:r>
            <a:endParaRPr lang="fr-FR" dirty="0">
              <a:solidFill>
                <a:srgbClr val="0070C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0" y="1052736"/>
            <a:ext cx="9036496" cy="5805264"/>
          </a:xfrm>
        </p:spPr>
        <p:txBody>
          <a:bodyPr>
            <a:normAutofit/>
          </a:bodyPr>
          <a:lstStyle/>
          <a:p>
            <a:pPr marL="914400" lvl="1" indent="-457200" algn="just">
              <a:buClr>
                <a:srgbClr val="FF0000"/>
              </a:buClr>
              <a:buSzPct val="100000"/>
              <a:buFont typeface="Wingdings" panose="05000000000000000000" pitchFamily="2" charset="2"/>
              <a:buChar char="Ø"/>
            </a:pPr>
            <a:r>
              <a:rPr lang="fr-FR" sz="2400" dirty="0" smtClean="0">
                <a:solidFill>
                  <a:schemeClr val="tx1"/>
                </a:solidFill>
              </a:rPr>
              <a:t>La prime de risque se mesure par le montant de [</a:t>
            </a:r>
            <a:r>
              <a:rPr lang="fr-FR" sz="2400" dirty="0" err="1" smtClean="0">
                <a:solidFill>
                  <a:schemeClr val="tx1"/>
                </a:solidFill>
              </a:rPr>
              <a:t>EspG</a:t>
            </a:r>
            <a:r>
              <a:rPr lang="fr-FR" sz="2400" dirty="0" smtClean="0">
                <a:solidFill>
                  <a:schemeClr val="tx1"/>
                </a:solidFill>
              </a:rPr>
              <a:t>(B) – </a:t>
            </a:r>
            <a:r>
              <a:rPr lang="fr-FR" sz="2400" dirty="0" err="1" smtClean="0">
                <a:solidFill>
                  <a:schemeClr val="tx1"/>
                </a:solidFill>
              </a:rPr>
              <a:t>EspG</a:t>
            </a:r>
            <a:r>
              <a:rPr lang="fr-FR" sz="2400" dirty="0" smtClean="0">
                <a:solidFill>
                  <a:schemeClr val="tx1"/>
                </a:solidFill>
              </a:rPr>
              <a:t>(A)] minimum nécessaire pour que l’individu choisisse B (le scénario risqué) plutôt que A (le scénario certain) ; plus forte est l’aversion au risque, plus la « prime » doit être élevée</a:t>
            </a:r>
          </a:p>
          <a:p>
            <a:pPr marL="914400" lvl="1" indent="-457200" algn="just">
              <a:buClr>
                <a:srgbClr val="FF0000"/>
              </a:buClr>
              <a:buSzPct val="100000"/>
              <a:buFont typeface="Wingdings" panose="05000000000000000000" pitchFamily="2" charset="2"/>
              <a:buChar char="Ø"/>
            </a:pPr>
            <a:r>
              <a:rPr lang="fr-FR" sz="2400" dirty="0" smtClean="0">
                <a:solidFill>
                  <a:schemeClr val="tx1"/>
                </a:solidFill>
              </a:rPr>
              <a:t>Applications multiples</a:t>
            </a:r>
          </a:p>
          <a:p>
            <a:pPr marL="1371600" lvl="2" indent="-457200" algn="just">
              <a:buClr>
                <a:srgbClr val="0070C0"/>
              </a:buClr>
              <a:buSzPct val="100000"/>
              <a:buFont typeface="Wingdings" panose="05000000000000000000" pitchFamily="2" charset="2"/>
              <a:buChar char="§"/>
            </a:pPr>
            <a:r>
              <a:rPr lang="fr-FR" sz="2200" i="1" dirty="0" smtClean="0">
                <a:solidFill>
                  <a:schemeClr val="tx1"/>
                </a:solidFill>
              </a:rPr>
              <a:t>Sur le marché du travail</a:t>
            </a:r>
            <a:r>
              <a:rPr lang="fr-FR" sz="2200" dirty="0" smtClean="0">
                <a:solidFill>
                  <a:schemeClr val="tx1"/>
                </a:solidFill>
              </a:rPr>
              <a:t> : Quelle prime salariale payer à un militaire pour qu’il accepte de partir sur un théâtre d’opérations ?  Quel sacrifice en terme de salaire un ingénieur informaticien est-il prêt à consentir pour travailler dans le public plutôt que dans le privé ? Etc.   =&gt; le risque doit faire l’objet d’une compensation salariale</a:t>
            </a:r>
          </a:p>
          <a:p>
            <a:pPr marL="1371600" lvl="2" indent="-457200" algn="just">
              <a:buClr>
                <a:srgbClr val="0070C0"/>
              </a:buClr>
              <a:buSzPct val="100000"/>
              <a:buFont typeface="Wingdings" panose="05000000000000000000" pitchFamily="2" charset="2"/>
              <a:buChar char="§"/>
            </a:pPr>
            <a:r>
              <a:rPr lang="fr-FR" sz="2200" i="1" dirty="0" smtClean="0">
                <a:solidFill>
                  <a:schemeClr val="tx1"/>
                </a:solidFill>
              </a:rPr>
              <a:t>Sur les marchés financiers</a:t>
            </a:r>
            <a:r>
              <a:rPr lang="fr-FR" sz="2200" dirty="0" smtClean="0">
                <a:solidFill>
                  <a:schemeClr val="tx1"/>
                </a:solidFill>
              </a:rPr>
              <a:t> : l’espérance de gain financier est beaucoup plus forte pour les placements risqués (ex. actions) que pour les placements non risqués (ex. compte d’épargne)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6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xmlns="" val="3639474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0872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fr-FR" dirty="0" smtClean="0">
                <a:solidFill>
                  <a:srgbClr val="0070C0"/>
                </a:solidFill>
              </a:rPr>
              <a:t>1. L’individu face au risque </a:t>
            </a:r>
            <a:endParaRPr lang="fr-FR" dirty="0">
              <a:solidFill>
                <a:srgbClr val="0070C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-36512" y="1052736"/>
            <a:ext cx="9180512" cy="5805264"/>
          </a:xfrm>
        </p:spPr>
        <p:txBody>
          <a:bodyPr>
            <a:normAutofit lnSpcReduction="10000"/>
          </a:bodyPr>
          <a:lstStyle/>
          <a:p>
            <a:pPr marL="457200" indent="-457200" algn="just">
              <a:buClr>
                <a:srgbClr val="0070C0"/>
              </a:buClr>
              <a:buFont typeface="Wingdings" panose="05000000000000000000" pitchFamily="2" charset="2"/>
              <a:buChar char="Ø"/>
            </a:pPr>
            <a:r>
              <a:rPr lang="fr-FR" sz="2600" u="sng" dirty="0" smtClean="0">
                <a:solidFill>
                  <a:schemeClr val="tx1"/>
                </a:solidFill>
              </a:rPr>
              <a:t>Risque et incertitude</a:t>
            </a:r>
          </a:p>
          <a:p>
            <a:pPr marL="914400" lvl="1" indent="-457200" algn="just">
              <a:buClr>
                <a:srgbClr val="FF0000"/>
              </a:buClr>
              <a:buSzPct val="100000"/>
              <a:buFont typeface="Wingdings" panose="05000000000000000000" pitchFamily="2" charset="2"/>
              <a:buChar char="Ø"/>
            </a:pPr>
            <a:r>
              <a:rPr lang="fr-FR" sz="2400" dirty="0" smtClean="0">
                <a:solidFill>
                  <a:schemeClr val="tx1"/>
                </a:solidFill>
              </a:rPr>
              <a:t>Dans le raisonnement précédent, on suppose que l’individu connaît parfaitement les probabilités  (p) d’occurrence des différents événements ; or dans de nombreux cas, il ne les connaît pas, ou n’en a qu’une vague idée</a:t>
            </a:r>
          </a:p>
          <a:p>
            <a:pPr marL="914400" lvl="1" indent="-457200" algn="just">
              <a:buClr>
                <a:srgbClr val="FF0000"/>
              </a:buClr>
              <a:buSzPct val="100000"/>
              <a:buFont typeface="Wingdings" panose="05000000000000000000" pitchFamily="2" charset="2"/>
              <a:buChar char="Ø"/>
            </a:pPr>
            <a:r>
              <a:rPr lang="fr-FR" sz="2400" dirty="0" smtClean="0">
                <a:solidFill>
                  <a:schemeClr val="tx1"/>
                </a:solidFill>
              </a:rPr>
              <a:t>Distinction classique attribuée à </a:t>
            </a:r>
            <a:r>
              <a:rPr lang="fr-FR" sz="2400" dirty="0" smtClean="0">
                <a:solidFill>
                  <a:srgbClr val="FF0000"/>
                </a:solidFill>
              </a:rPr>
              <a:t>Knight</a:t>
            </a:r>
            <a:r>
              <a:rPr lang="fr-FR" sz="2400" dirty="0" smtClean="0">
                <a:solidFill>
                  <a:schemeClr val="tx1"/>
                </a:solidFill>
              </a:rPr>
              <a:t> : dichotomie entre les situations où on connaît les probabilités (situation de « </a:t>
            </a:r>
            <a:r>
              <a:rPr lang="fr-FR" sz="2400" i="1" dirty="0" smtClean="0">
                <a:solidFill>
                  <a:schemeClr val="tx1"/>
                </a:solidFill>
              </a:rPr>
              <a:t>risque</a:t>
            </a:r>
            <a:r>
              <a:rPr lang="fr-FR" sz="2400" dirty="0" smtClean="0">
                <a:solidFill>
                  <a:schemeClr val="tx1"/>
                </a:solidFill>
              </a:rPr>
              <a:t>») et les situations où on ne les connaît pas (situation « d’</a:t>
            </a:r>
            <a:r>
              <a:rPr lang="fr-FR" sz="2400" i="1" dirty="0" smtClean="0">
                <a:solidFill>
                  <a:schemeClr val="tx1"/>
                </a:solidFill>
              </a:rPr>
              <a:t>incertitude</a:t>
            </a:r>
            <a:r>
              <a:rPr lang="fr-FR" sz="2400" dirty="0" smtClean="0">
                <a:solidFill>
                  <a:schemeClr val="tx1"/>
                </a:solidFill>
              </a:rPr>
              <a:t> »)</a:t>
            </a:r>
          </a:p>
          <a:p>
            <a:pPr marL="914400" lvl="1" indent="-457200" algn="just">
              <a:buClr>
                <a:srgbClr val="FF0000"/>
              </a:buClr>
              <a:buSzPct val="100000"/>
              <a:buFont typeface="Wingdings" panose="05000000000000000000" pitchFamily="2" charset="2"/>
              <a:buChar char="Ø"/>
            </a:pPr>
            <a:r>
              <a:rPr lang="fr-FR" sz="2400" dirty="0" smtClean="0">
                <a:solidFill>
                  <a:schemeClr val="tx1"/>
                </a:solidFill>
              </a:rPr>
              <a:t>Réalité plus complexe : l’individu </a:t>
            </a:r>
            <a:r>
              <a:rPr lang="fr-FR" sz="2400" dirty="0">
                <a:solidFill>
                  <a:schemeClr val="tx1"/>
                </a:solidFill>
              </a:rPr>
              <a:t>fait ses calculs à partir </a:t>
            </a:r>
            <a:r>
              <a:rPr lang="fr-FR" sz="2400" dirty="0" smtClean="0">
                <a:solidFill>
                  <a:schemeClr val="tx1"/>
                </a:solidFill>
              </a:rPr>
              <a:t>de </a:t>
            </a:r>
            <a:r>
              <a:rPr lang="fr-FR" sz="2400" dirty="0">
                <a:solidFill>
                  <a:schemeClr val="tx1"/>
                </a:solidFill>
              </a:rPr>
              <a:t>supputations = probabilités « subjectives » ; il pondère </a:t>
            </a:r>
            <a:r>
              <a:rPr lang="fr-FR" sz="2400" dirty="0" smtClean="0">
                <a:solidFill>
                  <a:schemeClr val="tx1"/>
                </a:solidFill>
              </a:rPr>
              <a:t>ces probabilités </a:t>
            </a:r>
            <a:r>
              <a:rPr lang="fr-FR" sz="2400" dirty="0">
                <a:solidFill>
                  <a:schemeClr val="tx1"/>
                </a:solidFill>
              </a:rPr>
              <a:t>par la confiance qu’il a dans </a:t>
            </a:r>
            <a:r>
              <a:rPr lang="fr-FR" sz="2400" dirty="0" smtClean="0">
                <a:solidFill>
                  <a:schemeClr val="tx1"/>
                </a:solidFill>
              </a:rPr>
              <a:t>ces </a:t>
            </a:r>
            <a:r>
              <a:rPr lang="fr-FR" sz="2400" dirty="0">
                <a:solidFill>
                  <a:schemeClr val="tx1"/>
                </a:solidFill>
              </a:rPr>
              <a:t>supputations ; moins il a confiance, plus il est dans l’incertitude </a:t>
            </a:r>
            <a:r>
              <a:rPr lang="fr-FR" sz="2400" dirty="0" smtClean="0">
                <a:solidFill>
                  <a:schemeClr val="tx1"/>
                </a:solidFill>
              </a:rPr>
              <a:t>=&gt; un continuum de la connaissance parfaite des probabilités (objectives)  à l’incertitude (la plus radicale) (</a:t>
            </a:r>
            <a:r>
              <a:rPr lang="fr-FR" sz="2400" dirty="0" smtClean="0">
                <a:solidFill>
                  <a:srgbClr val="FF0000"/>
                </a:solidFill>
              </a:rPr>
              <a:t>Keynes</a:t>
            </a:r>
            <a:r>
              <a:rPr lang="fr-FR" sz="2400" dirty="0" smtClean="0">
                <a:solidFill>
                  <a:schemeClr val="tx1"/>
                </a:solidFill>
              </a:rPr>
              <a:t>)</a:t>
            </a:r>
            <a:endParaRPr lang="fr-FR" sz="2400" dirty="0">
              <a:solidFill>
                <a:schemeClr val="tx1"/>
              </a:solidFill>
            </a:endParaRPr>
          </a:p>
          <a:p>
            <a:pPr lvl="1" algn="just">
              <a:buClr>
                <a:srgbClr val="FF0000"/>
              </a:buClr>
              <a:buSzPct val="100000"/>
            </a:pPr>
            <a:r>
              <a:rPr lang="fr-FR" sz="2400" dirty="0" smtClean="0">
                <a:solidFill>
                  <a:schemeClr val="tx1"/>
                </a:solidFill>
              </a:rPr>
              <a:t> </a:t>
            </a:r>
          </a:p>
          <a:p>
            <a:pPr marL="914400" lvl="1" indent="-457200" algn="just">
              <a:buClr>
                <a:srgbClr val="FF0000"/>
              </a:buClr>
              <a:buSzPct val="100000"/>
              <a:buFont typeface="Wingdings" panose="05000000000000000000" pitchFamily="2" charset="2"/>
              <a:buChar char="Ø"/>
            </a:pPr>
            <a:endParaRPr lang="fr-FR" sz="2400" dirty="0" smtClean="0">
              <a:solidFill>
                <a:schemeClr val="tx1"/>
              </a:solidFill>
            </a:endParaRPr>
          </a:p>
          <a:p>
            <a:pPr marL="914400" lvl="1" indent="-457200" algn="just">
              <a:buClr>
                <a:srgbClr val="FF0000"/>
              </a:buClr>
              <a:buSzPct val="100000"/>
              <a:buFont typeface="Wingdings" panose="05000000000000000000" pitchFamily="2" charset="2"/>
              <a:buChar char="Ø"/>
            </a:pPr>
            <a:endParaRPr lang="fr-FR" sz="2400" dirty="0" smtClean="0">
              <a:solidFill>
                <a:schemeClr val="tx1"/>
              </a:solidFill>
            </a:endParaRPr>
          </a:p>
          <a:p>
            <a:pPr marL="914400" lvl="1" indent="-457200" algn="just">
              <a:buClr>
                <a:srgbClr val="FF0000"/>
              </a:buClr>
              <a:buSzPct val="100000"/>
            </a:pPr>
            <a:endParaRPr lang="fr-FR" sz="2600" dirty="0" smtClean="0">
              <a:solidFill>
                <a:schemeClr val="tx1"/>
              </a:solidFill>
            </a:endParaRPr>
          </a:p>
        </p:txBody>
      </p:sp>
      <p:pic>
        <p:nvPicPr>
          <p:cNvPr id="2050" name="Picture 2" descr="F:\2-Documents\Paris I\logo_Paris 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39952" y="6304748"/>
            <a:ext cx="1217485" cy="548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7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xmlns="" val="4293588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0872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fr-FR" dirty="0" smtClean="0">
                <a:solidFill>
                  <a:srgbClr val="0070C0"/>
                </a:solidFill>
              </a:rPr>
              <a:t>1. L’individu face au risque </a:t>
            </a:r>
            <a:endParaRPr lang="fr-FR" dirty="0">
              <a:solidFill>
                <a:srgbClr val="0070C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-36512" y="1052736"/>
            <a:ext cx="9180512" cy="5805264"/>
          </a:xfrm>
        </p:spPr>
        <p:txBody>
          <a:bodyPr>
            <a:normAutofit lnSpcReduction="10000"/>
          </a:bodyPr>
          <a:lstStyle/>
          <a:p>
            <a:pPr marL="457200" indent="-457200" algn="just">
              <a:buClr>
                <a:srgbClr val="0070C0"/>
              </a:buClr>
              <a:buFont typeface="Wingdings" panose="05000000000000000000" pitchFamily="2" charset="2"/>
              <a:buChar char="Ø"/>
            </a:pPr>
            <a:r>
              <a:rPr lang="fr-FR" sz="2600" u="sng" dirty="0" smtClean="0">
                <a:solidFill>
                  <a:schemeClr val="tx1"/>
                </a:solidFill>
              </a:rPr>
              <a:t>Au-delà de l’approche économique standard </a:t>
            </a:r>
          </a:p>
          <a:p>
            <a:pPr marL="914400" lvl="1" indent="-457200" algn="just">
              <a:buClr>
                <a:srgbClr val="FF0000"/>
              </a:buClr>
              <a:buSzPct val="100000"/>
              <a:buFont typeface="Wingdings" panose="05000000000000000000" pitchFamily="2" charset="2"/>
              <a:buChar char="Ø"/>
            </a:pPr>
            <a:r>
              <a:rPr lang="fr-FR" sz="2400" dirty="0" smtClean="0">
                <a:solidFill>
                  <a:schemeClr val="tx1"/>
                </a:solidFill>
              </a:rPr>
              <a:t>L’apport de </a:t>
            </a:r>
            <a:r>
              <a:rPr lang="fr-FR" sz="2400" i="1" dirty="0" smtClean="0">
                <a:solidFill>
                  <a:schemeClr val="tx1"/>
                </a:solidFill>
              </a:rPr>
              <a:t>l’économie comportementale</a:t>
            </a:r>
            <a:r>
              <a:rPr lang="fr-FR" sz="2400" dirty="0" smtClean="0">
                <a:solidFill>
                  <a:schemeClr val="tx1"/>
                </a:solidFill>
              </a:rPr>
              <a:t> («</a:t>
            </a:r>
            <a:r>
              <a:rPr lang="fr-FR" sz="2400" i="1" dirty="0" err="1" smtClean="0">
                <a:solidFill>
                  <a:schemeClr val="tx1"/>
                </a:solidFill>
              </a:rPr>
              <a:t>behavioural</a:t>
            </a:r>
            <a:r>
              <a:rPr lang="fr-FR" sz="2400" i="1" dirty="0" smtClean="0">
                <a:solidFill>
                  <a:schemeClr val="tx1"/>
                </a:solidFill>
              </a:rPr>
              <a:t> </a:t>
            </a:r>
            <a:r>
              <a:rPr lang="fr-FR" sz="2400" i="1" dirty="0" err="1" smtClean="0">
                <a:solidFill>
                  <a:schemeClr val="tx1"/>
                </a:solidFill>
              </a:rPr>
              <a:t>economics</a:t>
            </a:r>
            <a:r>
              <a:rPr lang="fr-FR" sz="2400" i="1" dirty="0" smtClean="0">
                <a:solidFill>
                  <a:schemeClr val="tx1"/>
                </a:solidFill>
              </a:rPr>
              <a:t> </a:t>
            </a:r>
            <a:r>
              <a:rPr lang="fr-FR" sz="2400" dirty="0" smtClean="0">
                <a:solidFill>
                  <a:schemeClr val="tx1"/>
                </a:solidFill>
              </a:rPr>
              <a:t>») inspirée de la psychologie expérimentale =&gt; les écarts par rapport à la rationalité « parfaite », et notamment en matière de choix en incertitude et de rapport au risque (</a:t>
            </a:r>
            <a:r>
              <a:rPr lang="fr-FR" sz="2400" dirty="0" err="1" smtClean="0">
                <a:solidFill>
                  <a:srgbClr val="FF0000"/>
                </a:solidFill>
              </a:rPr>
              <a:t>Kahneman</a:t>
            </a:r>
            <a:r>
              <a:rPr lang="fr-FR" sz="2400" dirty="0" smtClean="0">
                <a:solidFill>
                  <a:schemeClr val="tx1"/>
                </a:solidFill>
              </a:rPr>
              <a:t>, prix Nobel) =&gt; </a:t>
            </a:r>
            <a:r>
              <a:rPr lang="en-GB" sz="2400" dirty="0" smtClean="0">
                <a:solidFill>
                  <a:schemeClr val="tx1"/>
                </a:solidFill>
              </a:rPr>
              <a:t>Remise en cause de </a:t>
            </a:r>
            <a:r>
              <a:rPr lang="en-GB" sz="2400" i="1" dirty="0" err="1" smtClean="0">
                <a:solidFill>
                  <a:schemeClr val="tx1"/>
                </a:solidFill>
              </a:rPr>
              <a:t>l’homo</a:t>
            </a:r>
            <a:r>
              <a:rPr lang="en-GB" sz="2400" i="1" dirty="0" smtClean="0">
                <a:solidFill>
                  <a:schemeClr val="tx1"/>
                </a:solidFill>
              </a:rPr>
              <a:t> </a:t>
            </a:r>
            <a:r>
              <a:rPr lang="en-GB" sz="2400" i="1" dirty="0" err="1" smtClean="0">
                <a:solidFill>
                  <a:schemeClr val="tx1"/>
                </a:solidFill>
              </a:rPr>
              <a:t>oeconomicus</a:t>
            </a:r>
            <a:r>
              <a:rPr lang="en-GB" sz="2400" dirty="0" smtClean="0">
                <a:solidFill>
                  <a:schemeClr val="tx1"/>
                </a:solidFill>
              </a:rPr>
              <a:t> qui </a:t>
            </a:r>
            <a:r>
              <a:rPr lang="en-GB" sz="2400" dirty="0" err="1" smtClean="0">
                <a:solidFill>
                  <a:schemeClr val="tx1"/>
                </a:solidFill>
              </a:rPr>
              <a:t>est</a:t>
            </a:r>
            <a:r>
              <a:rPr lang="en-GB" sz="2400" dirty="0" smtClean="0">
                <a:solidFill>
                  <a:schemeClr val="tx1"/>
                </a:solidFill>
              </a:rPr>
              <a:t> </a:t>
            </a:r>
            <a:r>
              <a:rPr lang="en-GB" sz="2400" dirty="0" err="1" smtClean="0">
                <a:solidFill>
                  <a:schemeClr val="tx1"/>
                </a:solidFill>
              </a:rPr>
              <a:t>supposé</a:t>
            </a:r>
            <a:r>
              <a:rPr lang="en-GB" sz="2400" dirty="0" smtClean="0">
                <a:solidFill>
                  <a:schemeClr val="tx1"/>
                </a:solidFill>
              </a:rPr>
              <a:t> “</a:t>
            </a:r>
            <a:r>
              <a:rPr lang="fr-FR" sz="2400" i="1" dirty="0" smtClean="0">
                <a:solidFill>
                  <a:schemeClr val="tx1"/>
                </a:solidFill>
              </a:rPr>
              <a:t>avoir l'intelligence d'Einstein, la mémoire de </a:t>
            </a:r>
            <a:r>
              <a:rPr lang="fr-FR" sz="2400" i="1" dirty="0" err="1" smtClean="0">
                <a:solidFill>
                  <a:schemeClr val="tx1"/>
                </a:solidFill>
              </a:rPr>
              <a:t>Big</a:t>
            </a:r>
            <a:r>
              <a:rPr lang="fr-FR" sz="2400" i="1" dirty="0" smtClean="0">
                <a:solidFill>
                  <a:schemeClr val="tx1"/>
                </a:solidFill>
              </a:rPr>
              <a:t> Blue [le plus gros ordinateur d'IBM], et la force de caractère du Mahatma </a:t>
            </a:r>
            <a:r>
              <a:rPr lang="fr-FR" sz="2400" i="1" dirty="0" err="1" smtClean="0">
                <a:solidFill>
                  <a:schemeClr val="tx1"/>
                </a:solidFill>
              </a:rPr>
              <a:t>Ghandi</a:t>
            </a:r>
            <a:r>
              <a:rPr lang="fr-FR" sz="2400" i="1" dirty="0" smtClean="0"/>
              <a:t> »  (</a:t>
            </a:r>
            <a:r>
              <a:rPr lang="fr-FR" sz="2400" dirty="0" smtClean="0">
                <a:solidFill>
                  <a:srgbClr val="FF0000"/>
                </a:solidFill>
              </a:rPr>
              <a:t>Thaler,  </a:t>
            </a:r>
            <a:r>
              <a:rPr lang="fr-FR" sz="2400" dirty="0" smtClean="0">
                <a:solidFill>
                  <a:schemeClr val="tx1"/>
                </a:solidFill>
              </a:rPr>
              <a:t>Prix Nobel</a:t>
            </a:r>
            <a:r>
              <a:rPr lang="fr-FR" sz="2400" dirty="0" smtClean="0"/>
              <a:t>)</a:t>
            </a:r>
            <a:endParaRPr lang="fr-FR" sz="2400" dirty="0" smtClean="0">
              <a:solidFill>
                <a:schemeClr val="tx1"/>
              </a:solidFill>
            </a:endParaRPr>
          </a:p>
          <a:p>
            <a:pPr marL="914400" lvl="1" indent="-457200" algn="just">
              <a:buClr>
                <a:srgbClr val="FF0000"/>
              </a:buClr>
              <a:buSzPct val="100000"/>
              <a:buFont typeface="Wingdings" panose="05000000000000000000" pitchFamily="2" charset="2"/>
              <a:buChar char="Ø"/>
            </a:pPr>
            <a:r>
              <a:rPr lang="fr-FR" sz="2400" dirty="0" smtClean="0">
                <a:solidFill>
                  <a:schemeClr val="tx1"/>
                </a:solidFill>
              </a:rPr>
              <a:t>L’apport de la sociologie  =&gt; différenciation et </a:t>
            </a:r>
            <a:r>
              <a:rPr lang="fr-FR" sz="2400" dirty="0" err="1" smtClean="0">
                <a:solidFill>
                  <a:schemeClr val="tx1"/>
                </a:solidFill>
              </a:rPr>
              <a:t>contextualisation</a:t>
            </a:r>
            <a:r>
              <a:rPr lang="fr-FR" sz="2400" dirty="0" smtClean="0">
                <a:solidFill>
                  <a:schemeClr val="tx1"/>
                </a:solidFill>
              </a:rPr>
              <a:t> des comportements</a:t>
            </a:r>
          </a:p>
          <a:p>
            <a:pPr marL="1371600" lvl="2" indent="-457200" algn="just">
              <a:buClr>
                <a:srgbClr val="0070C0"/>
              </a:buClr>
              <a:buSzPct val="100000"/>
              <a:buFont typeface="Wingdings" pitchFamily="2" charset="2"/>
              <a:buChar char="§"/>
            </a:pPr>
            <a:r>
              <a:rPr lang="fr-FR" dirty="0" smtClean="0">
                <a:solidFill>
                  <a:schemeClr val="tx1"/>
                </a:solidFill>
              </a:rPr>
              <a:t>La catégorie même de risque n’est pas universelle et atemporelle (</a:t>
            </a:r>
            <a:r>
              <a:rPr lang="fr-FR" dirty="0" smtClean="0">
                <a:solidFill>
                  <a:srgbClr val="FF0000"/>
                </a:solidFill>
              </a:rPr>
              <a:t>Bourdieu, Ewald</a:t>
            </a:r>
            <a:r>
              <a:rPr lang="fr-FR" dirty="0" smtClean="0">
                <a:solidFill>
                  <a:schemeClr val="tx1"/>
                </a:solidFill>
              </a:rPr>
              <a:t>)</a:t>
            </a:r>
          </a:p>
          <a:p>
            <a:pPr marL="1371600" lvl="2" indent="-457200" algn="just">
              <a:buClr>
                <a:srgbClr val="0070C0"/>
              </a:buClr>
              <a:buSzPct val="100000"/>
              <a:buFont typeface="Wingdings" pitchFamily="2" charset="2"/>
              <a:buChar char="§"/>
            </a:pPr>
            <a:r>
              <a:rPr lang="fr-FR" dirty="0" smtClean="0">
                <a:solidFill>
                  <a:schemeClr val="tx1"/>
                </a:solidFill>
              </a:rPr>
              <a:t>La diversité et la complexité des comportements, notamment « à risques » </a:t>
            </a:r>
            <a:endParaRPr lang="fr-FR" dirty="0">
              <a:solidFill>
                <a:schemeClr val="tx1"/>
              </a:solidFill>
            </a:endParaRPr>
          </a:p>
          <a:p>
            <a:pPr lvl="1" algn="just">
              <a:buClr>
                <a:srgbClr val="FF0000"/>
              </a:buClr>
              <a:buSzPct val="100000"/>
            </a:pPr>
            <a:r>
              <a:rPr lang="fr-FR" sz="2400" dirty="0" smtClean="0">
                <a:solidFill>
                  <a:schemeClr val="tx1"/>
                </a:solidFill>
              </a:rPr>
              <a:t> </a:t>
            </a:r>
          </a:p>
          <a:p>
            <a:pPr marL="914400" lvl="1" indent="-457200" algn="just">
              <a:buClr>
                <a:srgbClr val="FF0000"/>
              </a:buClr>
              <a:buSzPct val="100000"/>
              <a:buFont typeface="Wingdings" panose="05000000000000000000" pitchFamily="2" charset="2"/>
              <a:buChar char="Ø"/>
            </a:pPr>
            <a:endParaRPr lang="fr-FR" sz="2400" dirty="0" smtClean="0">
              <a:solidFill>
                <a:schemeClr val="tx1"/>
              </a:solidFill>
            </a:endParaRPr>
          </a:p>
          <a:p>
            <a:pPr marL="914400" lvl="1" indent="-457200" algn="just">
              <a:buClr>
                <a:srgbClr val="FF0000"/>
              </a:buClr>
              <a:buSzPct val="100000"/>
              <a:buFont typeface="Wingdings" panose="05000000000000000000" pitchFamily="2" charset="2"/>
              <a:buChar char="Ø"/>
            </a:pPr>
            <a:endParaRPr lang="fr-FR" sz="2400" dirty="0" smtClean="0">
              <a:solidFill>
                <a:schemeClr val="tx1"/>
              </a:solidFill>
            </a:endParaRPr>
          </a:p>
          <a:p>
            <a:pPr marL="914400" lvl="1" indent="-457200" algn="just">
              <a:buClr>
                <a:srgbClr val="FF0000"/>
              </a:buClr>
              <a:buSzPct val="100000"/>
            </a:pPr>
            <a:endParaRPr lang="fr-FR" sz="2600" dirty="0" smtClean="0">
              <a:solidFill>
                <a:schemeClr val="tx1"/>
              </a:solidFill>
            </a:endParaRPr>
          </a:p>
        </p:txBody>
      </p:sp>
      <p:pic>
        <p:nvPicPr>
          <p:cNvPr id="2050" name="Picture 2" descr="F:\2-Documents\Paris I\logo_Paris 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39952" y="6304748"/>
            <a:ext cx="1217485" cy="548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8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xmlns="" val="4293588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0872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fr-FR" dirty="0" smtClean="0">
                <a:solidFill>
                  <a:srgbClr val="0070C0"/>
                </a:solidFill>
              </a:rPr>
              <a:t>1. L’individu face au risque </a:t>
            </a:r>
            <a:endParaRPr lang="fr-FR" dirty="0">
              <a:solidFill>
                <a:srgbClr val="0070C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-36512" y="1052736"/>
            <a:ext cx="9180512" cy="5805264"/>
          </a:xfrm>
        </p:spPr>
        <p:txBody>
          <a:bodyPr>
            <a:normAutofit lnSpcReduction="10000"/>
          </a:bodyPr>
          <a:lstStyle/>
          <a:p>
            <a:pPr marL="914400" lvl="1" indent="-457200" algn="just">
              <a:buClr>
                <a:srgbClr val="FF0000"/>
              </a:buClr>
              <a:buSzPct val="100000"/>
              <a:buFont typeface="Wingdings" panose="05000000000000000000" pitchFamily="2" charset="2"/>
              <a:buChar char="Ø"/>
            </a:pPr>
            <a:r>
              <a:rPr lang="fr-FR" sz="2400" dirty="0" smtClean="0">
                <a:solidFill>
                  <a:schemeClr val="tx1"/>
                </a:solidFill>
              </a:rPr>
              <a:t>Cf. notamment les travaux de </a:t>
            </a:r>
            <a:r>
              <a:rPr lang="fr-FR" sz="2400" dirty="0" smtClean="0">
                <a:solidFill>
                  <a:srgbClr val="FF0000"/>
                </a:solidFill>
              </a:rPr>
              <a:t>Bourdieu</a:t>
            </a:r>
            <a:r>
              <a:rPr lang="fr-FR" sz="2400" dirty="0" smtClean="0">
                <a:solidFill>
                  <a:schemeClr val="tx1"/>
                </a:solidFill>
              </a:rPr>
              <a:t> (</a:t>
            </a:r>
            <a:r>
              <a:rPr lang="fr-FR" sz="2400" dirty="0" smtClean="0">
                <a:solidFill>
                  <a:srgbClr val="FF0000"/>
                </a:solidFill>
              </a:rPr>
              <a:t>1963</a:t>
            </a:r>
            <a:r>
              <a:rPr lang="fr-FR" sz="2400" dirty="0" smtClean="0">
                <a:solidFill>
                  <a:schemeClr val="tx1"/>
                </a:solidFill>
              </a:rPr>
              <a:t>) : rapport au temps (et donc au risque) dans sociétés précapitalistes : </a:t>
            </a:r>
            <a:endParaRPr lang="fr-FR" sz="2400" dirty="0" smtClean="0">
              <a:solidFill>
                <a:schemeClr val="tx1"/>
              </a:solidFill>
            </a:endParaRPr>
          </a:p>
          <a:p>
            <a:pPr marL="1371600" lvl="2" indent="-457200" algn="just">
              <a:buClr>
                <a:srgbClr val="0070C0"/>
              </a:buClr>
              <a:buSzPct val="100000"/>
              <a:buFont typeface="Wingdings" pitchFamily="2" charset="2"/>
              <a:buChar char="§"/>
            </a:pPr>
            <a:r>
              <a:rPr lang="fr-FR" dirty="0" smtClean="0">
                <a:solidFill>
                  <a:schemeClr val="tx1"/>
                </a:solidFill>
              </a:rPr>
              <a:t>Dans les société</a:t>
            </a:r>
            <a:r>
              <a:rPr lang="fr-FR" dirty="0" smtClean="0">
                <a:solidFill>
                  <a:schemeClr val="tx1"/>
                </a:solidFill>
              </a:rPr>
              <a:t>s traditionnelles, le principe </a:t>
            </a:r>
            <a:r>
              <a:rPr lang="fr-FR" dirty="0" smtClean="0">
                <a:solidFill>
                  <a:schemeClr val="tx1"/>
                </a:solidFill>
              </a:rPr>
              <a:t>de « </a:t>
            </a:r>
            <a:r>
              <a:rPr lang="fr-FR" i="1" dirty="0" smtClean="0">
                <a:solidFill>
                  <a:schemeClr val="tx1"/>
                </a:solidFill>
              </a:rPr>
              <a:t>maximisation de la sécurité</a:t>
            </a:r>
            <a:r>
              <a:rPr lang="fr-FR" dirty="0" smtClean="0">
                <a:solidFill>
                  <a:schemeClr val="tx1"/>
                </a:solidFill>
              </a:rPr>
              <a:t> » : « </a:t>
            </a:r>
            <a:r>
              <a:rPr lang="fr-FR" i="1" dirty="0" smtClean="0">
                <a:solidFill>
                  <a:schemeClr val="tx1"/>
                </a:solidFill>
              </a:rPr>
              <a:t>la </a:t>
            </a:r>
            <a:r>
              <a:rPr lang="fr-FR" i="1" dirty="0" err="1" smtClean="0">
                <a:solidFill>
                  <a:schemeClr val="tx1"/>
                </a:solidFill>
              </a:rPr>
              <a:t>stéréotypisation</a:t>
            </a:r>
            <a:r>
              <a:rPr lang="fr-FR" i="1" dirty="0" smtClean="0">
                <a:solidFill>
                  <a:schemeClr val="tx1"/>
                </a:solidFill>
              </a:rPr>
              <a:t>  de la conduite dans tous les domaines de l’existence exprimant [..] la volonté de réduire autant que possible la part de l’imprévu en abolissant l’innovation et l’improvisation, c’est-à-dire le risque </a:t>
            </a:r>
            <a:r>
              <a:rPr lang="fr-FR" dirty="0" smtClean="0">
                <a:solidFill>
                  <a:schemeClr val="tx1"/>
                </a:solidFill>
              </a:rPr>
              <a:t>» (1963, p.42)</a:t>
            </a:r>
            <a:endParaRPr lang="fr-FR" dirty="0" smtClean="0">
              <a:solidFill>
                <a:schemeClr val="tx1"/>
              </a:solidFill>
            </a:endParaRPr>
          </a:p>
          <a:p>
            <a:pPr marL="1371600" lvl="2" indent="-457200" algn="just">
              <a:buClr>
                <a:srgbClr val="0070C0"/>
              </a:buClr>
              <a:buSzPct val="100000"/>
              <a:buFont typeface="Wingdings" pitchFamily="2" charset="2"/>
              <a:buChar char="§"/>
            </a:pPr>
            <a:r>
              <a:rPr lang="fr-FR" dirty="0" smtClean="0">
                <a:solidFill>
                  <a:schemeClr val="tx1"/>
                </a:solidFill>
              </a:rPr>
              <a:t>Il n’est pas seulement impossible mais moralement condamnable de vouloir prévoir l’avenir « </a:t>
            </a:r>
            <a:r>
              <a:rPr lang="fr-FR" i="1" dirty="0" smtClean="0">
                <a:solidFill>
                  <a:schemeClr val="tx1"/>
                </a:solidFill>
              </a:rPr>
              <a:t>l’esprit de prévision n’est que présomption […] le seul fait de prévoir constitue une insolence à l’égard de Dieu </a:t>
            </a:r>
            <a:r>
              <a:rPr lang="fr-FR" dirty="0" smtClean="0">
                <a:solidFill>
                  <a:schemeClr val="tx1"/>
                </a:solidFill>
              </a:rPr>
              <a:t>» (1963, p.38)</a:t>
            </a:r>
          </a:p>
          <a:p>
            <a:pPr marL="1371600" lvl="2" indent="-457200" algn="just">
              <a:buClr>
                <a:srgbClr val="0070C0"/>
              </a:buClr>
              <a:buSzPct val="100000"/>
              <a:buFont typeface="Wingdings" pitchFamily="2" charset="2"/>
              <a:buChar char="§"/>
            </a:pPr>
            <a:r>
              <a:rPr lang="fr-FR" i="1" dirty="0" smtClean="0">
                <a:solidFill>
                  <a:schemeClr val="tx1"/>
                </a:solidFill>
              </a:rPr>
              <a:t>L’homo </a:t>
            </a:r>
            <a:r>
              <a:rPr lang="fr-FR" i="1" dirty="0" err="1" smtClean="0">
                <a:solidFill>
                  <a:schemeClr val="tx1"/>
                </a:solidFill>
              </a:rPr>
              <a:t>oeconomicus</a:t>
            </a:r>
            <a:r>
              <a:rPr lang="fr-FR" i="1" dirty="0" smtClean="0">
                <a:solidFill>
                  <a:schemeClr val="tx1"/>
                </a:solidFill>
              </a:rPr>
              <a:t> </a:t>
            </a:r>
            <a:r>
              <a:rPr lang="fr-FR" dirty="0" smtClean="0">
                <a:solidFill>
                  <a:schemeClr val="tx1"/>
                </a:solidFill>
              </a:rPr>
              <a:t>rationnel et </a:t>
            </a:r>
            <a:r>
              <a:rPr lang="fr-FR" dirty="0" err="1" smtClean="0">
                <a:solidFill>
                  <a:schemeClr val="tx1"/>
                </a:solidFill>
              </a:rPr>
              <a:t>promothéen</a:t>
            </a:r>
            <a:r>
              <a:rPr lang="fr-FR" dirty="0" smtClean="0">
                <a:solidFill>
                  <a:schemeClr val="tx1"/>
                </a:solidFill>
              </a:rPr>
              <a:t> (cf. Descartes) est une particularité des sociétés capitalistes modernes</a:t>
            </a:r>
            <a:r>
              <a:rPr lang="fr-FR" dirty="0" smtClean="0">
                <a:solidFill>
                  <a:schemeClr val="tx1"/>
                </a:solidFill>
              </a:rPr>
              <a:t> </a:t>
            </a:r>
            <a:endParaRPr lang="fr-FR" dirty="0">
              <a:solidFill>
                <a:schemeClr val="tx1"/>
              </a:solidFill>
            </a:endParaRPr>
          </a:p>
          <a:p>
            <a:pPr lvl="1" algn="just">
              <a:buClr>
                <a:srgbClr val="FF0000"/>
              </a:buClr>
              <a:buSzPct val="100000"/>
            </a:pPr>
            <a:r>
              <a:rPr lang="fr-FR" sz="2400" dirty="0" smtClean="0">
                <a:solidFill>
                  <a:schemeClr val="tx1"/>
                </a:solidFill>
              </a:rPr>
              <a:t> </a:t>
            </a:r>
          </a:p>
          <a:p>
            <a:pPr marL="914400" lvl="1" indent="-457200" algn="just">
              <a:buClr>
                <a:srgbClr val="FF0000"/>
              </a:buClr>
              <a:buSzPct val="100000"/>
              <a:buFont typeface="Wingdings" panose="05000000000000000000" pitchFamily="2" charset="2"/>
              <a:buChar char="Ø"/>
            </a:pPr>
            <a:endParaRPr lang="fr-FR" sz="2400" dirty="0" smtClean="0">
              <a:solidFill>
                <a:schemeClr val="tx1"/>
              </a:solidFill>
            </a:endParaRPr>
          </a:p>
          <a:p>
            <a:pPr marL="914400" lvl="1" indent="-457200" algn="just">
              <a:buClr>
                <a:srgbClr val="FF0000"/>
              </a:buClr>
              <a:buSzPct val="100000"/>
              <a:buFont typeface="Wingdings" panose="05000000000000000000" pitchFamily="2" charset="2"/>
              <a:buChar char="Ø"/>
            </a:pPr>
            <a:endParaRPr lang="fr-FR" sz="2400" dirty="0" smtClean="0">
              <a:solidFill>
                <a:schemeClr val="tx1"/>
              </a:solidFill>
            </a:endParaRPr>
          </a:p>
          <a:p>
            <a:pPr marL="914400" lvl="1" indent="-457200" algn="just">
              <a:buClr>
                <a:srgbClr val="FF0000"/>
              </a:buClr>
              <a:buSzPct val="100000"/>
            </a:pPr>
            <a:endParaRPr lang="fr-FR" sz="2600" dirty="0" smtClean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9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xmlns="" val="4293588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7001</TotalTime>
  <Words>890</Words>
  <Application>Microsoft Office PowerPoint</Application>
  <PresentationFormat>Affichage à l'écran (4:3)</PresentationFormat>
  <Paragraphs>191</Paragraphs>
  <Slides>20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20</vt:i4>
      </vt:variant>
    </vt:vector>
  </HeadingPairs>
  <TitlesOfParts>
    <vt:vector size="21" baseType="lpstr">
      <vt:lpstr>Thème Office</vt:lpstr>
      <vt:lpstr>Diapositive 1</vt:lpstr>
      <vt:lpstr>Introduction</vt:lpstr>
      <vt:lpstr>1. L’individu face au risque </vt:lpstr>
      <vt:lpstr>1. L’individu face au risque </vt:lpstr>
      <vt:lpstr>1. L’individu face au risque </vt:lpstr>
      <vt:lpstr>1. L’individu face au risque </vt:lpstr>
      <vt:lpstr>1. L’individu face au risque </vt:lpstr>
      <vt:lpstr>1. L’individu face au risque </vt:lpstr>
      <vt:lpstr>1. L’individu face au risque </vt:lpstr>
      <vt:lpstr>2. Gérer les risques</vt:lpstr>
      <vt:lpstr>2. Gérer les risques</vt:lpstr>
      <vt:lpstr>2. Gérer les risques</vt:lpstr>
      <vt:lpstr>3. Comment assurer ?</vt:lpstr>
      <vt:lpstr>3. Comment assurer ?</vt:lpstr>
      <vt:lpstr>3. Comment assurer ?</vt:lpstr>
      <vt:lpstr>3. Comment assurer ?</vt:lpstr>
      <vt:lpstr>3. Comment assurer ?</vt:lpstr>
      <vt:lpstr>3. Comment assurer ?</vt:lpstr>
      <vt:lpstr>3. Comment assurer ?</vt:lpstr>
      <vt:lpstr>Références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Sophie</dc:creator>
  <cp:lastModifiedBy>Sophie HARNAY</cp:lastModifiedBy>
  <cp:revision>497</cp:revision>
  <cp:lastPrinted>2019-02-07T15:25:07Z</cp:lastPrinted>
  <dcterms:created xsi:type="dcterms:W3CDTF">2015-03-06T18:10:09Z</dcterms:created>
  <dcterms:modified xsi:type="dcterms:W3CDTF">2019-03-12T15:30:06Z</dcterms:modified>
</cp:coreProperties>
</file>