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8" r:id="rId2"/>
    <p:sldId id="439" r:id="rId3"/>
    <p:sldId id="454" r:id="rId4"/>
    <p:sldId id="458" r:id="rId5"/>
    <p:sldId id="457" r:id="rId6"/>
    <p:sldId id="450" r:id="rId7"/>
    <p:sldId id="632" r:id="rId8"/>
    <p:sldId id="631" r:id="rId9"/>
    <p:sldId id="444" r:id="rId10"/>
    <p:sldId id="633" r:id="rId11"/>
    <p:sldId id="634" r:id="rId12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FFE061"/>
    <a:srgbClr val="1F15FF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92169" autoAdjust="0"/>
  </p:normalViewPr>
  <p:slideViewPr>
    <p:cSldViewPr snapToGrid="0" snapToObjects="1">
      <p:cViewPr varScale="1">
        <p:scale>
          <a:sx n="105" d="100"/>
          <a:sy n="105" d="100"/>
        </p:scale>
        <p:origin x="10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885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1253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8853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566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2863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55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semaines de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prêt en 2020/21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(Aux urnes citoyens, citoyennes ! Disposer librement de son corps ; un choix de filières de formation orientée ; l’engagement des femmes en politique ; harcèlement ; comment réagir comme victime ou témoin ?...) 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161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12-13/11/2020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99692" indent="-99692" algn="r">
              <a:spcAft>
                <a:spcPts val="0"/>
              </a:spcAft>
              <a:buFont typeface="+mj-lt"/>
              <a:buAutoNum type="arabicPeriod"/>
              <a:defRPr sz="692" b="1"/>
            </a:lvl1pPr>
            <a:lvl2pPr marL="99692" indent="-9969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692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31127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60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302273" y="866969"/>
            <a:ext cx="7841727" cy="15132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Faire vivre dans et hors la classe l’égalité filles-garçons : témoignages de pratiques et repères pour</a:t>
            </a:r>
            <a:r>
              <a:rPr lang="fr-FR" b="0" dirty="0"/>
              <a:t> </a:t>
            </a:r>
            <a:r>
              <a:rPr lang="fr-FR" dirty="0"/>
              <a:t>l’action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16785" y="4342850"/>
            <a:ext cx="25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Mission académique Egalité filles-garçons</a:t>
            </a:r>
          </a:p>
          <a:p>
            <a:r>
              <a:rPr lang="fr-FR" dirty="0"/>
              <a:t>Académie de Nantes</a:t>
            </a:r>
          </a:p>
          <a:p>
            <a:r>
              <a:rPr lang="fr-FR" dirty="0"/>
              <a:t>20 octobre 2021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58" y="5623816"/>
            <a:ext cx="800506" cy="3563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90" y="5440601"/>
            <a:ext cx="483775" cy="619927"/>
          </a:xfrm>
          <a:prstGeom prst="rect">
            <a:avLst/>
          </a:prstGeom>
        </p:spPr>
      </p:pic>
      <p:pic>
        <p:nvPicPr>
          <p:cNvPr id="9" name="Image 8" descr="E:\13 - Emarg-Logos-Modèles-Etiq-Sign\Logos_Utiles\Logo REGI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79" y="5543179"/>
            <a:ext cx="1133170" cy="4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2973E6-D671-B041-BB05-1CC76483F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38" y="2689114"/>
            <a:ext cx="5029839" cy="2133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5100" y="6060528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https://www.pedagogie.ac-nantes.fr/egalite-entre-les-filles-et-les-garcons/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5422778"/>
            <a:ext cx="504285" cy="65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3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8AB99-9544-DC4D-9BB5-55B81716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3541"/>
            <a:ext cx="3875315" cy="1047524"/>
          </a:xfrm>
        </p:spPr>
        <p:txBody>
          <a:bodyPr/>
          <a:lstStyle/>
          <a:p>
            <a:r>
              <a:rPr lang="fr-FR" dirty="0" err="1"/>
              <a:t>Becomtech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6228B-8E5A-3C43-8764-C0D1F14A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948" y="2588875"/>
            <a:ext cx="2938754" cy="4269125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-  Sensibiliser et développer les compétences orales et numériques par la démarche de projet ;</a:t>
            </a:r>
          </a:p>
          <a:p>
            <a:pPr marL="0" indent="0">
              <a:buNone/>
            </a:pPr>
            <a:r>
              <a:rPr lang="fr-FR" sz="1800" dirty="0"/>
              <a:t>- Construire un réseau d’ambassadrices au service de leurs pairs ;</a:t>
            </a:r>
          </a:p>
          <a:p>
            <a:pPr marL="0" indent="0">
              <a:buNone/>
            </a:pPr>
            <a:r>
              <a:rPr lang="fr-FR" sz="1800" dirty="0"/>
              <a:t>- Une association agrée qui intervient, équipe et accompagne et soutient les jeunes filles dans leur développement de compétences, gratuitement, sur plusieurs années.</a:t>
            </a:r>
          </a:p>
          <a:p>
            <a:endParaRPr lang="fr-FR" sz="1800" dirty="0"/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D449F3-7CC0-8742-84FD-EADBA38B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71" y="0"/>
            <a:ext cx="5464629" cy="2308324"/>
          </a:xfrm>
          <a:prstGeom prst="rect">
            <a:avLst/>
          </a:prstGeom>
        </p:spPr>
      </p:pic>
      <p:pic>
        <p:nvPicPr>
          <p:cNvPr id="9" name="Image 8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957BDD8-2E12-554D-8DF8-BB9ECC62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982"/>
            <a:ext cx="3287486" cy="58540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DFD9926-3204-3346-BD46-8A6C4A33F51B}"/>
              </a:ext>
            </a:extLst>
          </p:cNvPr>
          <p:cNvSpPr txBox="1"/>
          <p:nvPr/>
        </p:nvSpPr>
        <p:spPr>
          <a:xfrm>
            <a:off x="3702037" y="2477051"/>
            <a:ext cx="215911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50" b="1" dirty="0" err="1"/>
              <a:t>Nov</a:t>
            </a:r>
            <a:r>
              <a:rPr lang="fr-FR" sz="1650" b="1" dirty="0"/>
              <a:t>/janvier</a:t>
            </a:r>
            <a:r>
              <a:rPr lang="fr-FR" sz="1650" dirty="0"/>
              <a:t> inscription en ligne</a:t>
            </a:r>
          </a:p>
          <a:p>
            <a:pPr algn="ctr"/>
            <a:r>
              <a:rPr lang="fr-FR" sz="1650" b="1" dirty="0"/>
              <a:t>Janvier/avril</a:t>
            </a:r>
            <a:r>
              <a:rPr lang="fr-FR" sz="1650" dirty="0"/>
              <a:t> sensibilisation dans les établissements </a:t>
            </a:r>
          </a:p>
          <a:p>
            <a:pPr algn="ctr"/>
            <a:r>
              <a:rPr lang="fr-FR" sz="1650" b="1" dirty="0"/>
              <a:t>Fin mai</a:t>
            </a:r>
          </a:p>
          <a:p>
            <a:pPr algn="ctr"/>
            <a:r>
              <a:rPr lang="fr-FR" sz="1650" dirty="0"/>
              <a:t>clôture des pré-inscriptions </a:t>
            </a:r>
          </a:p>
          <a:p>
            <a:pPr algn="ctr"/>
            <a:r>
              <a:rPr lang="fr-FR" sz="1650" b="1" dirty="0"/>
              <a:t>Juin</a:t>
            </a:r>
          </a:p>
          <a:p>
            <a:pPr algn="ctr"/>
            <a:r>
              <a:rPr lang="fr-FR" sz="1650" dirty="0"/>
              <a:t>organisation des formations de l’été</a:t>
            </a:r>
          </a:p>
          <a:p>
            <a:pPr algn="ctr"/>
            <a:r>
              <a:rPr lang="fr-FR" sz="1650" b="1" dirty="0"/>
              <a:t>11 juillet =) 5 août</a:t>
            </a:r>
          </a:p>
          <a:p>
            <a:pPr algn="ctr"/>
            <a:r>
              <a:rPr lang="fr-FR" sz="1650" dirty="0"/>
              <a:t>JUMP IN TECH </a:t>
            </a:r>
          </a:p>
          <a:p>
            <a:pPr algn="ctr"/>
            <a:r>
              <a:rPr lang="fr-FR" sz="1650" b="1" dirty="0"/>
              <a:t>Toussaint  </a:t>
            </a:r>
            <a:r>
              <a:rPr lang="fr-FR" sz="1650" dirty="0"/>
              <a:t>DISCOVERTECH </a:t>
            </a:r>
          </a:p>
        </p:txBody>
      </p:sp>
      <p:sp>
        <p:nvSpPr>
          <p:cNvPr id="11" name="Bouée 10">
            <a:extLst>
              <a:ext uri="{FF2B5EF4-FFF2-40B4-BE49-F238E27FC236}">
                <a16:creationId xmlns:a16="http://schemas.microsoft.com/office/drawing/2014/main" id="{5C84EEC5-26DB-B044-B34D-42DFBE7C0784}"/>
              </a:ext>
            </a:extLst>
          </p:cNvPr>
          <p:cNvSpPr/>
          <p:nvPr/>
        </p:nvSpPr>
        <p:spPr>
          <a:xfrm>
            <a:off x="3287487" y="2143594"/>
            <a:ext cx="2938754" cy="4714405"/>
          </a:xfrm>
          <a:prstGeom prst="donut">
            <a:avLst>
              <a:gd name="adj" fmla="val 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4F552-16DA-CB46-ADA5-0FFD82A3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19"/>
            <a:ext cx="8229600" cy="1143000"/>
          </a:xfrm>
        </p:spPr>
        <p:txBody>
          <a:bodyPr/>
          <a:lstStyle/>
          <a:p>
            <a:r>
              <a:rPr lang="fr-FR" dirty="0"/>
              <a:t>Des ressources à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4937C-C240-3841-BE73-8156990A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1040"/>
            <a:ext cx="8229600" cy="4875124"/>
          </a:xfrm>
        </p:spPr>
        <p:txBody>
          <a:bodyPr/>
          <a:lstStyle/>
          <a:p>
            <a:r>
              <a:rPr lang="fr-FR" dirty="0"/>
              <a:t>Pour les CDI, en autonomie ;</a:t>
            </a:r>
          </a:p>
          <a:p>
            <a:r>
              <a:rPr lang="fr-FR" dirty="0"/>
              <a:t>En atelier - débat ;</a:t>
            </a:r>
          </a:p>
          <a:p>
            <a:r>
              <a:rPr lang="fr-FR" dirty="0"/>
              <a:t>A l’occasion d’évènement 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106017-98A5-AE40-8695-13C53541A3AD}"/>
              </a:ext>
            </a:extLst>
          </p:cNvPr>
          <p:cNvSpPr txBox="1"/>
          <p:nvPr/>
        </p:nvSpPr>
        <p:spPr>
          <a:xfrm>
            <a:off x="457201" y="3540015"/>
            <a:ext cx="269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film documentaire YO LOVE, tourné pour une part dans un établissement de l’académie de Nantes.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D42BF5-82FB-BC4E-9988-05B9AD70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" y="5141233"/>
            <a:ext cx="2851577" cy="149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B7CF77-2E43-BE4A-92AE-D5C747028464}"/>
              </a:ext>
            </a:extLst>
          </p:cNvPr>
          <p:cNvSpPr txBox="1"/>
          <p:nvPr/>
        </p:nvSpPr>
        <p:spPr>
          <a:xfrm>
            <a:off x="3454387" y="5162641"/>
            <a:ext cx="252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Jeux sérieux « Secret </a:t>
            </a:r>
            <a:r>
              <a:rPr lang="fr-FR" dirty="0" err="1"/>
              <a:t>cam</a:t>
            </a:r>
            <a:r>
              <a:rPr lang="fr-FR" dirty="0"/>
              <a:t> »</a:t>
            </a:r>
          </a:p>
          <a:p>
            <a:pPr algn="ctr"/>
            <a:r>
              <a:rPr lang="fr-FR" dirty="0"/>
              <a:t>ÉGALITE FILLES GARÇONS</a:t>
            </a:r>
          </a:p>
          <a:p>
            <a:pPr algn="ctr"/>
            <a:r>
              <a:rPr lang="fr-FR" dirty="0"/>
              <a:t>DIVERSITÉ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D53705-156C-B444-8A32-681E657875F7}"/>
              </a:ext>
            </a:extLst>
          </p:cNvPr>
          <p:cNvSpPr txBox="1"/>
          <p:nvPr/>
        </p:nvSpPr>
        <p:spPr>
          <a:xfrm>
            <a:off x="6350000" y="491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823908-3D40-6A4C-B97D-E36F9BB9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18" y="3904596"/>
            <a:ext cx="2744570" cy="1143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FA33CE-0CFD-A346-929E-E1A6CEF21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19" y="892201"/>
            <a:ext cx="3329782" cy="59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415085" y="-83346"/>
            <a:ext cx="2798836" cy="64669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PROGRAMME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78891"/>
            <a:ext cx="5655885" cy="65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82726" y="2564099"/>
            <a:ext cx="6654799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Ouverture – M. le RECTEUR </a:t>
            </a:r>
          </a:p>
          <a:p>
            <a:pPr marL="0" indent="0">
              <a:buNone/>
            </a:pP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ACADEMIE de NANTES</a:t>
            </a:r>
          </a:p>
        </p:txBody>
      </p:sp>
    </p:spTree>
    <p:extLst>
      <p:ext uri="{BB962C8B-B14F-4D97-AF65-F5344CB8AC3E}">
        <p14:creationId xmlns:p14="http://schemas.microsoft.com/office/powerpoint/2010/main" val="403978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364975" y="2564099"/>
            <a:ext cx="7525854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m. ALI </a:t>
            </a:r>
          </a:p>
          <a:p>
            <a:pPr marL="0" indent="0">
              <a:buNone/>
            </a:pP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DIRECTEUR REGIONAL DROITS des FEMMES ET EGALITE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05891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368551" y="2887445"/>
            <a:ext cx="6654799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ACTUALITE DE LA MISSION </a:t>
            </a:r>
          </a:p>
          <a:p>
            <a:pPr marL="0" indent="0">
              <a:buNone/>
            </a:pPr>
            <a:r>
              <a:rPr lang="fr-FR" sz="3600" dirty="0"/>
              <a:t>ACADEMIQUE EFG</a:t>
            </a:r>
          </a:p>
        </p:txBody>
      </p:sp>
    </p:spTree>
    <p:extLst>
      <p:ext uri="{BB962C8B-B14F-4D97-AF65-F5344CB8AC3E}">
        <p14:creationId xmlns:p14="http://schemas.microsoft.com/office/powerpoint/2010/main" val="216185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8018" y="147457"/>
            <a:ext cx="7353837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La mission académique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003" y="794148"/>
            <a:ext cx="772537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Les points d’appui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Mesurer les </a:t>
            </a:r>
            <a:r>
              <a:rPr lang="fr-FR" sz="2000" b="1" dirty="0"/>
              <a:t>réussites</a:t>
            </a:r>
            <a:r>
              <a:rPr lang="fr-FR" sz="2000" dirty="0"/>
              <a:t> et des </a:t>
            </a:r>
            <a:r>
              <a:rPr lang="fr-FR" sz="2000" b="1" dirty="0"/>
              <a:t>difficultés</a:t>
            </a:r>
            <a:r>
              <a:rPr lang="fr-FR" sz="2000" dirty="0"/>
              <a:t> pour les F et les G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L’appel à la </a:t>
            </a:r>
            <a:r>
              <a:rPr lang="fr-FR" sz="2000" b="1" dirty="0"/>
              <a:t>recherche</a:t>
            </a:r>
            <a:r>
              <a:rPr lang="fr-FR" sz="2000" dirty="0"/>
              <a:t> pour </a:t>
            </a:r>
            <a:r>
              <a:rPr lang="fr-FR" sz="2000" b="1" dirty="0"/>
              <a:t>comprendre</a:t>
            </a:r>
            <a:r>
              <a:rPr lang="fr-FR" sz="2000" dirty="0"/>
              <a:t> et </a:t>
            </a:r>
            <a:r>
              <a:rPr lang="fr-FR" sz="2000" b="1" dirty="0"/>
              <a:t>agir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Des </a:t>
            </a:r>
            <a:r>
              <a:rPr lang="fr-FR" sz="2000" b="1" dirty="0"/>
              <a:t>gestes professionnels </a:t>
            </a:r>
            <a:r>
              <a:rPr lang="fr-FR" sz="2000" dirty="0"/>
              <a:t>à distance des stéréotypes pour une </a:t>
            </a:r>
            <a:r>
              <a:rPr lang="fr-FR" sz="2000" b="1" dirty="0"/>
              <a:t>égalité d’accès à la réussite </a:t>
            </a:r>
            <a:r>
              <a:rPr lang="fr-FR" sz="2000" dirty="0"/>
              <a:t>scolaire et éducative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Des </a:t>
            </a:r>
            <a:r>
              <a:rPr lang="fr-FR" sz="2000" b="1" dirty="0"/>
              <a:t>synergies</a:t>
            </a:r>
            <a:r>
              <a:rPr lang="fr-FR" sz="2000" dirty="0"/>
              <a:t> (PAF éducation sexualité 2021/22…)</a:t>
            </a:r>
          </a:p>
          <a:p>
            <a:endParaRPr lang="fr-FR" sz="2000" dirty="0"/>
          </a:p>
          <a:p>
            <a:r>
              <a:rPr lang="fr-FR" sz="2400" b="1" dirty="0"/>
              <a:t>Les actions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Faire </a:t>
            </a:r>
            <a:r>
              <a:rPr lang="fr-FR" sz="2000" b="1" dirty="0"/>
              <a:t>monter en compétences </a:t>
            </a:r>
          </a:p>
          <a:p>
            <a:r>
              <a:rPr lang="fr-FR" sz="2000" dirty="0"/>
              <a:t>     en formant et accompagnant</a:t>
            </a:r>
          </a:p>
          <a:p>
            <a:pPr marL="342900" indent="-342900">
              <a:buFontTx/>
              <a:buChar char="-"/>
            </a:pPr>
            <a:r>
              <a:rPr lang="fr-FR" sz="2000" b="1" dirty="0"/>
              <a:t>Mutualiser</a:t>
            </a:r>
            <a:r>
              <a:rPr lang="fr-FR" sz="2000" dirty="0"/>
              <a:t> et </a:t>
            </a:r>
            <a:r>
              <a:rPr lang="fr-FR" sz="2000" b="1" dirty="0"/>
              <a:t>expérimenter</a:t>
            </a:r>
            <a:r>
              <a:rPr lang="fr-FR" sz="2000" dirty="0"/>
              <a:t> des ressources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Développer les </a:t>
            </a:r>
            <a:r>
              <a:rPr lang="fr-FR" sz="2000" b="1" dirty="0"/>
              <a:t>partenariats </a:t>
            </a:r>
          </a:p>
          <a:p>
            <a:endParaRPr lang="fr-FR" sz="2000" dirty="0"/>
          </a:p>
          <a:p>
            <a:r>
              <a:rPr lang="fr-FR" sz="2400" b="1" dirty="0"/>
              <a:t>Un réseau mixte et multiforme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000" dirty="0"/>
              <a:t>Des </a:t>
            </a:r>
            <a:r>
              <a:rPr lang="fr-FR" sz="2000" dirty="0" err="1"/>
              <a:t>correspondant.e.s</a:t>
            </a:r>
            <a:r>
              <a:rPr lang="fr-FR" sz="2000" dirty="0"/>
              <a:t> EFG en établissements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Une coordination EFG par bassin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Des </a:t>
            </a:r>
            <a:r>
              <a:rPr lang="fr-FR" sz="2000" dirty="0" err="1"/>
              <a:t>référent.e.s</a:t>
            </a:r>
            <a:r>
              <a:rPr lang="fr-FR" sz="2000" dirty="0"/>
              <a:t> EFG départementaux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Un </a:t>
            </a:r>
            <a:r>
              <a:rPr lang="fr-FR" sz="2000" dirty="0" err="1"/>
              <a:t>copilotage</a:t>
            </a:r>
            <a:r>
              <a:rPr lang="fr-FR" sz="2000" dirty="0"/>
              <a:t> 1er et 2 degré</a:t>
            </a:r>
          </a:p>
          <a:p>
            <a:endParaRPr lang="fr-FR" sz="2000" dirty="0"/>
          </a:p>
        </p:txBody>
      </p:sp>
      <p:pic>
        <p:nvPicPr>
          <p:cNvPr id="10" name="Image 9" descr="L'expo-quiz, un concept original, un principe interactif pour soutenir l’intérêt, une utilisation simple et pratique et une évaluation régulière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894711"/>
            <a:ext cx="1016324" cy="86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690" y="2596102"/>
            <a:ext cx="1395310" cy="7333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470" y="3312750"/>
            <a:ext cx="1592936" cy="6633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22" y="4335299"/>
            <a:ext cx="248960" cy="319026"/>
          </a:xfrm>
          <a:prstGeom prst="rect">
            <a:avLst/>
          </a:prstGeom>
        </p:spPr>
      </p:pic>
      <p:pic>
        <p:nvPicPr>
          <p:cNvPr id="14" name="Image 13" descr="E:\13 - Emarg-Logos-Modèles-Etiq-Sign\Logos_Utiles\Logo REGIO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37" y="4374123"/>
            <a:ext cx="618187" cy="2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3" y="4340951"/>
            <a:ext cx="716653" cy="3190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51" y="3842857"/>
            <a:ext cx="1095703" cy="10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8018" y="147457"/>
            <a:ext cx="7353837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Les alliances autour de l’</a:t>
            </a:r>
            <a:r>
              <a:rPr lang="fr-FR" sz="3600" dirty="0" err="1"/>
              <a:t>efg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87" y="794148"/>
            <a:ext cx="7807287" cy="5386519"/>
          </a:xfrm>
          <a:prstGeom prst="rect">
            <a:avLst/>
          </a:prstGeom>
        </p:spPr>
      </p:pic>
      <p:sp>
        <p:nvSpPr>
          <p:cNvPr id="7" name="Bouée 6">
            <a:extLst>
              <a:ext uri="{FF2B5EF4-FFF2-40B4-BE49-F238E27FC236}">
                <a16:creationId xmlns:a16="http://schemas.microsoft.com/office/drawing/2014/main" id="{1AE5C15A-7D42-6B47-BDD2-D37F2F6633B9}"/>
              </a:ext>
            </a:extLst>
          </p:cNvPr>
          <p:cNvSpPr/>
          <p:nvPr/>
        </p:nvSpPr>
        <p:spPr>
          <a:xfrm>
            <a:off x="6062133" y="5858146"/>
            <a:ext cx="789709" cy="701928"/>
          </a:xfrm>
          <a:prstGeom prst="donut">
            <a:avLst>
              <a:gd name="adj" fmla="val 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>
            <a:extLst>
              <a:ext uri="{FF2B5EF4-FFF2-40B4-BE49-F238E27FC236}">
                <a16:creationId xmlns:a16="http://schemas.microsoft.com/office/drawing/2014/main" id="{A8C085D6-497A-F342-9EF8-C25215EFB83C}"/>
              </a:ext>
            </a:extLst>
          </p:cNvPr>
          <p:cNvSpPr/>
          <p:nvPr/>
        </p:nvSpPr>
        <p:spPr>
          <a:xfrm>
            <a:off x="7659683" y="5468679"/>
            <a:ext cx="804574" cy="778933"/>
          </a:xfrm>
          <a:prstGeom prst="donut">
            <a:avLst>
              <a:gd name="adj" fmla="val 543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Bouée 9">
            <a:extLst>
              <a:ext uri="{FF2B5EF4-FFF2-40B4-BE49-F238E27FC236}">
                <a16:creationId xmlns:a16="http://schemas.microsoft.com/office/drawing/2014/main" id="{7FEAB01F-D216-DB4F-AAAD-E3A1D152C16D}"/>
              </a:ext>
            </a:extLst>
          </p:cNvPr>
          <p:cNvSpPr/>
          <p:nvPr/>
        </p:nvSpPr>
        <p:spPr>
          <a:xfrm>
            <a:off x="8339426" y="4412727"/>
            <a:ext cx="804574" cy="778933"/>
          </a:xfrm>
          <a:prstGeom prst="donut">
            <a:avLst>
              <a:gd name="adj" fmla="val 543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Bouée 10">
            <a:extLst>
              <a:ext uri="{FF2B5EF4-FFF2-40B4-BE49-F238E27FC236}">
                <a16:creationId xmlns:a16="http://schemas.microsoft.com/office/drawing/2014/main" id="{9C1173B4-EC73-A940-B6EB-EB8247A8567C}"/>
              </a:ext>
            </a:extLst>
          </p:cNvPr>
          <p:cNvSpPr/>
          <p:nvPr/>
        </p:nvSpPr>
        <p:spPr>
          <a:xfrm>
            <a:off x="7043079" y="5980904"/>
            <a:ext cx="804574" cy="778933"/>
          </a:xfrm>
          <a:prstGeom prst="donut">
            <a:avLst>
              <a:gd name="adj" fmla="val 5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DB64A9-5FA8-B74E-A750-3493CF450E46}"/>
              </a:ext>
            </a:extLst>
          </p:cNvPr>
          <p:cNvSpPr txBox="1"/>
          <p:nvPr/>
        </p:nvSpPr>
        <p:spPr>
          <a:xfrm>
            <a:off x="8556982" y="461752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6A1C9C-2166-904D-9E89-C718620B1153}"/>
              </a:ext>
            </a:extLst>
          </p:cNvPr>
          <p:cNvSpPr txBox="1"/>
          <p:nvPr/>
        </p:nvSpPr>
        <p:spPr>
          <a:xfrm>
            <a:off x="7877239" y="567347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C9FD11-4FC6-914D-BC81-4DC5E5988C0D}"/>
              </a:ext>
            </a:extLst>
          </p:cNvPr>
          <p:cNvSpPr txBox="1"/>
          <p:nvPr/>
        </p:nvSpPr>
        <p:spPr>
          <a:xfrm>
            <a:off x="7266524" y="610200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6B9C84-13D0-1343-8AC9-FC64E268FF07}"/>
              </a:ext>
            </a:extLst>
          </p:cNvPr>
          <p:cNvSpPr txBox="1"/>
          <p:nvPr/>
        </p:nvSpPr>
        <p:spPr>
          <a:xfrm>
            <a:off x="6235067" y="600103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863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50926" y="374378"/>
            <a:ext cx="7083658" cy="343111"/>
          </a:xfrm>
        </p:spPr>
        <p:txBody>
          <a:bodyPr/>
          <a:lstStyle/>
          <a:p>
            <a:pPr marL="422041" indent="-422041"/>
            <a:r>
              <a:rPr lang="fr-FR" sz="3200" b="1" dirty="0"/>
              <a:t>Le plan de formation 2021/22</a:t>
            </a:r>
            <a:endParaRPr lang="fr-FR" sz="32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2BD9F1-FCC6-C041-99D0-D1968B5DCD73}"/>
              </a:ext>
            </a:extLst>
          </p:cNvPr>
          <p:cNvSpPr txBox="1"/>
          <p:nvPr/>
        </p:nvSpPr>
        <p:spPr>
          <a:xfrm>
            <a:off x="450926" y="5735436"/>
            <a:ext cx="8375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 façon transverse : développer les formations de proximité du type : échange de pratiques/thématiques – accompagnement post évaluation des écoles et EPLE avec ELCS ou non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15B0F5-5587-BE49-B8EB-618EBC4ECD54}"/>
              </a:ext>
            </a:extLst>
          </p:cNvPr>
          <p:cNvSpPr txBox="1"/>
          <p:nvPr/>
        </p:nvSpPr>
        <p:spPr>
          <a:xfrm>
            <a:off x="4255400" y="3894282"/>
            <a:ext cx="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7A41AA-A960-D043-A908-1AD68E3714EA}"/>
              </a:ext>
            </a:extLst>
          </p:cNvPr>
          <p:cNvSpPr txBox="1"/>
          <p:nvPr/>
        </p:nvSpPr>
        <p:spPr>
          <a:xfrm>
            <a:off x="7214830" y="3952644"/>
            <a:ext cx="72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--------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D125-CC3B-9E41-AB58-FA8DEEA67F43}"/>
              </a:ext>
            </a:extLst>
          </p:cNvPr>
          <p:cNvSpPr txBox="1"/>
          <p:nvPr/>
        </p:nvSpPr>
        <p:spPr>
          <a:xfrm>
            <a:off x="7097819" y="4218050"/>
            <a:ext cx="72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-------</a:t>
            </a:r>
            <a:r>
              <a:rPr lang="fr-FR" dirty="0"/>
              <a:t>-</a:t>
            </a:r>
          </a:p>
        </p:txBody>
      </p:sp>
      <p:sp>
        <p:nvSpPr>
          <p:cNvPr id="8" name="Bulle ronde 7"/>
          <p:cNvSpPr/>
          <p:nvPr/>
        </p:nvSpPr>
        <p:spPr>
          <a:xfrm>
            <a:off x="6884629" y="26586"/>
            <a:ext cx="2259370" cy="158165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197915" y="-62018"/>
            <a:ext cx="1971146" cy="14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92" i="1" dirty="0"/>
          </a:p>
          <a:p>
            <a:r>
              <a:rPr lang="fr-FR" sz="1292" i="1" dirty="0"/>
              <a:t>Mission +CANOPE</a:t>
            </a:r>
          </a:p>
          <a:p>
            <a:r>
              <a:rPr lang="fr-FR" sz="1292" i="1" dirty="0"/>
              <a:t>Faire vivre une égalité réelle filles-garçons </a:t>
            </a:r>
          </a:p>
          <a:p>
            <a:r>
              <a:rPr lang="fr-FR" sz="1292" i="1" dirty="0"/>
              <a:t>par le jeu et la mise en activité /16/12 à Nantes et 3/03 au Mans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EC4F9769-7975-E444-B088-3405371C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1520324"/>
            <a:ext cx="9103748" cy="4290939"/>
          </a:xfrm>
          <a:prstGeom prst="rect">
            <a:avLst/>
          </a:prstGeom>
        </p:spPr>
      </p:pic>
      <p:sp>
        <p:nvSpPr>
          <p:cNvPr id="15" name="Bouée 14">
            <a:extLst>
              <a:ext uri="{FF2B5EF4-FFF2-40B4-BE49-F238E27FC236}">
                <a16:creationId xmlns:a16="http://schemas.microsoft.com/office/drawing/2014/main" id="{9BE46852-57A5-E648-A8C8-FDD416519929}"/>
              </a:ext>
            </a:extLst>
          </p:cNvPr>
          <p:cNvSpPr/>
          <p:nvPr/>
        </p:nvSpPr>
        <p:spPr>
          <a:xfrm>
            <a:off x="7214830" y="1367281"/>
            <a:ext cx="1611180" cy="1507066"/>
          </a:xfrm>
          <a:prstGeom prst="donut">
            <a:avLst>
              <a:gd name="adj" fmla="val 2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B09EF0-B6B9-F245-A428-D9A18F8FF519}"/>
              </a:ext>
            </a:extLst>
          </p:cNvPr>
          <p:cNvSpPr txBox="1"/>
          <p:nvPr/>
        </p:nvSpPr>
        <p:spPr>
          <a:xfrm>
            <a:off x="7257209" y="1536685"/>
            <a:ext cx="1514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Atelier journées bien–être INSPE</a:t>
            </a:r>
          </a:p>
          <a:p>
            <a:pPr algn="ctr"/>
            <a:r>
              <a:rPr lang="fr-FR" sz="1600" dirty="0"/>
              <a:t>Avril 22</a:t>
            </a:r>
          </a:p>
        </p:txBody>
      </p:sp>
    </p:spTree>
    <p:extLst>
      <p:ext uri="{BB962C8B-B14F-4D97-AF65-F5344CB8AC3E}">
        <p14:creationId xmlns:p14="http://schemas.microsoft.com/office/powerpoint/2010/main" val="165022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889" y="0"/>
            <a:ext cx="8092110" cy="857250"/>
          </a:xfrm>
        </p:spPr>
        <p:txBody>
          <a:bodyPr/>
          <a:lstStyle/>
          <a:p>
            <a:r>
              <a:rPr lang="fr-FR" sz="3600" b="1" dirty="0"/>
              <a:t>L’EXPOQUIZZ « EGALITE FILLES-GARCONS</a:t>
            </a:r>
          </a:p>
        </p:txBody>
      </p:sp>
      <p:pic>
        <p:nvPicPr>
          <p:cNvPr id="7" name="Image 6" descr="L'expo-quiz, un concept original, un principe interactif pour soutenir l’intérêt, une utilisation simple et pratique et une évaluation régulière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95" y="2094879"/>
            <a:ext cx="2647071" cy="25488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32666" y="1014137"/>
            <a:ext cx="2395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6 kakémono et </a:t>
            </a:r>
            <a:r>
              <a:rPr lang="fr-FR" sz="1400" b="1" dirty="0"/>
              <a:t>quatre niveaux de lecture à partir du cycle 4</a:t>
            </a:r>
            <a:r>
              <a:rPr lang="fr-FR" sz="1400" dirty="0"/>
              <a:t> :</a:t>
            </a:r>
          </a:p>
          <a:p>
            <a:pPr lvl="0"/>
            <a:r>
              <a:rPr lang="fr-FR" sz="1400" dirty="0"/>
              <a:t>❶ </a:t>
            </a:r>
            <a:r>
              <a:rPr lang="fr-FR" sz="1400" b="1" dirty="0"/>
              <a:t>Dessin</a:t>
            </a:r>
            <a:r>
              <a:rPr lang="fr-FR" sz="1400" dirty="0"/>
              <a:t> : une illustration pour entamer la discussion et une lecture d’image.</a:t>
            </a:r>
          </a:p>
          <a:p>
            <a:pPr lvl="0"/>
            <a:r>
              <a:rPr lang="fr-FR" sz="1400" dirty="0"/>
              <a:t>❷ </a:t>
            </a:r>
            <a:r>
              <a:rPr lang="fr-FR" sz="1400" b="1" dirty="0"/>
              <a:t>Questions à choix multiples</a:t>
            </a:r>
            <a:r>
              <a:rPr lang="fr-FR" sz="1400" dirty="0"/>
              <a:t> : aborder plus facilement le sujet et aller vers un mini-débat.</a:t>
            </a:r>
          </a:p>
          <a:p>
            <a:pPr lvl="0"/>
            <a:r>
              <a:rPr lang="fr-FR" sz="1400" dirty="0"/>
              <a:t>❸ </a:t>
            </a:r>
            <a:r>
              <a:rPr lang="fr-FR" sz="1400" b="1" dirty="0"/>
              <a:t>Texte informatif court</a:t>
            </a:r>
            <a:r>
              <a:rPr lang="fr-FR" sz="1400" dirty="0"/>
              <a:t> : un encadré pour  une information-clé, une définition…</a:t>
            </a:r>
          </a:p>
          <a:p>
            <a:pPr lvl="0"/>
            <a:r>
              <a:rPr lang="fr-FR" sz="1400" dirty="0"/>
              <a:t>❹ </a:t>
            </a:r>
            <a:r>
              <a:rPr lang="fr-FR" sz="1400" b="1" dirty="0"/>
              <a:t>Visuel ressource de campagne institutionnelle de communication</a:t>
            </a:r>
            <a:r>
              <a:rPr lang="fr-FR" sz="1400" dirty="0"/>
              <a:t> : pour appuyer le message principal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02073" y="2847515"/>
            <a:ext cx="29419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Les thèmes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Aux urnes citoyennes, citoyens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Disposer de son corps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Les stéréotypes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Les choix d’orientation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Les femmes en politique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Harcèlement : comment réagir?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3078" y="2847515"/>
            <a:ext cx="2755210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970325" y="857250"/>
            <a:ext cx="3009318" cy="15497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</a:t>
            </a:r>
            <a:r>
              <a:rPr lang="fr-FR" b="1" dirty="0"/>
              <a:t>partenariat</a:t>
            </a:r>
            <a:r>
              <a:rPr lang="fr-FR" dirty="0"/>
              <a:t> DRDFE - Conseil régional - Rectorat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00" y="5493903"/>
            <a:ext cx="4340178" cy="12376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32900" y="51034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Pour réserver</a:t>
            </a:r>
          </a:p>
        </p:txBody>
      </p:sp>
    </p:spTree>
    <p:extLst>
      <p:ext uri="{BB962C8B-B14F-4D97-AF65-F5344CB8AC3E}">
        <p14:creationId xmlns:p14="http://schemas.microsoft.com/office/powerpoint/2010/main" val="58867961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13055</TotalTime>
  <Words>729</Words>
  <Application>Microsoft Macintosh PowerPoint</Application>
  <PresentationFormat>Affichage à l'écran (4:3)</PresentationFormat>
  <Paragraphs>116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modele-diaporama-academique-2016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plan de formation 2021/22</vt:lpstr>
      <vt:lpstr>L’EXPOQUIZZ « EGALITE FILLES-GARCONS</vt:lpstr>
      <vt:lpstr>Becomtech </vt:lpstr>
      <vt:lpstr>Des ressources à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983</cp:revision>
  <cp:lastPrinted>2020-12-16T06:50:34Z</cp:lastPrinted>
  <dcterms:created xsi:type="dcterms:W3CDTF">2017-06-01T09:36:37Z</dcterms:created>
  <dcterms:modified xsi:type="dcterms:W3CDTF">2022-12-23T14:45:49Z</dcterms:modified>
</cp:coreProperties>
</file>