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38" r:id="rId2"/>
    <p:sldId id="439" r:id="rId3"/>
    <p:sldId id="454" r:id="rId4"/>
    <p:sldId id="458" r:id="rId5"/>
    <p:sldId id="457" r:id="rId6"/>
    <p:sldId id="450" r:id="rId7"/>
    <p:sldId id="632" r:id="rId8"/>
    <p:sldId id="631" r:id="rId9"/>
    <p:sldId id="444" r:id="rId10"/>
    <p:sldId id="633" r:id="rId11"/>
    <p:sldId id="634" r:id="rId12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anie izabel" initials="siz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A638"/>
    <a:srgbClr val="FFE061"/>
    <a:srgbClr val="1F15FF"/>
    <a:srgbClr val="73B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05" autoAdjust="0"/>
    <p:restoredTop sz="92169" autoAdjust="0"/>
  </p:normalViewPr>
  <p:slideViewPr>
    <p:cSldViewPr snapToGrid="0" snapToObjects="1">
      <p:cViewPr varScale="1">
        <p:scale>
          <a:sx n="105" d="100"/>
          <a:sy n="105" d="100"/>
        </p:scale>
        <p:origin x="1008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368391-D300-4E41-A9B6-AC569E19C12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9893494-EB1C-4EF4-9347-789A422A5F38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5166061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05BD8B8-1E7C-4C2D-82FA-833694FC514F}" type="datetimeFigureOut">
              <a:rPr lang="fr-FR"/>
              <a:pPr>
                <a:defRPr/>
              </a:pPr>
              <a:t>23/12/2022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CB1FA2F-4FE6-4520-81FD-33D5BCA4DE83}" type="slidenum">
              <a:rPr lang="fr-FR" altLang="fr-FR"/>
              <a:pPr/>
              <a:t>‹N°›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5835640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3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88537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4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11253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5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88537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6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25664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Formation :</a:t>
            </a:r>
          </a:p>
          <a:p>
            <a:r>
              <a:rPr lang="fr-FR" dirty="0"/>
              <a:t>Gestes professionnels et égalité réelle filles/garçons</a:t>
            </a:r>
          </a:p>
          <a:p>
            <a:r>
              <a:rPr lang="fr-FR" dirty="0"/>
              <a:t>Jeux sérieux égalité fille-garçon</a:t>
            </a:r>
          </a:p>
          <a:p>
            <a:r>
              <a:rPr lang="fr-FR" dirty="0"/>
              <a:t>Formes de violences et égalité filles/garçons</a:t>
            </a:r>
          </a:p>
          <a:p>
            <a:r>
              <a:rPr lang="fr-FR" dirty="0"/>
              <a:t>Faire vivre une égalité réelle filles-garçons par le jeu et la mise en activité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B1FA2F-4FE6-4520-81FD-33D5BCA4DE83}" type="slidenum">
              <a:rPr lang="fr-FR" altLang="fr-FR" smtClean="0"/>
              <a:pPr/>
              <a:t>7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6286340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06CD8F-B7ED-4A05-9FB1-A01CC0EF02C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5555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 semaines de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prêt en 2020/21</a:t>
            </a:r>
            <a:endParaRPr lang="fr-F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(Aux urnes citoyens, citoyennes ! Disposer librement de son corps ; un choix de filières de formation orientée ; l’engagement des femmes en politique ; harcèlement ; comment réagir comme victime ou témoin ?...) </a:t>
            </a:r>
            <a:endParaRPr lang="fr-FR" dirty="0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fr-FR"/>
              <a:t>fff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83F039-1C25-4A68-B8C3-B81E8E3DF9E1}" type="slidenum">
              <a:rPr lang="fr-FR" altLang="fr-FR" smtClean="0"/>
              <a:pPr/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1618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675" y="0"/>
            <a:ext cx="9271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8C24E27A-B8D0-4778-94D3-D09BE9ED1907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88F8220-1C6F-4A69-A58D-E656636C8B9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306286"/>
            <a:ext cx="7451154" cy="1207008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531070" y="3901316"/>
            <a:ext cx="4370832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24579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CFFF790-657F-4502-B871-FCD4CDC5EC0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1323C95-0FB8-4FA9-B91E-42C5A7A425F6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7658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424958B-3E54-4D56-96D0-62C68EEDECA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0BF7AC9-570A-454A-9BEE-447FFF6BFD9C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8838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24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12-13/11/2020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3128061"/>
            <a:ext cx="8424000" cy="2769600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63792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 bwMode="gray">
          <a:xfrm>
            <a:off x="166154" y="180000"/>
            <a:ext cx="1329231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874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1200000"/>
            <a:ext cx="8424000" cy="96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2448000"/>
            <a:ext cx="8424000" cy="3432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240000"/>
            <a:ext cx="5472000" cy="480000"/>
          </a:xfrm>
        </p:spPr>
        <p:txBody>
          <a:bodyPr/>
          <a:lstStyle>
            <a:lvl1pPr marL="99692" indent="-99692" algn="r">
              <a:spcAft>
                <a:spcPts val="0"/>
              </a:spcAft>
              <a:buFont typeface="+mj-lt"/>
              <a:buAutoNum type="arabicPeriod"/>
              <a:defRPr sz="692" b="1"/>
            </a:lvl1pPr>
            <a:lvl2pPr marL="99692" indent="-99692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692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3311277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FF4E23D6-A12C-468E-A333-DADDA74FB45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C85BF15-BDDD-4404-BF11-8BB3715CB28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1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rtlCol="0"/>
          <a:lstStyle>
            <a:lvl1pPr eaLnBrk="1" hangingPunct="1"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08327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6204F5-4F16-404E-AC56-2C0AA355A458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69A3FC-A20D-4019-A8BA-052DDC0C7A4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pic>
        <p:nvPicPr>
          <p:cNvPr id="7" name="Imag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2673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7CC9108-0759-4054-8014-356286044CC1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D0CB78E-64AA-4950-93A3-07032DE1FBA1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385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2CCF50EC-0727-4D48-9954-F7C25D80DCDC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1950FFD-551A-4328-BA63-AF7E787C8672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663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D8DB67CE-FC18-4A9F-A835-9B5D9AAEA765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56CCD3-BF0A-4D96-B00A-B41D27069C0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6397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3EC88055-11C8-4423-9142-FC47B2F11A79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3499B0B-50FA-4780-B055-3C24B4BAE23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888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500EA998-2CB1-44FF-8CFE-7BE9E31085ED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1FAAEF2-BAE8-4755-8CDE-446CCB202D05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69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8" y="34925"/>
            <a:ext cx="8763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4B931504-F481-4EF8-86EA-024EEED93F3F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 11" descr="logo NP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56B41F-84F6-448B-91E8-6C8AE58F4547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dirty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64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36513"/>
            <a:ext cx="8731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et modifiez le titre</a:t>
            </a:r>
          </a:p>
        </p:txBody>
      </p:sp>
      <p:sp>
        <p:nvSpPr>
          <p:cNvPr id="1028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12-13/11/2020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9" name="Signalisation droite 7"/>
          <p:cNvSpPr/>
          <p:nvPr/>
        </p:nvSpPr>
        <p:spPr>
          <a:xfrm>
            <a:off x="0" y="2943225"/>
            <a:ext cx="566738" cy="211138"/>
          </a:xfrm>
          <a:prstGeom prst="homePlate">
            <a:avLst/>
          </a:prstGeom>
          <a:gradFill flip="none" rotWithShape="1">
            <a:gsLst>
              <a:gs pos="100000">
                <a:srgbClr val="73BA64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000" dirty="0">
                <a:solidFill>
                  <a:srgbClr val="FFFFFF"/>
                </a:solidFill>
                <a:latin typeface="Calibri" panose="020F0502020204030204" pitchFamily="34" charset="0"/>
              </a:rPr>
              <a:t>  </a:t>
            </a:r>
            <a:fld id="{EAA45B13-64EA-4F22-BFEE-4D2AF1FDDD60}" type="slidenum">
              <a:rPr lang="fr-FR" altLang="fr-FR" sz="1000">
                <a:solidFill>
                  <a:srgbClr val="FFFFFF"/>
                </a:solidFill>
                <a:latin typeface="Calibri" panose="020F0502020204030204" pitchFamily="34" charset="0"/>
              </a:rPr>
              <a:pPr eaLnBrk="1" hangingPunct="1"/>
              <a:t>‹N°›</a:t>
            </a:fld>
            <a:endParaRPr lang="fr-FR" altLang="fr-FR" sz="10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32" name="Image 11" descr="logo NPA.eps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853113"/>
            <a:ext cx="9477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E1BE52D-4456-46F6-A83D-F9082E6682BA}" type="slidenum">
              <a:rPr lang="fr-FR" altLang="fr-FR"/>
              <a:pPr/>
              <a:t>‹N°›</a:t>
            </a:fld>
            <a:endParaRPr lang="fr-FR" altLang="fr-FR" dirty="0"/>
          </a:p>
        </p:txBody>
      </p:sp>
      <p:sp>
        <p:nvSpPr>
          <p:cNvPr id="1034" name="Rectangle 2"/>
          <p:cNvSpPr>
            <a:spLocks noChangeArrowheads="1"/>
          </p:cNvSpPr>
          <p:nvPr/>
        </p:nvSpPr>
        <p:spPr bwMode="auto">
          <a:xfrm>
            <a:off x="-82550" y="2444750"/>
            <a:ext cx="5683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A83C0E-2CE3-44DD-892A-20B2664174BF}" type="slidenum">
              <a:rPr lang="fr-FR" altLang="fr-FR">
                <a:solidFill>
                  <a:srgbClr val="FFFFFF"/>
                </a:solidFill>
                <a:latin typeface="Calibri" panose="020F0502020204030204" pitchFamily="34" charset="0"/>
              </a:rPr>
              <a:pPr/>
              <a:t>‹N°›</a:t>
            </a:fld>
            <a:endParaRPr lang="fr-FR" alt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  <p:sldLayoutId id="2147483860" r:id="rId13"/>
  </p:sldLayoutIdLst>
  <p:hf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2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302273" y="866969"/>
            <a:ext cx="7841727" cy="1513212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Faire vivre dans et hors la classe l’égalité filles-garçons : témoignages de pratiques et repères pour</a:t>
            </a:r>
            <a:r>
              <a:rPr lang="fr-FR" b="0" dirty="0"/>
              <a:t> </a:t>
            </a:r>
            <a:r>
              <a:rPr lang="fr-FR" dirty="0"/>
              <a:t>l’action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316785" y="4342850"/>
            <a:ext cx="250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Mission académique Egalité filles-garçons</a:t>
            </a:r>
          </a:p>
          <a:p>
            <a:r>
              <a:rPr lang="fr-FR" dirty="0"/>
              <a:t>Académie de Nantes</a:t>
            </a:r>
          </a:p>
          <a:p>
            <a:r>
              <a:rPr lang="fr-FR" dirty="0"/>
              <a:t>20 octobre 2021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658" y="5623816"/>
            <a:ext cx="800506" cy="35635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690" y="5440601"/>
            <a:ext cx="483775" cy="619927"/>
          </a:xfrm>
          <a:prstGeom prst="rect">
            <a:avLst/>
          </a:prstGeom>
        </p:spPr>
      </p:pic>
      <p:pic>
        <p:nvPicPr>
          <p:cNvPr id="9" name="Image 8" descr="E:\13 - Emarg-Logos-Modèles-Etiq-Sign\Logos_Utiles\Logo REGION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279" y="5543179"/>
            <a:ext cx="1133170" cy="459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52973E6-D671-B041-BB05-1CC76483F4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738" y="2689114"/>
            <a:ext cx="5029839" cy="21336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75100" y="6060528"/>
            <a:ext cx="533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https://www.pedagogie.ac-nantes.fr/egalite-entre-les-filles-et-les-garcons/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88" y="5422778"/>
            <a:ext cx="504285" cy="65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8339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E8AB99-9544-DC4D-9BB5-55B81716C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43541"/>
            <a:ext cx="3875315" cy="1047524"/>
          </a:xfrm>
        </p:spPr>
        <p:txBody>
          <a:bodyPr/>
          <a:lstStyle/>
          <a:p>
            <a:r>
              <a:rPr lang="fr-FR" dirty="0" err="1"/>
              <a:t>Becomtech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46228B-8E5A-3C43-8764-C0D1F14AE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5948" y="2588875"/>
            <a:ext cx="2938754" cy="4269125"/>
          </a:xfrm>
        </p:spPr>
        <p:txBody>
          <a:bodyPr/>
          <a:lstStyle/>
          <a:p>
            <a:pPr marL="0" indent="0">
              <a:buNone/>
            </a:pPr>
            <a:r>
              <a:rPr lang="fr-FR" sz="1800" dirty="0"/>
              <a:t>-  Sensibiliser et développer les compétences orales et numériques par la démarche de projet ;</a:t>
            </a:r>
          </a:p>
          <a:p>
            <a:pPr marL="0" indent="0">
              <a:buNone/>
            </a:pPr>
            <a:r>
              <a:rPr lang="fr-FR" sz="1800" dirty="0"/>
              <a:t>- Construire un réseau d’ambassadrices au service de leurs pairs ;</a:t>
            </a:r>
          </a:p>
          <a:p>
            <a:pPr marL="0" indent="0">
              <a:buNone/>
            </a:pPr>
            <a:r>
              <a:rPr lang="fr-FR" sz="1800" dirty="0"/>
              <a:t>- Une association agrée qui intervient, équipe et accompagne et soutient les jeunes filles dans leur développement de compétences, gratuitement, sur plusieurs années.</a:t>
            </a:r>
          </a:p>
          <a:p>
            <a:endParaRPr lang="fr-FR" sz="1800" dirty="0"/>
          </a:p>
          <a:p>
            <a:endParaRPr lang="fr-FR" sz="18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5D449F3-7CC0-8742-84FD-EADBA38B6C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371" y="0"/>
            <a:ext cx="5464629" cy="2308324"/>
          </a:xfrm>
          <a:prstGeom prst="rect">
            <a:avLst/>
          </a:prstGeom>
        </p:spPr>
      </p:pic>
      <p:pic>
        <p:nvPicPr>
          <p:cNvPr id="9" name="Image 8" descr="Une image contenant texte, personne&#10;&#10;Description générée automatiquement">
            <a:extLst>
              <a:ext uri="{FF2B5EF4-FFF2-40B4-BE49-F238E27FC236}">
                <a16:creationId xmlns:a16="http://schemas.microsoft.com/office/drawing/2014/main" id="{7957BDD8-2E12-554D-8DF8-BB9ECC629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3982"/>
            <a:ext cx="3287486" cy="585401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DFD9926-3204-3346-BD46-8A6C4A33F51B}"/>
              </a:ext>
            </a:extLst>
          </p:cNvPr>
          <p:cNvSpPr txBox="1"/>
          <p:nvPr/>
        </p:nvSpPr>
        <p:spPr>
          <a:xfrm>
            <a:off x="3702037" y="2477051"/>
            <a:ext cx="2159117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50" b="1" dirty="0" err="1"/>
              <a:t>Nov</a:t>
            </a:r>
            <a:r>
              <a:rPr lang="fr-FR" sz="1650" b="1" dirty="0"/>
              <a:t>/janvier</a:t>
            </a:r>
            <a:r>
              <a:rPr lang="fr-FR" sz="1650" dirty="0"/>
              <a:t> inscription en ligne</a:t>
            </a:r>
          </a:p>
          <a:p>
            <a:pPr algn="ctr"/>
            <a:r>
              <a:rPr lang="fr-FR" sz="1650" b="1" dirty="0"/>
              <a:t>Janvier/avril</a:t>
            </a:r>
            <a:r>
              <a:rPr lang="fr-FR" sz="1650" dirty="0"/>
              <a:t> sensibilisation dans les établissements </a:t>
            </a:r>
          </a:p>
          <a:p>
            <a:pPr algn="ctr"/>
            <a:r>
              <a:rPr lang="fr-FR" sz="1650" b="1" dirty="0"/>
              <a:t>Fin mai</a:t>
            </a:r>
          </a:p>
          <a:p>
            <a:pPr algn="ctr"/>
            <a:r>
              <a:rPr lang="fr-FR" sz="1650" dirty="0"/>
              <a:t>clôture des pré-inscriptions </a:t>
            </a:r>
          </a:p>
          <a:p>
            <a:pPr algn="ctr"/>
            <a:r>
              <a:rPr lang="fr-FR" sz="1650" b="1" dirty="0"/>
              <a:t>Juin</a:t>
            </a:r>
          </a:p>
          <a:p>
            <a:pPr algn="ctr"/>
            <a:r>
              <a:rPr lang="fr-FR" sz="1650" dirty="0"/>
              <a:t>organisation des formations de l’été</a:t>
            </a:r>
          </a:p>
          <a:p>
            <a:pPr algn="ctr"/>
            <a:r>
              <a:rPr lang="fr-FR" sz="1650" b="1" dirty="0"/>
              <a:t>11 juillet =) 5 août</a:t>
            </a:r>
          </a:p>
          <a:p>
            <a:pPr algn="ctr"/>
            <a:r>
              <a:rPr lang="fr-FR" sz="1650" dirty="0"/>
              <a:t>JUMP IN TECH </a:t>
            </a:r>
          </a:p>
          <a:p>
            <a:pPr algn="ctr"/>
            <a:r>
              <a:rPr lang="fr-FR" sz="1650" b="1" dirty="0"/>
              <a:t>Toussaint  </a:t>
            </a:r>
            <a:r>
              <a:rPr lang="fr-FR" sz="1650" dirty="0"/>
              <a:t>DISCOVERTECH </a:t>
            </a:r>
          </a:p>
        </p:txBody>
      </p:sp>
      <p:sp>
        <p:nvSpPr>
          <p:cNvPr id="11" name="Bouée 10">
            <a:extLst>
              <a:ext uri="{FF2B5EF4-FFF2-40B4-BE49-F238E27FC236}">
                <a16:creationId xmlns:a16="http://schemas.microsoft.com/office/drawing/2014/main" id="{5C84EEC5-26DB-B044-B34D-42DFBE7C0784}"/>
              </a:ext>
            </a:extLst>
          </p:cNvPr>
          <p:cNvSpPr/>
          <p:nvPr/>
        </p:nvSpPr>
        <p:spPr>
          <a:xfrm>
            <a:off x="3287487" y="2143594"/>
            <a:ext cx="2938754" cy="4714405"/>
          </a:xfrm>
          <a:prstGeom prst="donut">
            <a:avLst>
              <a:gd name="adj" fmla="val 6686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282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44F552-16DA-CB46-ADA5-0FFD82A3E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919"/>
            <a:ext cx="8229600" cy="1143000"/>
          </a:xfrm>
        </p:spPr>
        <p:txBody>
          <a:bodyPr/>
          <a:lstStyle/>
          <a:p>
            <a:r>
              <a:rPr lang="fr-FR" dirty="0"/>
              <a:t>Des ressources à disposition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B4937C-C240-3841-BE73-8156990A3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51040"/>
            <a:ext cx="8229600" cy="4875124"/>
          </a:xfrm>
        </p:spPr>
        <p:txBody>
          <a:bodyPr/>
          <a:lstStyle/>
          <a:p>
            <a:r>
              <a:rPr lang="fr-FR" dirty="0"/>
              <a:t>Pour les CDI, en autonomie ;</a:t>
            </a:r>
          </a:p>
          <a:p>
            <a:r>
              <a:rPr lang="fr-FR" dirty="0"/>
              <a:t>En atelier - débat ;</a:t>
            </a:r>
          </a:p>
          <a:p>
            <a:r>
              <a:rPr lang="fr-FR" dirty="0"/>
              <a:t>A l’occasion d’évènement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106017-98A5-AE40-8695-13C53541A3AD}"/>
              </a:ext>
            </a:extLst>
          </p:cNvPr>
          <p:cNvSpPr txBox="1"/>
          <p:nvPr/>
        </p:nvSpPr>
        <p:spPr>
          <a:xfrm>
            <a:off x="457201" y="3540015"/>
            <a:ext cx="2692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 film documentaire YO LOVE, tourné pour une part dans un établissement de l’académie de Nantes.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2D42BF5-82FB-BC4E-9988-05B9AD70B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93" y="5141233"/>
            <a:ext cx="2851577" cy="149873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B7CF77-2E43-BE4A-92AE-D5C747028464}"/>
              </a:ext>
            </a:extLst>
          </p:cNvPr>
          <p:cNvSpPr txBox="1"/>
          <p:nvPr/>
        </p:nvSpPr>
        <p:spPr>
          <a:xfrm>
            <a:off x="3454387" y="5162641"/>
            <a:ext cx="252306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Les Jeux sérieux « Secret </a:t>
            </a:r>
            <a:r>
              <a:rPr lang="fr-FR" dirty="0" err="1"/>
              <a:t>cam</a:t>
            </a:r>
            <a:r>
              <a:rPr lang="fr-FR" dirty="0"/>
              <a:t> »</a:t>
            </a:r>
          </a:p>
          <a:p>
            <a:pPr algn="ctr"/>
            <a:r>
              <a:rPr lang="fr-FR" dirty="0"/>
              <a:t>ÉGALITE FILLES GARÇONS</a:t>
            </a:r>
          </a:p>
          <a:p>
            <a:pPr algn="ctr"/>
            <a:r>
              <a:rPr lang="fr-FR" dirty="0"/>
              <a:t>DIVERSITÉ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7D53705-156C-B444-8A32-681E657875F7}"/>
              </a:ext>
            </a:extLst>
          </p:cNvPr>
          <p:cNvSpPr txBox="1"/>
          <p:nvPr/>
        </p:nvSpPr>
        <p:spPr>
          <a:xfrm>
            <a:off x="6350000" y="49106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9823908-3D40-6A4C-B97D-E36F9BB95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818" y="3904596"/>
            <a:ext cx="2744570" cy="1143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27FA33CE-0CFD-A346-929E-E1A6CEF218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4219" y="892201"/>
            <a:ext cx="3329782" cy="596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2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415085" y="-83346"/>
            <a:ext cx="2798836" cy="646691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PROGRAMME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5950" y="378891"/>
            <a:ext cx="5655885" cy="659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853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482726" y="2564099"/>
            <a:ext cx="6654799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Ouverture – M. le RECTEUR </a:t>
            </a:r>
          </a:p>
          <a:p>
            <a:pPr marL="0" indent="0">
              <a:buNone/>
            </a:pPr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ACADEMIE de NANTES</a:t>
            </a:r>
          </a:p>
        </p:txBody>
      </p:sp>
    </p:spTree>
    <p:extLst>
      <p:ext uri="{BB962C8B-B14F-4D97-AF65-F5344CB8AC3E}">
        <p14:creationId xmlns:p14="http://schemas.microsoft.com/office/powerpoint/2010/main" val="403978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364975" y="2564099"/>
            <a:ext cx="7525854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m. ALI </a:t>
            </a:r>
          </a:p>
          <a:p>
            <a:pPr marL="0" indent="0">
              <a:buNone/>
            </a:pPr>
            <a:r>
              <a:rPr lang="fr-FR" sz="3600" dirty="0">
                <a:latin typeface="Calibri" panose="020F0502020204030204" pitchFamily="34" charset="0"/>
                <a:cs typeface="Calibri" panose="020F0502020204030204" pitchFamily="34" charset="0"/>
              </a:rPr>
              <a:t>DIRECTEUR REGIONAL DROITS des FEMMES ET EGALITE PAYS DE LA LOIRE</a:t>
            </a:r>
          </a:p>
        </p:txBody>
      </p:sp>
    </p:spTree>
    <p:extLst>
      <p:ext uri="{BB962C8B-B14F-4D97-AF65-F5344CB8AC3E}">
        <p14:creationId xmlns:p14="http://schemas.microsoft.com/office/powerpoint/2010/main" val="205891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2368551" y="2887445"/>
            <a:ext cx="6654799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ACTUALITE DE LA MISSION </a:t>
            </a:r>
          </a:p>
          <a:p>
            <a:pPr marL="0" indent="0">
              <a:buNone/>
            </a:pPr>
            <a:r>
              <a:rPr lang="fr-FR" sz="3600" dirty="0"/>
              <a:t>ACADEMIQUE EFG</a:t>
            </a:r>
          </a:p>
        </p:txBody>
      </p:sp>
    </p:spTree>
    <p:extLst>
      <p:ext uri="{BB962C8B-B14F-4D97-AF65-F5344CB8AC3E}">
        <p14:creationId xmlns:p14="http://schemas.microsoft.com/office/powerpoint/2010/main" val="216185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948018" y="147457"/>
            <a:ext cx="7353837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La mission académique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42003" y="794148"/>
            <a:ext cx="772537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Les points d’appui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Mesurer les </a:t>
            </a:r>
            <a:r>
              <a:rPr lang="fr-FR" sz="2000" b="1" dirty="0"/>
              <a:t>réussites</a:t>
            </a:r>
            <a:r>
              <a:rPr lang="fr-FR" sz="2000" dirty="0"/>
              <a:t> et des </a:t>
            </a:r>
            <a:r>
              <a:rPr lang="fr-FR" sz="2000" b="1" dirty="0"/>
              <a:t>difficultés</a:t>
            </a:r>
            <a:r>
              <a:rPr lang="fr-FR" sz="2000" dirty="0"/>
              <a:t> pour les F et les G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L’appel à la </a:t>
            </a:r>
            <a:r>
              <a:rPr lang="fr-FR" sz="2000" b="1" dirty="0"/>
              <a:t>recherche</a:t>
            </a:r>
            <a:r>
              <a:rPr lang="fr-FR" sz="2000" dirty="0"/>
              <a:t> pour </a:t>
            </a:r>
            <a:r>
              <a:rPr lang="fr-FR" sz="2000" b="1" dirty="0"/>
              <a:t>comprendre</a:t>
            </a:r>
            <a:r>
              <a:rPr lang="fr-FR" sz="2000" dirty="0"/>
              <a:t> et </a:t>
            </a:r>
            <a:r>
              <a:rPr lang="fr-FR" sz="2000" b="1" dirty="0"/>
              <a:t>agir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Des </a:t>
            </a:r>
            <a:r>
              <a:rPr lang="fr-FR" sz="2000" b="1" dirty="0"/>
              <a:t>gestes professionnels </a:t>
            </a:r>
            <a:r>
              <a:rPr lang="fr-FR" sz="2000" dirty="0"/>
              <a:t>à distance des stéréotypes pour une </a:t>
            </a:r>
            <a:r>
              <a:rPr lang="fr-FR" sz="2000" b="1" dirty="0"/>
              <a:t>égalité d’accès à la réussite </a:t>
            </a:r>
            <a:r>
              <a:rPr lang="fr-FR" sz="2000" dirty="0"/>
              <a:t>scolaire et éducative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Des </a:t>
            </a:r>
            <a:r>
              <a:rPr lang="fr-FR" sz="2000" b="1" dirty="0"/>
              <a:t>synergies</a:t>
            </a:r>
            <a:r>
              <a:rPr lang="fr-FR" sz="2000" dirty="0"/>
              <a:t> (PAF éducation sexualité 2021/22…)</a:t>
            </a:r>
          </a:p>
          <a:p>
            <a:endParaRPr lang="fr-FR" sz="2000" dirty="0"/>
          </a:p>
          <a:p>
            <a:r>
              <a:rPr lang="fr-FR" sz="2400" b="1" dirty="0"/>
              <a:t>Les actions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Faire </a:t>
            </a:r>
            <a:r>
              <a:rPr lang="fr-FR" sz="2000" b="1" dirty="0"/>
              <a:t>monter en compétences </a:t>
            </a:r>
          </a:p>
          <a:p>
            <a:r>
              <a:rPr lang="fr-FR" sz="2000" dirty="0"/>
              <a:t>     en formant et accompagnant</a:t>
            </a:r>
          </a:p>
          <a:p>
            <a:pPr marL="342900" indent="-342900">
              <a:buFontTx/>
              <a:buChar char="-"/>
            </a:pPr>
            <a:r>
              <a:rPr lang="fr-FR" sz="2000" b="1" dirty="0"/>
              <a:t>Mutualiser</a:t>
            </a:r>
            <a:r>
              <a:rPr lang="fr-FR" sz="2000" dirty="0"/>
              <a:t> et </a:t>
            </a:r>
            <a:r>
              <a:rPr lang="fr-FR" sz="2000" b="1" dirty="0"/>
              <a:t>expérimenter</a:t>
            </a:r>
            <a:r>
              <a:rPr lang="fr-FR" sz="2000" dirty="0"/>
              <a:t> des ressources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Développer les </a:t>
            </a:r>
            <a:r>
              <a:rPr lang="fr-FR" sz="2000" b="1" dirty="0"/>
              <a:t>partenariats </a:t>
            </a:r>
          </a:p>
          <a:p>
            <a:endParaRPr lang="fr-FR" sz="2000" dirty="0"/>
          </a:p>
          <a:p>
            <a:r>
              <a:rPr lang="fr-FR" sz="2400" b="1" dirty="0"/>
              <a:t>Un réseau mixte et multiforme</a:t>
            </a:r>
            <a:endParaRPr lang="fr-FR" sz="2400" dirty="0"/>
          </a:p>
          <a:p>
            <a:pPr marL="342900" indent="-342900">
              <a:buFontTx/>
              <a:buChar char="-"/>
            </a:pPr>
            <a:r>
              <a:rPr lang="fr-FR" sz="2000" dirty="0"/>
              <a:t>Des </a:t>
            </a:r>
            <a:r>
              <a:rPr lang="fr-FR" sz="2000" dirty="0" err="1"/>
              <a:t>correspondant.e.s</a:t>
            </a:r>
            <a:r>
              <a:rPr lang="fr-FR" sz="2000" dirty="0"/>
              <a:t> EFG en établissements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Une coordination EFG par bassin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Des </a:t>
            </a:r>
            <a:r>
              <a:rPr lang="fr-FR" sz="2000" dirty="0" err="1"/>
              <a:t>référent.e.s</a:t>
            </a:r>
            <a:r>
              <a:rPr lang="fr-FR" sz="2000" dirty="0"/>
              <a:t> EFG départementaux</a:t>
            </a:r>
          </a:p>
          <a:p>
            <a:pPr marL="342900" indent="-342900">
              <a:buFontTx/>
              <a:buChar char="-"/>
            </a:pPr>
            <a:r>
              <a:rPr lang="fr-FR" sz="2000" dirty="0"/>
              <a:t>Un </a:t>
            </a:r>
            <a:r>
              <a:rPr lang="fr-FR" sz="2000" dirty="0" err="1"/>
              <a:t>copilotage</a:t>
            </a:r>
            <a:r>
              <a:rPr lang="fr-FR" sz="2000" dirty="0"/>
              <a:t> 1er et 2 degré</a:t>
            </a:r>
          </a:p>
          <a:p>
            <a:endParaRPr lang="fr-FR" sz="2000" dirty="0"/>
          </a:p>
        </p:txBody>
      </p:sp>
      <p:pic>
        <p:nvPicPr>
          <p:cNvPr id="10" name="Image 9" descr="L'expo-quiz, un concept original, un principe interactif pour soutenir l’intérêt, une utilisation simple et pratique et une évaluation régulière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300" y="2894711"/>
            <a:ext cx="1016324" cy="869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8690" y="2596102"/>
            <a:ext cx="1395310" cy="73334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3470" y="3312750"/>
            <a:ext cx="1592936" cy="663392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422" y="4335299"/>
            <a:ext cx="248960" cy="319026"/>
          </a:xfrm>
          <a:prstGeom prst="rect">
            <a:avLst/>
          </a:prstGeom>
        </p:spPr>
      </p:pic>
      <p:pic>
        <p:nvPicPr>
          <p:cNvPr id="14" name="Image 13" descr="E:\13 - Emarg-Logos-Modèles-Etiq-Sign\Logos_Utiles\Logo REGION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237" y="4374123"/>
            <a:ext cx="618187" cy="285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4873" y="4340951"/>
            <a:ext cx="716653" cy="31902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251" y="3842857"/>
            <a:ext cx="1095703" cy="109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683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1948018" y="147457"/>
            <a:ext cx="7353837" cy="646691"/>
          </a:xfrm>
        </p:spPr>
        <p:txBody>
          <a:bodyPr/>
          <a:lstStyle/>
          <a:p>
            <a:pPr marL="0" indent="0">
              <a:buNone/>
            </a:pPr>
            <a:r>
              <a:rPr lang="fr-FR" sz="3600" dirty="0"/>
              <a:t>Les alliances autour de l’</a:t>
            </a:r>
            <a:r>
              <a:rPr lang="fr-FR" sz="3600" dirty="0" err="1"/>
              <a:t>efg</a:t>
            </a:r>
            <a:endParaRPr lang="fr-FR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87" y="794148"/>
            <a:ext cx="7807287" cy="5386519"/>
          </a:xfrm>
          <a:prstGeom prst="rect">
            <a:avLst/>
          </a:prstGeom>
        </p:spPr>
      </p:pic>
      <p:sp>
        <p:nvSpPr>
          <p:cNvPr id="7" name="Bouée 6">
            <a:extLst>
              <a:ext uri="{FF2B5EF4-FFF2-40B4-BE49-F238E27FC236}">
                <a16:creationId xmlns:a16="http://schemas.microsoft.com/office/drawing/2014/main" id="{1AE5C15A-7D42-6B47-BDD2-D37F2F6633B9}"/>
              </a:ext>
            </a:extLst>
          </p:cNvPr>
          <p:cNvSpPr/>
          <p:nvPr/>
        </p:nvSpPr>
        <p:spPr>
          <a:xfrm>
            <a:off x="6062133" y="5858146"/>
            <a:ext cx="789709" cy="701928"/>
          </a:xfrm>
          <a:prstGeom prst="donut">
            <a:avLst>
              <a:gd name="adj" fmla="val 0"/>
            </a:avLst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Bouée 8">
            <a:extLst>
              <a:ext uri="{FF2B5EF4-FFF2-40B4-BE49-F238E27FC236}">
                <a16:creationId xmlns:a16="http://schemas.microsoft.com/office/drawing/2014/main" id="{A8C085D6-497A-F342-9EF8-C25215EFB83C}"/>
              </a:ext>
            </a:extLst>
          </p:cNvPr>
          <p:cNvSpPr/>
          <p:nvPr/>
        </p:nvSpPr>
        <p:spPr>
          <a:xfrm>
            <a:off x="7659683" y="5468679"/>
            <a:ext cx="804574" cy="778933"/>
          </a:xfrm>
          <a:prstGeom prst="donut">
            <a:avLst>
              <a:gd name="adj" fmla="val 5435"/>
            </a:avLst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Bouée 9">
            <a:extLst>
              <a:ext uri="{FF2B5EF4-FFF2-40B4-BE49-F238E27FC236}">
                <a16:creationId xmlns:a16="http://schemas.microsoft.com/office/drawing/2014/main" id="{7FEAB01F-D216-DB4F-AAAD-E3A1D152C16D}"/>
              </a:ext>
            </a:extLst>
          </p:cNvPr>
          <p:cNvSpPr/>
          <p:nvPr/>
        </p:nvSpPr>
        <p:spPr>
          <a:xfrm>
            <a:off x="8339426" y="4412727"/>
            <a:ext cx="804574" cy="778933"/>
          </a:xfrm>
          <a:prstGeom prst="donut">
            <a:avLst>
              <a:gd name="adj" fmla="val 5435"/>
            </a:avLst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Bouée 10">
            <a:extLst>
              <a:ext uri="{FF2B5EF4-FFF2-40B4-BE49-F238E27FC236}">
                <a16:creationId xmlns:a16="http://schemas.microsoft.com/office/drawing/2014/main" id="{9C1173B4-EC73-A940-B6EB-EB8247A8567C}"/>
              </a:ext>
            </a:extLst>
          </p:cNvPr>
          <p:cNvSpPr/>
          <p:nvPr/>
        </p:nvSpPr>
        <p:spPr>
          <a:xfrm>
            <a:off x="7043079" y="5980904"/>
            <a:ext cx="804574" cy="778933"/>
          </a:xfrm>
          <a:prstGeom prst="donut">
            <a:avLst>
              <a:gd name="adj" fmla="val 538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DB64A9-5FA8-B74E-A750-3493CF450E46}"/>
              </a:ext>
            </a:extLst>
          </p:cNvPr>
          <p:cNvSpPr txBox="1"/>
          <p:nvPr/>
        </p:nvSpPr>
        <p:spPr>
          <a:xfrm>
            <a:off x="8556982" y="4617527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6A1C9C-2166-904D-9E89-C718620B1153}"/>
              </a:ext>
            </a:extLst>
          </p:cNvPr>
          <p:cNvSpPr txBox="1"/>
          <p:nvPr/>
        </p:nvSpPr>
        <p:spPr>
          <a:xfrm>
            <a:off x="7877239" y="5673479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8C9FD11-4FC6-914D-BC81-4DC5E5988C0D}"/>
              </a:ext>
            </a:extLst>
          </p:cNvPr>
          <p:cNvSpPr txBox="1"/>
          <p:nvPr/>
        </p:nvSpPr>
        <p:spPr>
          <a:xfrm>
            <a:off x="7266524" y="6102002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B6B9C84-13D0-1343-8AC9-FC64E268FF07}"/>
              </a:ext>
            </a:extLst>
          </p:cNvPr>
          <p:cNvSpPr txBox="1"/>
          <p:nvPr/>
        </p:nvSpPr>
        <p:spPr>
          <a:xfrm>
            <a:off x="6235067" y="6001038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388633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450926" y="374378"/>
            <a:ext cx="7083658" cy="343111"/>
          </a:xfrm>
        </p:spPr>
        <p:txBody>
          <a:bodyPr/>
          <a:lstStyle/>
          <a:p>
            <a:pPr marL="422041" indent="-422041"/>
            <a:r>
              <a:rPr lang="fr-FR" sz="3200" b="1" dirty="0"/>
              <a:t>Le plan de formation 2021/22</a:t>
            </a:r>
            <a:endParaRPr lang="fr-FR" sz="3200" b="1" i="1" dirty="0">
              <a:latin typeface="+mn-lt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C2BD9F1-FCC6-C041-99D0-D1968B5DCD73}"/>
              </a:ext>
            </a:extLst>
          </p:cNvPr>
          <p:cNvSpPr txBox="1"/>
          <p:nvPr/>
        </p:nvSpPr>
        <p:spPr>
          <a:xfrm>
            <a:off x="450926" y="5735436"/>
            <a:ext cx="83750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De façon transverse : développer les formations de proximité du type : échange de pratiques/thématiques – accompagnement post évaluation des écoles et EPLE avec ELCS ou non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15B0F5-5587-BE49-B8EB-618EBC4ECD54}"/>
              </a:ext>
            </a:extLst>
          </p:cNvPr>
          <p:cNvSpPr txBox="1"/>
          <p:nvPr/>
        </p:nvSpPr>
        <p:spPr>
          <a:xfrm>
            <a:off x="4255400" y="3894282"/>
            <a:ext cx="449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C7A41AA-A960-D043-A908-1AD68E3714EA}"/>
              </a:ext>
            </a:extLst>
          </p:cNvPr>
          <p:cNvSpPr txBox="1"/>
          <p:nvPr/>
        </p:nvSpPr>
        <p:spPr>
          <a:xfrm>
            <a:off x="7214830" y="3952644"/>
            <a:ext cx="729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--------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F31D125-CC3B-9E41-AB58-FA8DEEA67F43}"/>
              </a:ext>
            </a:extLst>
          </p:cNvPr>
          <p:cNvSpPr txBox="1"/>
          <p:nvPr/>
        </p:nvSpPr>
        <p:spPr>
          <a:xfrm>
            <a:off x="7097819" y="4218050"/>
            <a:ext cx="729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-------</a:t>
            </a:r>
            <a:r>
              <a:rPr lang="fr-FR" dirty="0"/>
              <a:t>-</a:t>
            </a:r>
          </a:p>
        </p:txBody>
      </p:sp>
      <p:sp>
        <p:nvSpPr>
          <p:cNvPr id="8" name="Bulle ronde 7"/>
          <p:cNvSpPr/>
          <p:nvPr/>
        </p:nvSpPr>
        <p:spPr>
          <a:xfrm>
            <a:off x="6884629" y="26586"/>
            <a:ext cx="2259370" cy="1581654"/>
          </a:xfrm>
          <a:prstGeom prst="wedgeEllipse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7197915" y="-62018"/>
            <a:ext cx="1971146" cy="1484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1292" i="1" dirty="0"/>
          </a:p>
          <a:p>
            <a:r>
              <a:rPr lang="fr-FR" sz="1292" i="1" dirty="0"/>
              <a:t>Mission +CANOPE</a:t>
            </a:r>
          </a:p>
          <a:p>
            <a:r>
              <a:rPr lang="fr-FR" sz="1292" i="1" dirty="0"/>
              <a:t>Faire vivre une égalité réelle filles-garçons </a:t>
            </a:r>
          </a:p>
          <a:p>
            <a:r>
              <a:rPr lang="fr-FR" sz="1292" i="1" dirty="0"/>
              <a:t>par le jeu et la mise en activité /16/12 à Nantes et 3/03 au Mans</a:t>
            </a:r>
          </a:p>
        </p:txBody>
      </p:sp>
      <p:pic>
        <p:nvPicPr>
          <p:cNvPr id="6" name="Image 5" descr="Une image contenant table&#10;&#10;Description générée automatiquement">
            <a:extLst>
              <a:ext uri="{FF2B5EF4-FFF2-40B4-BE49-F238E27FC236}">
                <a16:creationId xmlns:a16="http://schemas.microsoft.com/office/drawing/2014/main" id="{EC4F9769-7975-E444-B088-3405371CE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2" y="1520324"/>
            <a:ext cx="9103748" cy="4290939"/>
          </a:xfrm>
          <a:prstGeom prst="rect">
            <a:avLst/>
          </a:prstGeom>
        </p:spPr>
      </p:pic>
      <p:sp>
        <p:nvSpPr>
          <p:cNvPr id="15" name="Bouée 14">
            <a:extLst>
              <a:ext uri="{FF2B5EF4-FFF2-40B4-BE49-F238E27FC236}">
                <a16:creationId xmlns:a16="http://schemas.microsoft.com/office/drawing/2014/main" id="{9BE46852-57A5-E648-A8C8-FDD416519929}"/>
              </a:ext>
            </a:extLst>
          </p:cNvPr>
          <p:cNvSpPr/>
          <p:nvPr/>
        </p:nvSpPr>
        <p:spPr>
          <a:xfrm>
            <a:off x="7214830" y="1367281"/>
            <a:ext cx="1611180" cy="1507066"/>
          </a:xfrm>
          <a:prstGeom prst="donut">
            <a:avLst>
              <a:gd name="adj" fmla="val 24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9B09EF0-B6B9-F245-A428-D9A18F8FF519}"/>
              </a:ext>
            </a:extLst>
          </p:cNvPr>
          <p:cNvSpPr txBox="1"/>
          <p:nvPr/>
        </p:nvSpPr>
        <p:spPr>
          <a:xfrm>
            <a:off x="7257209" y="1536685"/>
            <a:ext cx="15142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Atelier journées bien–être INSPE</a:t>
            </a:r>
          </a:p>
          <a:p>
            <a:pPr algn="ctr"/>
            <a:r>
              <a:rPr lang="fr-FR" sz="1600" dirty="0"/>
              <a:t>Avril 22</a:t>
            </a:r>
          </a:p>
        </p:txBody>
      </p:sp>
    </p:spTree>
    <p:extLst>
      <p:ext uri="{BB962C8B-B14F-4D97-AF65-F5344CB8AC3E}">
        <p14:creationId xmlns:p14="http://schemas.microsoft.com/office/powerpoint/2010/main" val="1650224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51889" y="0"/>
            <a:ext cx="8092110" cy="857250"/>
          </a:xfrm>
        </p:spPr>
        <p:txBody>
          <a:bodyPr/>
          <a:lstStyle/>
          <a:p>
            <a:r>
              <a:rPr lang="fr-FR" sz="3600" b="1" dirty="0"/>
              <a:t>L’EXPOQUIZZ « EGALITE FILLES-GARCONS</a:t>
            </a:r>
          </a:p>
        </p:txBody>
      </p:sp>
      <p:pic>
        <p:nvPicPr>
          <p:cNvPr id="7" name="Image 6" descr="L'expo-quiz, un concept original, un principe interactif pour soutenir l’intérêt, une utilisation simple et pratique et une évaluation régulière.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695" y="2094879"/>
            <a:ext cx="2647071" cy="254884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732666" y="1014137"/>
            <a:ext cx="239547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6 kakémono et </a:t>
            </a:r>
            <a:r>
              <a:rPr lang="fr-FR" sz="1400" b="1" dirty="0"/>
              <a:t>quatre niveaux de lecture à partir du cycle 4</a:t>
            </a:r>
            <a:r>
              <a:rPr lang="fr-FR" sz="1400" dirty="0"/>
              <a:t> :</a:t>
            </a:r>
          </a:p>
          <a:p>
            <a:pPr lvl="0"/>
            <a:r>
              <a:rPr lang="fr-FR" sz="1400" dirty="0"/>
              <a:t>❶ </a:t>
            </a:r>
            <a:r>
              <a:rPr lang="fr-FR" sz="1400" b="1" dirty="0"/>
              <a:t>Dessin</a:t>
            </a:r>
            <a:r>
              <a:rPr lang="fr-FR" sz="1400" dirty="0"/>
              <a:t> : une illustration pour entamer la discussion et une lecture d’image.</a:t>
            </a:r>
          </a:p>
          <a:p>
            <a:pPr lvl="0"/>
            <a:r>
              <a:rPr lang="fr-FR" sz="1400" dirty="0"/>
              <a:t>❷ </a:t>
            </a:r>
            <a:r>
              <a:rPr lang="fr-FR" sz="1400" b="1" dirty="0"/>
              <a:t>Questions à choix multiples</a:t>
            </a:r>
            <a:r>
              <a:rPr lang="fr-FR" sz="1400" dirty="0"/>
              <a:t> : aborder plus facilement le sujet et aller vers un mini-débat.</a:t>
            </a:r>
          </a:p>
          <a:p>
            <a:pPr lvl="0"/>
            <a:r>
              <a:rPr lang="fr-FR" sz="1400" dirty="0"/>
              <a:t>❸ </a:t>
            </a:r>
            <a:r>
              <a:rPr lang="fr-FR" sz="1400" b="1" dirty="0"/>
              <a:t>Texte informatif court</a:t>
            </a:r>
            <a:r>
              <a:rPr lang="fr-FR" sz="1400" dirty="0"/>
              <a:t> : un encadré pour  une information-clé, une définition…</a:t>
            </a:r>
          </a:p>
          <a:p>
            <a:pPr lvl="0"/>
            <a:r>
              <a:rPr lang="fr-FR" sz="1400" dirty="0"/>
              <a:t>❹ </a:t>
            </a:r>
            <a:r>
              <a:rPr lang="fr-FR" sz="1400" b="1" dirty="0"/>
              <a:t>Visuel ressource de campagne institutionnelle de communication</a:t>
            </a:r>
            <a:r>
              <a:rPr lang="fr-FR" sz="1400" dirty="0"/>
              <a:t> : pour appuyer le message principal 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202073" y="2847515"/>
            <a:ext cx="294192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/>
              <a:t>Les thèmes </a:t>
            </a:r>
            <a:r>
              <a:rPr lang="fr-FR" dirty="0"/>
              <a:t>: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Aux urnes citoyennes, citoyens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Disposer de son corps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Les stéréotypes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Les choix d’orientation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Les femmes en politique</a:t>
            </a:r>
          </a:p>
          <a:p>
            <a:pPr marL="285750" indent="-285750">
              <a:buFontTx/>
              <a:buChar char="-"/>
            </a:pPr>
            <a:r>
              <a:rPr lang="fr-FR" sz="1600" dirty="0"/>
              <a:t>Harcèlement : comment réagir?</a:t>
            </a:r>
          </a:p>
        </p:txBody>
      </p:sp>
      <p:sp>
        <p:nvSpPr>
          <p:cNvPr id="4" name="Rectangle 3"/>
          <p:cNvSpPr/>
          <p:nvPr/>
        </p:nvSpPr>
        <p:spPr>
          <a:xfrm>
            <a:off x="6173078" y="2847515"/>
            <a:ext cx="2755210" cy="233910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llipse 4"/>
          <p:cNvSpPr/>
          <p:nvPr/>
        </p:nvSpPr>
        <p:spPr>
          <a:xfrm>
            <a:off x="5970325" y="857250"/>
            <a:ext cx="3009318" cy="154978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Un </a:t>
            </a:r>
            <a:r>
              <a:rPr lang="fr-FR" b="1" dirty="0"/>
              <a:t>partenariat</a:t>
            </a:r>
            <a:r>
              <a:rPr lang="fr-FR" dirty="0"/>
              <a:t> DRDFE - Conseil régional - Rectorat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2900" y="5493903"/>
            <a:ext cx="4340178" cy="1237629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832900" y="5103498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Pour réserver</a:t>
            </a:r>
          </a:p>
        </p:txBody>
      </p:sp>
    </p:spTree>
    <p:extLst>
      <p:ext uri="{BB962C8B-B14F-4D97-AF65-F5344CB8AC3E}">
        <p14:creationId xmlns:p14="http://schemas.microsoft.com/office/powerpoint/2010/main" val="588679612"/>
      </p:ext>
    </p:extLst>
  </p:cSld>
  <p:clrMapOvr>
    <a:masterClrMapping/>
  </p:clrMapOvr>
</p:sld>
</file>

<file path=ppt/theme/theme1.xml><?xml version="1.0" encoding="utf-8"?>
<a:theme xmlns:a="http://schemas.openxmlformats.org/drawingml/2006/main" name="modele-diaporama-academique-2016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ésentation1.pot [Mode de compatibilité]" id="{ABE4140C-D376-4BE9-BDFF-23C74214A693}" vid="{26625D04-A03A-4312-80BA-6114A8B3F45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13055</TotalTime>
  <Words>729</Words>
  <Application>Microsoft Macintosh PowerPoint</Application>
  <PresentationFormat>Affichage à l'écran (4:3)</PresentationFormat>
  <Paragraphs>116</Paragraphs>
  <Slides>11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modele-diaporama-academique-2016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plan de formation 2021/22</vt:lpstr>
      <vt:lpstr>L’EXPOQUIZZ « EGALITE FILLES-GARCONS</vt:lpstr>
      <vt:lpstr>Becomtech </vt:lpstr>
      <vt:lpstr>Des ressources à disposition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Rectorat</dc:creator>
  <cp:lastModifiedBy>Cédric EVAIN</cp:lastModifiedBy>
  <cp:revision>983</cp:revision>
  <cp:lastPrinted>2020-12-16T06:50:34Z</cp:lastPrinted>
  <dcterms:created xsi:type="dcterms:W3CDTF">2017-06-01T09:36:37Z</dcterms:created>
  <dcterms:modified xsi:type="dcterms:W3CDTF">2022-12-23T14:45:49Z</dcterms:modified>
</cp:coreProperties>
</file>