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9" r:id="rId2"/>
    <p:sldId id="545" r:id="rId3"/>
    <p:sldId id="546" r:id="rId4"/>
    <p:sldId id="547" r:id="rId5"/>
    <p:sldId id="548" r:id="rId6"/>
    <p:sldId id="549" r:id="rId7"/>
    <p:sldId id="550" r:id="rId8"/>
    <p:sldId id="551" r:id="rId9"/>
    <p:sldId id="552" r:id="rId10"/>
    <p:sldId id="553" r:id="rId11"/>
    <p:sldId id="554" r:id="rId12"/>
    <p:sldId id="555" r:id="rId13"/>
    <p:sldId id="630" r:id="rId14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izabel" initials="siz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638"/>
    <a:srgbClr val="FFE061"/>
    <a:srgbClr val="1F15FF"/>
    <a:srgbClr val="73B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82" autoAdjust="0"/>
    <p:restoredTop sz="92169" autoAdjust="0"/>
  </p:normalViewPr>
  <p:slideViewPr>
    <p:cSldViewPr snapToGrid="0" snapToObjects="1">
      <p:cViewPr varScale="1">
        <p:scale>
          <a:sx n="105" d="100"/>
          <a:sy n="105" d="100"/>
        </p:scale>
        <p:origin x="116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68391-D300-4E41-A9B6-AC569E19C12F}" type="datetimeFigureOut">
              <a:rPr lang="fr-FR"/>
              <a:pPr>
                <a:defRPr/>
              </a:pPr>
              <a:t>26/12/2022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893494-EB1C-4EF4-9347-789A422A5F38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6606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5BD8B8-1E7C-4C2D-82FA-833694FC514F}" type="datetimeFigureOut">
              <a:rPr lang="fr-FR"/>
              <a:pPr>
                <a:defRPr/>
              </a:pPr>
              <a:t>26/12/2022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B1FA2F-4FE6-4520-81FD-33D5BCA4DE83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58356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5816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4E0921-5FA4-4E01-B1DA-ADD9F40EC948}" type="slidenum">
              <a:rPr lang="fr-FR"/>
              <a:pPr/>
              <a:t>2</a:t>
            </a:fld>
            <a:endParaRPr lang="fr-FR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61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7C0C5-BC0D-4327-B77E-A6DF9DE857B7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056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7C0C5-BC0D-4327-B77E-A6DF9DE857B7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221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7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8C24E27A-B8D0-4778-94D3-D09BE9ED1907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8F8220-1C6F-4A69-A58D-E656636C8B9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06286"/>
            <a:ext cx="7451154" cy="1207008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1070" y="3901316"/>
            <a:ext cx="4370832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57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CFFF790-657F-4502-B871-FCD4CDC5EC0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323C95-0FB8-4FA9-B91E-42C5A7A425F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65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424958B-3E54-4D56-96D0-62C68EEDECA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BF7AC9-570A-454A-9BEE-447FFF6BFD9C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83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12-13/11/2020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6154" y="180000"/>
            <a:ext cx="13292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426561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6362700" y="6356350"/>
            <a:ext cx="2084388" cy="36353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20/05/2013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>
          <a:xfrm>
            <a:off x="8543925" y="6356350"/>
            <a:ext cx="560388" cy="363538"/>
          </a:xfrm>
        </p:spPr>
        <p:txBody>
          <a:bodyPr/>
          <a:lstStyle>
            <a:lvl1pPr>
              <a:defRPr/>
            </a:lvl1pPr>
          </a:lstStyle>
          <a:p>
            <a:fld id="{0FDB521B-5C4E-4988-8096-6D399588C8B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74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FF4E23D6-A12C-468E-A333-DADDA74FB45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85BF15-BDDD-4404-BF11-8BB3715CB28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32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6204F5-4F16-404E-AC56-2C0AA355A458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69A3FC-A20D-4019-A8BA-052DDC0C7A4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pic>
        <p:nvPicPr>
          <p:cNvPr id="7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7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7CC9108-0759-4054-8014-356286044CC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0CB78E-64AA-4950-93A3-07032DE1FBA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2CCF50EC-0727-4D48-9954-F7C25D80DCDC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950FFD-551A-4328-BA63-AF7E787C8672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6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D8DB67CE-FC18-4A9F-A835-9B5D9AAEA765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6CCD3-BF0A-4D96-B00A-B41D27069C0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39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C88055-11C8-4423-9142-FC47B2F11A79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499B0B-50FA-4780-B055-3C24B4BAE23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88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00EA998-2CB1-44FF-8CFE-7BE9E31085ED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FAAEF2-BAE8-4755-8CDE-446CCB202D05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6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B931504-F481-4EF8-86EA-024EEED93F3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56B41F-84F6-448B-91E8-6C8AE58F4547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6513"/>
            <a:ext cx="873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9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AA45B13-64EA-4F22-BFEE-4D2AF1FDDD6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2" name="Image 11" descr="logo NPA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1BE52D-4456-46F6-A83D-F9082E6682BA}" type="slidenum">
              <a:rPr lang="fr-FR" altLang="fr-FR"/>
              <a:pPr/>
              <a:t>‹N°›</a:t>
            </a:fld>
            <a:endParaRPr lang="fr-FR" altLang="fr-FR" dirty="0"/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A83C0E-2CE3-44DD-892A-20B2664174B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lassus@ac-normandie.fr" TargetMode="External"/><Relationship Id="rId2" Type="http://schemas.openxmlformats.org/officeDocument/2006/relationships/hyperlink" Target="mailto:sylvie.debled@ac-normandie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phanie.legallais@ac-normandie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815597" y="1357689"/>
            <a:ext cx="3918577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TEMOIGNAGE N°2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457" y="2563314"/>
            <a:ext cx="80968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Égalité, mixité et ambition, une action spécifiée par niveau</a:t>
            </a:r>
          </a:p>
          <a:p>
            <a:pPr algn="ctr"/>
            <a:r>
              <a:rPr lang="fr-FR" sz="2000" b="1" dirty="0"/>
              <a:t> </a:t>
            </a:r>
            <a:r>
              <a:rPr lang="fr-FR" sz="2000" dirty="0"/>
              <a:t>Collège Langevin-Wallon –BLAINVILLE SUR ORNE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Mesdames DEBLED, infirmière scolaire, LASSUS, professeure- documentaliste,  LEGALLAIS , professeure de SVT </a:t>
            </a:r>
          </a:p>
          <a:p>
            <a:pPr algn="ctr"/>
            <a:r>
              <a:rPr lang="fr-FR" dirty="0"/>
              <a:t>Académie de Normandie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7750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5E43F-A3BF-46BA-9DE0-4E0BD79254C0}"/>
              </a:ext>
            </a:extLst>
          </p:cNvPr>
          <p:cNvSpPr/>
          <p:nvPr/>
        </p:nvSpPr>
        <p:spPr>
          <a:xfrm>
            <a:off x="395536" y="764704"/>
            <a:ext cx="8136904" cy="6681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+mj-lt"/>
              </a:rPr>
              <a:t>Avant 2010 : question de l’égalité femme/homme non abordée en formation initiale </a:t>
            </a:r>
            <a:r>
              <a:rPr lang="fr-FR" sz="2000" dirty="0">
                <a:latin typeface="+mj-lt"/>
                <a:sym typeface="Wingdings" panose="05000000000000000000" pitchFamily="2" charset="2"/>
              </a:rPr>
              <a:t> besoin de sensibiliser les collègues</a:t>
            </a:r>
          </a:p>
          <a:p>
            <a:pPr algn="just">
              <a:lnSpc>
                <a:spcPct val="150000"/>
              </a:lnSpc>
            </a:pPr>
            <a:endParaRPr lang="fr-FR" sz="8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fr-FR" sz="2000" b="1" dirty="0">
                <a:latin typeface="+mj-lt"/>
              </a:rPr>
              <a:t>Atelier « Ours » </a:t>
            </a:r>
            <a:r>
              <a:rPr lang="fr-FR" sz="2000" dirty="0">
                <a:latin typeface="+mj-lt"/>
              </a:rPr>
              <a:t>proposé en fin de journée à tous les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+mj-lt"/>
              </a:rPr>
              <a:t> collègues (atelier développé au niveau 5</a:t>
            </a:r>
            <a:r>
              <a:rPr lang="fr-FR" sz="2000" baseline="30000" dirty="0">
                <a:latin typeface="+mj-lt"/>
              </a:rPr>
              <a:t>e</a:t>
            </a:r>
            <a:r>
              <a:rPr lang="fr-FR" sz="2000" dirty="0">
                <a:latin typeface="+mj-lt"/>
              </a:rPr>
              <a:t> )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+mj-lt"/>
                <a:sym typeface="Wingdings" panose="05000000000000000000" pitchFamily="2" charset="2"/>
              </a:rPr>
              <a:t> </a:t>
            </a:r>
            <a:r>
              <a:rPr lang="fr-FR" sz="2000" dirty="0">
                <a:latin typeface="+mj-lt"/>
              </a:rPr>
              <a:t>Prise de conscience des stéréotypes qui influences les apprentissages et l’orientation de nos élèves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Ä"/>
            </a:pPr>
            <a:r>
              <a:rPr lang="fr-FR" sz="2000" dirty="0">
                <a:latin typeface="+mj-lt"/>
              </a:rPr>
              <a:t>Questionnement et veille des collègues concernant :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+mj-lt"/>
              </a:rPr>
              <a:t>	- groupes de travaux mixtes,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+mj-lt"/>
              </a:rPr>
              <a:t>	- intitulés d’exercices ou textes non stéréotypés,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+mj-lt"/>
              </a:rPr>
              <a:t>	- place des femmes en sciences et en littérature,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+mj-lt"/>
              </a:rPr>
              <a:t>	- discours non vecteurs de stéréotypes ….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+mj-lt"/>
                <a:sym typeface="Wingdings" panose="05000000000000000000" pitchFamily="2" charset="2"/>
              </a:rPr>
              <a:t> Participation aux animations des ateliers</a:t>
            </a:r>
            <a:endParaRPr lang="fr-FR" sz="20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fr-FR" sz="20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fr-FR" sz="2000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6F1A07-620A-472D-B329-0FD73D667171}"/>
              </a:ext>
            </a:extLst>
          </p:cNvPr>
          <p:cNvSpPr txBox="1"/>
          <p:nvPr/>
        </p:nvSpPr>
        <p:spPr>
          <a:xfrm>
            <a:off x="683568" y="188640"/>
            <a:ext cx="7992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487E"/>
                </a:solidFill>
              </a:rPr>
              <a:t>Sensibilisation et adhésion de l’équipe au projet</a:t>
            </a:r>
            <a:endParaRPr lang="fr-FR" sz="2800" dirty="0"/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2DDAD69F-B19F-4838-89FC-CD143DBC6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7281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2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5E43F-A3BF-46BA-9DE0-4E0BD79254C0}"/>
              </a:ext>
            </a:extLst>
          </p:cNvPr>
          <p:cNvSpPr/>
          <p:nvPr/>
        </p:nvSpPr>
        <p:spPr>
          <a:xfrm>
            <a:off x="179512" y="620688"/>
            <a:ext cx="8136904" cy="6543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dirty="0">
                <a:latin typeface="+mj-lt"/>
              </a:rPr>
              <a:t>En fonction des </a:t>
            </a:r>
            <a:r>
              <a:rPr lang="fr-FR" sz="2000" b="1" dirty="0">
                <a:latin typeface="+mj-lt"/>
              </a:rPr>
              <a:t>évaluations</a:t>
            </a:r>
            <a:r>
              <a:rPr lang="fr-FR" sz="2000" dirty="0">
                <a:latin typeface="+mj-lt"/>
              </a:rPr>
              <a:t> effectuées à l’issue de chaque action de la part des élèves</a:t>
            </a:r>
          </a:p>
          <a:p>
            <a:pPr algn="just">
              <a:lnSpc>
                <a:spcPct val="150000"/>
              </a:lnSpc>
            </a:pPr>
            <a:endParaRPr lang="fr-FR" sz="20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fr-FR" sz="20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fr-FR" sz="2000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dirty="0">
                <a:latin typeface="+mj-lt"/>
              </a:rPr>
              <a:t>En fonction des </a:t>
            </a:r>
            <a:r>
              <a:rPr lang="fr-FR" sz="2000" b="1" dirty="0">
                <a:latin typeface="+mj-lt"/>
              </a:rPr>
              <a:t>moyens financiers</a:t>
            </a:r>
            <a:r>
              <a:rPr lang="fr-FR" sz="2000" dirty="0">
                <a:latin typeface="+mj-lt"/>
              </a:rPr>
              <a:t> pour rétribuer les </a:t>
            </a:r>
            <a:r>
              <a:rPr lang="fr-FR" sz="2000" dirty="0" err="1">
                <a:latin typeface="+mj-lt"/>
              </a:rPr>
              <a:t>intervenant-es</a:t>
            </a:r>
            <a:r>
              <a:rPr lang="fr-FR" sz="2000" dirty="0">
                <a:latin typeface="+mj-lt"/>
              </a:rPr>
              <a:t> extérieurs et de leurs </a:t>
            </a:r>
            <a:r>
              <a:rPr lang="fr-FR" sz="2000" b="1" dirty="0">
                <a:latin typeface="+mj-lt"/>
              </a:rPr>
              <a:t>disponibilités</a:t>
            </a:r>
          </a:p>
          <a:p>
            <a:pPr algn="just">
              <a:lnSpc>
                <a:spcPct val="150000"/>
              </a:lnSpc>
            </a:pPr>
            <a:endParaRPr lang="fr-FR" sz="1000" b="1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dirty="0">
                <a:latin typeface="+mj-lt"/>
              </a:rPr>
              <a:t>En fonction des </a:t>
            </a:r>
            <a:r>
              <a:rPr lang="fr-FR" sz="2000" b="1" dirty="0">
                <a:latin typeface="+mj-lt"/>
              </a:rPr>
              <a:t>sollicitations des écoles </a:t>
            </a:r>
            <a:r>
              <a:rPr lang="fr-FR" sz="2000" dirty="0">
                <a:latin typeface="+mj-lt"/>
              </a:rPr>
              <a:t>du secteur :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+mj-lt"/>
              </a:rPr>
              <a:t>	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 </a:t>
            </a:r>
            <a:r>
              <a:rPr lang="fr-FR" dirty="0">
                <a:latin typeface="+mj-lt"/>
              </a:rPr>
              <a:t>Travail sur l’égalité filles/garçons en CM1/CM2/6</a:t>
            </a:r>
            <a:r>
              <a:rPr lang="fr-FR" baseline="30000" dirty="0">
                <a:latin typeface="+mj-lt"/>
              </a:rPr>
              <a:t>e 		</a:t>
            </a:r>
            <a:r>
              <a:rPr lang="fr-FR" dirty="0">
                <a:latin typeface="+mj-lt"/>
              </a:rPr>
              <a:t>(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 </a:t>
            </a:r>
            <a:r>
              <a:rPr lang="fr-FR" dirty="0">
                <a:latin typeface="+mj-lt"/>
              </a:rPr>
              <a:t>modification ponctuelle de l’action 5</a:t>
            </a:r>
            <a:r>
              <a:rPr lang="fr-FR" baseline="30000" dirty="0">
                <a:latin typeface="+mj-lt"/>
              </a:rPr>
              <a:t>e</a:t>
            </a:r>
            <a:r>
              <a:rPr lang="fr-FR" dirty="0"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+mj-lt"/>
              </a:rPr>
              <a:t>	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 </a:t>
            </a:r>
            <a:r>
              <a:rPr lang="fr-FR" dirty="0">
                <a:latin typeface="+mj-lt"/>
              </a:rPr>
              <a:t>Travail des CPS en CE2/CM1/CM2 selon les demandes 	auprès de l’infirmière scolaire du secteur mais le travail est 	repris malgré tout en 6</a:t>
            </a:r>
            <a:r>
              <a:rPr lang="fr-FR" baseline="30000" dirty="0">
                <a:latin typeface="+mj-lt"/>
              </a:rPr>
              <a:t>e</a:t>
            </a:r>
            <a:r>
              <a:rPr lang="fr-FR" dirty="0">
                <a:latin typeface="+mj-lt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fr-FR" sz="2000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6F1A07-620A-472D-B329-0FD73D667171}"/>
              </a:ext>
            </a:extLst>
          </p:cNvPr>
          <p:cNvSpPr txBox="1"/>
          <p:nvPr/>
        </p:nvSpPr>
        <p:spPr>
          <a:xfrm>
            <a:off x="1619672" y="-16728"/>
            <a:ext cx="5742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00487E"/>
                </a:solidFill>
              </a:rPr>
              <a:t>Les évolutions du projet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060567-5B21-4594-B08F-CBE650E65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49" r="22393" b="12248"/>
          <a:stretch/>
        </p:blipFill>
        <p:spPr>
          <a:xfrm>
            <a:off x="4041886" y="1196752"/>
            <a:ext cx="4948911" cy="16751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92BC121-6191-466A-9ECE-62A5B8A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478037"/>
            <a:ext cx="1330395" cy="140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52512"/>
          </a:xfrm>
        </p:spPr>
        <p:txBody>
          <a:bodyPr/>
          <a:lstStyle/>
          <a:p>
            <a:pPr eaLnBrk="1" hangingPunct="1"/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Financements</a:t>
            </a:r>
          </a:p>
        </p:txBody>
      </p:sp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65476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fr-FR" altLang="fr-FR" sz="2000" b="1" dirty="0">
                <a:solidFill>
                  <a:schemeClr val="tx1"/>
                </a:solidFill>
              </a:rPr>
              <a:t>des </a:t>
            </a:r>
            <a:r>
              <a:rPr lang="fr-FR" altLang="fr-FR" sz="2000" b="1" dirty="0" err="1">
                <a:solidFill>
                  <a:schemeClr val="tx1"/>
                </a:solidFill>
              </a:rPr>
              <a:t>intervenant-es</a:t>
            </a:r>
            <a:r>
              <a:rPr lang="fr-FR" altLang="fr-FR" sz="2000" b="1" dirty="0">
                <a:solidFill>
                  <a:schemeClr val="tx1"/>
                </a:solidFill>
              </a:rPr>
              <a:t> </a:t>
            </a:r>
            <a:r>
              <a:rPr lang="fr-FR" altLang="fr-FR" sz="2000" b="1" dirty="0" err="1">
                <a:solidFill>
                  <a:schemeClr val="tx1"/>
                </a:solidFill>
              </a:rPr>
              <a:t>extérieur-es</a:t>
            </a:r>
            <a:r>
              <a:rPr lang="fr-FR" altLang="fr-FR" sz="2000" b="1" dirty="0">
                <a:solidFill>
                  <a:schemeClr val="tx1"/>
                </a:solidFill>
              </a:rPr>
              <a:t> et différents outils ou prestations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altLang="fr-FR" sz="2200" dirty="0">
              <a:solidFill>
                <a:schemeClr val="tx1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Fonds CESC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+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Appels à projets rectorat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+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Co-financement MGEN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+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FSE</a:t>
            </a:r>
          </a:p>
          <a:p>
            <a:pPr algn="ctr" eaLnBrk="1" hangingPunct="1">
              <a:lnSpc>
                <a:spcPct val="90000"/>
              </a:lnSpc>
            </a:pPr>
            <a:endParaRPr lang="fr-FR" altLang="fr-F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4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052736"/>
            <a:ext cx="866615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hlinkClick r:id="rId2"/>
              </a:rPr>
              <a:t>s</a:t>
            </a:r>
            <a:r>
              <a:rPr lang="fr-FR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hlinkClick r:id="rId2"/>
              </a:rPr>
              <a:t>ylvie.debled@ac-normandie.fr</a:t>
            </a:r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hlinkClick r:id="rId3"/>
              </a:rPr>
              <a:t>patricia.lassus@ac-normandie.fr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hlinkClick r:id="rId4"/>
              </a:rPr>
              <a:t>stephanie.legallais@ac-normandie.fr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68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340768"/>
            <a:ext cx="7772400" cy="245551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sz="5500" dirty="0">
                <a:solidFill>
                  <a:srgbClr val="00B050"/>
                </a:solidFill>
              </a:rPr>
              <a:t>Bien vivre ensemble</a:t>
            </a:r>
            <a:br>
              <a:rPr lang="fr-FR" sz="5000" dirty="0">
                <a:solidFill>
                  <a:srgbClr val="2F5897"/>
                </a:solidFill>
              </a:rPr>
            </a:br>
            <a:r>
              <a:rPr lang="fr-FR" sz="4500" dirty="0">
                <a:solidFill>
                  <a:srgbClr val="2F5897"/>
                </a:solidFill>
              </a:rPr>
              <a:t>Respect &amp; égalité </a:t>
            </a:r>
            <a:br>
              <a:rPr lang="fr-FR" sz="4500" dirty="0">
                <a:solidFill>
                  <a:srgbClr val="2F5897"/>
                </a:solidFill>
              </a:rPr>
            </a:br>
            <a:r>
              <a:rPr lang="fr-FR" sz="4500" dirty="0">
                <a:solidFill>
                  <a:srgbClr val="2F5897"/>
                </a:solidFill>
              </a:rPr>
              <a:t>filles / garçons</a:t>
            </a:r>
            <a:br>
              <a:rPr lang="fr-FR" sz="4500" dirty="0">
                <a:solidFill>
                  <a:srgbClr val="2F5897"/>
                </a:solidFill>
              </a:rPr>
            </a:br>
            <a:r>
              <a:rPr lang="fr-FR" sz="4500" dirty="0">
                <a:solidFill>
                  <a:srgbClr val="2F5897"/>
                </a:solidFill>
              </a:rPr>
              <a:t> au collège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19672" y="4365104"/>
            <a:ext cx="6400800" cy="1219200"/>
          </a:xfrm>
          <a:ln/>
        </p:spPr>
        <p:txBody>
          <a:bodyPr lIns="90000" tIns="45000" rIns="90000" bIns="45000"/>
          <a:lstStyle/>
          <a:p>
            <a:pPr marL="0" indent="0" algn="ctr" hangingPunct="1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3000" b="1" dirty="0">
                <a:solidFill>
                  <a:srgbClr val="898989"/>
                </a:solidFill>
                <a:latin typeface="Palatino Linotype" pitchFamily="16" charset="0"/>
              </a:rPr>
              <a:t> Collège Langevin Wallon</a:t>
            </a:r>
          </a:p>
          <a:p>
            <a:pPr marL="0" indent="0" algn="ctr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3000" b="1" dirty="0">
                <a:solidFill>
                  <a:srgbClr val="898989"/>
                </a:solidFill>
                <a:latin typeface="Palatino Linotype" pitchFamily="16" charset="0"/>
              </a:rPr>
              <a:t> 14550  Blainville-sur-Orne</a:t>
            </a:r>
          </a:p>
          <a:p>
            <a:pPr marL="0" indent="0" algn="ctr">
              <a:lnSpc>
                <a:spcPts val="5788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fr-FR" sz="5400" dirty="0">
              <a:solidFill>
                <a:srgbClr val="2F5897"/>
              </a:solidFill>
              <a:latin typeface="Palatino Linotype" pitchFamily="1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1214437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560" y="5805264"/>
            <a:ext cx="8747908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Sylvie </a:t>
            </a:r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Debled / Patricia Lassus / Stéphanie Legallais / Florence </a:t>
            </a:r>
            <a:r>
              <a:rPr lang="fr-FR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Rouzière</a:t>
            </a:r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-Auvray</a:t>
            </a:r>
          </a:p>
          <a:p>
            <a:r>
              <a:rPr lang="fr-FR" sz="16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Infirmière scolaire / prof. documentaliste / professeure S.V.T. / assistante sociale</a:t>
            </a:r>
          </a:p>
        </p:txBody>
      </p:sp>
    </p:spTree>
    <p:extLst>
      <p:ext uri="{BB962C8B-B14F-4D97-AF65-F5344CB8AC3E}">
        <p14:creationId xmlns:p14="http://schemas.microsoft.com/office/powerpoint/2010/main" val="3898049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187293"/>
            <a:ext cx="7344816" cy="6097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dirty="0">
                <a:latin typeface="Segoe Print" panose="02000600000000000000" pitchFamily="2" charset="0"/>
              </a:rPr>
              <a:t>Des actions, un « programme », tout au long de la scolarité des élèves au collège. </a:t>
            </a:r>
          </a:p>
          <a:p>
            <a:pPr algn="just">
              <a:lnSpc>
                <a:spcPct val="150000"/>
              </a:lnSpc>
            </a:pPr>
            <a:endParaRPr lang="fr-FR" sz="1000" dirty="0">
              <a:latin typeface="Segoe Print" panose="020006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2200" b="1" dirty="0">
                <a:latin typeface="Segoe Print" panose="02000600000000000000" pitchFamily="2" charset="0"/>
              </a:rPr>
              <a:t>La progression verticale de ces actions peut et doit permettre aux élèves d’appréhender leur entourage, leurs relations et leur avenir avec un regard éclairé notamment vis-à-vis de l’égalité pour tous. </a:t>
            </a:r>
          </a:p>
          <a:p>
            <a:pPr algn="just">
              <a:lnSpc>
                <a:spcPct val="150000"/>
              </a:lnSpc>
            </a:pPr>
            <a:endParaRPr lang="fr-FR" sz="1000" dirty="0">
              <a:latin typeface="Segoe Print" panose="020006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2200" dirty="0">
                <a:latin typeface="Segoe Print" panose="02000600000000000000" pitchFamily="2" charset="0"/>
              </a:rPr>
              <a:t>Formation du citoyen et du futur adulte. </a:t>
            </a:r>
          </a:p>
          <a:p>
            <a:pPr algn="just">
              <a:lnSpc>
                <a:spcPct val="150000"/>
              </a:lnSpc>
            </a:pPr>
            <a:r>
              <a:rPr lang="fr-FR" sz="2200" dirty="0">
                <a:latin typeface="Segoe Print" panose="02000600000000000000" pitchFamily="2" charset="0"/>
              </a:rPr>
              <a:t>Nous espérons des impacts à court et long terme.</a:t>
            </a:r>
          </a:p>
          <a:p>
            <a:pPr algn="just">
              <a:lnSpc>
                <a:spcPct val="150000"/>
              </a:lnSpc>
            </a:pPr>
            <a:endParaRPr lang="fr-FR" sz="2200" dirty="0">
              <a:latin typeface="Segoe Print" panose="02000600000000000000" pitchFamily="2" charset="0"/>
            </a:endParaRPr>
          </a:p>
          <a:p>
            <a:pPr algn="r">
              <a:lnSpc>
                <a:spcPct val="150000"/>
              </a:lnSpc>
            </a:pPr>
            <a:endParaRPr lang="fr-FR" sz="2200" dirty="0">
              <a:latin typeface="Segoe Print" panose="020006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80F3C3-18F5-45A8-9A25-27A14617ACB0}"/>
              </a:ext>
            </a:extLst>
          </p:cNvPr>
          <p:cNvSpPr txBox="1"/>
          <p:nvPr/>
        </p:nvSpPr>
        <p:spPr>
          <a:xfrm>
            <a:off x="1763688" y="479407"/>
            <a:ext cx="51845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00487E"/>
                </a:solidFill>
              </a:rPr>
              <a:t>Le projet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4890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47687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Constats / Objectifs du collège Langevin Wallon</a:t>
            </a:r>
          </a:p>
        </p:txBody>
      </p:sp>
      <p:sp>
        <p:nvSpPr>
          <p:cNvPr id="50179" name="Espace réservé du contenu 2"/>
          <p:cNvSpPr>
            <a:spLocks noGrp="1"/>
          </p:cNvSpPr>
          <p:nvPr>
            <p:ph idx="1"/>
          </p:nvPr>
        </p:nvSpPr>
        <p:spPr>
          <a:xfrm>
            <a:off x="632248" y="1162310"/>
            <a:ext cx="7992888" cy="525680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FR" altLang="fr-FR" sz="1800" b="1" u="sng" dirty="0">
                <a:solidFill>
                  <a:schemeClr val="tx1"/>
                </a:solidFill>
              </a:rPr>
              <a:t>Constats</a:t>
            </a:r>
            <a:r>
              <a:rPr lang="fr-FR" altLang="fr-FR" sz="1800" dirty="0">
                <a:solidFill>
                  <a:schemeClr val="tx1"/>
                </a:solidFill>
              </a:rPr>
              <a:t> : (en 2010)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/>
            <a:r>
              <a:rPr lang="fr-FR" altLang="fr-FR" sz="1800" dirty="0">
                <a:solidFill>
                  <a:schemeClr val="tx1"/>
                </a:solidFill>
              </a:rPr>
              <a:t> Beaucoup « d’</a:t>
            </a:r>
            <a:r>
              <a:rPr lang="fr-FR" altLang="fr-FR" sz="1800" b="1" dirty="0">
                <a:solidFill>
                  <a:schemeClr val="tx1"/>
                </a:solidFill>
              </a:rPr>
              <a:t>incivilités</a:t>
            </a:r>
            <a:r>
              <a:rPr lang="fr-FR" altLang="fr-FR" sz="1800" dirty="0">
                <a:solidFill>
                  <a:schemeClr val="tx1"/>
                </a:solidFill>
              </a:rPr>
              <a:t> » à caractère sexuel entre les élèves, de non respect</a:t>
            </a:r>
          </a:p>
          <a:p>
            <a:pPr marL="0" indent="0" eaLnBrk="1" hangingPunct="1"/>
            <a:r>
              <a:rPr lang="fr-FR" altLang="fr-FR" sz="1800" dirty="0">
                <a:solidFill>
                  <a:schemeClr val="tx1"/>
                </a:solidFill>
              </a:rPr>
              <a:t> Manque d’</a:t>
            </a:r>
            <a:r>
              <a:rPr lang="fr-FR" altLang="fr-FR" sz="1800" b="1" dirty="0">
                <a:solidFill>
                  <a:schemeClr val="tx1"/>
                </a:solidFill>
              </a:rPr>
              <a:t>ambition</a:t>
            </a:r>
            <a:r>
              <a:rPr lang="fr-FR" altLang="fr-FR" sz="1800" dirty="0">
                <a:solidFill>
                  <a:schemeClr val="tx1"/>
                </a:solidFill>
              </a:rPr>
              <a:t> scolaire de beaucoup de filles, mise en péril de  la scolarité des garçons de part leur attitude</a:t>
            </a:r>
          </a:p>
          <a:p>
            <a:pPr marL="0" indent="0" eaLnBrk="1" hangingPunct="1"/>
            <a:r>
              <a:rPr lang="fr-FR" altLang="fr-FR" sz="1800" dirty="0">
                <a:solidFill>
                  <a:schemeClr val="tx1"/>
                </a:solidFill>
              </a:rPr>
              <a:t> </a:t>
            </a:r>
            <a:r>
              <a:rPr lang="fr-FR" altLang="fr-FR" sz="1800" b="1" dirty="0">
                <a:solidFill>
                  <a:schemeClr val="tx1"/>
                </a:solidFill>
              </a:rPr>
              <a:t>Fatalité</a:t>
            </a:r>
            <a:r>
              <a:rPr lang="fr-FR" altLang="fr-FR" sz="1800" dirty="0">
                <a:solidFill>
                  <a:schemeClr val="tx1"/>
                </a:solidFill>
              </a:rPr>
              <a:t>… « c’est la vie !, c’est comme ça ! »</a:t>
            </a:r>
          </a:p>
          <a:p>
            <a:pPr marL="0" indent="0" eaLnBrk="1" hangingPunct="1"/>
            <a:r>
              <a:rPr lang="fr-FR" altLang="fr-FR" sz="1800" dirty="0">
                <a:solidFill>
                  <a:schemeClr val="tx1"/>
                </a:solidFill>
              </a:rPr>
              <a:t>…</a:t>
            </a:r>
          </a:p>
          <a:p>
            <a:pPr marL="0" indent="0" eaLnBrk="1" hangingPunct="1">
              <a:buNone/>
            </a:pPr>
            <a:endParaRPr lang="fr-FR" altLang="fr-FR" sz="10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fr-FR" altLang="fr-FR" sz="1800" b="1" u="sng" dirty="0">
                <a:solidFill>
                  <a:schemeClr val="tx1"/>
                </a:solidFill>
              </a:rPr>
              <a:t>Objectifs</a:t>
            </a:r>
            <a:r>
              <a:rPr lang="fr-FR" altLang="fr-FR" sz="1800" dirty="0">
                <a:solidFill>
                  <a:schemeClr val="tx1"/>
                </a:solidFill>
              </a:rPr>
              <a:t> :</a:t>
            </a:r>
          </a:p>
          <a:p>
            <a:pPr marL="0" indent="0" eaLnBrk="1" hangingPunct="1">
              <a:buFont typeface="Arial" charset="0"/>
              <a:buNone/>
            </a:pPr>
            <a:endParaRPr lang="fr-FR" altLang="fr-FR" sz="800" dirty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fr-FR" altLang="fr-FR" sz="1800" dirty="0">
                <a:solidFill>
                  <a:schemeClr val="tx1"/>
                </a:solidFill>
              </a:rPr>
              <a:t> Créer une </a:t>
            </a:r>
            <a:r>
              <a:rPr lang="fr-FR" altLang="fr-FR" sz="1800" b="1" dirty="0">
                <a:solidFill>
                  <a:schemeClr val="tx1"/>
                </a:solidFill>
              </a:rPr>
              <a:t>prise de conscience</a:t>
            </a:r>
            <a:r>
              <a:rPr lang="fr-FR" altLang="fr-FR" sz="1800" dirty="0">
                <a:solidFill>
                  <a:schemeClr val="tx1"/>
                </a:solidFill>
              </a:rPr>
              <a:t> chez les élèves</a:t>
            </a:r>
          </a:p>
          <a:p>
            <a:pPr marL="0" indent="0" eaLnBrk="1" hangingPunct="1"/>
            <a:r>
              <a:rPr lang="fr-FR" altLang="fr-FR" sz="1800" dirty="0">
                <a:solidFill>
                  <a:schemeClr val="tx1"/>
                </a:solidFill>
              </a:rPr>
              <a:t> </a:t>
            </a:r>
            <a:r>
              <a:rPr lang="fr-FR" altLang="fr-FR" sz="1800" b="1" dirty="0">
                <a:solidFill>
                  <a:schemeClr val="tx1"/>
                </a:solidFill>
              </a:rPr>
              <a:t>Déconstruire</a:t>
            </a:r>
            <a:r>
              <a:rPr lang="fr-FR" altLang="fr-FR" sz="1800" dirty="0">
                <a:solidFill>
                  <a:schemeClr val="tx1"/>
                </a:solidFill>
              </a:rPr>
              <a:t> leurs représentations (</a:t>
            </a:r>
            <a:r>
              <a:rPr lang="fr-FR" altLang="fr-FR" sz="1800" b="1" dirty="0">
                <a:solidFill>
                  <a:schemeClr val="tx1"/>
                </a:solidFill>
              </a:rPr>
              <a:t>stéréotypes</a:t>
            </a:r>
            <a:r>
              <a:rPr lang="fr-FR" altLang="fr-FR" sz="1800" dirty="0">
                <a:solidFill>
                  <a:schemeClr val="tx1"/>
                </a:solidFill>
              </a:rPr>
              <a:t>)</a:t>
            </a:r>
          </a:p>
          <a:p>
            <a:pPr marL="0" indent="0" eaLnBrk="1" hangingPunct="1"/>
            <a:r>
              <a:rPr lang="fr-FR" altLang="fr-FR" sz="1800" dirty="0">
                <a:solidFill>
                  <a:schemeClr val="tx1"/>
                </a:solidFill>
              </a:rPr>
              <a:t> Leur apprendre à être </a:t>
            </a:r>
            <a:r>
              <a:rPr lang="fr-FR" altLang="fr-FR" sz="1800" b="1" dirty="0">
                <a:solidFill>
                  <a:schemeClr val="tx1"/>
                </a:solidFill>
              </a:rPr>
              <a:t>libres de leurs choix</a:t>
            </a:r>
          </a:p>
          <a:p>
            <a:pPr marL="0" indent="0" eaLnBrk="1" hangingPunct="1"/>
            <a:r>
              <a:rPr lang="fr-FR" altLang="fr-FR" sz="1800" dirty="0">
                <a:solidFill>
                  <a:schemeClr val="tx1"/>
                </a:solidFill>
              </a:rPr>
              <a:t> </a:t>
            </a:r>
            <a:r>
              <a:rPr lang="fr-FR" altLang="fr-FR" sz="1800" b="1" dirty="0">
                <a:solidFill>
                  <a:schemeClr val="tx1"/>
                </a:solidFill>
              </a:rPr>
              <a:t>Respecter</a:t>
            </a:r>
            <a:r>
              <a:rPr lang="fr-FR" altLang="fr-FR" sz="1800" dirty="0">
                <a:solidFill>
                  <a:schemeClr val="tx1"/>
                </a:solidFill>
              </a:rPr>
              <a:t> l’autre sexe, l’autre en général</a:t>
            </a:r>
          </a:p>
          <a:p>
            <a:pPr marL="0" indent="0" eaLnBrk="1" hangingPunct="1"/>
            <a:r>
              <a:rPr lang="fr-FR" altLang="fr-FR" sz="1800" dirty="0">
                <a:solidFill>
                  <a:schemeClr val="tx1"/>
                </a:solidFill>
              </a:rPr>
              <a:t> </a:t>
            </a:r>
            <a:r>
              <a:rPr lang="fr-FR" altLang="fr-FR" sz="1800" b="1" dirty="0">
                <a:solidFill>
                  <a:schemeClr val="tx1"/>
                </a:solidFill>
              </a:rPr>
              <a:t>Tolérance et bien être</a:t>
            </a:r>
            <a:r>
              <a:rPr lang="fr-FR" altLang="fr-FR" sz="1800" dirty="0">
                <a:solidFill>
                  <a:schemeClr val="tx1"/>
                </a:solidFill>
              </a:rPr>
              <a:t> au collège afin de faciliter les apprentissages</a:t>
            </a:r>
          </a:p>
          <a:p>
            <a:pPr marL="0" indent="0" eaLnBrk="1" hangingPunct="1"/>
            <a:r>
              <a:rPr lang="fr-FR" altLang="fr-FR" sz="18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326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68760"/>
          </a:xfrm>
        </p:spPr>
        <p:txBody>
          <a:bodyPr/>
          <a:lstStyle/>
          <a:p>
            <a:r>
              <a:rPr lang="fr-FR" dirty="0">
                <a:solidFill>
                  <a:srgbClr val="00487E"/>
                </a:solidFill>
              </a:rPr>
              <a:t>L’ historique du collège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sz="1900" b="1" dirty="0">
                <a:solidFill>
                  <a:schemeClr val="tx1"/>
                </a:solidFill>
              </a:rPr>
              <a:t>Enseignement de la DP3 </a:t>
            </a:r>
            <a:r>
              <a:rPr lang="fr-FR" sz="1900" dirty="0">
                <a:solidFill>
                  <a:schemeClr val="tx1"/>
                </a:solidFill>
              </a:rPr>
              <a:t>dont seul son programme indiquait « </a:t>
            </a:r>
            <a:r>
              <a:rPr lang="fr-FR" sz="1900" b="1" dirty="0">
                <a:solidFill>
                  <a:schemeClr val="tx1"/>
                </a:solidFill>
              </a:rPr>
              <a:t>Repérer et analyser la place respective des femmes et des hommes dans les activités professionnelles</a:t>
            </a:r>
            <a:r>
              <a:rPr lang="fr-FR" sz="1900" dirty="0">
                <a:solidFill>
                  <a:schemeClr val="tx1"/>
                </a:solidFill>
              </a:rPr>
              <a:t> ». Les premières activités et supports pédagogique ont été élaborés dans ce cadre ( 2 enseignantes dont Nina Charlier, responsable de la commission femmes au SNEP-FSU)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900" dirty="0">
                <a:solidFill>
                  <a:schemeClr val="tx1"/>
                </a:solidFill>
              </a:rPr>
              <a:t>Un </a:t>
            </a:r>
            <a:r>
              <a:rPr lang="fr-FR" sz="1900" b="1" dirty="0">
                <a:solidFill>
                  <a:schemeClr val="tx1"/>
                </a:solidFill>
              </a:rPr>
              <a:t>programme d’éducation à la sexualité </a:t>
            </a:r>
            <a:r>
              <a:rPr lang="fr-FR" sz="1900" dirty="0">
                <a:solidFill>
                  <a:schemeClr val="tx1"/>
                </a:solidFill>
              </a:rPr>
              <a:t>mis en place depuis de nombreuses années de la 6</a:t>
            </a:r>
            <a:r>
              <a:rPr lang="fr-FR" sz="1900" baseline="30000" dirty="0">
                <a:solidFill>
                  <a:schemeClr val="tx1"/>
                </a:solidFill>
              </a:rPr>
              <a:t>e</a:t>
            </a:r>
            <a:r>
              <a:rPr lang="fr-FR" sz="1900" dirty="0">
                <a:solidFill>
                  <a:schemeClr val="tx1"/>
                </a:solidFill>
              </a:rPr>
              <a:t> à la 3</a:t>
            </a:r>
            <a:r>
              <a:rPr lang="fr-FR" sz="1900" baseline="30000" dirty="0">
                <a:solidFill>
                  <a:schemeClr val="tx1"/>
                </a:solidFill>
              </a:rPr>
              <a:t>e</a:t>
            </a:r>
            <a:r>
              <a:rPr lang="fr-FR" sz="1900" dirty="0">
                <a:solidFill>
                  <a:schemeClr val="tx1"/>
                </a:solidFill>
              </a:rPr>
              <a:t> (initialement 5 intervenantes formées au collège), d’où une habitude de programmation d’animations toujours en </a:t>
            </a:r>
            <a:r>
              <a:rPr lang="fr-FR" sz="1900" dirty="0" err="1">
                <a:solidFill>
                  <a:schemeClr val="tx1"/>
                </a:solidFill>
              </a:rPr>
              <a:t>co</a:t>
            </a:r>
            <a:r>
              <a:rPr lang="fr-FR" sz="1900" dirty="0">
                <a:solidFill>
                  <a:schemeClr val="tx1"/>
                </a:solidFill>
              </a:rPr>
              <a:t>-intervention.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05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900" dirty="0">
                <a:solidFill>
                  <a:schemeClr val="tx1"/>
                </a:solidFill>
              </a:rPr>
              <a:t>Une équipe </a:t>
            </a:r>
            <a:r>
              <a:rPr lang="fr-FR" sz="1900" b="1" dirty="0">
                <a:solidFill>
                  <a:schemeClr val="tx1"/>
                </a:solidFill>
              </a:rPr>
              <a:t>solidaire.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0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900" dirty="0">
                <a:solidFill>
                  <a:schemeClr val="tx1"/>
                </a:solidFill>
              </a:rPr>
              <a:t>Une </a:t>
            </a:r>
            <a:r>
              <a:rPr lang="fr-FR" sz="1900" b="1" dirty="0">
                <a:solidFill>
                  <a:schemeClr val="tx1"/>
                </a:solidFill>
              </a:rPr>
              <a:t>volonté</a:t>
            </a:r>
            <a:r>
              <a:rPr lang="fr-FR" sz="1900" dirty="0">
                <a:solidFill>
                  <a:schemeClr val="tx1"/>
                </a:solidFill>
              </a:rPr>
              <a:t> accrue de faire avancer les choses.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900" b="1" dirty="0">
                <a:solidFill>
                  <a:schemeClr val="tx1"/>
                </a:solidFill>
              </a:rPr>
              <a:t>L’adhésion</a:t>
            </a:r>
            <a:r>
              <a:rPr lang="fr-FR" sz="1900" dirty="0">
                <a:solidFill>
                  <a:schemeClr val="tx1"/>
                </a:solidFill>
              </a:rPr>
              <a:t> et l’investissement par la suite d’une majorité des collègues femmes </a:t>
            </a:r>
            <a:r>
              <a:rPr lang="fr-FR" sz="1900" b="1" dirty="0">
                <a:solidFill>
                  <a:schemeClr val="tx1"/>
                </a:solidFill>
              </a:rPr>
              <a:t>ET</a:t>
            </a:r>
            <a:r>
              <a:rPr lang="fr-FR" sz="1900" dirty="0">
                <a:solidFill>
                  <a:schemeClr val="tx1"/>
                </a:solidFill>
              </a:rPr>
              <a:t> hommes.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7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752" t="5562" r="2752" b="2626"/>
          <a:stretch/>
        </p:blipFill>
        <p:spPr>
          <a:xfrm>
            <a:off x="668692" y="476671"/>
            <a:ext cx="7665909" cy="587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4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8" y="226782"/>
            <a:ext cx="8859123" cy="62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522555" cy="61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2481000" y="3666120"/>
            <a:ext cx="28803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7308304" y="450484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28" y="4450672"/>
            <a:ext cx="753520" cy="39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5940152" y="2060847"/>
            <a:ext cx="28803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13" y="1913518"/>
            <a:ext cx="308654" cy="30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000" b="-1"/>
          <a:stretch/>
        </p:blipFill>
        <p:spPr bwMode="auto">
          <a:xfrm>
            <a:off x="5549071" y="2482230"/>
            <a:ext cx="391081" cy="13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64395"/>
            <a:ext cx="3968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3968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01" y="1999505"/>
            <a:ext cx="3968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03723"/>
            <a:ext cx="3968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47" y="5184462"/>
            <a:ext cx="3968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38" y="1556792"/>
            <a:ext cx="3968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4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3017558"/>
            <a:ext cx="3968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46690" y="471023"/>
            <a:ext cx="233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Bien vivre ensemble</a:t>
            </a:r>
            <a:br>
              <a:rPr lang="fr-FR" sz="1600" dirty="0">
                <a:solidFill>
                  <a:srgbClr val="2F5897"/>
                </a:solidFill>
              </a:rPr>
            </a:br>
            <a:endParaRPr lang="fr-FR" dirty="0"/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0A6AF03F-E084-48EB-9BFE-69CD1BBF9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000" b="-1"/>
          <a:stretch/>
        </p:blipFill>
        <p:spPr bwMode="auto">
          <a:xfrm>
            <a:off x="3520838" y="3450208"/>
            <a:ext cx="391081" cy="13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74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5E43F-A3BF-46BA-9DE0-4E0BD79254C0}"/>
              </a:ext>
            </a:extLst>
          </p:cNvPr>
          <p:cNvSpPr/>
          <p:nvPr/>
        </p:nvSpPr>
        <p:spPr>
          <a:xfrm>
            <a:off x="449542" y="702589"/>
            <a:ext cx="8244916" cy="7010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+mj-lt"/>
              </a:rPr>
              <a:t>Actions élaborées sur 4 ans en fonctions des besoins de chaque niveau.</a:t>
            </a:r>
          </a:p>
          <a:p>
            <a:pPr algn="just">
              <a:lnSpc>
                <a:spcPct val="150000"/>
              </a:lnSpc>
            </a:pPr>
            <a:endParaRPr lang="fr-FR" sz="800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"/>
            </a:pPr>
            <a:r>
              <a:rPr lang="fr-FR" b="1" dirty="0">
                <a:latin typeface="+mj-lt"/>
                <a:sym typeface="Wingdings" panose="05000000000000000000" pitchFamily="2" charset="2"/>
              </a:rPr>
              <a:t>Action niveau 3</a:t>
            </a:r>
            <a:r>
              <a:rPr lang="fr-FR" b="1" baseline="30000" dirty="0">
                <a:latin typeface="+mj-lt"/>
                <a:sym typeface="Wingdings" panose="05000000000000000000" pitchFamily="2" charset="2"/>
              </a:rPr>
              <a:t>e</a:t>
            </a:r>
            <a:r>
              <a:rPr lang="fr-FR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(2011)</a:t>
            </a:r>
            <a:r>
              <a:rPr lang="fr-FR" b="1" dirty="0">
                <a:latin typeface="+mj-lt"/>
                <a:sym typeface="Wingdings" panose="05000000000000000000" pitchFamily="2" charset="2"/>
              </a:rPr>
              <a:t> « ORIENTATION » 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suite aux constats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+mj-lt"/>
                <a:sym typeface="Wingdings" panose="05000000000000000000" pitchFamily="2" charset="2"/>
              </a:rPr>
              <a:t>    établis en DP3 et aux choix d’orientation très genrés</a:t>
            </a:r>
          </a:p>
          <a:p>
            <a:pPr algn="just">
              <a:lnSpc>
                <a:spcPct val="150000"/>
              </a:lnSpc>
            </a:pPr>
            <a:endParaRPr lang="fr-FR" sz="800" dirty="0">
              <a:latin typeface="+mj-lt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"/>
            </a:pPr>
            <a:r>
              <a:rPr lang="fr-FR" b="1" dirty="0">
                <a:latin typeface="+mj-lt"/>
                <a:sym typeface="Wingdings" panose="05000000000000000000" pitchFamily="2" charset="2"/>
              </a:rPr>
              <a:t>Action niveau 5</a:t>
            </a:r>
            <a:r>
              <a:rPr lang="fr-FR" b="1" baseline="30000" dirty="0">
                <a:latin typeface="+mj-lt"/>
                <a:sym typeface="Wingdings" panose="05000000000000000000" pitchFamily="2" charset="2"/>
              </a:rPr>
              <a:t>e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 (2012) </a:t>
            </a:r>
            <a:r>
              <a:rPr lang="fr-FR" b="1" dirty="0">
                <a:latin typeface="+mj-lt"/>
                <a:sym typeface="Wingdings" panose="05000000000000000000" pitchFamily="2" charset="2"/>
              </a:rPr>
              <a:t>« EGALITE » 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avec la nécessité de travailler en, amont de l’orientation, les stéréotypes de sexe,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+mj-lt"/>
                <a:sym typeface="Wingdings" panose="05000000000000000000" pitchFamily="2" charset="2"/>
              </a:rPr>
              <a:t>     leur influence et l’égalité fille/garçon</a:t>
            </a:r>
          </a:p>
          <a:p>
            <a:pPr algn="just">
              <a:lnSpc>
                <a:spcPct val="150000"/>
              </a:lnSpc>
            </a:pPr>
            <a:endParaRPr lang="fr-FR" sz="800" dirty="0">
              <a:latin typeface="+mj-lt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"/>
            </a:pPr>
            <a:r>
              <a:rPr lang="fr-FR" b="1" dirty="0">
                <a:latin typeface="+mj-lt"/>
                <a:sym typeface="Wingdings" panose="05000000000000000000" pitchFamily="2" charset="2"/>
              </a:rPr>
              <a:t>Action niveau 4</a:t>
            </a:r>
            <a:r>
              <a:rPr lang="fr-FR" b="1" baseline="30000" dirty="0">
                <a:latin typeface="+mj-lt"/>
                <a:sym typeface="Wingdings" panose="05000000000000000000" pitchFamily="2" charset="2"/>
              </a:rPr>
              <a:t>e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 (2013) </a:t>
            </a:r>
            <a:r>
              <a:rPr lang="fr-FR" b="1" dirty="0">
                <a:latin typeface="+mj-lt"/>
                <a:sym typeface="Wingdings" panose="05000000000000000000" pitchFamily="2" charset="2"/>
              </a:rPr>
              <a:t>« HARCELEMENT » 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où le besoin de travailler la différence et la tolérance a été constatée afin d’éviter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+mj-lt"/>
                <a:sym typeface="Wingdings" panose="05000000000000000000" pitchFamily="2" charset="2"/>
              </a:rPr>
              <a:t>     les situations de harcèlement</a:t>
            </a:r>
          </a:p>
          <a:p>
            <a:pPr algn="just">
              <a:lnSpc>
                <a:spcPct val="150000"/>
              </a:lnSpc>
            </a:pPr>
            <a:endParaRPr lang="fr-FR" sz="800" dirty="0">
              <a:latin typeface="+mj-lt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"/>
            </a:pPr>
            <a:r>
              <a:rPr lang="fr-FR" b="1" dirty="0">
                <a:latin typeface="+mj-lt"/>
                <a:sym typeface="Wingdings" panose="05000000000000000000" pitchFamily="2" charset="2"/>
              </a:rPr>
              <a:t>Action niveau 6</a:t>
            </a:r>
            <a:r>
              <a:rPr lang="fr-FR" b="1" baseline="30000" dirty="0">
                <a:latin typeface="+mj-lt"/>
                <a:sym typeface="Wingdings" panose="05000000000000000000" pitchFamily="2" charset="2"/>
              </a:rPr>
              <a:t>e</a:t>
            </a:r>
            <a:r>
              <a:rPr lang="fr-FR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(2014) </a:t>
            </a:r>
            <a:r>
              <a:rPr lang="fr-FR" b="1" dirty="0">
                <a:latin typeface="+mj-lt"/>
                <a:sym typeface="Wingdings" panose="05000000000000000000" pitchFamily="2" charset="2"/>
              </a:rPr>
              <a:t>« C.P.S. » 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où nous avons estimé que les élèves dès leur entrée au collège devaient apprendre à se connaître soi et les </a:t>
            </a:r>
            <a:r>
              <a:rPr lang="fr-FR" dirty="0" err="1">
                <a:latin typeface="+mj-lt"/>
                <a:sym typeface="Wingdings" panose="05000000000000000000" pitchFamily="2" charset="2"/>
              </a:rPr>
              <a:t>un-es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 les autres afin d’établir de bonnes relations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fr-FR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fr-FR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6F1A07-620A-472D-B329-0FD73D667171}"/>
              </a:ext>
            </a:extLst>
          </p:cNvPr>
          <p:cNvSpPr txBox="1"/>
          <p:nvPr/>
        </p:nvSpPr>
        <p:spPr>
          <a:xfrm>
            <a:off x="971295" y="125993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487E"/>
                </a:solidFill>
              </a:rPr>
              <a:t>Une construction progressive du projet</a:t>
            </a:r>
            <a:endParaRPr lang="fr-FR" sz="3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7A34B1-60C0-4095-8DB0-00B06F100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6026473"/>
            <a:ext cx="2107137" cy="402125"/>
          </a:xfrm>
          <a:prstGeom prst="rect">
            <a:avLst/>
          </a:prstGeom>
        </p:spPr>
      </p:pic>
      <p:pic>
        <p:nvPicPr>
          <p:cNvPr id="6" name="Picture 4" descr="http://img.over-blog.com/300x297/3/88/16/86/PANNEAU-STOP-DISCRIMINATIONS.jpg">
            <a:extLst>
              <a:ext uri="{FF2B5EF4-FFF2-40B4-BE49-F238E27FC236}">
                <a16:creationId xmlns:a16="http://schemas.microsoft.com/office/drawing/2014/main" id="{BD8EEB50-BEF3-4523-BC13-345B5280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4149080"/>
            <a:ext cx="1003018" cy="9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5596A7-7A62-4EA4-B449-344439F45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654" y="2817860"/>
            <a:ext cx="1279552" cy="8781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591C05-820F-44A4-9C0F-26A066C597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2"/>
          <a:stretch/>
        </p:blipFill>
        <p:spPr>
          <a:xfrm>
            <a:off x="7596336" y="1349914"/>
            <a:ext cx="931011" cy="109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193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altLang="fr-FR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intervenant-es</a:t>
            </a:r>
            <a:r>
              <a:rPr lang="fr-FR" altLang="fr-F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fr-FR" altLang="fr-FR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fr-FR" altLang="fr-F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-interventions</a:t>
            </a:r>
          </a:p>
        </p:txBody>
      </p:sp>
      <p:sp>
        <p:nvSpPr>
          <p:cNvPr id="52227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998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000" u="sng" dirty="0">
                <a:solidFill>
                  <a:schemeClr val="tx1"/>
                </a:solidFill>
              </a:rPr>
              <a:t>L’équipe sur le projet des 6</a:t>
            </a:r>
            <a:r>
              <a:rPr lang="fr-FR" altLang="fr-FR" sz="2000" u="sng" baseline="30000" dirty="0">
                <a:solidFill>
                  <a:schemeClr val="tx1"/>
                </a:solidFill>
              </a:rPr>
              <a:t>èmes</a:t>
            </a:r>
            <a:r>
              <a:rPr lang="fr-FR" altLang="fr-FR" sz="2000" baseline="30000" dirty="0">
                <a:solidFill>
                  <a:schemeClr val="tx1"/>
                </a:solidFill>
              </a:rPr>
              <a:t> </a:t>
            </a:r>
            <a:r>
              <a:rPr lang="fr-FR" altLang="fr-FR" sz="2000" dirty="0">
                <a:solidFill>
                  <a:schemeClr val="tx1"/>
                </a:solidFill>
              </a:rPr>
              <a:t>: </a:t>
            </a:r>
            <a:r>
              <a:rPr lang="fr-FR" altLang="fr-FR" sz="2000" b="1" dirty="0">
                <a:solidFill>
                  <a:schemeClr val="tx1"/>
                </a:solidFill>
              </a:rPr>
              <a:t>Professeures principales +  CPE </a:t>
            </a:r>
            <a:r>
              <a:rPr lang="fr-FR" altLang="fr-FR" sz="2000" dirty="0">
                <a:solidFill>
                  <a:schemeClr val="tx1"/>
                </a:solidFill>
              </a:rPr>
              <a:t>/ </a:t>
            </a:r>
            <a:r>
              <a:rPr lang="fr-FR" altLang="fr-FR" sz="2000" b="1" dirty="0">
                <a:solidFill>
                  <a:schemeClr val="tx1"/>
                </a:solidFill>
              </a:rPr>
              <a:t>infirmière </a:t>
            </a:r>
            <a:r>
              <a:rPr lang="fr-FR" altLang="fr-FR" sz="2000" dirty="0">
                <a:solidFill>
                  <a:schemeClr val="tx1"/>
                </a:solidFill>
              </a:rPr>
              <a:t>/ </a:t>
            </a:r>
            <a:r>
              <a:rPr lang="fr-FR" altLang="fr-FR" sz="2000" b="1" dirty="0">
                <a:solidFill>
                  <a:schemeClr val="tx1"/>
                </a:solidFill>
              </a:rPr>
              <a:t>assistante sociale / documentaliste</a:t>
            </a:r>
          </a:p>
          <a:p>
            <a:pPr marL="0" indent="0">
              <a:buNone/>
            </a:pPr>
            <a:endParaRPr lang="fr-FR" altLang="fr-FR" sz="20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altLang="fr-FR" sz="2000" u="sng" dirty="0">
                <a:solidFill>
                  <a:schemeClr val="tx1"/>
                </a:solidFill>
              </a:rPr>
              <a:t>L’équipe sur le projet des 5</a:t>
            </a:r>
            <a:r>
              <a:rPr lang="fr-FR" altLang="fr-FR" sz="2000" u="sng" baseline="30000" dirty="0">
                <a:solidFill>
                  <a:schemeClr val="tx1"/>
                </a:solidFill>
              </a:rPr>
              <a:t>ème</a:t>
            </a:r>
            <a:r>
              <a:rPr lang="fr-FR" altLang="fr-FR" sz="2000" dirty="0">
                <a:solidFill>
                  <a:schemeClr val="tx1"/>
                </a:solidFill>
              </a:rPr>
              <a:t> : </a:t>
            </a:r>
            <a:r>
              <a:rPr lang="fr-FR" altLang="fr-FR" sz="2000" b="1" dirty="0" err="1">
                <a:solidFill>
                  <a:schemeClr val="tx1"/>
                </a:solidFill>
              </a:rPr>
              <a:t>Enseignant-es</a:t>
            </a:r>
            <a:r>
              <a:rPr lang="fr-FR" altLang="fr-FR" sz="2000" b="1" dirty="0">
                <a:solidFill>
                  <a:schemeClr val="tx1"/>
                </a:solidFill>
              </a:rPr>
              <a:t> </a:t>
            </a:r>
            <a:r>
              <a:rPr lang="fr-FR" altLang="fr-FR" sz="2000" dirty="0">
                <a:solidFill>
                  <a:schemeClr val="tx1"/>
                </a:solidFill>
              </a:rPr>
              <a:t>(SVT, Art Pla,  EPS, documentaliste…) / </a:t>
            </a:r>
            <a:r>
              <a:rPr lang="fr-FR" altLang="fr-FR" sz="2000" b="1" dirty="0">
                <a:solidFill>
                  <a:schemeClr val="tx1"/>
                </a:solidFill>
              </a:rPr>
              <a:t>CPE</a:t>
            </a:r>
            <a:r>
              <a:rPr lang="fr-FR" altLang="fr-FR" sz="2000" dirty="0">
                <a:solidFill>
                  <a:schemeClr val="tx1"/>
                </a:solidFill>
              </a:rPr>
              <a:t> / </a:t>
            </a:r>
            <a:r>
              <a:rPr lang="fr-FR" altLang="fr-FR" sz="2000" b="1" dirty="0">
                <a:solidFill>
                  <a:schemeClr val="tx1"/>
                </a:solidFill>
              </a:rPr>
              <a:t>infirmière </a:t>
            </a:r>
            <a:r>
              <a:rPr lang="fr-FR" altLang="fr-FR" sz="2000" dirty="0">
                <a:solidFill>
                  <a:schemeClr val="tx1"/>
                </a:solidFill>
              </a:rPr>
              <a:t>/ </a:t>
            </a:r>
            <a:r>
              <a:rPr lang="fr-FR" altLang="fr-FR" sz="2000" b="1" dirty="0">
                <a:solidFill>
                  <a:schemeClr val="tx1"/>
                </a:solidFill>
              </a:rPr>
              <a:t>assistante sociale + EXTERIEURS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altLang="fr-FR" sz="2000" u="sng" dirty="0">
                <a:solidFill>
                  <a:schemeClr val="tx1"/>
                </a:solidFill>
              </a:rPr>
              <a:t>L’équipe sur le projet des 4</a:t>
            </a:r>
            <a:r>
              <a:rPr lang="fr-FR" altLang="fr-FR" sz="2000" u="sng" baseline="30000" dirty="0">
                <a:solidFill>
                  <a:schemeClr val="tx1"/>
                </a:solidFill>
              </a:rPr>
              <a:t>ème</a:t>
            </a:r>
            <a:r>
              <a:rPr lang="fr-FR" altLang="fr-FR" sz="2000" u="sng" dirty="0">
                <a:solidFill>
                  <a:schemeClr val="tx1"/>
                </a:solidFill>
              </a:rPr>
              <a:t> </a:t>
            </a:r>
            <a:r>
              <a:rPr lang="fr-FR" altLang="fr-FR" sz="2000" dirty="0">
                <a:solidFill>
                  <a:schemeClr val="tx1"/>
                </a:solidFill>
              </a:rPr>
              <a:t>: Quasi </a:t>
            </a:r>
            <a:r>
              <a:rPr lang="fr-FR" altLang="fr-FR" sz="2000" b="1" dirty="0">
                <a:solidFill>
                  <a:schemeClr val="tx1"/>
                </a:solidFill>
              </a:rPr>
              <a:t>toute l’équipe + EXTERIEURS</a:t>
            </a:r>
            <a:endParaRPr lang="fr-FR" altLang="fr-FR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altLang="fr-FR" sz="2000" u="sng" dirty="0">
                <a:solidFill>
                  <a:schemeClr val="tx1"/>
                </a:solidFill>
              </a:rPr>
              <a:t>L’équipe sur le projet des 3</a:t>
            </a:r>
            <a:r>
              <a:rPr lang="fr-FR" altLang="fr-FR" sz="2000" u="sng" baseline="30000" dirty="0">
                <a:solidFill>
                  <a:schemeClr val="tx1"/>
                </a:solidFill>
              </a:rPr>
              <a:t>ème</a:t>
            </a:r>
            <a:r>
              <a:rPr lang="fr-FR" altLang="fr-FR" sz="2000" dirty="0">
                <a:solidFill>
                  <a:schemeClr val="tx1"/>
                </a:solidFill>
              </a:rPr>
              <a:t> : </a:t>
            </a:r>
            <a:endParaRPr lang="fr-FR" altLang="fr-FR" sz="20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altLang="fr-FR" sz="2000" b="1" dirty="0" err="1">
                <a:solidFill>
                  <a:schemeClr val="tx1"/>
                </a:solidFill>
              </a:rPr>
              <a:t>Professeur-es</a:t>
            </a:r>
            <a:r>
              <a:rPr lang="fr-FR" altLang="fr-FR" sz="2000" b="1" dirty="0">
                <a:solidFill>
                  <a:schemeClr val="tx1"/>
                </a:solidFill>
              </a:rPr>
              <a:t> principaux + </a:t>
            </a:r>
            <a:r>
              <a:rPr lang="fr-FR" altLang="fr-FR" sz="2000" b="1" dirty="0" err="1">
                <a:solidFill>
                  <a:schemeClr val="tx1"/>
                </a:solidFill>
              </a:rPr>
              <a:t>enseignant-es</a:t>
            </a:r>
            <a:r>
              <a:rPr lang="fr-FR" altLang="fr-FR" sz="2000" b="1" dirty="0">
                <a:solidFill>
                  <a:schemeClr val="tx1"/>
                </a:solidFill>
              </a:rPr>
              <a:t> disponibles </a:t>
            </a:r>
            <a:r>
              <a:rPr lang="fr-FR" altLang="fr-FR" sz="2000" dirty="0">
                <a:solidFill>
                  <a:schemeClr val="tx1"/>
                </a:solidFill>
              </a:rPr>
              <a:t>(surveillance et/ou </a:t>
            </a:r>
            <a:r>
              <a:rPr lang="fr-FR" altLang="fr-FR" sz="2000" dirty="0" err="1">
                <a:solidFill>
                  <a:schemeClr val="tx1"/>
                </a:solidFill>
              </a:rPr>
              <a:t>co-animation</a:t>
            </a:r>
            <a:r>
              <a:rPr lang="fr-FR" altLang="fr-FR" sz="2000" dirty="0">
                <a:solidFill>
                  <a:schemeClr val="tx1"/>
                </a:solidFill>
              </a:rPr>
              <a:t>) / </a:t>
            </a:r>
            <a:r>
              <a:rPr lang="fr-FR" altLang="fr-FR" sz="2000" b="1" dirty="0">
                <a:solidFill>
                  <a:schemeClr val="tx1"/>
                </a:solidFill>
              </a:rPr>
              <a:t>CPE </a:t>
            </a:r>
            <a:r>
              <a:rPr lang="fr-FR" altLang="fr-FR" sz="2000" dirty="0">
                <a:solidFill>
                  <a:schemeClr val="tx1"/>
                </a:solidFill>
              </a:rPr>
              <a:t>/ </a:t>
            </a:r>
            <a:r>
              <a:rPr lang="fr-FR" altLang="fr-FR" sz="2000" b="1" dirty="0">
                <a:solidFill>
                  <a:schemeClr val="tx1"/>
                </a:solidFill>
              </a:rPr>
              <a:t>principal adjoint</a:t>
            </a:r>
            <a:r>
              <a:rPr lang="fr-FR" altLang="fr-FR" sz="2000" dirty="0">
                <a:solidFill>
                  <a:schemeClr val="tx1"/>
                </a:solidFill>
              </a:rPr>
              <a:t> / </a:t>
            </a:r>
            <a:r>
              <a:rPr lang="fr-FR" altLang="fr-FR" sz="2000" b="1" dirty="0">
                <a:solidFill>
                  <a:schemeClr val="tx1"/>
                </a:solidFill>
              </a:rPr>
              <a:t>infirmière </a:t>
            </a:r>
            <a:r>
              <a:rPr lang="fr-FR" altLang="fr-FR" sz="2000" dirty="0">
                <a:solidFill>
                  <a:schemeClr val="tx1"/>
                </a:solidFill>
              </a:rPr>
              <a:t>/ </a:t>
            </a:r>
            <a:r>
              <a:rPr lang="fr-FR" altLang="fr-FR" sz="2000" b="1" dirty="0">
                <a:solidFill>
                  <a:schemeClr val="tx1"/>
                </a:solidFill>
              </a:rPr>
              <a:t>assistante sociale / documentaliste + EXTERIEURS</a:t>
            </a:r>
          </a:p>
          <a:p>
            <a:pPr marL="0" indent="0">
              <a:buFont typeface="Arial" charset="0"/>
              <a:buNone/>
            </a:pPr>
            <a:endParaRPr lang="fr-FR" altLang="fr-FR" sz="18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altLang="fr-FR" sz="18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altLang="fr-F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altLang="fr-FR" sz="22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altLang="fr-FR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alt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37748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diaporama-academique-2016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.pot [Mode de compatibilité]" id="{ABE4140C-D376-4BE9-BDFF-23C74214A693}" vid="{26625D04-A03A-4312-80BA-6114A8B3F4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13059</TotalTime>
  <Words>926</Words>
  <Application>Microsoft Macintosh PowerPoint</Application>
  <PresentationFormat>Affichage à l'écran (4:3)</PresentationFormat>
  <Paragraphs>120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Palatino Linotype</vt:lpstr>
      <vt:lpstr>Segoe Print</vt:lpstr>
      <vt:lpstr>Wingdings</vt:lpstr>
      <vt:lpstr>modele-diaporama-academique-2016</vt:lpstr>
      <vt:lpstr>Présentation PowerPoint</vt:lpstr>
      <vt:lpstr>Bien vivre ensemble Respect &amp; égalité  filles / garçons  au collège</vt:lpstr>
      <vt:lpstr>Présentation PowerPoint</vt:lpstr>
      <vt:lpstr>Constats / Objectifs du collège Langevin Wallon</vt:lpstr>
      <vt:lpstr>L’ historique du collège</vt:lpstr>
      <vt:lpstr>Présentation PowerPoint</vt:lpstr>
      <vt:lpstr>Présentation PowerPoint</vt:lpstr>
      <vt:lpstr>Présentation PowerPoint</vt:lpstr>
      <vt:lpstr>Les intervenant-es / co-interventions</vt:lpstr>
      <vt:lpstr>Présentation PowerPoint</vt:lpstr>
      <vt:lpstr>Présentation PowerPoint</vt:lpstr>
      <vt:lpstr>Financements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Rectorat</dc:creator>
  <cp:lastModifiedBy>Cédric EVAIN</cp:lastModifiedBy>
  <cp:revision>985</cp:revision>
  <cp:lastPrinted>2020-12-16T06:50:34Z</cp:lastPrinted>
  <dcterms:created xsi:type="dcterms:W3CDTF">2017-06-01T09:36:37Z</dcterms:created>
  <dcterms:modified xsi:type="dcterms:W3CDTF">2022-12-26T08:24:51Z</dcterms:modified>
</cp:coreProperties>
</file>