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7" r:id="rId2"/>
    <p:sldId id="558" r:id="rId3"/>
    <p:sldId id="559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630" r:id="rId12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izabel" initials="siz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38"/>
    <a:srgbClr val="FFE061"/>
    <a:srgbClr val="1F15FF"/>
    <a:srgbClr val="73B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05" autoAdjust="0"/>
    <p:restoredTop sz="92169" autoAdjust="0"/>
  </p:normalViewPr>
  <p:slideViewPr>
    <p:cSldViewPr snapToGrid="0" snapToObjects="1">
      <p:cViewPr varScale="1">
        <p:scale>
          <a:sx n="105" d="100"/>
          <a:sy n="105" d="100"/>
        </p:scale>
        <p:origin x="100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68391-D300-4E41-A9B6-AC569E19C12F}" type="datetimeFigureOut">
              <a:rPr lang="fr-FR"/>
              <a:pPr>
                <a:defRPr/>
              </a:pPr>
              <a:t>26/12/2022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93494-EB1C-4EF4-9347-789A422A5F3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6606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5BD8B8-1E7C-4C2D-82FA-833694FC514F}" type="datetimeFigureOut">
              <a:rPr lang="fr-FR"/>
              <a:pPr>
                <a:defRPr/>
              </a:pPr>
              <a:t>26/12/2022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B1FA2F-4FE6-4520-81FD-33D5BCA4DE8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58356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7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8C24E27A-B8D0-4778-94D3-D09BE9ED1907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8F8220-1C6F-4A69-A58D-E656636C8B9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06286"/>
            <a:ext cx="7451154" cy="1207008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1070" y="3901316"/>
            <a:ext cx="4370832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57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CFFF790-657F-4502-B871-FCD4CDC5EC0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323C95-0FB8-4FA9-B91E-42C5A7A425F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65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424958B-3E54-4D56-96D0-62C68EEDECA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F7AC9-570A-454A-9BEE-447FFF6BFD9C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83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42656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6362700" y="6356350"/>
            <a:ext cx="2084388" cy="36353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20/05/2013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>
          <a:xfrm>
            <a:off x="8543925" y="6356350"/>
            <a:ext cx="560388" cy="363538"/>
          </a:xfrm>
        </p:spPr>
        <p:txBody>
          <a:bodyPr/>
          <a:lstStyle>
            <a:lvl1pPr>
              <a:defRPr/>
            </a:lvl1pPr>
          </a:lstStyle>
          <a:p>
            <a:fld id="{0FDB521B-5C4E-4988-8096-6D399588C8B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74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FF4E23D6-A12C-468E-A333-DADDA74FB45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5BF15-BDDD-4404-BF11-8BB3715CB28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3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6204F5-4F16-404E-AC56-2C0AA355A458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69A3FC-A20D-4019-A8BA-052DDC0C7A4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pic>
        <p:nvPicPr>
          <p:cNvPr id="7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7CC9108-0759-4054-8014-356286044CC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0CB78E-64AA-4950-93A3-07032DE1FBA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2CCF50EC-0727-4D48-9954-F7C25D80DCDC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950FFD-551A-4328-BA63-AF7E787C8672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6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D8DB67CE-FC18-4A9F-A835-9B5D9AAEA765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6CCD3-BF0A-4D96-B00A-B41D27069C0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39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C88055-11C8-4423-9142-FC47B2F11A79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499B0B-50FA-4780-B055-3C24B4BAE23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88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00EA998-2CB1-44FF-8CFE-7BE9E31085ED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FAAEF2-BAE8-4755-8CDE-446CCB202D05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6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B931504-F481-4EF8-86EA-024EEED93F3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56B41F-84F6-448B-91E8-6C8AE58F4547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6513"/>
            <a:ext cx="873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9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AA45B13-64EA-4F22-BFEE-4D2AF1FDDD6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Image 11" descr="logo NPA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1BE52D-4456-46F6-A83D-F9082E6682BA}" type="slidenum">
              <a:rPr lang="fr-FR" altLang="fr-FR"/>
              <a:pPr/>
              <a:t>‹N°›</a:t>
            </a:fld>
            <a:endParaRPr lang="fr-FR" altLang="fr-FR" dirty="0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83C0E-2CE3-44DD-892A-20B2664174B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9" r:id="rId1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lassus@ac-normandie.fr" TargetMode="External"/><Relationship Id="rId2" Type="http://schemas.openxmlformats.org/officeDocument/2006/relationships/hyperlink" Target="mailto:sylvie.debled@ac-normandie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phanie.legallais@ac-normandi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tablecps.org/_front/Pages/page.ph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412776"/>
            <a:ext cx="8229600" cy="41764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Parcours citoyen</a:t>
            </a:r>
          </a:p>
          <a:p>
            <a:pPr eaLnBrk="1" hangingPunct="1"/>
            <a:r>
              <a:rPr lang="fr-FR" altLang="fr-F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Les compétences psychosociales</a:t>
            </a:r>
            <a:b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 altLang="fr-FR" sz="5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9800" y="2811485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fr-FR" sz="5400" b="1" cap="none" spc="0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ème</a:t>
            </a:r>
            <a:r>
              <a:rPr lang="fr-F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35" y="3734815"/>
            <a:ext cx="6501617" cy="113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2782144" y="5276417"/>
            <a:ext cx="3600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effectLst/>
                <a:latin typeface="Segoe Print"/>
                <a:ea typeface="Calibri"/>
                <a:cs typeface="Times New Roman"/>
              </a:rPr>
              <a:t>Bien vivre avec soi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effectLst/>
                <a:latin typeface="Segoe Print"/>
                <a:ea typeface="Calibri"/>
                <a:cs typeface="Times New Roman"/>
              </a:rPr>
              <a:t>Bien vivre avec l’autre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223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F30E78-A0CC-4742-B60B-5236E25ED17C}"/>
              </a:ext>
            </a:extLst>
          </p:cNvPr>
          <p:cNvSpPr/>
          <p:nvPr/>
        </p:nvSpPr>
        <p:spPr>
          <a:xfrm>
            <a:off x="899592" y="836712"/>
            <a:ext cx="741682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Évaluations</a:t>
            </a:r>
            <a:r>
              <a:rPr lang="fr-F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(ressenties)</a:t>
            </a:r>
          </a:p>
          <a:p>
            <a:pPr algn="ctr"/>
            <a:endParaRPr lang="fr-FR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just"/>
            <a:endParaRPr lang="fr-FR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fr-FR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l’ambiance de classe </a:t>
            </a:r>
            <a:r>
              <a:rPr lang="fr-FR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(-auto-régulation des conflits)</a:t>
            </a:r>
          </a:p>
          <a:p>
            <a:pPr algn="just"/>
            <a:endParaRPr lang="fr-FR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fr-FR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Meilleure dynamique des travaux de collaboration</a:t>
            </a:r>
          </a:p>
          <a:p>
            <a:pPr algn="just"/>
            <a:endParaRPr lang="fr-FR" sz="2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just"/>
            <a:r>
              <a:rPr lang="fr-FR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-   Des élèves qui manifestent leur souhait de rester</a:t>
            </a:r>
            <a:r>
              <a:rPr lang="fr-FR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  dans </a:t>
            </a:r>
            <a:r>
              <a:rPr lang="fr-FR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la même classe l’année </a:t>
            </a:r>
            <a:r>
              <a:rPr lang="fr-FR" sz="2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suivante</a:t>
            </a:r>
          </a:p>
        </p:txBody>
      </p:sp>
    </p:spTree>
    <p:extLst>
      <p:ext uri="{BB962C8B-B14F-4D97-AF65-F5344CB8AC3E}">
        <p14:creationId xmlns:p14="http://schemas.microsoft.com/office/powerpoint/2010/main" val="378310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052736"/>
            <a:ext cx="866615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2"/>
              </a:rPr>
              <a:t>s</a:t>
            </a:r>
            <a:r>
              <a:rPr lang="fr-FR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2"/>
              </a:rPr>
              <a:t>ylvie.debled@ac-normandie.fr</a:t>
            </a:r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3"/>
              </a:rPr>
              <a:t>patricia.lassus@ac-normandie.fr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4"/>
              </a:rPr>
              <a:t>stephanie.legallais@ac-normandie.fr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68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265" y="1700808"/>
            <a:ext cx="8229600" cy="1600200"/>
          </a:xfrm>
        </p:spPr>
        <p:txBody>
          <a:bodyPr/>
          <a:lstStyle/>
          <a:p>
            <a:r>
              <a:rPr lang="fr-FR" dirty="0"/>
              <a:t>Les compétences psychosociales</a:t>
            </a:r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67" y="476672"/>
            <a:ext cx="6504996" cy="113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4" name="Picture 2" descr="http://www.cartablecps.org/_docs/fckeditor/image/Elmnt_graph/posti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66" y="2924944"/>
            <a:ext cx="3765798" cy="37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3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332656"/>
            <a:ext cx="7776864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dirty="0">
                <a:solidFill>
                  <a:schemeClr val="tx2"/>
                </a:solidFill>
              </a:rPr>
              <a:t>DESCRIPTION DE L’ACTION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900" dirty="0"/>
              <a:t> </a:t>
            </a:r>
          </a:p>
          <a:p>
            <a:pPr lvl="0"/>
            <a:r>
              <a:rPr lang="fr-FR" sz="1600" b="1" u="sng" dirty="0"/>
              <a:t>Analyse des besoins et diagnostic justifiant l’action</a:t>
            </a:r>
            <a:endParaRPr lang="fr-FR" sz="1600" b="1" dirty="0"/>
          </a:p>
          <a:p>
            <a:pPr lvl="0"/>
            <a:r>
              <a:rPr lang="fr-FR" sz="1600" dirty="0"/>
              <a:t>Constat à la vie scolaire de conflits et d'incivilités dans la cour, les couloirs et en classe pour les 6</a:t>
            </a:r>
            <a:r>
              <a:rPr lang="fr-FR" sz="1600" baseline="30000" dirty="0"/>
              <a:t>ème</a:t>
            </a:r>
            <a:r>
              <a:rPr lang="fr-FR" sz="1600" dirty="0"/>
              <a:t> (entre autres)</a:t>
            </a:r>
          </a:p>
          <a:p>
            <a:pPr lvl="0"/>
            <a:r>
              <a:rPr lang="fr-FR" sz="1600" dirty="0"/>
              <a:t>Accueil d'élèves au profil « particulier » : IEM – Internat- ULIS</a:t>
            </a:r>
          </a:p>
          <a:p>
            <a:r>
              <a:rPr lang="fr-FR" sz="900" dirty="0"/>
              <a:t> </a:t>
            </a:r>
          </a:p>
          <a:p>
            <a:pPr lvl="0"/>
            <a:r>
              <a:rPr lang="fr-FR" sz="1600" b="1" u="sng" dirty="0"/>
              <a:t>Objectifs de l’action</a:t>
            </a:r>
            <a:r>
              <a:rPr lang="fr-FR" sz="1600" b="1" dirty="0"/>
              <a:t> </a:t>
            </a:r>
            <a:r>
              <a:rPr lang="fr-FR" sz="1600" dirty="0"/>
              <a:t>: Savoir développer des compétences personnelles et sociales :</a:t>
            </a:r>
          </a:p>
          <a:p>
            <a:pPr lvl="0"/>
            <a:r>
              <a:rPr lang="fr-FR" sz="1600" dirty="0"/>
              <a:t>	</a:t>
            </a:r>
            <a:r>
              <a:rPr lang="fr-FR" sz="1600" dirty="0">
                <a:solidFill>
                  <a:schemeClr val="tx2"/>
                </a:solidFill>
              </a:rPr>
              <a:t>-</a:t>
            </a:r>
            <a:r>
              <a:rPr lang="fr-FR" sz="1600" dirty="0"/>
              <a:t> </a:t>
            </a:r>
            <a:r>
              <a:rPr lang="fr-FR" sz="1600" b="1" dirty="0">
                <a:solidFill>
                  <a:schemeClr val="tx2"/>
                </a:solidFill>
              </a:rPr>
              <a:t>savoir prendre des décisions</a:t>
            </a:r>
          </a:p>
          <a:p>
            <a:pPr lvl="0"/>
            <a:r>
              <a:rPr lang="fr-FR" sz="1600" dirty="0">
                <a:solidFill>
                  <a:schemeClr val="tx2"/>
                </a:solidFill>
              </a:rPr>
              <a:t>	- </a:t>
            </a:r>
            <a:r>
              <a:rPr lang="fr-FR" sz="1600" b="1" dirty="0">
                <a:solidFill>
                  <a:schemeClr val="tx2"/>
                </a:solidFill>
              </a:rPr>
              <a:t>savoir résoudre des problèmes</a:t>
            </a:r>
          </a:p>
          <a:p>
            <a:pPr lvl="0"/>
            <a:r>
              <a:rPr lang="fr-FR" sz="1600" dirty="0">
                <a:solidFill>
                  <a:schemeClr val="tx2"/>
                </a:solidFill>
              </a:rPr>
              <a:t>	- </a:t>
            </a:r>
            <a:r>
              <a:rPr lang="fr-FR" sz="1600" b="1" dirty="0">
                <a:solidFill>
                  <a:schemeClr val="tx2"/>
                </a:solidFill>
              </a:rPr>
              <a:t>savoir communiquer efficacement</a:t>
            </a:r>
          </a:p>
          <a:p>
            <a:pPr lvl="0"/>
            <a:r>
              <a:rPr lang="fr-FR" sz="1600" dirty="0">
                <a:solidFill>
                  <a:schemeClr val="tx2"/>
                </a:solidFill>
              </a:rPr>
              <a:t>	- </a:t>
            </a:r>
            <a:r>
              <a:rPr lang="fr-FR" sz="1600" b="1" dirty="0">
                <a:solidFill>
                  <a:schemeClr val="tx2"/>
                </a:solidFill>
              </a:rPr>
              <a:t>savoir gérer son stress</a:t>
            </a:r>
          </a:p>
          <a:p>
            <a:pPr lvl="0"/>
            <a:r>
              <a:rPr lang="fr-FR" sz="1600" dirty="0">
                <a:solidFill>
                  <a:schemeClr val="tx2"/>
                </a:solidFill>
              </a:rPr>
              <a:t>	- </a:t>
            </a:r>
            <a:r>
              <a:rPr lang="fr-FR" sz="1600" b="1" dirty="0">
                <a:solidFill>
                  <a:schemeClr val="tx2"/>
                </a:solidFill>
              </a:rPr>
              <a:t>savoir développer des relations positives</a:t>
            </a:r>
          </a:p>
          <a:p>
            <a:pPr lvl="0"/>
            <a:r>
              <a:rPr lang="fr-FR" sz="1600" dirty="0">
                <a:solidFill>
                  <a:schemeClr val="tx2"/>
                </a:solidFill>
              </a:rPr>
              <a:t>	- </a:t>
            </a:r>
            <a:r>
              <a:rPr lang="fr-FR" sz="1600" b="1" dirty="0">
                <a:solidFill>
                  <a:schemeClr val="tx2"/>
                </a:solidFill>
              </a:rPr>
              <a:t>savoir se fixer des buts et savoir les atteindre</a:t>
            </a:r>
          </a:p>
          <a:p>
            <a:r>
              <a:rPr lang="fr-FR" sz="900" b="1" dirty="0"/>
              <a:t> </a:t>
            </a:r>
          </a:p>
          <a:p>
            <a:r>
              <a:rPr lang="fr-FR" sz="1600" b="1" u="sng" dirty="0"/>
              <a:t>Compétence 6 du socle</a:t>
            </a:r>
            <a:r>
              <a:rPr lang="fr-FR" sz="1600" dirty="0"/>
              <a:t> : Compétence sociales et civiques</a:t>
            </a:r>
          </a:p>
          <a:p>
            <a:r>
              <a:rPr lang="fr-FR" sz="1600" dirty="0"/>
              <a:t>	- Respecter les règles de vie collective</a:t>
            </a:r>
          </a:p>
          <a:p>
            <a:pPr lvl="0"/>
            <a:r>
              <a:rPr lang="fr-FR" sz="1600" dirty="0"/>
              <a:t>	- Respecter les autres notamment , ET appliquer de façon effective les 	principes d'égalité des filles et des garçons</a:t>
            </a:r>
          </a:p>
          <a:p>
            <a:r>
              <a:rPr lang="fr-FR" sz="900" dirty="0"/>
              <a:t> </a:t>
            </a:r>
          </a:p>
          <a:p>
            <a:r>
              <a:rPr lang="fr-FR" sz="1600" b="1" u="sng" dirty="0"/>
              <a:t>Compétence 7</a:t>
            </a:r>
            <a:r>
              <a:rPr lang="fr-FR" sz="1600" dirty="0"/>
              <a:t> : L'autonomie et l'initiative</a:t>
            </a:r>
          </a:p>
          <a:p>
            <a:r>
              <a:rPr lang="fr-FR" sz="1600" dirty="0"/>
              <a:t>Etre acteur de son parcours de formation et d'orientation</a:t>
            </a:r>
          </a:p>
          <a:p>
            <a:r>
              <a:rPr lang="fr-FR" sz="900" dirty="0"/>
              <a:t> </a:t>
            </a:r>
          </a:p>
          <a:p>
            <a:r>
              <a:rPr lang="fr-FR" sz="1600" b="1" u="sng" dirty="0"/>
              <a:t>Liaison avec le contrat d’objectifs </a:t>
            </a:r>
            <a:r>
              <a:rPr lang="fr-FR" sz="1600" u="sng" dirty="0"/>
              <a:t>( 2011-2015 )</a:t>
            </a:r>
            <a:r>
              <a:rPr lang="fr-FR" sz="1600" dirty="0"/>
              <a:t> :</a:t>
            </a:r>
          </a:p>
          <a:p>
            <a:pPr lvl="0"/>
            <a:r>
              <a:rPr lang="fr-FR" sz="1600" dirty="0"/>
              <a:t>Promouvoir l’innovation à travers des projets et activités interdisciplinaires</a:t>
            </a:r>
          </a:p>
          <a:p>
            <a:r>
              <a:rPr lang="fr-FR" sz="1600" b="1" u="sng" dirty="0"/>
              <a:t>Liaison avec le projet d’établissement</a:t>
            </a:r>
            <a:r>
              <a:rPr lang="fr-FR" sz="1600" u="sng" dirty="0"/>
              <a:t> ( 2012 - 2016 ) :</a:t>
            </a:r>
            <a:r>
              <a:rPr lang="fr-FR" sz="1600" dirty="0"/>
              <a:t> Axe n° 3 : Apprendre ensemble : Autonomie et exercice responsable de la citoyenneté)</a:t>
            </a:r>
          </a:p>
          <a:p>
            <a:r>
              <a:rPr lang="fr-FR" sz="1600" dirty="0"/>
              <a:t> 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786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1016775"/>
            <a:ext cx="7128792" cy="542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Quelques outils</a:t>
            </a:r>
          </a:p>
          <a:p>
            <a:pPr algn="ctr"/>
            <a:endParaRPr lang="fr-FR" sz="2400" b="1" u="sng" dirty="0"/>
          </a:p>
          <a:p>
            <a:pPr algn="ctr"/>
            <a:r>
              <a:rPr lang="fr-FR" sz="2400" dirty="0"/>
              <a:t>Cartable des compétences psychosociales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>
                <a:hlinkClick r:id="rId2"/>
              </a:rPr>
              <a:t>http://www.cartablecps.org/_front/Pages/page.php</a:t>
            </a:r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>
                <a:solidFill>
                  <a:srgbClr val="00B050"/>
                </a:solidFill>
              </a:rPr>
              <a:t>IREPS</a:t>
            </a:r>
            <a:r>
              <a:rPr lang="fr-FR" sz="2400" dirty="0"/>
              <a:t>  / </a:t>
            </a:r>
            <a:r>
              <a:rPr lang="fr-FR" sz="2400" dirty="0">
                <a:solidFill>
                  <a:srgbClr val="00B050"/>
                </a:solidFill>
              </a:rPr>
              <a:t>I</a:t>
            </a:r>
            <a:r>
              <a:rPr lang="fr-FR" sz="2400" dirty="0"/>
              <a:t>nstance </a:t>
            </a:r>
            <a:r>
              <a:rPr lang="fr-FR" sz="2400" dirty="0">
                <a:solidFill>
                  <a:srgbClr val="00B050"/>
                </a:solidFill>
              </a:rPr>
              <a:t>R</a:t>
            </a:r>
            <a:r>
              <a:rPr lang="fr-FR" sz="2400" dirty="0"/>
              <a:t>égionale d’</a:t>
            </a:r>
            <a:r>
              <a:rPr lang="fr-FR" sz="2400" dirty="0">
                <a:solidFill>
                  <a:srgbClr val="00B050"/>
                </a:solidFill>
              </a:rPr>
              <a:t>E</a:t>
            </a:r>
            <a:r>
              <a:rPr lang="fr-FR" sz="2400" dirty="0"/>
              <a:t>ducation et de </a:t>
            </a:r>
            <a:r>
              <a:rPr lang="fr-FR" sz="2400" dirty="0">
                <a:solidFill>
                  <a:srgbClr val="00B050"/>
                </a:solidFill>
              </a:rPr>
              <a:t>P</a:t>
            </a:r>
            <a:r>
              <a:rPr lang="fr-FR" sz="2400" dirty="0"/>
              <a:t>romotion à la </a:t>
            </a:r>
            <a:r>
              <a:rPr lang="fr-FR" sz="2400" dirty="0">
                <a:solidFill>
                  <a:srgbClr val="00B050"/>
                </a:solidFill>
              </a:rPr>
              <a:t>S</a:t>
            </a:r>
            <a:r>
              <a:rPr lang="fr-FR" sz="2400" dirty="0"/>
              <a:t>anté</a:t>
            </a:r>
          </a:p>
          <a:p>
            <a:pPr algn="ctr"/>
            <a:endParaRPr lang="fr-FR" sz="2400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Palatino Linotype"/>
                <a:ea typeface="Times New Roman"/>
                <a:cs typeface="Arial"/>
              </a:rPr>
              <a:t> </a:t>
            </a:r>
            <a:endParaRPr lang="fr-FR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Palatino Linotype"/>
                <a:ea typeface="SimSun"/>
                <a:cs typeface="Mangal"/>
              </a:rPr>
              <a:t>Coordination française pour la décennie</a:t>
            </a:r>
            <a:endParaRPr lang="fr-FR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400" dirty="0">
              <a:latin typeface="Calibri"/>
              <a:ea typeface="Calibri"/>
              <a:cs typeface="Times New Roman"/>
            </a:endParaRPr>
          </a:p>
          <a:p>
            <a:pPr algn="ctr"/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7525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23528" y="580739"/>
          <a:ext cx="6801966" cy="5141157"/>
        </p:xfrm>
        <a:graphic>
          <a:graphicData uri="http://schemas.openxmlformats.org/drawingml/2006/table">
            <a:tbl>
              <a:tblPr/>
              <a:tblGrid>
                <a:gridCol w="46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900">
                <a:tc>
                  <a:txBody>
                    <a:bodyPr/>
                    <a:lstStyle/>
                    <a:p>
                      <a:pPr algn="l"/>
                      <a:r>
                        <a:rPr lang="fr-FR" sz="900" b="1" dirty="0"/>
                        <a:t>CPS : </a:t>
                      </a:r>
                      <a:r>
                        <a:rPr lang="fr-FR" sz="900" b="1" dirty="0">
                          <a:solidFill>
                            <a:schemeClr val="tx2"/>
                          </a:solidFill>
                        </a:rPr>
                        <a:t>Conscience de soi</a:t>
                      </a:r>
                    </a:p>
                    <a:p>
                      <a:pPr algn="l"/>
                      <a:r>
                        <a:rPr lang="fr-FR" sz="900" b="1" dirty="0"/>
                        <a:t>Thème : Ressemblances et différences</a:t>
                      </a:r>
                    </a:p>
                    <a:p>
                      <a:pPr algn="l"/>
                      <a:r>
                        <a:rPr lang="fr-FR" sz="900" b="1" dirty="0"/>
                        <a:t>Type d'activités : Entrainement /Appropriation, Exploration, Cohésion de groupe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63">
                <a:tc>
                  <a:txBody>
                    <a:bodyPr/>
                    <a:lstStyle/>
                    <a:p>
                      <a:pPr algn="r"/>
                      <a:r>
                        <a:rPr lang="fr-FR" sz="900" b="1" dirty="0">
                          <a:solidFill>
                            <a:srgbClr val="484848"/>
                          </a:solidFill>
                          <a:effectLst/>
                        </a:rPr>
                        <a:t>Activité :</a:t>
                      </a:r>
                      <a:r>
                        <a:rPr lang="fr-FR" sz="900" b="1" dirty="0">
                          <a:effectLst/>
                        </a:rPr>
                        <a:t> </a:t>
                      </a:r>
                      <a:r>
                        <a:rPr lang="fr-FR" sz="900" b="1" dirty="0">
                          <a:effectLst/>
                          <a:latin typeface="EraserDustRegular"/>
                        </a:rPr>
                        <a:t>Domino humain</a:t>
                      </a:r>
                      <a:r>
                        <a:rPr lang="fr-FR" sz="900" b="1" dirty="0">
                          <a:effectLst/>
                        </a:rPr>
                        <a:t> </a:t>
                      </a:r>
                      <a:endParaRPr lang="fr-FR" sz="900" b="1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 b="1"/>
                        <a:t>Niveau : 8-12 ans</a:t>
                      </a:r>
                    </a:p>
                    <a:p>
                      <a:pPr algn="r"/>
                      <a:r>
                        <a:rPr lang="fr-FR" sz="900" b="1"/>
                        <a:t>Participants : « à vous de voir… »</a:t>
                      </a:r>
                    </a:p>
                    <a:p>
                      <a:pPr algn="r"/>
                      <a:r>
                        <a:rPr lang="fr-FR" sz="900" b="1"/>
                        <a:t>Durée : 15/20'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193">
                <a:tc gridSpan="2">
                  <a:txBody>
                    <a:bodyPr/>
                    <a:lstStyle/>
                    <a:p>
                      <a:pPr algn="l"/>
                      <a:r>
                        <a:rPr lang="fr-FR" sz="900" b="1">
                          <a:effectLst/>
                        </a:rPr>
                        <a:t>Objectifs :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fr-FR" sz="900">
                          <a:effectLst/>
                        </a:rPr>
                        <a:t>exprimer un point commun avec une personne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fr-FR" sz="900">
                          <a:effectLst/>
                        </a:rPr>
                        <a:t>découvrir les points communs des uns et des autres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fr-FR" sz="900">
                          <a:effectLst/>
                        </a:rPr>
                        <a:t>se situer dans un groupe</a:t>
                      </a:r>
                    </a:p>
                  </a:txBody>
                  <a:tcPr marL="294353" marR="294353" marT="0" marB="883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701">
                <a:tc>
                  <a:txBody>
                    <a:bodyPr/>
                    <a:lstStyle/>
                    <a:p>
                      <a:pPr algn="l"/>
                      <a:r>
                        <a:rPr lang="fr-FR" sz="900" b="1" dirty="0">
                          <a:effectLst/>
                        </a:rPr>
                        <a:t>Expérimentation / Mise en situation</a:t>
                      </a:r>
                    </a:p>
                    <a:p>
                      <a:pPr algn="l"/>
                      <a:r>
                        <a:rPr lang="fr-FR" sz="900" b="1" dirty="0">
                          <a:effectLst/>
                        </a:rPr>
                        <a:t>Consigne 1</a:t>
                      </a:r>
                      <a:r>
                        <a:rPr lang="fr-FR" sz="900" dirty="0">
                          <a:effectLst/>
                        </a:rPr>
                        <a:t> : Etablir le lien avec le jeu de domino que les enfants peuvent déjà connaître. De </a:t>
                      </a:r>
                      <a:r>
                        <a:rPr lang="fr-FR" sz="900" dirty="0" err="1">
                          <a:effectLst/>
                        </a:rPr>
                        <a:t>Ia</a:t>
                      </a:r>
                      <a:r>
                        <a:rPr lang="fr-FR" sz="900" dirty="0">
                          <a:effectLst/>
                        </a:rPr>
                        <a:t> même manière, il s’agit de constituer une ligne, en se plaçant à tour de rôle, à côté de quelqu’un avec qui nous pouvons avoir un point commun. Chacun représente alors un domino. Le jeu est terminé quand la chaîne est complète. Chacun dira en regardant l’autre : « </a:t>
                      </a:r>
                      <a:r>
                        <a:rPr lang="fr-FR" sz="900" i="1" dirty="0">
                          <a:effectLst/>
                        </a:rPr>
                        <a:t>Je me place à côté de toi … (prénom), parce </a:t>
                      </a:r>
                      <a:r>
                        <a:rPr lang="fr-FR" sz="900" i="1" u="sng" dirty="0">
                          <a:effectLst/>
                        </a:rPr>
                        <a:t>comme toi</a:t>
                      </a:r>
                      <a:r>
                        <a:rPr lang="fr-FR" sz="900" i="1" dirty="0">
                          <a:effectLst/>
                        </a:rPr>
                        <a:t>, j’ai… ou je suis… ou j’aime…</a:t>
                      </a:r>
                      <a:r>
                        <a:rPr lang="fr-FR" sz="900" dirty="0">
                          <a:effectLst/>
                        </a:rPr>
                        <a:t> »</a:t>
                      </a:r>
                    </a:p>
                    <a:p>
                      <a:pPr algn="l"/>
                      <a:r>
                        <a:rPr lang="fr-FR" sz="900" b="1" dirty="0">
                          <a:effectLst/>
                        </a:rPr>
                        <a:t>Consigne 2</a:t>
                      </a:r>
                      <a:r>
                        <a:rPr lang="fr-FR" sz="900" dirty="0">
                          <a:effectLst/>
                        </a:rPr>
                        <a:t> : Une fois, le domino réalisé, cette nouvelle consigne est proposée : « </a:t>
                      </a:r>
                      <a:r>
                        <a:rPr lang="fr-FR" sz="900" i="1" dirty="0">
                          <a:effectLst/>
                        </a:rPr>
                        <a:t>nous allons repartir dans l’autre sens et chacun va dire en se tournant vers son voisin : « …(Prénom),tu t’es mis à côté de moi parce que comme moi tu…</a:t>
                      </a:r>
                      <a:r>
                        <a:rPr lang="fr-FR" sz="900" dirty="0">
                          <a:effectLst/>
                        </a:rPr>
                        <a:t> »</a:t>
                      </a:r>
                    </a:p>
                    <a:p>
                      <a:pPr algn="l"/>
                      <a:r>
                        <a:rPr lang="fr-FR" sz="900" b="1" dirty="0">
                          <a:effectLst/>
                        </a:rPr>
                        <a:t>Prise de conscience / Analyse </a:t>
                      </a:r>
                    </a:p>
                    <a:p>
                      <a:pPr algn="l"/>
                      <a:r>
                        <a:rPr lang="fr-FR" sz="900" i="1" dirty="0">
                          <a:effectLst/>
                        </a:rPr>
                        <a:t>Avez-vous aimé cette activité ? Qu’en pensez-vous ? Qu’avez-vous remarqué </a:t>
                      </a:r>
                      <a:r>
                        <a:rPr lang="fr-FR" sz="900" dirty="0">
                          <a:effectLst/>
                        </a:rPr>
                        <a:t>?</a:t>
                      </a:r>
                    </a:p>
                    <a:p>
                      <a:pPr algn="l"/>
                      <a:r>
                        <a:rPr lang="fr-FR" sz="900" dirty="0">
                          <a:effectLst/>
                        </a:rPr>
                        <a:t>Selon l’âge des participants et les objectifs, l’animateur pourra faire porter l’attention sur :</a:t>
                      </a:r>
                    </a:p>
                    <a:p>
                      <a:pPr algn="l"/>
                      <a:r>
                        <a:rPr lang="fr-FR" sz="900" dirty="0">
                          <a:effectLst/>
                        </a:rPr>
                        <a:t>- les sentiments de cohésion, d’appartenance, d’existence au sein d’un groupe, de proximité physique.</a:t>
                      </a:r>
                    </a:p>
                    <a:p>
                      <a:pPr algn="l"/>
                      <a:r>
                        <a:rPr lang="fr-FR" sz="900" dirty="0">
                          <a:effectLst/>
                        </a:rPr>
                        <a:t>- les capacités utilisées : écoute, attention à l’autre, mémorisation</a:t>
                      </a:r>
                    </a:p>
                    <a:p>
                      <a:pPr algn="l"/>
                      <a:r>
                        <a:rPr lang="fr-FR" sz="900" dirty="0">
                          <a:effectLst/>
                        </a:rPr>
                        <a:t>- les besoins satisfaits : plaisir, bouger, se déplacer, occuper l’espace…</a:t>
                      </a: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0010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1" dirty="0">
                          <a:effectLst/>
                        </a:rPr>
                        <a:t>Variante</a:t>
                      </a:r>
                    </a:p>
                    <a:p>
                      <a:pPr algn="l"/>
                      <a:r>
                        <a:rPr lang="fr-FR" sz="900" b="1" dirty="0">
                          <a:effectLst/>
                        </a:rPr>
                        <a:t>Domino des qualités</a:t>
                      </a:r>
                      <a:r>
                        <a:rPr lang="fr-FR" sz="900" dirty="0">
                          <a:effectLst/>
                        </a:rPr>
                        <a:t> : appropriation d’un travail réalisé sur les qualités, compétences…</a:t>
                      </a:r>
                    </a:p>
                    <a:p>
                      <a:pPr algn="l"/>
                      <a:br>
                        <a:rPr lang="fr-FR" sz="900" dirty="0">
                          <a:effectLst/>
                        </a:rPr>
                      </a:br>
                      <a:r>
                        <a:rPr lang="fr-FR" sz="900" b="1" dirty="0">
                          <a:effectLst/>
                        </a:rPr>
                        <a:t>Matériel : </a:t>
                      </a:r>
                    </a:p>
                    <a:p>
                      <a:pPr algn="l"/>
                      <a:r>
                        <a:rPr lang="fr-FR" sz="900" dirty="0">
                          <a:effectLst/>
                        </a:rPr>
                        <a:t>Espace nécessaire pour se mettre en cercle, bouger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10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10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1377" name="Picture 1" descr="http://www.cartablecps.org/_docs/fckeditor/image/Elmnt_graph/group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1261"/>
            <a:ext cx="21431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9848482">
            <a:off x="1221274" y="4912437"/>
            <a:ext cx="212942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fr-FR" sz="405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exemple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5896" y="1484784"/>
            <a:ext cx="1493723" cy="280334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ECEF68-FF8D-4E79-8ABB-D73214BD488B}"/>
              </a:ext>
            </a:extLst>
          </p:cNvPr>
          <p:cNvSpPr txBox="1"/>
          <p:nvPr/>
        </p:nvSpPr>
        <p:spPr>
          <a:xfrm>
            <a:off x="-324544" y="0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u="sng" dirty="0">
                <a:solidFill>
                  <a:schemeClr val="tx2"/>
                </a:solidFill>
              </a:rPr>
              <a:t>Estime de soi / Mieux se connaître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1F5CEF-0512-405F-88AA-E1454BA61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50000"/>
            <a:ext cx="4139952" cy="31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5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739" y="5373216"/>
            <a:ext cx="432535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Trouve quelqu’un qui 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3771900" cy="40933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135" y="697804"/>
            <a:ext cx="3415581" cy="28182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E1E4532-FBB2-4D81-BA9C-575CEB5A4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573016"/>
            <a:ext cx="3348894" cy="32849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597666-EE18-4326-A765-DF65B09317B9}"/>
              </a:ext>
            </a:extLst>
          </p:cNvPr>
          <p:cNvSpPr txBox="1"/>
          <p:nvPr/>
        </p:nvSpPr>
        <p:spPr>
          <a:xfrm>
            <a:off x="-324544" y="0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u="sng" dirty="0">
                <a:solidFill>
                  <a:schemeClr val="tx2"/>
                </a:solidFill>
              </a:rPr>
              <a:t>Estime de soi / Mieux se connaître</a:t>
            </a:r>
          </a:p>
        </p:txBody>
      </p:sp>
      <p:pic>
        <p:nvPicPr>
          <p:cNvPr id="7" name="Picture 1" descr="http://www.cartablecps.org/_docs/fckeditor/image/Elmnt_graph/groupe2.jpg">
            <a:extLst>
              <a:ext uri="{FF2B5EF4-FFF2-40B4-BE49-F238E27FC236}">
                <a16:creationId xmlns:a16="http://schemas.microsoft.com/office/drawing/2014/main" id="{76F3F320-3AE8-46AD-BD71-E0E6BFA2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1261"/>
            <a:ext cx="21431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2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405270" y="-20280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u="sng" dirty="0">
                <a:solidFill>
                  <a:schemeClr val="tx2"/>
                </a:solidFill>
              </a:rPr>
              <a:t>Les émotions / Les besoins</a:t>
            </a: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1576"/>
            <a:ext cx="2144315" cy="37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DAB424B-27BB-45FA-A955-82AC4BA7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5803"/>
            <a:ext cx="4744327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483138E-B312-4EEC-AE13-5802904E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66" y="620688"/>
            <a:ext cx="4323056" cy="393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2FE03E-086B-4F28-9D60-601172B7B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1314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7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25" y="1670170"/>
            <a:ext cx="3735162" cy="39977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575" y="3196318"/>
            <a:ext cx="4023425" cy="27130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597" y="1729265"/>
            <a:ext cx="2956256" cy="387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050" y="1036767"/>
            <a:ext cx="289906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L’île déserte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A01A79-14EE-4B8E-84AF-8D391F3E1F2D}"/>
              </a:ext>
            </a:extLst>
          </p:cNvPr>
          <p:cNvSpPr txBox="1"/>
          <p:nvPr/>
        </p:nvSpPr>
        <p:spPr>
          <a:xfrm>
            <a:off x="311037" y="90995"/>
            <a:ext cx="795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u="sng" dirty="0">
                <a:solidFill>
                  <a:schemeClr val="tx2"/>
                </a:solidFill>
              </a:rPr>
              <a:t>Les prises de décisions / Conflits / Coopérations / Le travail en équipe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5259949-96D7-4220-9F93-A0EB82A1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8542"/>
            <a:ext cx="2144315" cy="37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92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4993"/>
            <a:ext cx="3619303" cy="488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3" y="1202164"/>
            <a:ext cx="3348371" cy="49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DFA4F6A-205D-440F-BD4C-21D091B2AEBB}"/>
              </a:ext>
            </a:extLst>
          </p:cNvPr>
          <p:cNvSpPr txBox="1"/>
          <p:nvPr/>
        </p:nvSpPr>
        <p:spPr>
          <a:xfrm>
            <a:off x="311037" y="90995"/>
            <a:ext cx="795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u="sng" dirty="0">
                <a:solidFill>
                  <a:schemeClr val="tx2"/>
                </a:solidFill>
              </a:rPr>
              <a:t>Les prises de décisions / Conflits / Coopérations / Le travail en équipe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F209B1C-E06C-46E2-A3CF-84E0236D4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144315" cy="37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8556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diaporama-academique-2016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.pot [Mode de compatibilité]" id="{ABE4140C-D376-4BE9-BDFF-23C74214A693}" vid="{26625D04-A03A-4312-80BA-6114A8B3F4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13057</TotalTime>
  <Words>694</Words>
  <Application>Microsoft Macintosh PowerPoint</Application>
  <PresentationFormat>Affichage à l'écran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EraserDustRegular</vt:lpstr>
      <vt:lpstr>Palatino Linotype</vt:lpstr>
      <vt:lpstr>Segoe Print</vt:lpstr>
      <vt:lpstr>modele-diaporama-academique-2016</vt:lpstr>
      <vt:lpstr>Présentation PowerPoint</vt:lpstr>
      <vt:lpstr>Les compétences psychosociales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</dc:creator>
  <cp:lastModifiedBy>Cédric EVAIN</cp:lastModifiedBy>
  <cp:revision>985</cp:revision>
  <cp:lastPrinted>2020-12-16T06:50:34Z</cp:lastPrinted>
  <dcterms:created xsi:type="dcterms:W3CDTF">2017-06-01T09:36:37Z</dcterms:created>
  <dcterms:modified xsi:type="dcterms:W3CDTF">2022-12-26T08:15:29Z</dcterms:modified>
</cp:coreProperties>
</file>