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1.xml" ContentType="application/vnd.openxmlformats-officedocument.themeOverr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theme/themeOverride2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598" r:id="rId2"/>
    <p:sldId id="599" r:id="rId3"/>
    <p:sldId id="600" r:id="rId4"/>
    <p:sldId id="601" r:id="rId5"/>
    <p:sldId id="602" r:id="rId6"/>
    <p:sldId id="603" r:id="rId7"/>
    <p:sldId id="604" r:id="rId8"/>
    <p:sldId id="605" r:id="rId9"/>
    <p:sldId id="606" r:id="rId10"/>
    <p:sldId id="607" r:id="rId11"/>
    <p:sldId id="630" r:id="rId12"/>
  </p:sldIdLst>
  <p:sldSz cx="9144000" cy="6858000" type="screen4x3"/>
  <p:notesSz cx="6797675" cy="9926638"/>
  <p:defaultTextStyle>
    <a:defPPr>
      <a:defRPr lang="fr-FR"/>
    </a:defPPr>
    <a:lvl1pPr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stephanie izabel" initials="siza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3A638"/>
    <a:srgbClr val="FFE061"/>
    <a:srgbClr val="1F15FF"/>
    <a:srgbClr val="73BA6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0105" autoAdjust="0"/>
    <p:restoredTop sz="92169" autoAdjust="0"/>
  </p:normalViewPr>
  <p:slideViewPr>
    <p:cSldViewPr snapToGrid="0" snapToObjects="1">
      <p:cViewPr varScale="1">
        <p:scale>
          <a:sx n="105" d="100"/>
          <a:sy n="105" d="100"/>
        </p:scale>
        <p:origin x="1008" y="20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napToObjects="1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package" Target="../embeddings/Feuille_de_calcul_Microsoft_Excel.xlsx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2.xml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package" Target="../embeddings/Feuille_de_calcul_Microsoft_Excel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fr-FR"/>
              <a:t>FILLES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Feuil1!$B$1</c:f>
              <c:strCache>
                <c:ptCount val="1"/>
                <c:pt idx="0">
                  <c:v>1 moins bone note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Feuil1!$A$2:$A$4</c:f>
              <c:strCache>
                <c:ptCount val="3"/>
                <c:pt idx="0">
                  <c:v>DES MOTS ET DES MAUX</c:v>
                </c:pt>
                <c:pt idx="1">
                  <c:v>GENERATION NUMERIQUE</c:v>
                </c:pt>
                <c:pt idx="2">
                  <c:v>SOUFFRES DOULEURS</c:v>
                </c:pt>
              </c:strCache>
            </c:strRef>
          </c:cat>
          <c:val>
            <c:numRef>
              <c:f>Feuil1!$B$2:$B$4</c:f>
              <c:numCache>
                <c:formatCode>General</c:formatCode>
                <c:ptCount val="3"/>
                <c:pt idx="0">
                  <c:v>27.27</c:v>
                </c:pt>
                <c:pt idx="1">
                  <c:v>2.72</c:v>
                </c:pt>
                <c:pt idx="2">
                  <c:v>6.81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6E6-4DC1-A68C-4C09548CCF13}"/>
            </c:ext>
          </c:extLst>
        </c:ser>
        <c:ser>
          <c:idx val="1"/>
          <c:order val="1"/>
          <c:tx>
            <c:strRef>
              <c:f>Feuil1!$C$1</c:f>
              <c:strCache>
                <c:ptCount val="1"/>
                <c:pt idx="0">
                  <c:v>2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strRef>
              <c:f>Feuil1!$A$2:$A$4</c:f>
              <c:strCache>
                <c:ptCount val="3"/>
                <c:pt idx="0">
                  <c:v>DES MOTS ET DES MAUX</c:v>
                </c:pt>
                <c:pt idx="1">
                  <c:v>GENERATION NUMERIQUE</c:v>
                </c:pt>
                <c:pt idx="2">
                  <c:v>SOUFFRES DOULEURS</c:v>
                </c:pt>
              </c:strCache>
            </c:strRef>
          </c:cat>
          <c:val>
            <c:numRef>
              <c:f>Feuil1!$C$2:$C$4</c:f>
              <c:numCache>
                <c:formatCode>General</c:formatCode>
                <c:ptCount val="3"/>
                <c:pt idx="0">
                  <c:v>47.72</c:v>
                </c:pt>
                <c:pt idx="1">
                  <c:v>4.54</c:v>
                </c:pt>
                <c:pt idx="2">
                  <c:v>54.54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6E6-4DC1-A68C-4C09548CCF13}"/>
            </c:ext>
          </c:extLst>
        </c:ser>
        <c:ser>
          <c:idx val="2"/>
          <c:order val="2"/>
          <c:tx>
            <c:strRef>
              <c:f>Feuil1!$D$1</c:f>
              <c:strCache>
                <c:ptCount val="1"/>
                <c:pt idx="0">
                  <c:v>3 meilleure note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cat>
            <c:strRef>
              <c:f>Feuil1!$A$2:$A$4</c:f>
              <c:strCache>
                <c:ptCount val="3"/>
                <c:pt idx="0">
                  <c:v>DES MOTS ET DES MAUX</c:v>
                </c:pt>
                <c:pt idx="1">
                  <c:v>GENERATION NUMERIQUE</c:v>
                </c:pt>
                <c:pt idx="2">
                  <c:v>SOUFFRES DOULEURS</c:v>
                </c:pt>
              </c:strCache>
            </c:strRef>
          </c:cat>
          <c:val>
            <c:numRef>
              <c:f>Feuil1!$D$2:$D$4</c:f>
              <c:numCache>
                <c:formatCode>General</c:formatCode>
                <c:ptCount val="3"/>
                <c:pt idx="0">
                  <c:v>25</c:v>
                </c:pt>
                <c:pt idx="1">
                  <c:v>93.18</c:v>
                </c:pt>
                <c:pt idx="2">
                  <c:v>38.630000000000003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96E6-4DC1-A68C-4C09548CCF1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99176464"/>
        <c:axId val="299175288"/>
      </c:barChart>
      <c:catAx>
        <c:axId val="29917646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299175288"/>
        <c:crosses val="autoZero"/>
        <c:auto val="1"/>
        <c:lblAlgn val="ctr"/>
        <c:lblOffset val="100"/>
        <c:noMultiLvlLbl val="0"/>
      </c:catAx>
      <c:valAx>
        <c:axId val="29917528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29917646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4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fr-FR"/>
              <a:t>GARCONS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Feuil1!$B$1</c:f>
              <c:strCache>
                <c:ptCount val="1"/>
                <c:pt idx="0">
                  <c:v>1 moins bone note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Feuil1!$A$2:$A$4</c:f>
              <c:strCache>
                <c:ptCount val="3"/>
                <c:pt idx="0">
                  <c:v>DES MOTS ET DES MAUX</c:v>
                </c:pt>
                <c:pt idx="1">
                  <c:v>GENERATION NUMERIQUE</c:v>
                </c:pt>
                <c:pt idx="2">
                  <c:v>SOUFFRES DOULEURS</c:v>
                </c:pt>
              </c:strCache>
            </c:strRef>
          </c:cat>
          <c:val>
            <c:numRef>
              <c:f>Feuil1!$B$2:$B$4</c:f>
              <c:numCache>
                <c:formatCode>General</c:formatCode>
                <c:ptCount val="3"/>
                <c:pt idx="0">
                  <c:v>27.6</c:v>
                </c:pt>
                <c:pt idx="1">
                  <c:v>4.25</c:v>
                </c:pt>
                <c:pt idx="2">
                  <c:v>12.76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D8A-4794-8495-19359ACD41B6}"/>
            </c:ext>
          </c:extLst>
        </c:ser>
        <c:ser>
          <c:idx val="1"/>
          <c:order val="1"/>
          <c:tx>
            <c:strRef>
              <c:f>Feuil1!$C$1</c:f>
              <c:strCache>
                <c:ptCount val="1"/>
                <c:pt idx="0">
                  <c:v>2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strRef>
              <c:f>Feuil1!$A$2:$A$4</c:f>
              <c:strCache>
                <c:ptCount val="3"/>
                <c:pt idx="0">
                  <c:v>DES MOTS ET DES MAUX</c:v>
                </c:pt>
                <c:pt idx="1">
                  <c:v>GENERATION NUMERIQUE</c:v>
                </c:pt>
                <c:pt idx="2">
                  <c:v>SOUFFRES DOULEURS</c:v>
                </c:pt>
              </c:strCache>
            </c:strRef>
          </c:cat>
          <c:val>
            <c:numRef>
              <c:f>Feuil1!$C$2:$C$4</c:f>
              <c:numCache>
                <c:formatCode>General</c:formatCode>
                <c:ptCount val="3"/>
                <c:pt idx="0">
                  <c:v>44.68</c:v>
                </c:pt>
                <c:pt idx="1">
                  <c:v>10.63</c:v>
                </c:pt>
                <c:pt idx="2">
                  <c:v>57.44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D8A-4794-8495-19359ACD41B6}"/>
            </c:ext>
          </c:extLst>
        </c:ser>
        <c:ser>
          <c:idx val="2"/>
          <c:order val="2"/>
          <c:tx>
            <c:strRef>
              <c:f>Feuil1!$D$1</c:f>
              <c:strCache>
                <c:ptCount val="1"/>
                <c:pt idx="0">
                  <c:v>3 meilleure note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cat>
            <c:strRef>
              <c:f>Feuil1!$A$2:$A$4</c:f>
              <c:strCache>
                <c:ptCount val="3"/>
                <c:pt idx="0">
                  <c:v>DES MOTS ET DES MAUX</c:v>
                </c:pt>
                <c:pt idx="1">
                  <c:v>GENERATION NUMERIQUE</c:v>
                </c:pt>
                <c:pt idx="2">
                  <c:v>SOUFFRES DOULEURS</c:v>
                </c:pt>
              </c:strCache>
            </c:strRef>
          </c:cat>
          <c:val>
            <c:numRef>
              <c:f>Feuil1!$D$2:$D$4</c:f>
              <c:numCache>
                <c:formatCode>General</c:formatCode>
                <c:ptCount val="3"/>
                <c:pt idx="0">
                  <c:v>25.53</c:v>
                </c:pt>
                <c:pt idx="1">
                  <c:v>89.36</c:v>
                </c:pt>
                <c:pt idx="2">
                  <c:v>29.78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DD8A-4794-8495-19359ACD41B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99169800"/>
        <c:axId val="299173328"/>
      </c:barChart>
      <c:catAx>
        <c:axId val="29916980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299173328"/>
        <c:crosses val="autoZero"/>
        <c:auto val="1"/>
        <c:lblAlgn val="ctr"/>
        <c:lblOffset val="100"/>
        <c:noMultiLvlLbl val="0"/>
      </c:catAx>
      <c:valAx>
        <c:axId val="29917332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29916980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4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2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49689" y="2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81368391-D300-4E41-A9B6-AC569E19C12F}" type="datetimeFigureOut">
              <a:rPr lang="fr-FR"/>
              <a:pPr>
                <a:defRPr/>
              </a:pPr>
              <a:t>26/12/2022</a:t>
            </a:fld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428164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49689" y="9428164"/>
            <a:ext cx="2946400" cy="498475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79893494-EB1C-4EF4-9347-789A422A5F38}" type="slidenum">
              <a:rPr lang="fr-FR" altLang="fr-FR"/>
              <a:pPr/>
              <a:t>‹N°›</a:t>
            </a:fld>
            <a:endParaRPr lang="fr-FR" altLang="fr-FR" dirty="0"/>
          </a:p>
        </p:txBody>
      </p:sp>
    </p:spTree>
    <p:extLst>
      <p:ext uri="{BB962C8B-B14F-4D97-AF65-F5344CB8AC3E}">
        <p14:creationId xmlns:p14="http://schemas.microsoft.com/office/powerpoint/2010/main" val="3516606107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6400" cy="49688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49689" y="1"/>
            <a:ext cx="2946400" cy="49688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F05BD8B8-1E7C-4C2D-82FA-833694FC514F}" type="datetimeFigureOut">
              <a:rPr lang="fr-FR"/>
              <a:pPr>
                <a:defRPr/>
              </a:pPr>
              <a:t>26/12/2022</a:t>
            </a:fld>
            <a:endParaRPr lang="fr-FR" dirty="0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fr-FR" noProof="0" dirty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79451" y="4714876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noProof="0"/>
              <a:t>Cliquez pour modifier les styles du texte du masque</a:t>
            </a:r>
          </a:p>
          <a:p>
            <a:pPr lvl="1"/>
            <a:r>
              <a:rPr lang="fr-FR" noProof="0"/>
              <a:t>Deuxième niveau</a:t>
            </a:r>
          </a:p>
          <a:p>
            <a:pPr lvl="2"/>
            <a:r>
              <a:rPr lang="fr-FR" noProof="0"/>
              <a:t>Troisième niveau</a:t>
            </a:r>
          </a:p>
          <a:p>
            <a:pPr lvl="3"/>
            <a:r>
              <a:rPr lang="fr-FR" noProof="0"/>
              <a:t>Quatrième niveau</a:t>
            </a:r>
          </a:p>
          <a:p>
            <a:pPr lvl="4"/>
            <a:r>
              <a:rPr lang="fr-FR" noProof="0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428164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49689" y="9428164"/>
            <a:ext cx="2946400" cy="4968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FCB1FA2F-4FE6-4520-81FD-33D5BCA4DE83}" type="slidenum">
              <a:rPr lang="fr-FR" altLang="fr-FR"/>
              <a:pPr/>
              <a:t>‹N°›</a:t>
            </a:fld>
            <a:endParaRPr lang="fr-FR" altLang="fr-FR" dirty="0"/>
          </a:p>
        </p:txBody>
      </p:sp>
    </p:spTree>
    <p:extLst>
      <p:ext uri="{BB962C8B-B14F-4D97-AF65-F5344CB8AC3E}">
        <p14:creationId xmlns:p14="http://schemas.microsoft.com/office/powerpoint/2010/main" val="415835640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.emf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1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66675" y="0"/>
            <a:ext cx="9271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Image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8588" y="34925"/>
            <a:ext cx="876300" cy="1196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Signalisation droite 7"/>
          <p:cNvSpPr/>
          <p:nvPr/>
        </p:nvSpPr>
        <p:spPr>
          <a:xfrm>
            <a:off x="0" y="2943225"/>
            <a:ext cx="566738" cy="211138"/>
          </a:xfrm>
          <a:prstGeom prst="homePlate">
            <a:avLst/>
          </a:prstGeom>
          <a:gradFill flip="none" rotWithShape="1">
            <a:gsLst>
              <a:gs pos="100000">
                <a:srgbClr val="73BA64"/>
              </a:gs>
              <a:gs pos="100000">
                <a:schemeClr val="accent3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fr-FR" altLang="fr-FR" sz="1000" dirty="0">
                <a:solidFill>
                  <a:srgbClr val="FFFFFF"/>
                </a:solidFill>
                <a:latin typeface="Calibri" panose="020F0502020204030204" pitchFamily="34" charset="0"/>
              </a:rPr>
              <a:t>  </a:t>
            </a:r>
            <a:fld id="{8C24E27A-B8D0-4778-94D3-D09BE9ED1907}" type="slidenum">
              <a:rPr lang="fr-FR" altLang="fr-FR" sz="1000">
                <a:solidFill>
                  <a:srgbClr val="FFFFFF"/>
                </a:solidFill>
                <a:latin typeface="Calibri" panose="020F0502020204030204" pitchFamily="34" charset="0"/>
              </a:rPr>
              <a:pPr eaLnBrk="1" hangingPunct="1"/>
              <a:t>‹N°›</a:t>
            </a:fld>
            <a:endParaRPr lang="fr-FR" altLang="fr-FR" sz="1000" dirty="0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  <p:pic>
        <p:nvPicPr>
          <p:cNvPr id="7" name="Image 11" descr="logo NPA.eps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900" y="5853113"/>
            <a:ext cx="947738" cy="868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Rectangle 2"/>
          <p:cNvSpPr>
            <a:spLocks noChangeArrowheads="1"/>
          </p:cNvSpPr>
          <p:nvPr/>
        </p:nvSpPr>
        <p:spPr bwMode="auto">
          <a:xfrm>
            <a:off x="-82550" y="2444750"/>
            <a:ext cx="568325" cy="368300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F88F8220-1C6F-4A69-A58D-E656636C8B96}" type="slidenum">
              <a:rPr lang="fr-FR" altLang="fr-FR">
                <a:solidFill>
                  <a:srgbClr val="FFFFFF"/>
                </a:solidFill>
                <a:latin typeface="Calibri" panose="020F0502020204030204" pitchFamily="34" charset="0"/>
              </a:rPr>
              <a:pPr/>
              <a:t>‹N°›</a:t>
            </a:fld>
            <a:endParaRPr lang="fr-FR" altLang="fr-FR" dirty="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0" y="1306286"/>
            <a:ext cx="7451154" cy="1207008"/>
          </a:xfrm>
        </p:spPr>
        <p:txBody>
          <a:bodyPr/>
          <a:lstStyle>
            <a:lvl1pPr>
              <a:defRPr sz="4000"/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4531070" y="3901316"/>
            <a:ext cx="4370832" cy="1752600"/>
          </a:xfrm>
        </p:spPr>
        <p:txBody>
          <a:bodyPr/>
          <a:lstStyle>
            <a:lvl1pPr marL="0" indent="0" algn="ctr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  <a:endParaRPr lang="fr-FR" dirty="0"/>
          </a:p>
        </p:txBody>
      </p:sp>
      <p:sp>
        <p:nvSpPr>
          <p:cNvPr id="9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12-13/11/2020</a:t>
            </a:r>
            <a:endParaRPr lang="fr-FR" dirty="0"/>
          </a:p>
        </p:txBody>
      </p:sp>
      <p:sp>
        <p:nvSpPr>
          <p:cNvPr id="10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Intitulé de la direction/service interministérielle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8245797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1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8588" y="34925"/>
            <a:ext cx="876300" cy="1196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Signalisation droite 7"/>
          <p:cNvSpPr/>
          <p:nvPr/>
        </p:nvSpPr>
        <p:spPr>
          <a:xfrm>
            <a:off x="0" y="2943225"/>
            <a:ext cx="566738" cy="211138"/>
          </a:xfrm>
          <a:prstGeom prst="homePlate">
            <a:avLst/>
          </a:prstGeom>
          <a:gradFill flip="none" rotWithShape="1">
            <a:gsLst>
              <a:gs pos="100000">
                <a:srgbClr val="73BA64"/>
              </a:gs>
              <a:gs pos="100000">
                <a:schemeClr val="accent3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fr-FR" altLang="fr-FR" sz="1000" dirty="0">
                <a:solidFill>
                  <a:srgbClr val="FFFFFF"/>
                </a:solidFill>
                <a:latin typeface="Calibri" panose="020F0502020204030204" pitchFamily="34" charset="0"/>
              </a:rPr>
              <a:t>  </a:t>
            </a:r>
            <a:fld id="{4CFFF790-657F-4502-B871-FCD4CDC5EC0F}" type="slidenum">
              <a:rPr lang="fr-FR" altLang="fr-FR" sz="1000">
                <a:solidFill>
                  <a:srgbClr val="FFFFFF"/>
                </a:solidFill>
                <a:latin typeface="Calibri" panose="020F0502020204030204" pitchFamily="34" charset="0"/>
              </a:rPr>
              <a:pPr eaLnBrk="1" hangingPunct="1"/>
              <a:t>‹N°›</a:t>
            </a:fld>
            <a:endParaRPr lang="fr-FR" altLang="fr-FR" sz="1000" dirty="0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  <p:pic>
        <p:nvPicPr>
          <p:cNvPr id="6" name="Image 11" descr="logo NPA.eps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900" y="5853113"/>
            <a:ext cx="947738" cy="868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-82550" y="2444750"/>
            <a:ext cx="568325" cy="368300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A1323C95-0FB8-4FA9-B91E-42C5A7A425F6}" type="slidenum">
              <a:rPr lang="fr-FR" altLang="fr-FR">
                <a:solidFill>
                  <a:srgbClr val="FFFFFF"/>
                </a:solidFill>
                <a:latin typeface="Calibri" panose="020F0502020204030204" pitchFamily="34" charset="0"/>
              </a:rPr>
              <a:pPr/>
              <a:t>‹N°›</a:t>
            </a:fld>
            <a:endParaRPr lang="fr-FR" altLang="fr-FR" dirty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8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r">
              <a:defRPr/>
            </a:lvl1pPr>
          </a:lstStyle>
          <a:p>
            <a:pPr>
              <a:defRPr/>
            </a:pPr>
            <a:r>
              <a:rPr lang="fr-FR"/>
              <a:t>12-13/11/2020</a:t>
            </a:r>
            <a:endParaRPr lang="fr-FR" dirty="0"/>
          </a:p>
        </p:txBody>
      </p:sp>
      <p:sp>
        <p:nvSpPr>
          <p:cNvPr id="9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Intitulé de la direction/service interministérielle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2376586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1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8588" y="34925"/>
            <a:ext cx="876300" cy="1196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Signalisation droite 7"/>
          <p:cNvSpPr/>
          <p:nvPr/>
        </p:nvSpPr>
        <p:spPr>
          <a:xfrm>
            <a:off x="0" y="2943225"/>
            <a:ext cx="566738" cy="211138"/>
          </a:xfrm>
          <a:prstGeom prst="homePlate">
            <a:avLst/>
          </a:prstGeom>
          <a:gradFill flip="none" rotWithShape="1">
            <a:gsLst>
              <a:gs pos="100000">
                <a:srgbClr val="73BA64"/>
              </a:gs>
              <a:gs pos="100000">
                <a:schemeClr val="accent3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fr-FR" altLang="fr-FR" sz="1000" dirty="0">
                <a:solidFill>
                  <a:srgbClr val="FFFFFF"/>
                </a:solidFill>
                <a:latin typeface="Calibri" panose="020F0502020204030204" pitchFamily="34" charset="0"/>
              </a:rPr>
              <a:t>  </a:t>
            </a:r>
            <a:fld id="{E424958B-3E54-4D56-96D0-62C68EEDECA0}" type="slidenum">
              <a:rPr lang="fr-FR" altLang="fr-FR" sz="1000">
                <a:solidFill>
                  <a:srgbClr val="FFFFFF"/>
                </a:solidFill>
                <a:latin typeface="Calibri" panose="020F0502020204030204" pitchFamily="34" charset="0"/>
              </a:rPr>
              <a:pPr eaLnBrk="1" hangingPunct="1"/>
              <a:t>‹N°›</a:t>
            </a:fld>
            <a:endParaRPr lang="fr-FR" altLang="fr-FR" sz="1000" dirty="0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  <p:pic>
        <p:nvPicPr>
          <p:cNvPr id="6" name="Image 11" descr="logo NPA.eps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900" y="5853113"/>
            <a:ext cx="947738" cy="868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-82550" y="2444750"/>
            <a:ext cx="568325" cy="368300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60BF7AC9-570A-454A-9BEE-447FFF6BFD9C}" type="slidenum">
              <a:rPr lang="fr-FR" altLang="fr-FR">
                <a:solidFill>
                  <a:srgbClr val="FFFFFF"/>
                </a:solidFill>
                <a:latin typeface="Calibri" panose="020F0502020204030204" pitchFamily="34" charset="0"/>
              </a:rPr>
              <a:pPr/>
              <a:t>‹N°›</a:t>
            </a:fld>
            <a:endParaRPr lang="fr-FR" altLang="fr-FR" dirty="0"/>
          </a:p>
        </p:txBody>
      </p:sp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8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r">
              <a:defRPr/>
            </a:lvl1pPr>
          </a:lstStyle>
          <a:p>
            <a:pPr>
              <a:defRPr/>
            </a:pPr>
            <a:r>
              <a:rPr lang="fr-FR"/>
              <a:t>12-13/11/2020</a:t>
            </a:r>
            <a:endParaRPr lang="fr-FR" dirty="0"/>
          </a:p>
        </p:txBody>
      </p:sp>
      <p:sp>
        <p:nvSpPr>
          <p:cNvPr id="9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Intitulé de la direction/service interministérielle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1088389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8588" y="34925"/>
            <a:ext cx="876300" cy="1196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Signalisation droite 7"/>
          <p:cNvSpPr/>
          <p:nvPr/>
        </p:nvSpPr>
        <p:spPr>
          <a:xfrm>
            <a:off x="0" y="2943225"/>
            <a:ext cx="566738" cy="211138"/>
          </a:xfrm>
          <a:prstGeom prst="homePlate">
            <a:avLst/>
          </a:prstGeom>
          <a:gradFill flip="none" rotWithShape="1">
            <a:gsLst>
              <a:gs pos="100000">
                <a:srgbClr val="73BA64"/>
              </a:gs>
              <a:gs pos="100000">
                <a:schemeClr val="accent3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fr-FR" altLang="fr-FR" sz="1000" dirty="0">
                <a:solidFill>
                  <a:srgbClr val="FFFFFF"/>
                </a:solidFill>
                <a:latin typeface="Calibri" panose="020F0502020204030204" pitchFamily="34" charset="0"/>
              </a:rPr>
              <a:t>  </a:t>
            </a:r>
            <a:fld id="{FF4E23D6-A12C-468E-A333-DADDA74FB451}" type="slidenum">
              <a:rPr lang="fr-FR" altLang="fr-FR" sz="1000">
                <a:solidFill>
                  <a:srgbClr val="FFFFFF"/>
                </a:solidFill>
                <a:latin typeface="Calibri" panose="020F0502020204030204" pitchFamily="34" charset="0"/>
              </a:rPr>
              <a:pPr eaLnBrk="1" hangingPunct="1"/>
              <a:t>‹N°›</a:t>
            </a:fld>
            <a:endParaRPr lang="fr-FR" altLang="fr-FR" sz="1000" dirty="0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  <p:pic>
        <p:nvPicPr>
          <p:cNvPr id="6" name="Image 11" descr="logo NPA.eps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900" y="5853113"/>
            <a:ext cx="947738" cy="868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-82550" y="2444750"/>
            <a:ext cx="568325" cy="368300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AC85BF15-BDDD-4404-BF11-8BB3715CB281}" type="slidenum">
              <a:rPr lang="fr-FR" altLang="fr-FR">
                <a:solidFill>
                  <a:srgbClr val="FFFFFF"/>
                </a:solidFill>
                <a:latin typeface="Calibri" panose="020F0502020204030204" pitchFamily="34" charset="0"/>
              </a:rPr>
              <a:pPr/>
              <a:t>‹N°›</a:t>
            </a:fld>
            <a:endParaRPr lang="fr-FR" altLang="fr-FR" dirty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8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12-13/11/2020</a:t>
            </a:r>
            <a:endParaRPr lang="fr-FR" dirty="0"/>
          </a:p>
        </p:txBody>
      </p:sp>
      <p:sp>
        <p:nvSpPr>
          <p:cNvPr id="9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Intitulé de la direction/service interministérielle</a:t>
            </a:r>
            <a:endParaRPr lang="fr-FR" dirty="0"/>
          </a:p>
        </p:txBody>
      </p:sp>
      <p:sp>
        <p:nvSpPr>
          <p:cNvPr id="10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 rtlCol="0"/>
          <a:lstStyle>
            <a:lvl1pPr eaLnBrk="1" hangingPunct="1">
              <a:defRPr>
                <a:solidFill>
                  <a:schemeClr val="tx1">
                    <a:tint val="75000"/>
                  </a:schemeClr>
                </a:solidFill>
                <a:latin typeface="Arial" pitchFamily="34" charset="0"/>
              </a:defRPr>
            </a:lvl1pPr>
          </a:lstStyle>
          <a:p>
            <a:pPr>
              <a:defRPr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0083273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ignalisation droite 7"/>
          <p:cNvSpPr/>
          <p:nvPr/>
        </p:nvSpPr>
        <p:spPr>
          <a:xfrm>
            <a:off x="0" y="2943225"/>
            <a:ext cx="566738" cy="211138"/>
          </a:xfrm>
          <a:prstGeom prst="homePlate">
            <a:avLst/>
          </a:prstGeom>
          <a:gradFill flip="none" rotWithShape="1">
            <a:gsLst>
              <a:gs pos="100000">
                <a:srgbClr val="73BA64"/>
              </a:gs>
              <a:gs pos="100000">
                <a:schemeClr val="accent3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fr-FR" altLang="fr-FR" sz="1000" dirty="0">
                <a:solidFill>
                  <a:srgbClr val="FFFFFF"/>
                </a:solidFill>
                <a:latin typeface="Calibri" panose="020F0502020204030204" pitchFamily="34" charset="0"/>
              </a:rPr>
              <a:t>  </a:t>
            </a:r>
            <a:fld id="{3E6204F5-4F16-404E-AC56-2C0AA355A458}" type="slidenum">
              <a:rPr lang="fr-FR" altLang="fr-FR" sz="1000">
                <a:solidFill>
                  <a:srgbClr val="FFFFFF"/>
                </a:solidFill>
                <a:latin typeface="Calibri" panose="020F0502020204030204" pitchFamily="34" charset="0"/>
              </a:rPr>
              <a:pPr eaLnBrk="1" hangingPunct="1"/>
              <a:t>‹N°›</a:t>
            </a:fld>
            <a:endParaRPr lang="fr-FR" altLang="fr-FR" sz="1000" dirty="0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  <p:pic>
        <p:nvPicPr>
          <p:cNvPr id="5" name="Image 11" descr="logo NPA.eps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900" y="5853113"/>
            <a:ext cx="947738" cy="868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-82550" y="2444750"/>
            <a:ext cx="568325" cy="368300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4369A3FC-A20D-4019-A8BA-052DDC0C7A4F}" type="slidenum">
              <a:rPr lang="fr-FR" altLang="fr-FR">
                <a:solidFill>
                  <a:srgbClr val="FFFFFF"/>
                </a:solidFill>
                <a:latin typeface="Calibri" panose="020F0502020204030204" pitchFamily="34" charset="0"/>
              </a:rPr>
              <a:pPr/>
              <a:t>‹N°›</a:t>
            </a:fld>
            <a:endParaRPr lang="fr-FR" altLang="fr-FR" dirty="0"/>
          </a:p>
        </p:txBody>
      </p:sp>
      <p:pic>
        <p:nvPicPr>
          <p:cNvPr id="7" name="Image 1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8588" y="34925"/>
            <a:ext cx="876300" cy="1196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8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r">
              <a:defRPr/>
            </a:lvl1pPr>
          </a:lstStyle>
          <a:p>
            <a:pPr>
              <a:defRPr/>
            </a:pPr>
            <a:r>
              <a:rPr lang="fr-FR"/>
              <a:t>12-13/11/2020</a:t>
            </a:r>
            <a:endParaRPr lang="fr-FR" dirty="0"/>
          </a:p>
        </p:txBody>
      </p:sp>
      <p:sp>
        <p:nvSpPr>
          <p:cNvPr id="9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Intitulé de la direction/service interministérielle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0026731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8588" y="34925"/>
            <a:ext cx="876300" cy="1196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Signalisation droite 7"/>
          <p:cNvSpPr/>
          <p:nvPr/>
        </p:nvSpPr>
        <p:spPr>
          <a:xfrm>
            <a:off x="0" y="2943225"/>
            <a:ext cx="566738" cy="211138"/>
          </a:xfrm>
          <a:prstGeom prst="homePlate">
            <a:avLst/>
          </a:prstGeom>
          <a:gradFill flip="none" rotWithShape="1">
            <a:gsLst>
              <a:gs pos="100000">
                <a:srgbClr val="73BA64"/>
              </a:gs>
              <a:gs pos="100000">
                <a:schemeClr val="accent3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fr-FR" altLang="fr-FR" sz="1000" dirty="0">
                <a:solidFill>
                  <a:srgbClr val="FFFFFF"/>
                </a:solidFill>
                <a:latin typeface="Calibri" panose="020F0502020204030204" pitchFamily="34" charset="0"/>
              </a:rPr>
              <a:t>  </a:t>
            </a:r>
            <a:fld id="{57CC9108-0759-4054-8014-356286044CC1}" type="slidenum">
              <a:rPr lang="fr-FR" altLang="fr-FR" sz="1000">
                <a:solidFill>
                  <a:srgbClr val="FFFFFF"/>
                </a:solidFill>
                <a:latin typeface="Calibri" panose="020F0502020204030204" pitchFamily="34" charset="0"/>
              </a:rPr>
              <a:pPr eaLnBrk="1" hangingPunct="1"/>
              <a:t>‹N°›</a:t>
            </a:fld>
            <a:endParaRPr lang="fr-FR" altLang="fr-FR" sz="1000" dirty="0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  <p:pic>
        <p:nvPicPr>
          <p:cNvPr id="7" name="Image 11" descr="logo NPA.eps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900" y="5853113"/>
            <a:ext cx="947738" cy="868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Rectangle 2"/>
          <p:cNvSpPr>
            <a:spLocks noChangeArrowheads="1"/>
          </p:cNvSpPr>
          <p:nvPr/>
        </p:nvSpPr>
        <p:spPr bwMode="auto">
          <a:xfrm>
            <a:off x="-82550" y="2444750"/>
            <a:ext cx="568325" cy="368300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9D0CB78E-64AA-4950-93A3-07032DE1FBA1}" type="slidenum">
              <a:rPr lang="fr-FR" altLang="fr-FR">
                <a:solidFill>
                  <a:srgbClr val="FFFFFF"/>
                </a:solidFill>
                <a:latin typeface="Calibri" panose="020F0502020204030204" pitchFamily="34" charset="0"/>
              </a:rPr>
              <a:pPr/>
              <a:t>‹N°›</a:t>
            </a:fld>
            <a:endParaRPr lang="fr-FR" altLang="fr-FR" dirty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9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r">
              <a:defRPr/>
            </a:lvl1pPr>
          </a:lstStyle>
          <a:p>
            <a:pPr>
              <a:defRPr/>
            </a:pPr>
            <a:r>
              <a:rPr lang="fr-FR"/>
              <a:t>12-13/11/2020</a:t>
            </a:r>
            <a:endParaRPr lang="fr-FR" dirty="0"/>
          </a:p>
        </p:txBody>
      </p:sp>
      <p:sp>
        <p:nvSpPr>
          <p:cNvPr id="10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Intitulé de la direction/service interministérielle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543857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8588" y="34925"/>
            <a:ext cx="876300" cy="1196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Signalisation droite 7"/>
          <p:cNvSpPr/>
          <p:nvPr/>
        </p:nvSpPr>
        <p:spPr>
          <a:xfrm>
            <a:off x="0" y="2943225"/>
            <a:ext cx="566738" cy="211138"/>
          </a:xfrm>
          <a:prstGeom prst="homePlate">
            <a:avLst/>
          </a:prstGeom>
          <a:gradFill flip="none" rotWithShape="1">
            <a:gsLst>
              <a:gs pos="100000">
                <a:srgbClr val="73BA64"/>
              </a:gs>
              <a:gs pos="100000">
                <a:schemeClr val="accent3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fr-FR" altLang="fr-FR" sz="1000" dirty="0">
                <a:solidFill>
                  <a:srgbClr val="FFFFFF"/>
                </a:solidFill>
                <a:latin typeface="Calibri" panose="020F0502020204030204" pitchFamily="34" charset="0"/>
              </a:rPr>
              <a:t>  </a:t>
            </a:r>
            <a:fld id="{2CCF50EC-0727-4D48-9954-F7C25D80DCDC}" type="slidenum">
              <a:rPr lang="fr-FR" altLang="fr-FR" sz="1000">
                <a:solidFill>
                  <a:srgbClr val="FFFFFF"/>
                </a:solidFill>
                <a:latin typeface="Calibri" panose="020F0502020204030204" pitchFamily="34" charset="0"/>
              </a:rPr>
              <a:pPr eaLnBrk="1" hangingPunct="1"/>
              <a:t>‹N°›</a:t>
            </a:fld>
            <a:endParaRPr lang="fr-FR" altLang="fr-FR" sz="1000" dirty="0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  <p:pic>
        <p:nvPicPr>
          <p:cNvPr id="9" name="Image 11" descr="logo NPA.eps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900" y="5853113"/>
            <a:ext cx="947738" cy="868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Rectangle 2"/>
          <p:cNvSpPr>
            <a:spLocks noChangeArrowheads="1"/>
          </p:cNvSpPr>
          <p:nvPr/>
        </p:nvSpPr>
        <p:spPr bwMode="auto">
          <a:xfrm>
            <a:off x="-82550" y="2444750"/>
            <a:ext cx="568325" cy="368300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01950FFD-551A-4328-BA63-AF7E787C8672}" type="slidenum">
              <a:rPr lang="fr-FR" altLang="fr-FR">
                <a:solidFill>
                  <a:srgbClr val="FFFFFF"/>
                </a:solidFill>
                <a:latin typeface="Calibri" panose="020F0502020204030204" pitchFamily="34" charset="0"/>
              </a:rPr>
              <a:pPr/>
              <a:t>‹N°›</a:t>
            </a:fld>
            <a:endParaRPr lang="fr-FR" altLang="fr-FR" dirty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11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r">
              <a:defRPr/>
            </a:lvl1pPr>
          </a:lstStyle>
          <a:p>
            <a:pPr>
              <a:defRPr/>
            </a:pPr>
            <a:r>
              <a:rPr lang="fr-FR"/>
              <a:t>12-13/11/2020</a:t>
            </a:r>
            <a:endParaRPr lang="fr-FR" dirty="0"/>
          </a:p>
        </p:txBody>
      </p:sp>
      <p:sp>
        <p:nvSpPr>
          <p:cNvPr id="12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Intitulé de la direction/service interministérielle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0266370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8588" y="34925"/>
            <a:ext cx="876300" cy="1196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Signalisation droite 7"/>
          <p:cNvSpPr/>
          <p:nvPr/>
        </p:nvSpPr>
        <p:spPr>
          <a:xfrm>
            <a:off x="0" y="2943225"/>
            <a:ext cx="566738" cy="211138"/>
          </a:xfrm>
          <a:prstGeom prst="homePlate">
            <a:avLst/>
          </a:prstGeom>
          <a:gradFill flip="none" rotWithShape="1">
            <a:gsLst>
              <a:gs pos="100000">
                <a:srgbClr val="73BA64"/>
              </a:gs>
              <a:gs pos="100000">
                <a:schemeClr val="accent3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fr-FR" altLang="fr-FR" sz="1000" dirty="0">
                <a:solidFill>
                  <a:srgbClr val="FFFFFF"/>
                </a:solidFill>
                <a:latin typeface="Calibri" panose="020F0502020204030204" pitchFamily="34" charset="0"/>
              </a:rPr>
              <a:t>  </a:t>
            </a:r>
            <a:fld id="{D8DB67CE-FC18-4A9F-A835-9B5D9AAEA765}" type="slidenum">
              <a:rPr lang="fr-FR" altLang="fr-FR" sz="1000">
                <a:solidFill>
                  <a:srgbClr val="FFFFFF"/>
                </a:solidFill>
                <a:latin typeface="Calibri" panose="020F0502020204030204" pitchFamily="34" charset="0"/>
              </a:rPr>
              <a:pPr eaLnBrk="1" hangingPunct="1"/>
              <a:t>‹N°›</a:t>
            </a:fld>
            <a:endParaRPr lang="fr-FR" altLang="fr-FR" sz="1000" dirty="0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  <p:pic>
        <p:nvPicPr>
          <p:cNvPr id="5" name="Image 11" descr="logo NPA.eps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900" y="5853113"/>
            <a:ext cx="947738" cy="868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-82550" y="2444750"/>
            <a:ext cx="568325" cy="368300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F656CCD3-BF0A-4D96-B00A-B41D27069C0F}" type="slidenum">
              <a:rPr lang="fr-FR" altLang="fr-FR">
                <a:solidFill>
                  <a:srgbClr val="FFFFFF"/>
                </a:solidFill>
                <a:latin typeface="Calibri" panose="020F0502020204030204" pitchFamily="34" charset="0"/>
              </a:rPr>
              <a:pPr/>
              <a:t>‹N°›</a:t>
            </a:fld>
            <a:endParaRPr lang="fr-FR" altLang="fr-FR" dirty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7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r">
              <a:defRPr/>
            </a:lvl1pPr>
          </a:lstStyle>
          <a:p>
            <a:pPr>
              <a:defRPr/>
            </a:pPr>
            <a:r>
              <a:rPr lang="fr-FR"/>
              <a:t>12-13/11/2020</a:t>
            </a:r>
            <a:endParaRPr lang="fr-FR" dirty="0"/>
          </a:p>
        </p:txBody>
      </p:sp>
      <p:sp>
        <p:nvSpPr>
          <p:cNvPr id="8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Intitulé de la direction/service interministérielle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6063979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8588" y="34925"/>
            <a:ext cx="876300" cy="1196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Signalisation droite 7"/>
          <p:cNvSpPr/>
          <p:nvPr/>
        </p:nvSpPr>
        <p:spPr>
          <a:xfrm>
            <a:off x="0" y="2943225"/>
            <a:ext cx="566738" cy="211138"/>
          </a:xfrm>
          <a:prstGeom prst="homePlate">
            <a:avLst/>
          </a:prstGeom>
          <a:gradFill flip="none" rotWithShape="1">
            <a:gsLst>
              <a:gs pos="100000">
                <a:srgbClr val="73BA64"/>
              </a:gs>
              <a:gs pos="100000">
                <a:schemeClr val="accent3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fr-FR" altLang="fr-FR" sz="1000" dirty="0">
                <a:solidFill>
                  <a:srgbClr val="FFFFFF"/>
                </a:solidFill>
                <a:latin typeface="Calibri" panose="020F0502020204030204" pitchFamily="34" charset="0"/>
              </a:rPr>
              <a:t>  </a:t>
            </a:r>
            <a:fld id="{3EC88055-11C8-4423-9142-FC47B2F11A79}" type="slidenum">
              <a:rPr lang="fr-FR" altLang="fr-FR" sz="1000">
                <a:solidFill>
                  <a:srgbClr val="FFFFFF"/>
                </a:solidFill>
                <a:latin typeface="Calibri" panose="020F0502020204030204" pitchFamily="34" charset="0"/>
              </a:rPr>
              <a:pPr eaLnBrk="1" hangingPunct="1"/>
              <a:t>‹N°›</a:t>
            </a:fld>
            <a:endParaRPr lang="fr-FR" altLang="fr-FR" sz="1000" dirty="0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  <p:pic>
        <p:nvPicPr>
          <p:cNvPr id="4" name="Image 11" descr="logo NPA.eps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900" y="5853113"/>
            <a:ext cx="947738" cy="868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-82550" y="2444750"/>
            <a:ext cx="568325" cy="368300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B3499B0B-50FA-4780-B055-3C24B4BAE23F}" type="slidenum">
              <a:rPr lang="fr-FR" altLang="fr-FR">
                <a:solidFill>
                  <a:srgbClr val="FFFFFF"/>
                </a:solidFill>
                <a:latin typeface="Calibri" panose="020F0502020204030204" pitchFamily="34" charset="0"/>
              </a:rPr>
              <a:pPr/>
              <a:t>‹N°›</a:t>
            </a:fld>
            <a:endParaRPr lang="fr-FR" altLang="fr-FR" dirty="0"/>
          </a:p>
        </p:txBody>
      </p:sp>
      <p:sp>
        <p:nvSpPr>
          <p:cNvPr id="6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r">
              <a:defRPr/>
            </a:lvl1pPr>
          </a:lstStyle>
          <a:p>
            <a:pPr>
              <a:defRPr/>
            </a:pPr>
            <a:r>
              <a:rPr lang="fr-FR"/>
              <a:t>12-13/11/2020</a:t>
            </a:r>
            <a:endParaRPr lang="fr-FR" dirty="0"/>
          </a:p>
        </p:txBody>
      </p:sp>
      <p:sp>
        <p:nvSpPr>
          <p:cNvPr id="7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Intitulé de la direction/service interministérielle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9688834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8588" y="34925"/>
            <a:ext cx="876300" cy="1196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Signalisation droite 7"/>
          <p:cNvSpPr/>
          <p:nvPr/>
        </p:nvSpPr>
        <p:spPr>
          <a:xfrm>
            <a:off x="0" y="2943225"/>
            <a:ext cx="566738" cy="211138"/>
          </a:xfrm>
          <a:prstGeom prst="homePlate">
            <a:avLst/>
          </a:prstGeom>
          <a:gradFill flip="none" rotWithShape="1">
            <a:gsLst>
              <a:gs pos="100000">
                <a:srgbClr val="73BA64"/>
              </a:gs>
              <a:gs pos="100000">
                <a:schemeClr val="accent3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fr-FR" altLang="fr-FR" sz="1000" dirty="0">
                <a:solidFill>
                  <a:srgbClr val="FFFFFF"/>
                </a:solidFill>
                <a:latin typeface="Calibri" panose="020F0502020204030204" pitchFamily="34" charset="0"/>
              </a:rPr>
              <a:t>  </a:t>
            </a:r>
            <a:fld id="{500EA998-2CB1-44FF-8CFE-7BE9E31085ED}" type="slidenum">
              <a:rPr lang="fr-FR" altLang="fr-FR" sz="1000">
                <a:solidFill>
                  <a:srgbClr val="FFFFFF"/>
                </a:solidFill>
                <a:latin typeface="Calibri" panose="020F0502020204030204" pitchFamily="34" charset="0"/>
              </a:rPr>
              <a:pPr eaLnBrk="1" hangingPunct="1"/>
              <a:t>‹N°›</a:t>
            </a:fld>
            <a:endParaRPr lang="fr-FR" altLang="fr-FR" sz="1000" dirty="0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  <p:pic>
        <p:nvPicPr>
          <p:cNvPr id="7" name="Image 11" descr="logo NPA.eps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900" y="5853113"/>
            <a:ext cx="947738" cy="868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Rectangle 2"/>
          <p:cNvSpPr>
            <a:spLocks noChangeArrowheads="1"/>
          </p:cNvSpPr>
          <p:nvPr/>
        </p:nvSpPr>
        <p:spPr bwMode="auto">
          <a:xfrm>
            <a:off x="-82550" y="2444750"/>
            <a:ext cx="568325" cy="368300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11FAAEF2-BAE8-4755-8CDE-446CCB202D05}" type="slidenum">
              <a:rPr lang="fr-FR" altLang="fr-FR">
                <a:solidFill>
                  <a:srgbClr val="FFFFFF"/>
                </a:solidFill>
                <a:latin typeface="Calibri" panose="020F0502020204030204" pitchFamily="34" charset="0"/>
              </a:rPr>
              <a:pPr/>
              <a:t>‹N°›</a:t>
            </a:fld>
            <a:endParaRPr lang="fr-FR" altLang="fr-FR" dirty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9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r">
              <a:defRPr/>
            </a:lvl1pPr>
          </a:lstStyle>
          <a:p>
            <a:pPr>
              <a:defRPr/>
            </a:pPr>
            <a:r>
              <a:rPr lang="fr-FR"/>
              <a:t>12-13/11/2020</a:t>
            </a:r>
            <a:endParaRPr lang="fr-FR" dirty="0"/>
          </a:p>
        </p:txBody>
      </p:sp>
      <p:sp>
        <p:nvSpPr>
          <p:cNvPr id="10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Intitulé de la direction/service interministérielle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2026916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8588" y="34925"/>
            <a:ext cx="876300" cy="1196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Signalisation droite 7"/>
          <p:cNvSpPr/>
          <p:nvPr/>
        </p:nvSpPr>
        <p:spPr>
          <a:xfrm>
            <a:off x="0" y="2943225"/>
            <a:ext cx="566738" cy="211138"/>
          </a:xfrm>
          <a:prstGeom prst="homePlate">
            <a:avLst/>
          </a:prstGeom>
          <a:gradFill flip="none" rotWithShape="1">
            <a:gsLst>
              <a:gs pos="100000">
                <a:srgbClr val="73BA64"/>
              </a:gs>
              <a:gs pos="100000">
                <a:schemeClr val="accent3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fr-FR" altLang="fr-FR" sz="1000" dirty="0">
                <a:solidFill>
                  <a:srgbClr val="FFFFFF"/>
                </a:solidFill>
                <a:latin typeface="Calibri" panose="020F0502020204030204" pitchFamily="34" charset="0"/>
              </a:rPr>
              <a:t>  </a:t>
            </a:r>
            <a:fld id="{4B931504-F481-4EF8-86EA-024EEED93F3F}" type="slidenum">
              <a:rPr lang="fr-FR" altLang="fr-FR" sz="1000">
                <a:solidFill>
                  <a:srgbClr val="FFFFFF"/>
                </a:solidFill>
                <a:latin typeface="Calibri" panose="020F0502020204030204" pitchFamily="34" charset="0"/>
              </a:rPr>
              <a:pPr eaLnBrk="1" hangingPunct="1"/>
              <a:t>‹N°›</a:t>
            </a:fld>
            <a:endParaRPr lang="fr-FR" altLang="fr-FR" sz="1000" dirty="0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  <p:pic>
        <p:nvPicPr>
          <p:cNvPr id="7" name="Image 11" descr="logo NPA.eps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900" y="5853113"/>
            <a:ext cx="947738" cy="868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Rectangle 2"/>
          <p:cNvSpPr>
            <a:spLocks noChangeArrowheads="1"/>
          </p:cNvSpPr>
          <p:nvPr/>
        </p:nvSpPr>
        <p:spPr bwMode="auto">
          <a:xfrm>
            <a:off x="-82550" y="2444750"/>
            <a:ext cx="568325" cy="368300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3A56B41F-84F6-448B-91E8-6C8AE58F4547}" type="slidenum">
              <a:rPr lang="fr-FR" altLang="fr-FR">
                <a:solidFill>
                  <a:srgbClr val="FFFFFF"/>
                </a:solidFill>
                <a:latin typeface="Calibri" panose="020F0502020204030204" pitchFamily="34" charset="0"/>
              </a:rPr>
              <a:pPr/>
              <a:t>‹N°›</a:t>
            </a:fld>
            <a:endParaRPr lang="fr-FR" altLang="fr-FR" dirty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dirty="0"/>
              <a:t>Cliquez sur l'icône pour ajouter une image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9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r">
              <a:defRPr/>
            </a:lvl1pPr>
          </a:lstStyle>
          <a:p>
            <a:pPr>
              <a:defRPr/>
            </a:pPr>
            <a:r>
              <a:rPr lang="fr-FR"/>
              <a:t>12-13/11/2020</a:t>
            </a:r>
            <a:endParaRPr lang="fr-FR" dirty="0"/>
          </a:p>
        </p:txBody>
      </p:sp>
      <p:sp>
        <p:nvSpPr>
          <p:cNvPr id="10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Intitulé de la direction/service interministérielle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98646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Image 9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063" y="36513"/>
            <a:ext cx="873125" cy="1079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Espace réservé du titre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/>
              <a:t>Cliquez et modifiez le titre</a:t>
            </a:r>
          </a:p>
        </p:txBody>
      </p:sp>
      <p:sp>
        <p:nvSpPr>
          <p:cNvPr id="1028" name="Espace réservé du texte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/>
              <a:t>Cliquez pour modifier les styles du texte du masque</a:t>
            </a:r>
          </a:p>
          <a:p>
            <a:pPr lvl="1"/>
            <a:r>
              <a:rPr lang="fr-FR" altLang="fr-FR"/>
              <a:t>Deuxième niveau</a:t>
            </a:r>
          </a:p>
          <a:p>
            <a:pPr lvl="2"/>
            <a:r>
              <a:rPr lang="fr-FR" altLang="fr-FR"/>
              <a:t>Troisième niveau</a:t>
            </a:r>
          </a:p>
          <a:p>
            <a:pPr lvl="3"/>
            <a:r>
              <a:rPr lang="fr-FR" altLang="fr-FR"/>
              <a:t>Quatrième niveau</a:t>
            </a:r>
          </a:p>
          <a:p>
            <a:pPr lvl="4"/>
            <a:r>
              <a:rPr lang="fr-FR" alt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fr-FR"/>
              <a:t>12-13/11/2020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fr-FR"/>
              <a:t>Intitulé de la direction/service interministérielle</a:t>
            </a:r>
            <a:endParaRPr lang="fr-FR" dirty="0"/>
          </a:p>
        </p:txBody>
      </p:sp>
      <p:sp>
        <p:nvSpPr>
          <p:cNvPr id="9" name="Signalisation droite 7"/>
          <p:cNvSpPr/>
          <p:nvPr/>
        </p:nvSpPr>
        <p:spPr>
          <a:xfrm>
            <a:off x="0" y="2943225"/>
            <a:ext cx="566738" cy="211138"/>
          </a:xfrm>
          <a:prstGeom prst="homePlate">
            <a:avLst/>
          </a:prstGeom>
          <a:gradFill flip="none" rotWithShape="1">
            <a:gsLst>
              <a:gs pos="100000">
                <a:srgbClr val="73BA64"/>
              </a:gs>
              <a:gs pos="100000">
                <a:schemeClr val="accent3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fr-FR" altLang="fr-FR" sz="1000" dirty="0">
                <a:solidFill>
                  <a:srgbClr val="FFFFFF"/>
                </a:solidFill>
                <a:latin typeface="Calibri" panose="020F0502020204030204" pitchFamily="34" charset="0"/>
              </a:rPr>
              <a:t>  </a:t>
            </a:r>
            <a:fld id="{EAA45B13-64EA-4F22-BFEE-4D2AF1FDDD60}" type="slidenum">
              <a:rPr lang="fr-FR" altLang="fr-FR" sz="1000">
                <a:solidFill>
                  <a:srgbClr val="FFFFFF"/>
                </a:solidFill>
                <a:latin typeface="Calibri" panose="020F0502020204030204" pitchFamily="34" charset="0"/>
              </a:rPr>
              <a:pPr eaLnBrk="1" hangingPunct="1"/>
              <a:t>‹N°›</a:t>
            </a:fld>
            <a:endParaRPr lang="fr-FR" altLang="fr-FR" sz="1000" dirty="0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  <p:pic>
        <p:nvPicPr>
          <p:cNvPr id="1032" name="Image 11" descr="logo NPA.eps"/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900" y="5853113"/>
            <a:ext cx="947738" cy="868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Espace réservé du numéro de diapositive 1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fld id="{4E1BE52D-4456-46F6-A83D-F9082E6682BA}" type="slidenum">
              <a:rPr lang="fr-FR" altLang="fr-FR"/>
              <a:pPr/>
              <a:t>‹N°›</a:t>
            </a:fld>
            <a:endParaRPr lang="fr-FR" altLang="fr-FR" dirty="0"/>
          </a:p>
        </p:txBody>
      </p:sp>
      <p:sp>
        <p:nvSpPr>
          <p:cNvPr id="1034" name="Rectangle 2"/>
          <p:cNvSpPr>
            <a:spLocks noChangeArrowheads="1"/>
          </p:cNvSpPr>
          <p:nvPr/>
        </p:nvSpPr>
        <p:spPr bwMode="auto">
          <a:xfrm>
            <a:off x="-82550" y="2444750"/>
            <a:ext cx="568325" cy="368300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43A83C0E-2CE3-44DD-892A-20B2664174BF}" type="slidenum">
              <a:rPr lang="fr-FR" altLang="fr-FR">
                <a:solidFill>
                  <a:srgbClr val="FFFFFF"/>
                </a:solidFill>
                <a:latin typeface="Calibri" panose="020F0502020204030204" pitchFamily="34" charset="0"/>
              </a:rPr>
              <a:pPr/>
              <a:t>‹N°›</a:t>
            </a:fld>
            <a:endParaRPr lang="fr-FR" altLang="fr-F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7" r:id="rId1"/>
    <p:sldLayoutId id="2147483848" r:id="rId2"/>
    <p:sldLayoutId id="2147483849" r:id="rId3"/>
    <p:sldLayoutId id="2147483850" r:id="rId4"/>
    <p:sldLayoutId id="2147483851" r:id="rId5"/>
    <p:sldLayoutId id="2147483852" r:id="rId6"/>
    <p:sldLayoutId id="2147483853" r:id="rId7"/>
    <p:sldLayoutId id="2147483854" r:id="rId8"/>
    <p:sldLayoutId id="2147483855" r:id="rId9"/>
    <p:sldLayoutId id="2147483856" r:id="rId10"/>
    <p:sldLayoutId id="2147483857" r:id="rId11"/>
  </p:sldLayoutIdLst>
  <p:hf hdr="0" ftr="0"/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mailto:patricia.lassus@ac-normandie.fr" TargetMode="External"/><Relationship Id="rId2" Type="http://schemas.openxmlformats.org/officeDocument/2006/relationships/hyperlink" Target="mailto:sylvie.debled@ac-normandie.fr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mailto:stephanie.legallais@ac-normandie.fr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11560" y="-243408"/>
            <a:ext cx="8229600" cy="2304255"/>
          </a:xfrm>
        </p:spPr>
        <p:txBody>
          <a:bodyPr/>
          <a:lstStyle/>
          <a:p>
            <a:pPr eaLnBrk="1" hangingPunct="1"/>
            <a:r>
              <a:rPr lang="fr-FR" altLang="fr-FR" sz="52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Relations entre Ados</a:t>
            </a:r>
          </a:p>
        </p:txBody>
      </p:sp>
      <p:pic>
        <p:nvPicPr>
          <p:cNvPr id="8" name="Picture 4" descr="http://img.over-blog.com/300x297/3/88/16/86/PANNEAU-STOP-DISCRIMINATION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5509" y="2492896"/>
            <a:ext cx="3384376" cy="33494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6"/>
          <p:cNvSpPr/>
          <p:nvPr/>
        </p:nvSpPr>
        <p:spPr>
          <a:xfrm>
            <a:off x="1597942" y="2330092"/>
            <a:ext cx="157607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fr-FR" sz="5400" b="1" cap="none" spc="0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4</a:t>
            </a:r>
            <a:r>
              <a:rPr lang="fr-FR" sz="5400" b="1" cap="none" spc="0" baseline="30000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ème</a:t>
            </a:r>
            <a:r>
              <a:rPr lang="fr-FR" sz="5400" b="1" cap="none" spc="0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</a:p>
        </p:txBody>
      </p:sp>
      <p:sp>
        <p:nvSpPr>
          <p:cNvPr id="5" name="Zone de texte 2"/>
          <p:cNvSpPr txBox="1">
            <a:spLocks noChangeArrowheads="1"/>
          </p:cNvSpPr>
          <p:nvPr/>
        </p:nvSpPr>
        <p:spPr bwMode="auto">
          <a:xfrm>
            <a:off x="2385978" y="5959984"/>
            <a:ext cx="4536504" cy="446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fr-FR" sz="2000" b="1" dirty="0">
                <a:effectLst/>
                <a:latin typeface="Segoe Print"/>
                <a:ea typeface="Calibri"/>
                <a:cs typeface="Times New Roman"/>
              </a:rPr>
              <a:t>Bien vivre la et avec la différence</a:t>
            </a:r>
            <a:endParaRPr lang="fr-FR" sz="2000" dirty="0">
              <a:effectLst/>
              <a:latin typeface="Calibri"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30996815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>
          <a:xfrm rot="16200000">
            <a:off x="7059439" y="4734979"/>
            <a:ext cx="3553147" cy="365125"/>
          </a:xfrm>
        </p:spPr>
        <p:txBody>
          <a:bodyPr/>
          <a:lstStyle/>
          <a:p>
            <a:r>
              <a:rPr lang="fr-FR" altLang="fr-FR" dirty="0"/>
              <a:t>© Debled / Izabel / Lassus / </a:t>
            </a:r>
            <a:r>
              <a:rPr lang="fr-FR" altLang="fr-FR" dirty="0" err="1"/>
              <a:t>Vilain-Ménard</a:t>
            </a:r>
            <a:endParaRPr lang="fr-FR" altLang="fr-FR" dirty="0"/>
          </a:p>
        </p:txBody>
      </p:sp>
      <p:sp>
        <p:nvSpPr>
          <p:cNvPr id="7" name="Titre 1"/>
          <p:cNvSpPr txBox="1">
            <a:spLocks/>
          </p:cNvSpPr>
          <p:nvPr/>
        </p:nvSpPr>
        <p:spPr>
          <a:xfrm>
            <a:off x="457200" y="0"/>
            <a:ext cx="8229600" cy="765175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lnSpc>
                <a:spcPts val="5800"/>
              </a:lnSpc>
              <a:spcBef>
                <a:spcPct val="0"/>
              </a:spcBef>
              <a:spcAft>
                <a:spcPct val="0"/>
              </a:spcAft>
              <a:defRPr sz="5400" kern="120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ＭＳ Ｐゴシック" pitchFamily="-112" charset="-128"/>
                <a:cs typeface="ＭＳ Ｐゴシック" pitchFamily="-112" charset="-128"/>
              </a:defRPr>
            </a:lvl1pPr>
            <a:lvl2pPr algn="ctr" rtl="0" eaLnBrk="0" fontAlgn="base" hangingPunct="0">
              <a:lnSpc>
                <a:spcPts val="5800"/>
              </a:lnSpc>
              <a:spcBef>
                <a:spcPct val="0"/>
              </a:spcBef>
              <a:spcAft>
                <a:spcPct val="0"/>
              </a:spcAft>
              <a:defRPr sz="5400">
                <a:solidFill>
                  <a:schemeClr val="tx2"/>
                </a:solidFill>
                <a:latin typeface="Palatino Linotype" pitchFamily="18" charset="0"/>
                <a:ea typeface="ＭＳ Ｐゴシック" pitchFamily="-112" charset="-128"/>
                <a:cs typeface="ＭＳ Ｐゴシック" pitchFamily="-112" charset="-128"/>
              </a:defRPr>
            </a:lvl2pPr>
            <a:lvl3pPr algn="ctr" rtl="0" eaLnBrk="0" fontAlgn="base" hangingPunct="0">
              <a:lnSpc>
                <a:spcPts val="5800"/>
              </a:lnSpc>
              <a:spcBef>
                <a:spcPct val="0"/>
              </a:spcBef>
              <a:spcAft>
                <a:spcPct val="0"/>
              </a:spcAft>
              <a:defRPr sz="5400">
                <a:solidFill>
                  <a:schemeClr val="tx2"/>
                </a:solidFill>
                <a:latin typeface="Palatino Linotype" pitchFamily="18" charset="0"/>
                <a:ea typeface="ＭＳ Ｐゴシック" pitchFamily="-112" charset="-128"/>
                <a:cs typeface="ＭＳ Ｐゴシック" pitchFamily="-112" charset="-128"/>
              </a:defRPr>
            </a:lvl3pPr>
            <a:lvl4pPr algn="ctr" rtl="0" eaLnBrk="0" fontAlgn="base" hangingPunct="0">
              <a:lnSpc>
                <a:spcPts val="5800"/>
              </a:lnSpc>
              <a:spcBef>
                <a:spcPct val="0"/>
              </a:spcBef>
              <a:spcAft>
                <a:spcPct val="0"/>
              </a:spcAft>
              <a:defRPr sz="5400">
                <a:solidFill>
                  <a:schemeClr val="tx2"/>
                </a:solidFill>
                <a:latin typeface="Palatino Linotype" pitchFamily="18" charset="0"/>
                <a:ea typeface="ＭＳ Ｐゴシック" pitchFamily="-112" charset="-128"/>
                <a:cs typeface="ＭＳ Ｐゴシック" pitchFamily="-112" charset="-128"/>
              </a:defRPr>
            </a:lvl4pPr>
            <a:lvl5pPr algn="ctr" rtl="0" eaLnBrk="0" fontAlgn="base" hangingPunct="0">
              <a:lnSpc>
                <a:spcPts val="5800"/>
              </a:lnSpc>
              <a:spcBef>
                <a:spcPct val="0"/>
              </a:spcBef>
              <a:spcAft>
                <a:spcPct val="0"/>
              </a:spcAft>
              <a:defRPr sz="5400">
                <a:solidFill>
                  <a:schemeClr val="tx2"/>
                </a:solidFill>
                <a:latin typeface="Palatino Linotype" pitchFamily="18" charset="0"/>
                <a:ea typeface="ＭＳ Ｐゴシック" pitchFamily="-112" charset="-128"/>
                <a:cs typeface="ＭＳ Ｐゴシック" pitchFamily="-112" charset="-128"/>
              </a:defRPr>
            </a:lvl5pPr>
            <a:lvl6pPr marL="457200" algn="ctr" rtl="0" fontAlgn="base">
              <a:lnSpc>
                <a:spcPts val="5800"/>
              </a:lnSpc>
              <a:spcBef>
                <a:spcPct val="0"/>
              </a:spcBef>
              <a:spcAft>
                <a:spcPct val="0"/>
              </a:spcAft>
              <a:defRPr sz="5400">
                <a:solidFill>
                  <a:schemeClr val="tx2"/>
                </a:solidFill>
                <a:latin typeface="Palatino Linotype" pitchFamily="18" charset="0"/>
              </a:defRPr>
            </a:lvl6pPr>
            <a:lvl7pPr marL="914400" algn="ctr" rtl="0" fontAlgn="base">
              <a:lnSpc>
                <a:spcPts val="5800"/>
              </a:lnSpc>
              <a:spcBef>
                <a:spcPct val="0"/>
              </a:spcBef>
              <a:spcAft>
                <a:spcPct val="0"/>
              </a:spcAft>
              <a:defRPr sz="5400">
                <a:solidFill>
                  <a:schemeClr val="tx2"/>
                </a:solidFill>
                <a:latin typeface="Palatino Linotype" pitchFamily="18" charset="0"/>
              </a:defRPr>
            </a:lvl7pPr>
            <a:lvl8pPr marL="1371600" algn="ctr" rtl="0" fontAlgn="base">
              <a:lnSpc>
                <a:spcPts val="5800"/>
              </a:lnSpc>
              <a:spcBef>
                <a:spcPct val="0"/>
              </a:spcBef>
              <a:spcAft>
                <a:spcPct val="0"/>
              </a:spcAft>
              <a:defRPr sz="5400">
                <a:solidFill>
                  <a:schemeClr val="tx2"/>
                </a:solidFill>
                <a:latin typeface="Palatino Linotype" pitchFamily="18" charset="0"/>
              </a:defRPr>
            </a:lvl8pPr>
            <a:lvl9pPr marL="1828800" algn="ctr" rtl="0" fontAlgn="base">
              <a:lnSpc>
                <a:spcPts val="5800"/>
              </a:lnSpc>
              <a:spcBef>
                <a:spcPct val="0"/>
              </a:spcBef>
              <a:spcAft>
                <a:spcPct val="0"/>
              </a:spcAft>
              <a:defRPr sz="5400">
                <a:solidFill>
                  <a:schemeClr val="tx2"/>
                </a:solidFill>
                <a:latin typeface="Palatino Linotype" pitchFamily="18" charset="0"/>
              </a:defRPr>
            </a:lvl9pPr>
          </a:lstStyle>
          <a:p>
            <a:r>
              <a:rPr lang="fr-FR" altLang="fr-FR" sz="3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Bilan de la journée de mars 2016</a:t>
            </a:r>
          </a:p>
        </p:txBody>
      </p:sp>
      <p:sp>
        <p:nvSpPr>
          <p:cNvPr id="8" name="Espace réservé du contenu 3"/>
          <p:cNvSpPr txBox="1">
            <a:spLocks/>
          </p:cNvSpPr>
          <p:nvPr/>
        </p:nvSpPr>
        <p:spPr bwMode="auto">
          <a:xfrm>
            <a:off x="452425" y="692696"/>
            <a:ext cx="8383588" cy="15846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rgbClr val="7F7F7F"/>
                </a:solidFill>
                <a:latin typeface="+mj-lt"/>
                <a:ea typeface="ＭＳ Ｐゴシック" pitchFamily="-112" charset="-128"/>
                <a:cs typeface="ＭＳ Ｐゴシック" pitchFamily="-112" charset="-128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Courier New" pitchFamily="-112" charset="0"/>
              <a:buChar char="o"/>
              <a:defRPr sz="1600" kern="1200">
                <a:solidFill>
                  <a:srgbClr val="7F7F7F"/>
                </a:solidFill>
                <a:latin typeface="+mj-lt"/>
                <a:ea typeface="ＭＳ Ｐゴシック" pitchFamily="-112" charset="-128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600" kern="1200">
                <a:solidFill>
                  <a:srgbClr val="7F7F7F"/>
                </a:solidFill>
                <a:latin typeface="+mj-lt"/>
                <a:ea typeface="ＭＳ Ｐゴシック" pitchFamily="-112" charset="-128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Courier New" pitchFamily="-112" charset="0"/>
              <a:buChar char="o"/>
              <a:defRPr sz="1600" kern="1200">
                <a:solidFill>
                  <a:srgbClr val="7F7F7F"/>
                </a:solidFill>
                <a:latin typeface="+mj-lt"/>
                <a:ea typeface="ＭＳ Ｐゴシック" pitchFamily="-112" charset="-128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600" kern="1200">
                <a:solidFill>
                  <a:srgbClr val="7F7F7F"/>
                </a:solidFill>
                <a:latin typeface="+mj-lt"/>
                <a:ea typeface="ＭＳ Ｐゴシック" pitchFamily="-112" charset="-128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9pPr>
          </a:lstStyle>
          <a:p>
            <a:pPr marL="0" indent="0" eaLnBrk="1" hangingPunct="1">
              <a:lnSpc>
                <a:spcPct val="80000"/>
              </a:lnSpc>
              <a:buFont typeface="Arial" charset="0"/>
              <a:buNone/>
            </a:pPr>
            <a:r>
              <a:rPr lang="fr-FR" altLang="fr-FR" sz="1200" b="1" dirty="0"/>
              <a:t>A la question « Pour chacun de ces ateliers, peux-tu attribuer une « note » : </a:t>
            </a:r>
            <a:r>
              <a:rPr lang="fr-FR" altLang="fr-FR" sz="1200" b="1" dirty="0">
                <a:solidFill>
                  <a:srgbClr val="0070C0"/>
                </a:solidFill>
              </a:rPr>
              <a:t>1 </a:t>
            </a:r>
            <a:r>
              <a:rPr lang="fr-FR" altLang="fr-FR" sz="1200" dirty="0">
                <a:solidFill>
                  <a:srgbClr val="0070C0"/>
                </a:solidFill>
              </a:rPr>
              <a:t>la moins bonne</a:t>
            </a:r>
            <a:r>
              <a:rPr lang="fr-FR" altLang="fr-FR" sz="1200" dirty="0"/>
              <a:t>, </a:t>
            </a:r>
            <a:r>
              <a:rPr lang="fr-FR" altLang="fr-FR" sz="1200" b="1" dirty="0">
                <a:solidFill>
                  <a:srgbClr val="92D050"/>
                </a:solidFill>
              </a:rPr>
              <a:t>3</a:t>
            </a:r>
            <a:r>
              <a:rPr lang="fr-FR" altLang="fr-FR" sz="1200" dirty="0">
                <a:solidFill>
                  <a:srgbClr val="92D050"/>
                </a:solidFill>
              </a:rPr>
              <a:t> la meilleure</a:t>
            </a:r>
            <a:r>
              <a:rPr lang="fr-FR" altLang="fr-FR" sz="1200" dirty="0"/>
              <a:t>, les élèves répondent : </a:t>
            </a:r>
          </a:p>
          <a:p>
            <a:pPr marL="0" indent="0" eaLnBrk="1" hangingPunct="1">
              <a:lnSpc>
                <a:spcPct val="80000"/>
              </a:lnSpc>
            </a:pPr>
            <a:endParaRPr lang="fr-FR" altLang="fr-FR" sz="2000" dirty="0"/>
          </a:p>
        </p:txBody>
      </p:sp>
      <p:graphicFrame>
        <p:nvGraphicFramePr>
          <p:cNvPr id="9" name="Graphique 8"/>
          <p:cNvGraphicFramePr/>
          <p:nvPr/>
        </p:nvGraphicFramePr>
        <p:xfrm>
          <a:off x="1691680" y="798098"/>
          <a:ext cx="5486400" cy="3200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0" name="Graphique 9"/>
          <p:cNvGraphicFramePr/>
          <p:nvPr/>
        </p:nvGraphicFramePr>
        <p:xfrm>
          <a:off x="1691680" y="3861048"/>
          <a:ext cx="5486400" cy="3200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72908165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79512" y="1052736"/>
            <a:ext cx="8666155" cy="563231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endParaRPr lang="fr-FR" sz="40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</a:endParaRPr>
          </a:p>
          <a:p>
            <a:pPr algn="ctr"/>
            <a:r>
              <a:rPr lang="fr-FR" sz="40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hlinkClick r:id="rId2"/>
              </a:rPr>
              <a:t>s</a:t>
            </a:r>
            <a:r>
              <a:rPr lang="fr-FR" sz="4000" b="1" cap="none" spc="0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hlinkClick r:id="rId2"/>
              </a:rPr>
              <a:t>ylvie.debled@ac-normandie.fr</a:t>
            </a:r>
            <a:endParaRPr lang="fr-FR" sz="40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</a:endParaRPr>
          </a:p>
          <a:p>
            <a:pPr algn="ctr"/>
            <a:endParaRPr lang="fr-FR" sz="40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</a:endParaRPr>
          </a:p>
          <a:p>
            <a:pPr algn="ctr"/>
            <a:r>
              <a:rPr lang="fr-FR" sz="40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hlinkClick r:id="rId3"/>
              </a:rPr>
              <a:t>patricia.lassus@ac-normandie.fr</a:t>
            </a:r>
            <a:endParaRPr lang="fr-FR" sz="40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</a:endParaRPr>
          </a:p>
          <a:p>
            <a:pPr algn="ctr"/>
            <a:endParaRPr lang="fr-FR" sz="40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</a:endParaRPr>
          </a:p>
          <a:p>
            <a:pPr algn="ctr"/>
            <a:r>
              <a:rPr lang="fr-FR" sz="40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hlinkClick r:id="rId4"/>
              </a:rPr>
              <a:t>stephanie.legallais@ac-normandie.fr</a:t>
            </a:r>
            <a:endParaRPr lang="fr-FR" sz="40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</a:endParaRPr>
          </a:p>
          <a:p>
            <a:pPr algn="ctr"/>
            <a:endParaRPr lang="fr-FR" sz="40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</a:endParaRPr>
          </a:p>
          <a:p>
            <a:pPr algn="ctr"/>
            <a:endParaRPr lang="fr-FR" sz="40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</a:endParaRPr>
          </a:p>
          <a:p>
            <a:pPr algn="ctr"/>
            <a:endParaRPr lang="fr-FR" sz="40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9346874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9332" name="Picture 4" descr="http://img.over-blog.com/300x297/3/88/16/86/PANNEAU-STOP-DISCRIMINATION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771775" cy="2743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Accolade fermante 6"/>
          <p:cNvSpPr/>
          <p:nvPr/>
        </p:nvSpPr>
        <p:spPr>
          <a:xfrm>
            <a:off x="3834765" y="9152890"/>
            <a:ext cx="163195" cy="614045"/>
          </a:xfrm>
          <a:prstGeom prst="righ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fr-FR"/>
          </a:p>
        </p:txBody>
      </p:sp>
      <p:sp>
        <p:nvSpPr>
          <p:cNvPr id="4" name="Rectangle 5"/>
          <p:cNvSpPr>
            <a:spLocks noChangeArrowheads="1"/>
          </p:cNvSpPr>
          <p:nvPr/>
        </p:nvSpPr>
        <p:spPr bwMode="auto">
          <a:xfrm>
            <a:off x="4932039" y="874207"/>
            <a:ext cx="651983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altLang="fr-FR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7"/>
          <p:cNvSpPr>
            <a:spLocks noChangeArrowheads="1"/>
          </p:cNvSpPr>
          <p:nvPr/>
        </p:nvSpPr>
        <p:spPr bwMode="auto">
          <a:xfrm>
            <a:off x="0" y="4351437"/>
            <a:ext cx="234360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endParaRPr kumimoji="0" lang="fr-FR" altLang="fr-F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834764" y="1105879"/>
            <a:ext cx="4697675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dirty="0"/>
              <a:t>Temps fort pour tous-tes les élèves de </a:t>
            </a:r>
            <a:r>
              <a:rPr lang="fr-FR" b="1" dirty="0"/>
              <a:t>6</a:t>
            </a:r>
            <a:r>
              <a:rPr lang="fr-FR" b="1" baseline="30000" dirty="0"/>
              <a:t>e</a:t>
            </a:r>
            <a:r>
              <a:rPr lang="fr-FR" dirty="0"/>
              <a:t>, </a:t>
            </a:r>
            <a:r>
              <a:rPr lang="fr-FR" b="1" dirty="0"/>
              <a:t>5</a:t>
            </a:r>
            <a:r>
              <a:rPr lang="fr-FR" b="1" baseline="30000" dirty="0"/>
              <a:t>e</a:t>
            </a:r>
            <a:r>
              <a:rPr lang="fr-FR" dirty="0"/>
              <a:t> et </a:t>
            </a:r>
            <a:r>
              <a:rPr lang="fr-FR" b="1" dirty="0"/>
              <a:t>3</a:t>
            </a:r>
            <a:r>
              <a:rPr lang="fr-FR" b="1" baseline="30000" dirty="0"/>
              <a:t>e</a:t>
            </a:r>
            <a:r>
              <a:rPr lang="fr-FR" dirty="0"/>
              <a:t> autour du harcèlement de 8h30 à 9h30 animé par les équipes pédagogiques.</a:t>
            </a:r>
          </a:p>
        </p:txBody>
      </p:sp>
      <p:sp>
        <p:nvSpPr>
          <p:cNvPr id="12" name="Rectangle 11"/>
          <p:cNvSpPr/>
          <p:nvPr/>
        </p:nvSpPr>
        <p:spPr>
          <a:xfrm>
            <a:off x="827584" y="3356992"/>
            <a:ext cx="7704856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b="1" dirty="0"/>
              <a:t>Journée dédiée aux 4</a:t>
            </a:r>
            <a:r>
              <a:rPr lang="fr-FR" b="1" baseline="30000" dirty="0"/>
              <a:t>e</a:t>
            </a:r>
            <a:r>
              <a:rPr lang="fr-FR" dirty="0"/>
              <a:t>, multiples ateliers (8h30 – 16h) : </a:t>
            </a:r>
          </a:p>
          <a:p>
            <a:pPr lvl="0"/>
            <a:r>
              <a:rPr lang="fr-FR" dirty="0"/>
              <a:t>	- </a:t>
            </a:r>
            <a:r>
              <a:rPr lang="fr-FR" b="1" dirty="0"/>
              <a:t>Des mots et des Maux</a:t>
            </a:r>
            <a:r>
              <a:rPr lang="fr-FR" dirty="0"/>
              <a:t>, équipe pédagogique</a:t>
            </a:r>
          </a:p>
          <a:p>
            <a:pPr lvl="0"/>
            <a:r>
              <a:rPr lang="fr-FR" dirty="0"/>
              <a:t>	- </a:t>
            </a:r>
            <a:r>
              <a:rPr lang="fr-FR" b="1" dirty="0"/>
              <a:t>Le bon usage des nouvelles technologies </a:t>
            </a:r>
            <a:r>
              <a:rPr lang="fr-FR" dirty="0"/>
              <a:t>(cyber harcèlement) 	par M. </a:t>
            </a:r>
            <a:r>
              <a:rPr lang="fr-FR" dirty="0" err="1"/>
              <a:t>Henno</a:t>
            </a:r>
            <a:r>
              <a:rPr lang="fr-FR" dirty="0"/>
              <a:t> journaliste et auteur, spécialiste d'Internet et des 	nouveaux outils de communication</a:t>
            </a:r>
          </a:p>
          <a:p>
            <a:pPr lvl="0"/>
            <a:r>
              <a:rPr lang="fr-FR" dirty="0"/>
              <a:t>	- </a:t>
            </a:r>
            <a:r>
              <a:rPr lang="fr-FR" b="1" dirty="0"/>
              <a:t>Gendarmes</a:t>
            </a:r>
            <a:r>
              <a:rPr lang="fr-FR" dirty="0"/>
              <a:t> de Ouistreham rappels aux lois</a:t>
            </a:r>
          </a:p>
          <a:p>
            <a:pPr lvl="0"/>
            <a:r>
              <a:rPr lang="fr-FR" dirty="0"/>
              <a:t>	- </a:t>
            </a:r>
            <a:r>
              <a:rPr lang="fr-FR" b="1" dirty="0"/>
              <a:t>Ligue des droits de l’Homme</a:t>
            </a:r>
          </a:p>
          <a:p>
            <a:pPr lvl="0"/>
            <a:r>
              <a:rPr lang="fr-FR" dirty="0"/>
              <a:t>	- </a:t>
            </a:r>
            <a:r>
              <a:rPr lang="fr-FR" b="1" dirty="0"/>
              <a:t>SOS homophobie</a:t>
            </a:r>
            <a:r>
              <a:rPr lang="fr-FR" dirty="0"/>
              <a:t>	              différences et discriminations</a:t>
            </a:r>
          </a:p>
          <a:p>
            <a:pPr lvl="0"/>
            <a:r>
              <a:rPr lang="fr-FR" dirty="0"/>
              <a:t>	- </a:t>
            </a:r>
            <a:r>
              <a:rPr lang="fr-FR" b="1" dirty="0"/>
              <a:t>Maison des diversités</a:t>
            </a:r>
          </a:p>
          <a:p>
            <a:endParaRPr lang="fr-FR" dirty="0"/>
          </a:p>
        </p:txBody>
      </p:sp>
      <p:pic>
        <p:nvPicPr>
          <p:cNvPr id="16" name="il_fi" descr="http://img15.hostingpics.net/pics/792176Vivreensemble.jp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8945" y="1144634"/>
            <a:ext cx="845820" cy="845820"/>
          </a:xfrm>
          <a:prstGeom prst="rect">
            <a:avLst/>
          </a:prstGeom>
          <a:noFill/>
          <a:ln>
            <a:noFill/>
          </a:ln>
        </p:spPr>
      </p:pic>
      <p:pic>
        <p:nvPicPr>
          <p:cNvPr id="17" name="il_fi" descr="http://img15.hostingpics.net/pics/792176Vivreensemble.jp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15" y="3356992"/>
            <a:ext cx="845820" cy="845820"/>
          </a:xfrm>
          <a:prstGeom prst="rect">
            <a:avLst/>
          </a:prstGeom>
          <a:noFill/>
          <a:ln>
            <a:noFill/>
          </a:ln>
        </p:spPr>
      </p:pic>
      <p:sp>
        <p:nvSpPr>
          <p:cNvPr id="13" name="Accolade fermante 12"/>
          <p:cNvSpPr/>
          <p:nvPr/>
        </p:nvSpPr>
        <p:spPr>
          <a:xfrm>
            <a:off x="5076056" y="5157192"/>
            <a:ext cx="216024" cy="648072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5" name="Rectangle 14"/>
          <p:cNvSpPr/>
          <p:nvPr/>
        </p:nvSpPr>
        <p:spPr>
          <a:xfrm>
            <a:off x="6876256" y="57398"/>
            <a:ext cx="156966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fr-FR" sz="5400" b="1" cap="none" spc="0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2014</a:t>
            </a:r>
          </a:p>
        </p:txBody>
      </p:sp>
    </p:spTree>
    <p:extLst>
      <p:ext uri="{BB962C8B-B14F-4D97-AF65-F5344CB8AC3E}">
        <p14:creationId xmlns:p14="http://schemas.microsoft.com/office/powerpoint/2010/main" val="19963982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0354" name="Picture 2" descr="http://i.ytimg.com/vi/EpT9PL8RCw0/maxresdefault.jp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0185" b="8217"/>
          <a:stretch/>
        </p:blipFill>
        <p:spPr bwMode="auto">
          <a:xfrm>
            <a:off x="365545" y="800036"/>
            <a:ext cx="3954965" cy="18123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ZoneTexte 3"/>
          <p:cNvSpPr txBox="1"/>
          <p:nvPr/>
        </p:nvSpPr>
        <p:spPr>
          <a:xfrm>
            <a:off x="1133917" y="390908"/>
            <a:ext cx="316835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Une journée au travail</a:t>
            </a:r>
          </a:p>
        </p:txBody>
      </p:sp>
      <p:pic>
        <p:nvPicPr>
          <p:cNvPr id="100356" name="Picture 4" descr="http://www.lecourrier-lecho.fr/files/2013/12/valentine_11.jp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806" b="6614"/>
          <a:stretch/>
        </p:blipFill>
        <p:spPr bwMode="auto">
          <a:xfrm>
            <a:off x="4644007" y="800036"/>
            <a:ext cx="3960503" cy="18123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ZoneTexte 4"/>
          <p:cNvSpPr txBox="1"/>
          <p:nvPr/>
        </p:nvSpPr>
        <p:spPr>
          <a:xfrm>
            <a:off x="5276836" y="385565"/>
            <a:ext cx="29523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La petite Emilie - </a:t>
            </a:r>
            <a:r>
              <a:rPr lang="fr-FR" dirty="0" err="1"/>
              <a:t>Keen’V</a:t>
            </a:r>
            <a:endParaRPr lang="fr-FR" dirty="0"/>
          </a:p>
        </p:txBody>
      </p:sp>
      <p:pic>
        <p:nvPicPr>
          <p:cNvPr id="100358" name="Picture 6" descr="http://blogs.crdp-limousin.fr/87-chateauponsac-college-timbal-blog-hg/files/2014/01/agir-contre-le-harclement-a-l-ecole.jpg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2465" b="3392"/>
          <a:stretch/>
        </p:blipFill>
        <p:spPr bwMode="auto">
          <a:xfrm>
            <a:off x="1319212" y="3788229"/>
            <a:ext cx="6505575" cy="2743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ZoneTexte 5"/>
          <p:cNvSpPr txBox="1"/>
          <p:nvPr/>
        </p:nvSpPr>
        <p:spPr>
          <a:xfrm>
            <a:off x="2576536" y="3418897"/>
            <a:ext cx="41764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Les rumeurs / les claques / les injures </a:t>
            </a:r>
          </a:p>
        </p:txBody>
      </p:sp>
      <p:sp>
        <p:nvSpPr>
          <p:cNvPr id="7" name="ZoneTexte 6"/>
          <p:cNvSpPr txBox="1"/>
          <p:nvPr/>
        </p:nvSpPr>
        <p:spPr>
          <a:xfrm>
            <a:off x="3665806" y="2852936"/>
            <a:ext cx="322205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i="1" dirty="0">
                <a:solidFill>
                  <a:srgbClr val="0070C0"/>
                </a:solidFill>
              </a:rPr>
              <a:t>Exemples de vidéos</a:t>
            </a:r>
          </a:p>
        </p:txBody>
      </p:sp>
      <p:sp>
        <p:nvSpPr>
          <p:cNvPr id="2" name="ZoneTexte 1"/>
          <p:cNvSpPr txBox="1"/>
          <p:nvPr/>
        </p:nvSpPr>
        <p:spPr>
          <a:xfrm>
            <a:off x="347305" y="2575937"/>
            <a:ext cx="3954965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00" dirty="0"/>
              <a:t>Spot choc : harcèlement à l’école – France 5</a:t>
            </a:r>
          </a:p>
          <a:p>
            <a:r>
              <a:rPr lang="fr-FR" sz="1000" dirty="0"/>
              <a:t>Google vidéo : « une journée au travail  homme harcelé par ses collègues »</a:t>
            </a:r>
          </a:p>
        </p:txBody>
      </p:sp>
    </p:spTree>
    <p:extLst>
      <p:ext uri="{BB962C8B-B14F-4D97-AF65-F5344CB8AC3E}">
        <p14:creationId xmlns:p14="http://schemas.microsoft.com/office/powerpoint/2010/main" val="14830102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39552" y="1124744"/>
            <a:ext cx="8064896" cy="4676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94360" marR="594360">
              <a:lnSpc>
                <a:spcPct val="115000"/>
              </a:lnSpc>
              <a:spcBef>
                <a:spcPts val="1000"/>
              </a:spcBef>
              <a:spcAft>
                <a:spcPts val="600"/>
              </a:spcAft>
            </a:pPr>
            <a:r>
              <a:rPr lang="fr-FR" sz="2400" b="1" i="1" dirty="0">
                <a:solidFill>
                  <a:srgbClr val="4F81BD"/>
                </a:solidFill>
                <a:latin typeface="Calibri"/>
                <a:ea typeface="Calibri"/>
                <a:cs typeface="Times New Roman"/>
              </a:rPr>
              <a:t>ATELIER : Des Mots et des Maux…				2h00</a:t>
            </a:r>
            <a:endParaRPr lang="fr-FR" b="1" i="1" dirty="0">
              <a:solidFill>
                <a:srgbClr val="4F81BD"/>
              </a:solidFill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600"/>
              </a:spcAft>
            </a:pPr>
            <a:r>
              <a:rPr lang="fr-FR" u="sng" dirty="0">
                <a:latin typeface="Calibri"/>
                <a:ea typeface="Calibri"/>
                <a:cs typeface="Times New Roman"/>
              </a:rPr>
              <a:t>Thème</a:t>
            </a:r>
            <a:r>
              <a:rPr lang="fr-FR" dirty="0">
                <a:latin typeface="Calibri"/>
                <a:ea typeface="Calibri"/>
                <a:cs typeface="Times New Roman"/>
              </a:rPr>
              <a:t> : les insultes, catégorisation d’élève ou de groupes d’élèves  vis-à-vis d’une différence…</a:t>
            </a:r>
          </a:p>
          <a:p>
            <a:pPr>
              <a:lnSpc>
                <a:spcPct val="115000"/>
              </a:lnSpc>
              <a:spcAft>
                <a:spcPts val="600"/>
              </a:spcAft>
            </a:pPr>
            <a:r>
              <a:rPr lang="fr-FR" u="sng" dirty="0">
                <a:latin typeface="Calibri"/>
                <a:ea typeface="Calibri"/>
                <a:cs typeface="Times New Roman"/>
              </a:rPr>
              <a:t>Objectifs</a:t>
            </a:r>
            <a:r>
              <a:rPr lang="fr-FR" dirty="0">
                <a:latin typeface="Calibri"/>
                <a:ea typeface="Calibri"/>
                <a:cs typeface="Times New Roman"/>
              </a:rPr>
              <a:t> : </a:t>
            </a: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Calibri"/>
              <a:buChar char="-"/>
            </a:pPr>
            <a:r>
              <a:rPr lang="fr-FR" dirty="0">
                <a:latin typeface="Calibri"/>
                <a:ea typeface="Calibri"/>
                <a:cs typeface="Times New Roman"/>
              </a:rPr>
              <a:t>définir ou redéfinir ce que les élèves mettent « derrière les mots », nature du propos</a:t>
            </a: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Calibri"/>
              <a:buChar char="-"/>
            </a:pPr>
            <a:r>
              <a:rPr lang="fr-FR" dirty="0">
                <a:latin typeface="Calibri"/>
                <a:ea typeface="Calibri"/>
                <a:cs typeface="Times New Roman"/>
              </a:rPr>
              <a:t>se mettre à la place de… ressenti… prise de conscience de l’impact des mots</a:t>
            </a: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fr-FR" u="sng" dirty="0">
                <a:latin typeface="Calibri"/>
                <a:ea typeface="Calibri"/>
                <a:cs typeface="Times New Roman"/>
              </a:rPr>
              <a:t>Modalités</a:t>
            </a:r>
            <a:r>
              <a:rPr lang="fr-FR" dirty="0">
                <a:latin typeface="Calibri"/>
                <a:ea typeface="Calibri"/>
                <a:cs typeface="Times New Roman"/>
              </a:rPr>
              <a:t> : groupe de 20 élèves / 4-5 groupes de 5-4 élèves</a:t>
            </a: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fr-FR" u="sng" dirty="0">
                <a:latin typeface="Calibri"/>
                <a:ea typeface="Calibri"/>
                <a:cs typeface="Times New Roman"/>
              </a:rPr>
              <a:t>Matériel</a:t>
            </a:r>
            <a:r>
              <a:rPr lang="fr-FR" dirty="0">
                <a:latin typeface="Calibri"/>
                <a:ea typeface="Calibri"/>
                <a:cs typeface="Times New Roman"/>
              </a:rPr>
              <a:t> : post-it / feuilles / feutres</a:t>
            </a: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fr-FR" u="sng" dirty="0">
                <a:latin typeface="Calibri"/>
                <a:ea typeface="Calibri"/>
                <a:cs typeface="Times New Roman"/>
              </a:rPr>
              <a:t>Supports</a:t>
            </a:r>
            <a:r>
              <a:rPr lang="fr-FR" dirty="0">
                <a:latin typeface="Calibri"/>
                <a:ea typeface="Calibri"/>
                <a:cs typeface="Times New Roman"/>
              </a:rPr>
              <a:t> : extraits vidéos / textes rappel à la loi / témoignages / définitions des termes (leur nature, ex : insulte, insulte sexiste, blasphème, diffamatoire, dégradant…)</a:t>
            </a:r>
            <a:endParaRPr lang="fr-FR" dirty="0">
              <a:effectLst/>
              <a:latin typeface="Calibri"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5895089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765175"/>
          </a:xfrm>
        </p:spPr>
        <p:txBody>
          <a:bodyPr/>
          <a:lstStyle/>
          <a:p>
            <a:r>
              <a:rPr lang="fr-FR" altLang="fr-FR" sz="3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Bilan de la journée d’avril 2014</a:t>
            </a:r>
          </a:p>
        </p:txBody>
      </p:sp>
      <p:sp>
        <p:nvSpPr>
          <p:cNvPr id="11" name="Espace réservé du contenu 3"/>
          <p:cNvSpPr>
            <a:spLocks noGrp="1"/>
          </p:cNvSpPr>
          <p:nvPr>
            <p:ph sz="half" idx="4294967295"/>
          </p:nvPr>
        </p:nvSpPr>
        <p:spPr>
          <a:xfrm>
            <a:off x="452425" y="692696"/>
            <a:ext cx="8383588" cy="1584623"/>
          </a:xfrm>
          <a:prstGeom prst="rect">
            <a:avLst/>
          </a:prstGeom>
        </p:spPr>
        <p:txBody>
          <a:bodyPr/>
          <a:lstStyle/>
          <a:p>
            <a:pPr marL="0" indent="0" eaLnBrk="1" hangingPunct="1">
              <a:lnSpc>
                <a:spcPct val="80000"/>
              </a:lnSpc>
              <a:buFont typeface="Arial" charset="0"/>
              <a:buNone/>
            </a:pPr>
            <a:r>
              <a:rPr lang="fr-FR" altLang="fr-FR" sz="1700" b="1" dirty="0"/>
              <a:t>A la question « Pour chacun de ces ateliers, peux-tu attribuer une « note » : </a:t>
            </a:r>
          </a:p>
          <a:p>
            <a:pPr marL="0" indent="0" algn="ctr" eaLnBrk="1" hangingPunct="1">
              <a:lnSpc>
                <a:spcPct val="80000"/>
              </a:lnSpc>
              <a:buFont typeface="Arial" charset="0"/>
              <a:buNone/>
            </a:pPr>
            <a:r>
              <a:rPr lang="fr-FR" altLang="fr-FR" sz="2000" b="1" dirty="0">
                <a:solidFill>
                  <a:srgbClr val="0070C0"/>
                </a:solidFill>
              </a:rPr>
              <a:t>1 </a:t>
            </a:r>
            <a:r>
              <a:rPr lang="fr-FR" altLang="fr-FR" sz="2000" dirty="0">
                <a:solidFill>
                  <a:srgbClr val="0070C0"/>
                </a:solidFill>
              </a:rPr>
              <a:t>la moins bonne</a:t>
            </a:r>
            <a:r>
              <a:rPr lang="fr-FR" altLang="fr-FR" sz="2000" dirty="0"/>
              <a:t>, </a:t>
            </a:r>
            <a:r>
              <a:rPr lang="fr-FR" altLang="fr-FR" sz="2000" b="1" dirty="0">
                <a:solidFill>
                  <a:srgbClr val="92D050"/>
                </a:solidFill>
              </a:rPr>
              <a:t>3</a:t>
            </a:r>
            <a:r>
              <a:rPr lang="fr-FR" altLang="fr-FR" sz="2000" dirty="0">
                <a:solidFill>
                  <a:srgbClr val="92D050"/>
                </a:solidFill>
              </a:rPr>
              <a:t> la meilleure</a:t>
            </a:r>
            <a:r>
              <a:rPr lang="fr-FR" altLang="fr-FR" sz="2000" dirty="0"/>
              <a:t>, les élèves répondent : </a:t>
            </a:r>
          </a:p>
          <a:p>
            <a:pPr marL="0" indent="0" eaLnBrk="1" hangingPunct="1">
              <a:lnSpc>
                <a:spcPct val="80000"/>
              </a:lnSpc>
            </a:pPr>
            <a:endParaRPr lang="fr-FR" altLang="fr-FR" sz="2000" dirty="0"/>
          </a:p>
        </p:txBody>
      </p:sp>
      <p:pic>
        <p:nvPicPr>
          <p:cNvPr id="9933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721" y="1340767"/>
            <a:ext cx="8311084" cy="48615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" name="Rectangle 9"/>
          <p:cNvSpPr/>
          <p:nvPr/>
        </p:nvSpPr>
        <p:spPr>
          <a:xfrm>
            <a:off x="3855227" y="5876258"/>
            <a:ext cx="157607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fr-FR" sz="54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4</a:t>
            </a:r>
            <a:r>
              <a:rPr lang="fr-FR" sz="5400" b="1" cap="none" spc="0" baseline="30000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ème</a:t>
            </a:r>
            <a:r>
              <a:rPr lang="fr-FR" sz="5400" b="1" cap="none" spc="0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3280820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9332" name="Picture 4" descr="http://img.over-blog.com/300x297/3/88/16/86/PANNEAU-STOP-DISCRIMINATION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771775" cy="2743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Accolade fermante 6"/>
          <p:cNvSpPr/>
          <p:nvPr/>
        </p:nvSpPr>
        <p:spPr>
          <a:xfrm>
            <a:off x="3834765" y="9152890"/>
            <a:ext cx="163195" cy="614045"/>
          </a:xfrm>
          <a:prstGeom prst="righ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fr-FR"/>
          </a:p>
        </p:txBody>
      </p:sp>
      <p:sp>
        <p:nvSpPr>
          <p:cNvPr id="4" name="Rectangle 5"/>
          <p:cNvSpPr>
            <a:spLocks noChangeArrowheads="1"/>
          </p:cNvSpPr>
          <p:nvPr/>
        </p:nvSpPr>
        <p:spPr bwMode="auto">
          <a:xfrm>
            <a:off x="4932039" y="874207"/>
            <a:ext cx="651983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altLang="fr-FR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7"/>
          <p:cNvSpPr>
            <a:spLocks noChangeArrowheads="1"/>
          </p:cNvSpPr>
          <p:nvPr/>
        </p:nvSpPr>
        <p:spPr bwMode="auto">
          <a:xfrm>
            <a:off x="0" y="4351437"/>
            <a:ext cx="234360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endParaRPr kumimoji="0" lang="fr-FR" altLang="fr-F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834764" y="1105879"/>
            <a:ext cx="4697675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dirty="0"/>
              <a:t>Temps fort pour tous-tes les élèves de </a:t>
            </a:r>
            <a:r>
              <a:rPr lang="fr-FR" b="1" dirty="0"/>
              <a:t>6</a:t>
            </a:r>
            <a:r>
              <a:rPr lang="fr-FR" b="1" baseline="30000" dirty="0"/>
              <a:t>e</a:t>
            </a:r>
            <a:r>
              <a:rPr lang="fr-FR" dirty="0"/>
              <a:t>, </a:t>
            </a:r>
            <a:r>
              <a:rPr lang="fr-FR" b="1" dirty="0"/>
              <a:t>5</a:t>
            </a:r>
            <a:r>
              <a:rPr lang="fr-FR" b="1" baseline="30000" dirty="0"/>
              <a:t>e</a:t>
            </a:r>
            <a:r>
              <a:rPr lang="fr-FR" dirty="0"/>
              <a:t> et </a:t>
            </a:r>
            <a:r>
              <a:rPr lang="fr-FR" b="1" dirty="0"/>
              <a:t>3</a:t>
            </a:r>
            <a:r>
              <a:rPr lang="fr-FR" b="1" baseline="30000" dirty="0"/>
              <a:t>e</a:t>
            </a:r>
            <a:r>
              <a:rPr lang="fr-FR" dirty="0"/>
              <a:t> autour du harcèlement de 8h30 à 9h30 animé par les équipes pédagogiques.</a:t>
            </a:r>
          </a:p>
        </p:txBody>
      </p:sp>
      <p:sp>
        <p:nvSpPr>
          <p:cNvPr id="12" name="Rectangle 11"/>
          <p:cNvSpPr/>
          <p:nvPr/>
        </p:nvSpPr>
        <p:spPr>
          <a:xfrm>
            <a:off x="827584" y="3356992"/>
            <a:ext cx="7704856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b="1" dirty="0"/>
              <a:t> Journée dédiée aux 4e, 4 ateliers (8h50 – 17h) : </a:t>
            </a:r>
          </a:p>
          <a:p>
            <a:endParaRPr lang="fr-FR" b="1" dirty="0"/>
          </a:p>
          <a:p>
            <a:pPr marL="285750" indent="-285750">
              <a:buFontTx/>
              <a:buChar char="-"/>
            </a:pPr>
            <a:r>
              <a:rPr lang="fr-FR" b="1" dirty="0"/>
              <a:t>« Des mots et des Maux », équipe pédagogique </a:t>
            </a:r>
          </a:p>
          <a:p>
            <a:pPr marL="285750" indent="-285750">
              <a:buFontTx/>
              <a:buChar char="-"/>
            </a:pPr>
            <a:endParaRPr lang="fr-FR" b="1" dirty="0"/>
          </a:p>
          <a:p>
            <a:pPr marL="285750" indent="-285750">
              <a:buFontTx/>
              <a:buChar char="-"/>
            </a:pPr>
            <a:r>
              <a:rPr lang="fr-FR" b="1" dirty="0">
                <a:solidFill>
                  <a:schemeClr val="tx2"/>
                </a:solidFill>
              </a:rPr>
              <a:t>CREAI (centre régional d’études et d’actions pour l’insertion) : les dynamiques du harcèlement en milieu scolaire</a:t>
            </a:r>
          </a:p>
          <a:p>
            <a:pPr marL="285750" indent="-285750">
              <a:buFontTx/>
              <a:buChar char="-"/>
            </a:pPr>
            <a:endParaRPr lang="fr-FR" b="1" dirty="0"/>
          </a:p>
          <a:p>
            <a:pPr marL="285750" indent="-285750">
              <a:buFontTx/>
              <a:buChar char="-"/>
            </a:pPr>
            <a:r>
              <a:rPr lang="fr-FR" b="1" dirty="0"/>
              <a:t>Gendarmerie de Ouistreham : intervention sur le </a:t>
            </a:r>
            <a:r>
              <a:rPr lang="fr-FR" b="1" dirty="0" err="1"/>
              <a:t>cyberharcèlement</a:t>
            </a:r>
            <a:r>
              <a:rPr lang="fr-FR" b="1" dirty="0"/>
              <a:t> (droits et dérives d’internet) + rappel à la loi</a:t>
            </a:r>
          </a:p>
          <a:p>
            <a:pPr marL="285750" indent="-285750">
              <a:buFontTx/>
              <a:buChar char="-"/>
            </a:pPr>
            <a:endParaRPr lang="fr-FR" b="1" dirty="0"/>
          </a:p>
          <a:p>
            <a:r>
              <a:rPr lang="fr-FR" b="1" dirty="0"/>
              <a:t>- </a:t>
            </a:r>
            <a:r>
              <a:rPr lang="fr-FR" b="1" dirty="0">
                <a:solidFill>
                  <a:schemeClr val="tx2"/>
                </a:solidFill>
              </a:rPr>
              <a:t>« Les souffre-douleurs » témoignages vidéos, équipe pédagogique</a:t>
            </a:r>
          </a:p>
          <a:p>
            <a:endParaRPr lang="fr-FR" dirty="0"/>
          </a:p>
        </p:txBody>
      </p:sp>
      <p:pic>
        <p:nvPicPr>
          <p:cNvPr id="16" name="il_fi" descr="http://img15.hostingpics.net/pics/792176Vivreensemble.jp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8945" y="1144634"/>
            <a:ext cx="845820" cy="845820"/>
          </a:xfrm>
          <a:prstGeom prst="rect">
            <a:avLst/>
          </a:prstGeom>
          <a:noFill/>
          <a:ln>
            <a:noFill/>
          </a:ln>
        </p:spPr>
      </p:pic>
      <p:pic>
        <p:nvPicPr>
          <p:cNvPr id="17" name="il_fi" descr="http://img15.hostingpics.net/pics/792176Vivreensemble.jp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15" y="3356992"/>
            <a:ext cx="845820" cy="845820"/>
          </a:xfrm>
          <a:prstGeom prst="rect">
            <a:avLst/>
          </a:prstGeom>
          <a:noFill/>
          <a:ln>
            <a:noFill/>
          </a:ln>
        </p:spPr>
      </p:pic>
      <p:sp>
        <p:nvSpPr>
          <p:cNvPr id="15" name="Rectangle 14"/>
          <p:cNvSpPr/>
          <p:nvPr/>
        </p:nvSpPr>
        <p:spPr>
          <a:xfrm>
            <a:off x="6576124" y="57398"/>
            <a:ext cx="156966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fr-FR" sz="5400" b="1" cap="none" spc="0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2015</a:t>
            </a:r>
            <a:endParaRPr lang="fr-FR" sz="2500" b="1" cap="none" spc="0" dirty="0">
              <a:ln w="11430"/>
              <a:solidFill>
                <a:schemeClr val="tx2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9128828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Afficher l'image d'origin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404665"/>
            <a:ext cx="5616624" cy="31593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6" name="Picture 4" descr="Afficher l'image d'origin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95936" y="3788348"/>
            <a:ext cx="4346848" cy="28471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2"/>
          <p:cNvSpPr/>
          <p:nvPr/>
        </p:nvSpPr>
        <p:spPr>
          <a:xfrm>
            <a:off x="539552" y="3829109"/>
            <a:ext cx="3292889" cy="1523494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fr-FR" sz="2500" b="1" cap="none" spc="0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Émission Infra-rouge</a:t>
            </a:r>
          </a:p>
          <a:p>
            <a:pPr algn="ctr"/>
            <a:r>
              <a:rPr lang="fr-FR" sz="2500" b="1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France 2</a:t>
            </a:r>
          </a:p>
          <a:p>
            <a:pPr algn="ctr"/>
            <a:endParaRPr lang="fr-FR" sz="2500" b="1" cap="none" spc="0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  <a:p>
            <a:pPr algn="ctr"/>
            <a:r>
              <a:rPr lang="fr-FR" dirty="0">
                <a:ln w="11430"/>
                <a:solidFill>
                  <a:srgbClr val="00B050"/>
                </a:solidFill>
              </a:rPr>
              <a:t>Disponible sur </a:t>
            </a:r>
            <a:r>
              <a:rPr lang="fr-FR" dirty="0" err="1">
                <a:ln w="11430"/>
                <a:solidFill>
                  <a:srgbClr val="00B050"/>
                </a:solidFill>
              </a:rPr>
              <a:t>youtube</a:t>
            </a:r>
            <a:endParaRPr lang="fr-FR" cap="none" spc="0" dirty="0">
              <a:ln w="11430"/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992359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7493" y="1324678"/>
            <a:ext cx="8033451" cy="48766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Titre 1"/>
          <p:cNvSpPr txBox="1">
            <a:spLocks/>
          </p:cNvSpPr>
          <p:nvPr/>
        </p:nvSpPr>
        <p:spPr>
          <a:xfrm>
            <a:off x="457200" y="0"/>
            <a:ext cx="8229600" cy="765175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lnSpc>
                <a:spcPts val="5800"/>
              </a:lnSpc>
              <a:spcBef>
                <a:spcPct val="0"/>
              </a:spcBef>
              <a:spcAft>
                <a:spcPct val="0"/>
              </a:spcAft>
              <a:defRPr sz="5400" kern="120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ＭＳ Ｐゴシック" pitchFamily="-112" charset="-128"/>
                <a:cs typeface="ＭＳ Ｐゴシック" pitchFamily="-112" charset="-128"/>
              </a:defRPr>
            </a:lvl1pPr>
            <a:lvl2pPr algn="ctr" rtl="0" eaLnBrk="0" fontAlgn="base" hangingPunct="0">
              <a:lnSpc>
                <a:spcPts val="5800"/>
              </a:lnSpc>
              <a:spcBef>
                <a:spcPct val="0"/>
              </a:spcBef>
              <a:spcAft>
                <a:spcPct val="0"/>
              </a:spcAft>
              <a:defRPr sz="5400">
                <a:solidFill>
                  <a:schemeClr val="tx2"/>
                </a:solidFill>
                <a:latin typeface="Palatino Linotype" pitchFamily="18" charset="0"/>
                <a:ea typeface="ＭＳ Ｐゴシック" pitchFamily="-112" charset="-128"/>
                <a:cs typeface="ＭＳ Ｐゴシック" pitchFamily="-112" charset="-128"/>
              </a:defRPr>
            </a:lvl2pPr>
            <a:lvl3pPr algn="ctr" rtl="0" eaLnBrk="0" fontAlgn="base" hangingPunct="0">
              <a:lnSpc>
                <a:spcPts val="5800"/>
              </a:lnSpc>
              <a:spcBef>
                <a:spcPct val="0"/>
              </a:spcBef>
              <a:spcAft>
                <a:spcPct val="0"/>
              </a:spcAft>
              <a:defRPr sz="5400">
                <a:solidFill>
                  <a:schemeClr val="tx2"/>
                </a:solidFill>
                <a:latin typeface="Palatino Linotype" pitchFamily="18" charset="0"/>
                <a:ea typeface="ＭＳ Ｐゴシック" pitchFamily="-112" charset="-128"/>
                <a:cs typeface="ＭＳ Ｐゴシック" pitchFamily="-112" charset="-128"/>
              </a:defRPr>
            </a:lvl3pPr>
            <a:lvl4pPr algn="ctr" rtl="0" eaLnBrk="0" fontAlgn="base" hangingPunct="0">
              <a:lnSpc>
                <a:spcPts val="5800"/>
              </a:lnSpc>
              <a:spcBef>
                <a:spcPct val="0"/>
              </a:spcBef>
              <a:spcAft>
                <a:spcPct val="0"/>
              </a:spcAft>
              <a:defRPr sz="5400">
                <a:solidFill>
                  <a:schemeClr val="tx2"/>
                </a:solidFill>
                <a:latin typeface="Palatino Linotype" pitchFamily="18" charset="0"/>
                <a:ea typeface="ＭＳ Ｐゴシック" pitchFamily="-112" charset="-128"/>
                <a:cs typeface="ＭＳ Ｐゴシック" pitchFamily="-112" charset="-128"/>
              </a:defRPr>
            </a:lvl4pPr>
            <a:lvl5pPr algn="ctr" rtl="0" eaLnBrk="0" fontAlgn="base" hangingPunct="0">
              <a:lnSpc>
                <a:spcPts val="5800"/>
              </a:lnSpc>
              <a:spcBef>
                <a:spcPct val="0"/>
              </a:spcBef>
              <a:spcAft>
                <a:spcPct val="0"/>
              </a:spcAft>
              <a:defRPr sz="5400">
                <a:solidFill>
                  <a:schemeClr val="tx2"/>
                </a:solidFill>
                <a:latin typeface="Palatino Linotype" pitchFamily="18" charset="0"/>
                <a:ea typeface="ＭＳ Ｐゴシック" pitchFamily="-112" charset="-128"/>
                <a:cs typeface="ＭＳ Ｐゴシック" pitchFamily="-112" charset="-128"/>
              </a:defRPr>
            </a:lvl5pPr>
            <a:lvl6pPr marL="457200" algn="ctr" rtl="0" fontAlgn="base">
              <a:lnSpc>
                <a:spcPts val="5800"/>
              </a:lnSpc>
              <a:spcBef>
                <a:spcPct val="0"/>
              </a:spcBef>
              <a:spcAft>
                <a:spcPct val="0"/>
              </a:spcAft>
              <a:defRPr sz="5400">
                <a:solidFill>
                  <a:schemeClr val="tx2"/>
                </a:solidFill>
                <a:latin typeface="Palatino Linotype" pitchFamily="18" charset="0"/>
              </a:defRPr>
            </a:lvl6pPr>
            <a:lvl7pPr marL="914400" algn="ctr" rtl="0" fontAlgn="base">
              <a:lnSpc>
                <a:spcPts val="5800"/>
              </a:lnSpc>
              <a:spcBef>
                <a:spcPct val="0"/>
              </a:spcBef>
              <a:spcAft>
                <a:spcPct val="0"/>
              </a:spcAft>
              <a:defRPr sz="5400">
                <a:solidFill>
                  <a:schemeClr val="tx2"/>
                </a:solidFill>
                <a:latin typeface="Palatino Linotype" pitchFamily="18" charset="0"/>
              </a:defRPr>
            </a:lvl7pPr>
            <a:lvl8pPr marL="1371600" algn="ctr" rtl="0" fontAlgn="base">
              <a:lnSpc>
                <a:spcPts val="5800"/>
              </a:lnSpc>
              <a:spcBef>
                <a:spcPct val="0"/>
              </a:spcBef>
              <a:spcAft>
                <a:spcPct val="0"/>
              </a:spcAft>
              <a:defRPr sz="5400">
                <a:solidFill>
                  <a:schemeClr val="tx2"/>
                </a:solidFill>
                <a:latin typeface="Palatino Linotype" pitchFamily="18" charset="0"/>
              </a:defRPr>
            </a:lvl8pPr>
            <a:lvl9pPr marL="1828800" algn="ctr" rtl="0" fontAlgn="base">
              <a:lnSpc>
                <a:spcPts val="5800"/>
              </a:lnSpc>
              <a:spcBef>
                <a:spcPct val="0"/>
              </a:spcBef>
              <a:spcAft>
                <a:spcPct val="0"/>
              </a:spcAft>
              <a:defRPr sz="5400">
                <a:solidFill>
                  <a:schemeClr val="tx2"/>
                </a:solidFill>
                <a:latin typeface="Palatino Linotype" pitchFamily="18" charset="0"/>
              </a:defRPr>
            </a:lvl9pPr>
          </a:lstStyle>
          <a:p>
            <a:r>
              <a:rPr lang="fr-FR" altLang="fr-FR" sz="3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Bilan de la journée de mars 2015</a:t>
            </a:r>
          </a:p>
        </p:txBody>
      </p:sp>
      <p:sp>
        <p:nvSpPr>
          <p:cNvPr id="8" name="Espace réservé du contenu 3"/>
          <p:cNvSpPr txBox="1">
            <a:spLocks/>
          </p:cNvSpPr>
          <p:nvPr/>
        </p:nvSpPr>
        <p:spPr bwMode="auto">
          <a:xfrm>
            <a:off x="452425" y="692696"/>
            <a:ext cx="8383588" cy="15846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rgbClr val="7F7F7F"/>
                </a:solidFill>
                <a:latin typeface="+mj-lt"/>
                <a:ea typeface="ＭＳ Ｐゴシック" pitchFamily="-112" charset="-128"/>
                <a:cs typeface="ＭＳ Ｐゴシック" pitchFamily="-112" charset="-128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Courier New" pitchFamily="-112" charset="0"/>
              <a:buChar char="o"/>
              <a:defRPr sz="1600" kern="1200">
                <a:solidFill>
                  <a:srgbClr val="7F7F7F"/>
                </a:solidFill>
                <a:latin typeface="+mj-lt"/>
                <a:ea typeface="ＭＳ Ｐゴシック" pitchFamily="-112" charset="-128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600" kern="1200">
                <a:solidFill>
                  <a:srgbClr val="7F7F7F"/>
                </a:solidFill>
                <a:latin typeface="+mj-lt"/>
                <a:ea typeface="ＭＳ Ｐゴシック" pitchFamily="-112" charset="-128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Courier New" pitchFamily="-112" charset="0"/>
              <a:buChar char="o"/>
              <a:defRPr sz="1600" kern="1200">
                <a:solidFill>
                  <a:srgbClr val="7F7F7F"/>
                </a:solidFill>
                <a:latin typeface="+mj-lt"/>
                <a:ea typeface="ＭＳ Ｐゴシック" pitchFamily="-112" charset="-128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600" kern="1200">
                <a:solidFill>
                  <a:srgbClr val="7F7F7F"/>
                </a:solidFill>
                <a:latin typeface="+mj-lt"/>
                <a:ea typeface="ＭＳ Ｐゴシック" pitchFamily="-112" charset="-128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9pPr>
          </a:lstStyle>
          <a:p>
            <a:pPr marL="0" indent="0" eaLnBrk="1" hangingPunct="1">
              <a:lnSpc>
                <a:spcPct val="80000"/>
              </a:lnSpc>
              <a:buFont typeface="Arial" charset="0"/>
              <a:buNone/>
            </a:pPr>
            <a:r>
              <a:rPr lang="fr-FR" altLang="fr-FR" sz="1700" b="1" dirty="0"/>
              <a:t>A la question « Pour chacun de ces ateliers, peux-tu attribuer une « note » : </a:t>
            </a:r>
          </a:p>
          <a:p>
            <a:pPr marL="0" indent="0" algn="ctr" eaLnBrk="1" hangingPunct="1">
              <a:lnSpc>
                <a:spcPct val="80000"/>
              </a:lnSpc>
              <a:buFont typeface="Arial" charset="0"/>
              <a:buNone/>
            </a:pPr>
            <a:r>
              <a:rPr lang="fr-FR" altLang="fr-FR" sz="2000" b="1" dirty="0">
                <a:solidFill>
                  <a:srgbClr val="0070C0"/>
                </a:solidFill>
              </a:rPr>
              <a:t>1 </a:t>
            </a:r>
            <a:r>
              <a:rPr lang="fr-FR" altLang="fr-FR" sz="2000" dirty="0">
                <a:solidFill>
                  <a:srgbClr val="0070C0"/>
                </a:solidFill>
              </a:rPr>
              <a:t>la moins bonne</a:t>
            </a:r>
            <a:r>
              <a:rPr lang="fr-FR" altLang="fr-FR" sz="2000" dirty="0"/>
              <a:t>, </a:t>
            </a:r>
            <a:r>
              <a:rPr lang="fr-FR" altLang="fr-FR" sz="2000" b="1" dirty="0">
                <a:solidFill>
                  <a:srgbClr val="92D050"/>
                </a:solidFill>
              </a:rPr>
              <a:t>3</a:t>
            </a:r>
            <a:r>
              <a:rPr lang="fr-FR" altLang="fr-FR" sz="2000" dirty="0">
                <a:solidFill>
                  <a:srgbClr val="92D050"/>
                </a:solidFill>
              </a:rPr>
              <a:t> la meilleure</a:t>
            </a:r>
            <a:r>
              <a:rPr lang="fr-FR" altLang="fr-FR" sz="2000" dirty="0"/>
              <a:t>, les élèves répondent : </a:t>
            </a:r>
          </a:p>
          <a:p>
            <a:pPr marL="0" indent="0" eaLnBrk="1" hangingPunct="1">
              <a:lnSpc>
                <a:spcPct val="80000"/>
              </a:lnSpc>
            </a:pPr>
            <a:endParaRPr lang="fr-FR" altLang="fr-FR" sz="2000" dirty="0"/>
          </a:p>
        </p:txBody>
      </p:sp>
      <p:sp>
        <p:nvSpPr>
          <p:cNvPr id="6" name="Accolade ouvrante 5"/>
          <p:cNvSpPr/>
          <p:nvPr/>
        </p:nvSpPr>
        <p:spPr>
          <a:xfrm rot="16200000">
            <a:off x="4932040" y="5157191"/>
            <a:ext cx="360040" cy="1368152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Rectangle 8"/>
          <p:cNvSpPr/>
          <p:nvPr/>
        </p:nvSpPr>
        <p:spPr>
          <a:xfrm>
            <a:off x="4427984" y="6034407"/>
            <a:ext cx="1388522" cy="477054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fr-FR" sz="2500" b="1" cap="none" spc="0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À revoir</a:t>
            </a:r>
          </a:p>
        </p:txBody>
      </p:sp>
    </p:spTree>
    <p:extLst>
      <p:ext uri="{BB962C8B-B14F-4D97-AF65-F5344CB8AC3E}">
        <p14:creationId xmlns:p14="http://schemas.microsoft.com/office/powerpoint/2010/main" val="160657613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9332" name="Picture 4" descr="http://img.over-blog.com/300x297/3/88/16/86/PANNEAU-STOP-DISCRIMINATION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771775" cy="2743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Accolade fermante 6"/>
          <p:cNvSpPr/>
          <p:nvPr/>
        </p:nvSpPr>
        <p:spPr>
          <a:xfrm>
            <a:off x="3834765" y="9152890"/>
            <a:ext cx="163195" cy="614045"/>
          </a:xfrm>
          <a:prstGeom prst="righ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fr-FR"/>
          </a:p>
        </p:txBody>
      </p:sp>
      <p:sp>
        <p:nvSpPr>
          <p:cNvPr id="4" name="Rectangle 5"/>
          <p:cNvSpPr>
            <a:spLocks noChangeArrowheads="1"/>
          </p:cNvSpPr>
          <p:nvPr/>
        </p:nvSpPr>
        <p:spPr bwMode="auto">
          <a:xfrm>
            <a:off x="4932039" y="874207"/>
            <a:ext cx="651983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altLang="fr-FR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7"/>
          <p:cNvSpPr>
            <a:spLocks noChangeArrowheads="1"/>
          </p:cNvSpPr>
          <p:nvPr/>
        </p:nvSpPr>
        <p:spPr bwMode="auto">
          <a:xfrm>
            <a:off x="0" y="4351437"/>
            <a:ext cx="234360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endParaRPr kumimoji="0" lang="fr-FR" altLang="fr-F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834764" y="1105879"/>
            <a:ext cx="4697675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dirty="0"/>
              <a:t>Temps fort pour tous-tes les élèves de </a:t>
            </a:r>
            <a:r>
              <a:rPr lang="fr-FR" b="1" dirty="0"/>
              <a:t>6</a:t>
            </a:r>
            <a:r>
              <a:rPr lang="fr-FR" b="1" baseline="30000" dirty="0"/>
              <a:t>e</a:t>
            </a:r>
            <a:r>
              <a:rPr lang="fr-FR" dirty="0"/>
              <a:t>, </a:t>
            </a:r>
            <a:r>
              <a:rPr lang="fr-FR" b="1" dirty="0"/>
              <a:t>5</a:t>
            </a:r>
            <a:r>
              <a:rPr lang="fr-FR" b="1" baseline="30000" dirty="0"/>
              <a:t>e</a:t>
            </a:r>
            <a:r>
              <a:rPr lang="fr-FR" dirty="0"/>
              <a:t> et </a:t>
            </a:r>
            <a:r>
              <a:rPr lang="fr-FR" b="1" dirty="0"/>
              <a:t>3</a:t>
            </a:r>
            <a:r>
              <a:rPr lang="fr-FR" b="1" baseline="30000" dirty="0"/>
              <a:t>e</a:t>
            </a:r>
            <a:r>
              <a:rPr lang="fr-FR" dirty="0"/>
              <a:t> autour du harcèlement de 8h30 à 9h30 animé par les équipes pédagogiques.</a:t>
            </a:r>
          </a:p>
        </p:txBody>
      </p:sp>
      <p:sp>
        <p:nvSpPr>
          <p:cNvPr id="12" name="Rectangle 11"/>
          <p:cNvSpPr/>
          <p:nvPr/>
        </p:nvSpPr>
        <p:spPr>
          <a:xfrm>
            <a:off x="827584" y="3356992"/>
            <a:ext cx="7704856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b="1" dirty="0"/>
              <a:t> Journée dédiée aux 4e, 4 ateliers (8h30– 16h) : </a:t>
            </a:r>
          </a:p>
          <a:p>
            <a:endParaRPr lang="fr-FR" b="1" dirty="0"/>
          </a:p>
          <a:p>
            <a:pPr marL="285750" indent="-285750">
              <a:buFontTx/>
              <a:buChar char="-"/>
            </a:pPr>
            <a:r>
              <a:rPr lang="fr-FR" b="1" dirty="0"/>
              <a:t>« Des mots et des Maux », équipe pédagogique </a:t>
            </a:r>
          </a:p>
          <a:p>
            <a:pPr marL="285750" indent="-285750">
              <a:buFontTx/>
              <a:buChar char="-"/>
            </a:pPr>
            <a:endParaRPr lang="fr-FR" b="1" dirty="0"/>
          </a:p>
          <a:p>
            <a:pPr marL="285750" indent="-285750">
              <a:buFontTx/>
              <a:buChar char="-"/>
            </a:pPr>
            <a:r>
              <a:rPr lang="fr-FR" b="1" dirty="0"/>
              <a:t>Association Génération Numérique : intervention sur le </a:t>
            </a:r>
            <a:r>
              <a:rPr lang="fr-FR" b="1" dirty="0" err="1"/>
              <a:t>cyberharcèlement</a:t>
            </a:r>
            <a:r>
              <a:rPr lang="fr-FR" b="1" dirty="0"/>
              <a:t> (droits et dérives d’internet) + rappel à la loi</a:t>
            </a:r>
          </a:p>
          <a:p>
            <a:pPr marL="285750" indent="-285750">
              <a:buFontTx/>
              <a:buChar char="-"/>
            </a:pPr>
            <a:endParaRPr lang="fr-FR" b="1" dirty="0"/>
          </a:p>
          <a:p>
            <a:r>
              <a:rPr lang="fr-FR" b="1" dirty="0"/>
              <a:t>- </a:t>
            </a:r>
            <a:r>
              <a:rPr lang="fr-FR" b="1" dirty="0">
                <a:solidFill>
                  <a:schemeClr val="tx2"/>
                </a:solidFill>
              </a:rPr>
              <a:t>« Les souffre-douleurs » témoignages vidéos, équipe pédagogique</a:t>
            </a:r>
          </a:p>
          <a:p>
            <a:endParaRPr lang="fr-FR" dirty="0"/>
          </a:p>
        </p:txBody>
      </p:sp>
      <p:pic>
        <p:nvPicPr>
          <p:cNvPr id="16" name="il_fi" descr="http://img15.hostingpics.net/pics/792176Vivreensemble.jp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8945" y="1144634"/>
            <a:ext cx="845820" cy="845820"/>
          </a:xfrm>
          <a:prstGeom prst="rect">
            <a:avLst/>
          </a:prstGeom>
          <a:noFill/>
          <a:ln>
            <a:noFill/>
          </a:ln>
        </p:spPr>
      </p:pic>
      <p:pic>
        <p:nvPicPr>
          <p:cNvPr id="17" name="il_fi" descr="http://img15.hostingpics.net/pics/792176Vivreensemble.jp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15" y="3356992"/>
            <a:ext cx="845820" cy="845820"/>
          </a:xfrm>
          <a:prstGeom prst="rect">
            <a:avLst/>
          </a:prstGeom>
          <a:noFill/>
          <a:ln>
            <a:noFill/>
          </a:ln>
        </p:spPr>
      </p:pic>
      <p:sp>
        <p:nvSpPr>
          <p:cNvPr id="15" name="Rectangle 14"/>
          <p:cNvSpPr/>
          <p:nvPr/>
        </p:nvSpPr>
        <p:spPr>
          <a:xfrm>
            <a:off x="6576122" y="57398"/>
            <a:ext cx="156966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fr-FR" sz="5400" b="1" cap="none" spc="0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2016</a:t>
            </a:r>
            <a:endParaRPr lang="fr-FR" sz="2500" b="1" cap="none" spc="0" dirty="0">
              <a:ln w="11430"/>
              <a:solidFill>
                <a:schemeClr val="tx2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603109774"/>
      </p:ext>
    </p:extLst>
  </p:cSld>
  <p:clrMapOvr>
    <a:masterClrMapping/>
  </p:clrMapOvr>
</p:sld>
</file>

<file path=ppt/theme/theme1.xml><?xml version="1.0" encoding="utf-8"?>
<a:theme xmlns:a="http://schemas.openxmlformats.org/drawingml/2006/main" name="modele-diaporama-academique-2016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résentation1.pot [Mode de compatibilité]" id="{ABE4140C-D376-4BE9-BDFF-23C74214A693}" vid="{26625D04-A03A-4312-80BA-6114A8B3F45E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ＭＳ 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明朝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ＭＳ 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明朝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presentation</Template>
  <TotalTime>13057</TotalTime>
  <Words>604</Words>
  <Application>Microsoft Macintosh PowerPoint</Application>
  <PresentationFormat>Affichage à l'écran (4:3)</PresentationFormat>
  <Paragraphs>73</Paragraphs>
  <Slides>11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11</vt:i4>
      </vt:variant>
    </vt:vector>
  </HeadingPairs>
  <TitlesOfParts>
    <vt:vector size="15" baseType="lpstr">
      <vt:lpstr>Arial</vt:lpstr>
      <vt:lpstr>Calibri</vt:lpstr>
      <vt:lpstr>Segoe Print</vt:lpstr>
      <vt:lpstr>modele-diaporama-academique-2016</vt:lpstr>
      <vt:lpstr>Relations entre Ados</vt:lpstr>
      <vt:lpstr>Présentation PowerPoint</vt:lpstr>
      <vt:lpstr>Présentation PowerPoint</vt:lpstr>
      <vt:lpstr>Présentation PowerPoint</vt:lpstr>
      <vt:lpstr>Bilan de la journée d’avril 2014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Rectorat</dc:creator>
  <cp:lastModifiedBy>Cédric EVAIN</cp:lastModifiedBy>
  <cp:revision>985</cp:revision>
  <cp:lastPrinted>2020-12-16T06:50:34Z</cp:lastPrinted>
  <dcterms:created xsi:type="dcterms:W3CDTF">2017-06-01T09:36:37Z</dcterms:created>
  <dcterms:modified xsi:type="dcterms:W3CDTF">2022-12-26T08:19:10Z</dcterms:modified>
</cp:coreProperties>
</file>