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08" r:id="rId2"/>
    <p:sldId id="60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30" r:id="rId12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FFE061"/>
    <a:srgbClr val="1F15FF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05" autoAdjust="0"/>
    <p:restoredTop sz="92169" autoAdjust="0"/>
  </p:normalViewPr>
  <p:slideViewPr>
    <p:cSldViewPr snapToGrid="0" snapToObjects="1">
      <p:cViewPr varScale="1">
        <p:scale>
          <a:sx n="105" d="100"/>
          <a:sy n="105" d="100"/>
        </p:scale>
        <p:origin x="100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Garçons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cat>
            <c:strRef>
              <c:f>Feuil1!$A$2:$A$10</c:f>
              <c:strCache>
                <c:ptCount val="9"/>
                <c:pt idx="0">
                  <c:v>ES</c:v>
                </c:pt>
                <c:pt idx="1">
                  <c:v>L</c:v>
                </c:pt>
                <c:pt idx="2">
                  <c:v>S</c:v>
                </c:pt>
                <c:pt idx="3">
                  <c:v>ST2D</c:v>
                </c:pt>
                <c:pt idx="4">
                  <c:v>ST2A</c:v>
                </c:pt>
                <c:pt idx="5">
                  <c:v>STL</c:v>
                </c:pt>
                <c:pt idx="6">
                  <c:v>STMG</c:v>
                </c:pt>
                <c:pt idx="7">
                  <c:v>ST2S</c:v>
                </c:pt>
                <c:pt idx="8">
                  <c:v>HOT-TMD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40</c:v>
                </c:pt>
                <c:pt idx="1">
                  <c:v>21</c:v>
                </c:pt>
                <c:pt idx="2">
                  <c:v>54</c:v>
                </c:pt>
                <c:pt idx="3">
                  <c:v>97</c:v>
                </c:pt>
                <c:pt idx="4">
                  <c:v>6</c:v>
                </c:pt>
                <c:pt idx="5">
                  <c:v>44</c:v>
                </c:pt>
                <c:pt idx="6">
                  <c:v>48</c:v>
                </c:pt>
                <c:pt idx="7">
                  <c:v>8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C-47C6-912F-1023FE4B6AD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Filles</c:v>
                </c:pt>
              </c:strCache>
            </c:strRef>
          </c:tx>
          <c:spPr>
            <a:solidFill>
              <a:srgbClr val="0FCB49"/>
            </a:solidFill>
          </c:spPr>
          <c:invertIfNegative val="0"/>
          <c:cat>
            <c:strRef>
              <c:f>Feuil1!$A$2:$A$10</c:f>
              <c:strCache>
                <c:ptCount val="9"/>
                <c:pt idx="0">
                  <c:v>ES</c:v>
                </c:pt>
                <c:pt idx="1">
                  <c:v>L</c:v>
                </c:pt>
                <c:pt idx="2">
                  <c:v>S</c:v>
                </c:pt>
                <c:pt idx="3">
                  <c:v>ST2D</c:v>
                </c:pt>
                <c:pt idx="4">
                  <c:v>ST2A</c:v>
                </c:pt>
                <c:pt idx="5">
                  <c:v>STL</c:v>
                </c:pt>
                <c:pt idx="6">
                  <c:v>STMG</c:v>
                </c:pt>
                <c:pt idx="7">
                  <c:v>ST2S</c:v>
                </c:pt>
                <c:pt idx="8">
                  <c:v>HOT-TMD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60</c:v>
                </c:pt>
                <c:pt idx="1">
                  <c:v>79</c:v>
                </c:pt>
                <c:pt idx="2">
                  <c:v>46</c:v>
                </c:pt>
                <c:pt idx="3">
                  <c:v>3</c:v>
                </c:pt>
                <c:pt idx="4">
                  <c:v>94</c:v>
                </c:pt>
                <c:pt idx="5">
                  <c:v>56</c:v>
                </c:pt>
                <c:pt idx="6">
                  <c:v>52</c:v>
                </c:pt>
                <c:pt idx="7">
                  <c:v>92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C-47C6-912F-1023FE4B6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104592"/>
        <c:axId val="418100280"/>
      </c:barChart>
      <c:catAx>
        <c:axId val="41810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8100280"/>
        <c:crosses val="autoZero"/>
        <c:auto val="1"/>
        <c:lblAlgn val="ctr"/>
        <c:lblOffset val="100"/>
        <c:noMultiLvlLbl val="0"/>
      </c:catAx>
      <c:valAx>
        <c:axId val="418100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18104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30126980863262"/>
          <c:y val="0.17790266824382817"/>
          <c:w val="0.14661264387494821"/>
          <c:h val="0.41606640894472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26/12/2022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7967DC-7B88-4F5C-AE52-3EDC8CBE241C}" type="slidenum">
              <a:rPr lang="fr-FR"/>
              <a:pPr/>
              <a:t>2</a:t>
            </a:fld>
            <a:endParaRPr lang="fr-FR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12-13/11/2020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ia.lassus@ac-normandie.fr" TargetMode="External"/><Relationship Id="rId2" Type="http://schemas.openxmlformats.org/officeDocument/2006/relationships/hyperlink" Target="mailto:sylvie.debled@ac-normandie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anie.legallais@ac-normandie.f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9208" y="81893"/>
            <a:ext cx="8229600" cy="136815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fr-FR" altLang="fr-FR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Egalité Filles / Garçons</a:t>
            </a:r>
            <a:b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dans les parcours de formation </a:t>
            </a:r>
            <a:b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&amp; Egalité Hommes / Femmes </a:t>
            </a:r>
            <a:b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3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dans le monde du travail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2"/>
          <a:stretch/>
        </p:blipFill>
        <p:spPr>
          <a:xfrm>
            <a:off x="3031874" y="2571750"/>
            <a:ext cx="3412334" cy="4028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3608" y="269022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fr-FR" sz="5400" b="1" cap="none" spc="0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ème</a:t>
            </a:r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6660232" y="4135699"/>
            <a:ext cx="216024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Segoe Print"/>
                <a:ea typeface="Calibri"/>
                <a:cs typeface="Times New Roman"/>
              </a:rPr>
              <a:t>Oser se donner </a:t>
            </a:r>
            <a:endParaRPr lang="fr-FR" sz="16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Segoe Print"/>
                <a:ea typeface="Calibri"/>
                <a:cs typeface="Times New Roman"/>
              </a:rPr>
              <a:t>le choix </a:t>
            </a:r>
            <a:endParaRPr lang="fr-FR" sz="16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effectLst/>
                <a:latin typeface="Segoe Print"/>
                <a:ea typeface="Calibri"/>
                <a:cs typeface="Times New Roman"/>
              </a:rPr>
              <a:t>de son orientation</a:t>
            </a:r>
            <a:endParaRPr lang="fr-FR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179512" y="4149080"/>
            <a:ext cx="2901950" cy="114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effectLst/>
                <a:latin typeface="Segoe Print"/>
                <a:ea typeface="Calibri"/>
                <a:cs typeface="Times New Roman"/>
              </a:rPr>
              <a:t>Bien vivre son parcours professionnel</a:t>
            </a:r>
            <a:endParaRPr lang="fr-FR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334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fr-FR" altLang="fr-F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Une organisation importante</a:t>
            </a:r>
          </a:p>
        </p:txBody>
      </p:sp>
      <p:sp>
        <p:nvSpPr>
          <p:cNvPr id="9728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altLang="fr-FR" dirty="0"/>
              <a:t>Qui a nécessité de faire jouer nos carnets d’adresses.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Des contacts avec :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des professionnels,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des centres de formations,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des lycées professionnels,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le rectorat,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le SAIO,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le ministère des droits des femmes,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le cabinet de la député Ameline,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la mairie de Blainville,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la MGEN,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</a:t>
            </a:r>
            <a:r>
              <a:rPr lang="fr-FR" altLang="fr-FR" sz="2200" dirty="0" err="1"/>
              <a:t>Heula</a:t>
            </a:r>
            <a:endParaRPr lang="fr-FR" altLang="fr-FR" sz="2200" dirty="0"/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les médias : Ouest France, TV Normandie,</a:t>
            </a:r>
          </a:p>
          <a:p>
            <a:pPr marL="0" indent="0">
              <a:buFont typeface="Arial" charset="0"/>
              <a:buNone/>
            </a:pPr>
            <a:r>
              <a:rPr lang="fr-FR" altLang="fr-FR" sz="2200" dirty="0"/>
              <a:t>	- …</a:t>
            </a:r>
          </a:p>
          <a:p>
            <a:pPr marL="0" indent="0">
              <a:buFont typeface="Arial" charset="0"/>
              <a:buNone/>
            </a:pPr>
            <a:endParaRPr lang="fr-FR" altLang="fr-FR" dirty="0"/>
          </a:p>
          <a:p>
            <a:pPr marL="0" indent="0">
              <a:buFont typeface="Arial" charset="0"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446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052736"/>
            <a:ext cx="866615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s</a:t>
            </a:r>
            <a:r>
              <a:rPr lang="fr-F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2"/>
              </a:rPr>
              <a:t>ylvie.debled@ac-normandie.fr</a:t>
            </a:r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3"/>
              </a:rPr>
              <a:t>patricia.lassus@ac-normandie.fr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hlinkClick r:id="rId4"/>
              </a:rPr>
              <a:t>stephanie.legallais@ac-normandie.fr</a:t>
            </a:r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68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1556793"/>
            <a:ext cx="8229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Cette journée organisée en </a:t>
            </a:r>
            <a:r>
              <a:rPr lang="fr-FR" sz="1600" b="1" u="sng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4 ateliers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permettra de vous faire prendre conscience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-Qu’il existe des </a:t>
            </a:r>
            <a:r>
              <a:rPr lang="fr-FR" sz="1600" b="1" dirty="0">
                <a:solidFill>
                  <a:srgbClr val="BD0707"/>
                </a:solidFill>
                <a:latin typeface="Calibri" pitchFamily="32" charset="0"/>
                <a:ea typeface="ＭＳ Ｐゴシック" charset="-128"/>
              </a:rPr>
              <a:t>inégalités entre les filles et les garçons dans les parcours de formation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-De même qu’il en existe </a:t>
            </a:r>
            <a:r>
              <a:rPr lang="fr-FR" sz="1600" b="1" dirty="0">
                <a:solidFill>
                  <a:srgbClr val="BD0707"/>
                </a:solidFill>
                <a:latin typeface="Calibri" pitchFamily="32" charset="0"/>
                <a:ea typeface="ＭＳ Ｐゴシック" charset="-128"/>
              </a:rPr>
              <a:t>entre les hommes et les femmes dans le monde du travail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De vous expliquer pourquoi ces inégalités, en vous présentant 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-ce qu’est un </a:t>
            </a:r>
            <a:r>
              <a:rPr lang="fr-FR" sz="1600" b="1" dirty="0">
                <a:solidFill>
                  <a:srgbClr val="BD0707"/>
                </a:solidFill>
                <a:latin typeface="Calibri" pitchFamily="32" charset="0"/>
                <a:ea typeface="ＭＳ Ｐゴシック" charset="-128"/>
              </a:rPr>
              <a:t>stéréotype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-ce qu’est le </a:t>
            </a:r>
            <a:r>
              <a:rPr lang="fr-FR" sz="1600" b="1" dirty="0">
                <a:solidFill>
                  <a:srgbClr val="BD0707"/>
                </a:solidFill>
                <a:latin typeface="Calibri" pitchFamily="32" charset="0"/>
                <a:ea typeface="ＭＳ Ｐゴシック" charset="-128"/>
              </a:rPr>
              <a:t>sexisme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Comment sont-ils générés… 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 </a:t>
            </a:r>
            <a:r>
              <a:rPr lang="fr-FR" sz="1600" u="sng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Déroulement de la journée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100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8h45 / 10h20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: Atelier </a:t>
            </a:r>
            <a:r>
              <a:rPr lang="fr-FR" sz="1600" b="1" dirty="0">
                <a:solidFill>
                  <a:srgbClr val="FF0000"/>
                </a:solidFill>
                <a:latin typeface="Calibri" pitchFamily="32" charset="0"/>
                <a:ea typeface="ＭＳ Ｐゴシック" charset="-128"/>
              </a:rPr>
              <a:t>ORIENTATION</a:t>
            </a:r>
            <a:r>
              <a:rPr lang="fr-FR" sz="1600" dirty="0">
                <a:solidFill>
                  <a:srgbClr val="FF0000"/>
                </a:solidFill>
                <a:latin typeface="Calibri" pitchFamily="32" charset="0"/>
                <a:ea typeface="ＭＳ Ｐゴシック" charset="-128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en Basse-Normandie (4 </a:t>
            </a:r>
            <a:r>
              <a:rPr lang="fr-FR" sz="1600" dirty="0" err="1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COPsy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 du secteur)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100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10h40 / 12h30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: Atelier des </a:t>
            </a:r>
            <a:r>
              <a:rPr lang="fr-FR" sz="1600" b="1" dirty="0">
                <a:solidFill>
                  <a:srgbClr val="FF0000"/>
                </a:solidFill>
                <a:latin typeface="Calibri" pitchFamily="32" charset="0"/>
                <a:ea typeface="ＭＳ Ｐゴシック" charset="-128"/>
              </a:rPr>
              <a:t>INEGALITES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100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14h00 / 16h30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: Atelier </a:t>
            </a:r>
            <a:r>
              <a:rPr lang="fr-FR" sz="1600" b="1" dirty="0">
                <a:solidFill>
                  <a:srgbClr val="FF0000"/>
                </a:solidFill>
                <a:latin typeface="Calibri" pitchFamily="32" charset="0"/>
                <a:ea typeface="ＭＳ Ｐゴシック" charset="-128"/>
              </a:rPr>
              <a:t>SPEED-DATING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 = RENCONTRES avec des </a:t>
            </a:r>
            <a:r>
              <a:rPr lang="fr-FR" sz="1600" dirty="0" err="1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professionnel-les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 et des 			</a:t>
            </a:r>
            <a:r>
              <a:rPr lang="fr-FR" sz="1600" dirty="0" err="1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étudiant-es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 (toujours des métiers atypiques de genre)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100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16h30 / 17h00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: Moment de convivialité avec les intervenants de l’après-midi</a:t>
            </a:r>
          </a:p>
          <a:p>
            <a:pPr>
              <a:lnSpc>
                <a:spcPct val="100000"/>
              </a:lnSpc>
              <a:spcBef>
                <a:spcPts val="488"/>
              </a:spcBef>
            </a:pPr>
            <a:r>
              <a:rPr lang="fr-FR" sz="1100" dirty="0">
                <a:solidFill>
                  <a:srgbClr val="00B050"/>
                </a:solidFill>
                <a:latin typeface="Calibri" pitchFamily="32" charset="0"/>
                <a:ea typeface="ＭＳ Ｐゴシック" charset="-128"/>
              </a:rPr>
              <a:t>18h00 / 19h30 </a:t>
            </a:r>
            <a:r>
              <a:rPr lang="fr-FR" sz="1600" dirty="0">
                <a:solidFill>
                  <a:srgbClr val="002060"/>
                </a:solidFill>
                <a:latin typeface="Calibri" pitchFamily="32" charset="0"/>
                <a:ea typeface="ＭＳ Ｐゴシック" charset="-128"/>
              </a:rPr>
              <a:t>: </a:t>
            </a:r>
            <a:r>
              <a:rPr lang="fr-FR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CONFERENCE-DEBAT</a:t>
            </a:r>
            <a:r>
              <a:rPr lang="fr-FR" sz="16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fr-FR" sz="1600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fr-FR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temps : « l’orientation après la 3</a:t>
            </a:r>
            <a:r>
              <a:rPr lang="fr-FR" sz="1600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 »</a:t>
            </a:r>
            <a:r>
              <a:rPr lang="fr-FR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puis « L’orientation scolaire à travers le prisme de l’égalité fille-garçon en Basse-Normandie : limites et obstacles» animée par les 4 </a:t>
            </a:r>
            <a:r>
              <a:rPr lang="fr-FR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COPsy</a:t>
            </a:r>
            <a:r>
              <a:rPr lang="fr-FR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du premier atelier, à destination des parents.</a:t>
            </a:r>
            <a:endParaRPr lang="fr-FR" sz="1600" dirty="0">
              <a:solidFill>
                <a:srgbClr val="002060"/>
              </a:solidFill>
              <a:latin typeface="Calibri" pitchFamily="32" charset="0"/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488"/>
              </a:spcBef>
            </a:pPr>
            <a:endParaRPr lang="fr-FR" sz="1600" dirty="0">
              <a:solidFill>
                <a:srgbClr val="7F7F7F"/>
              </a:solidFill>
              <a:latin typeface="Century Gothic" charset="0"/>
              <a:ea typeface="ＭＳ Ｐゴシック" charset="-12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35025"/>
          </a:xfrm>
          <a:gradFill rotWithShape="0">
            <a:gsLst>
              <a:gs pos="0">
                <a:srgbClr val="C3E1AB"/>
              </a:gs>
              <a:gs pos="100000">
                <a:srgbClr val="EFF6E8"/>
              </a:gs>
            </a:gsLst>
            <a:lin ang="16200000" scaled="1"/>
          </a:gradFill>
          <a:ln w="9360">
            <a:solidFill>
              <a:srgbClr val="61881B"/>
            </a:solidFill>
            <a:round/>
            <a:headEnd/>
            <a:tailEnd/>
          </a:ln>
        </p:spPr>
        <p:txBody>
          <a:bodyPr lIns="90000" tIns="45000" rIns="90000" bIns="45000" anchor="t"/>
          <a:lstStyle/>
          <a:p>
            <a:pPr algn="ctr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3900" dirty="0">
                <a:solidFill>
                  <a:srgbClr val="586064"/>
                </a:solidFill>
              </a:rPr>
              <a:t>Programme de la journée </a:t>
            </a:r>
            <a:endParaRPr lang="fr-FR" sz="1800" dirty="0">
              <a:solidFill>
                <a:srgbClr val="586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78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ZoneTexte 2"/>
          <p:cNvSpPr txBox="1">
            <a:spLocks noChangeArrowheads="1"/>
          </p:cNvSpPr>
          <p:nvPr/>
        </p:nvSpPr>
        <p:spPr bwMode="auto">
          <a:xfrm>
            <a:off x="5518150" y="47625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endParaRPr lang="fr-FR" altLang="fr-FR" sz="1800"/>
          </a:p>
        </p:txBody>
      </p:sp>
      <p:sp>
        <p:nvSpPr>
          <p:cNvPr id="9" name="Rectangle 8"/>
          <p:cNvSpPr/>
          <p:nvPr/>
        </p:nvSpPr>
        <p:spPr>
          <a:xfrm>
            <a:off x="4103838" y="5373216"/>
            <a:ext cx="504016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fr-FR" sz="3000" b="1" cap="none" spc="0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ère</a:t>
            </a:r>
            <a:r>
              <a:rPr lang="fr-FR" sz="3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partie :</a:t>
            </a:r>
          </a:p>
          <a:p>
            <a:pPr algn="r"/>
            <a:r>
              <a:rPr lang="fr-FR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déterminants de l’orientation</a:t>
            </a:r>
          </a:p>
        </p:txBody>
      </p:sp>
      <p:pic>
        <p:nvPicPr>
          <p:cNvPr id="4099" name="Picture 3" descr="C:\Users\siza\Documents\COURS steph\EGALITE\forum 3e nov 2013\photos 18 nov 2013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47" y="1846992"/>
            <a:ext cx="4065811" cy="30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iza\Documents\COURS steph\EGALITE\forum 3e nov 2013\photos 18 nov 2013\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3" y="182605"/>
            <a:ext cx="3997761" cy="29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92175" y="357393"/>
            <a:ext cx="41764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/>
              <a:t>Qu’en est-il de l’orientation des filles et des garçons en Basse-Normandie ?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19" y="5517232"/>
            <a:ext cx="2770401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(d’après la Note d’information de la Division de la Prospective et de la Performance (D2P) de Mai 2013)</a:t>
            </a:r>
            <a:endParaRPr lang="fr-FR" sz="1200" dirty="0">
              <a:solidFill>
                <a:srgbClr val="000000"/>
              </a:solidFill>
              <a:effectLst/>
              <a:latin typeface="Comic Sans MS"/>
              <a:ea typeface="Times New Roman"/>
              <a:cs typeface="Comic Sans MS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246293" y="3180926"/>
          <a:ext cx="4737013" cy="261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755576" y="4221088"/>
            <a:ext cx="3384376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2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969844" y="476673"/>
            <a:ext cx="5003800" cy="2232248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/>
            <a:r>
              <a:rPr lang="fr-FR" alt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12" charset="0"/>
                <a:cs typeface="Calibri" pitchFamily="-112" charset="0"/>
              </a:rPr>
              <a:t>Où SONT LES INEGALITES ?</a:t>
            </a:r>
          </a:p>
          <a:p>
            <a:pPr algn="ctr"/>
            <a:r>
              <a:rPr lang="fr-FR" alt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12" charset="0"/>
                <a:cs typeface="Calibri" pitchFamily="-112" charset="0"/>
              </a:rPr>
              <a:t>(le paradoxe des filles)</a:t>
            </a:r>
            <a:br>
              <a:rPr lang="fr-FR" alt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-112" charset="0"/>
                <a:cs typeface="Calibri" pitchFamily="-112" charset="0"/>
              </a:rPr>
            </a:br>
            <a:endParaRPr lang="fr-FR" altLang="fr-FR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12" charset="0"/>
              <a:cs typeface="Calibri" pitchFamily="-112" charset="0"/>
            </a:endParaRPr>
          </a:p>
        </p:txBody>
      </p:sp>
      <p:pic>
        <p:nvPicPr>
          <p:cNvPr id="90117" name="Picture 2" descr="http://blog.boostyourjob.com/wp-content/uploads/2011/08/balance-inegalit%C3%A9s-homme-fem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/>
          <a:stretch>
            <a:fillRect/>
          </a:stretch>
        </p:blipFill>
        <p:spPr bwMode="auto">
          <a:xfrm>
            <a:off x="467544" y="692696"/>
            <a:ext cx="31718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5097930"/>
            <a:ext cx="7483139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fr-FR" sz="30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F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partie : </a:t>
            </a:r>
          </a:p>
          <a:p>
            <a:pPr algn="ctr">
              <a:defRPr/>
            </a:pPr>
            <a:r>
              <a:rPr lang="fr-F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inégalités dans les formations et le travail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0470" y="3964612"/>
            <a:ext cx="456387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/>
              <a:t>Montrer et expliquer les inégalités </a:t>
            </a:r>
            <a:r>
              <a:rPr lang="fr-FR" sz="2000" dirty="0"/>
              <a:t>salariales, d’accès aux différents métiers, aux postes à responsabilités…</a:t>
            </a:r>
          </a:p>
        </p:txBody>
      </p:sp>
    </p:spTree>
    <p:extLst>
      <p:ext uri="{BB962C8B-B14F-4D97-AF65-F5344CB8AC3E}">
        <p14:creationId xmlns:p14="http://schemas.microsoft.com/office/powerpoint/2010/main" val="24377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1750"/>
            <a:ext cx="7058025" cy="6846888"/>
          </a:xfrm>
          <a:prstGeom prst="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064500" cy="4319588"/>
          </a:xfrm>
          <a:solidFill>
            <a:schemeClr val="accent2">
              <a:lumMod val="20000"/>
              <a:lumOff val="80000"/>
              <a:alpha val="76000"/>
            </a:schemeClr>
          </a:solidFill>
        </p:spPr>
        <p:txBody>
          <a:bodyPr/>
          <a:lstStyle/>
          <a:p>
            <a:r>
              <a:rPr lang="fr-FR" altLang="fr-FR" sz="5000">
                <a:solidFill>
                  <a:srgbClr val="586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12" charset="0"/>
                <a:cs typeface="Calibri" pitchFamily="-112" charset="0"/>
              </a:rPr>
              <a:t>Des professionnel-les et des étudiant-es viennent à votre rencontre sur un temps très court à la manière d’un </a:t>
            </a:r>
            <a:br>
              <a:rPr lang="fr-FR" altLang="fr-FR" sz="5000">
                <a:solidFill>
                  <a:srgbClr val="586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12" charset="0"/>
                <a:cs typeface="Calibri" pitchFamily="-112" charset="0"/>
              </a:rPr>
            </a:br>
            <a:r>
              <a:rPr lang="fr-FR" altLang="fr-FR" sz="5000">
                <a:solidFill>
                  <a:srgbClr val="58606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-112" charset="0"/>
                <a:cs typeface="Calibri" pitchFamily="-112" charset="0"/>
              </a:rPr>
              <a:t>Speed-Dating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139" y="5843953"/>
            <a:ext cx="8339975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fr-F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fr-FR" sz="30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ème</a:t>
            </a:r>
            <a:r>
              <a:rPr lang="fr-FR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partie : </a:t>
            </a:r>
          </a:p>
          <a:p>
            <a:pPr algn="ctr">
              <a:defRPr/>
            </a:pPr>
            <a:r>
              <a:rPr lang="fr-F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rencontre des </a:t>
            </a:r>
            <a:r>
              <a:rPr lang="fr-FR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étudiant-es</a:t>
            </a:r>
            <a:r>
              <a:rPr lang="fr-F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et des </a:t>
            </a:r>
            <a:r>
              <a:rPr lang="fr-FR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professionnel-les</a:t>
            </a:r>
            <a:endParaRPr lang="fr-FR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291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r="16475"/>
          <a:stretch>
            <a:fillRect/>
          </a:stretch>
        </p:blipFill>
        <p:spPr bwMode="auto">
          <a:xfrm>
            <a:off x="7931150" y="5229225"/>
            <a:ext cx="9604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519988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5075" r="7513" b="4547"/>
          <a:stretch>
            <a:fillRect/>
          </a:stretch>
        </p:blipFill>
        <p:spPr bwMode="auto">
          <a:xfrm>
            <a:off x="251520" y="116632"/>
            <a:ext cx="8314410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548680"/>
            <a:ext cx="6768752" cy="57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331640" y="620694"/>
          <a:ext cx="6624736" cy="5660513"/>
        </p:xfrm>
        <a:graphic>
          <a:graphicData uri="http://schemas.openxmlformats.org/drawingml/2006/table">
            <a:tbl>
              <a:tblPr firstRow="1" firstCol="1" bandRow="1"/>
              <a:tblGrid>
                <a:gridCol w="291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METIERS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NOMS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points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Assistant-e</a:t>
                      </a: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social-e</a:t>
                      </a:r>
                      <a:endParaRPr lang="fr-FR" sz="1200" kern="150" dirty="0">
                        <a:solidFill>
                          <a:srgbClr val="0066FF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Fleuriste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Sage-Femme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Gendarme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Couturier-ère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Carrossier-e</a:t>
                      </a:r>
                      <a:endParaRPr lang="fr-FR" sz="1200" kern="150" dirty="0">
                        <a:solidFill>
                          <a:srgbClr val="0066FF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Conducteur-trice de 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Auxiliaire de puériculture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Peintre en carrosserie automobile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Professionnel-le</a:t>
                      </a: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en maintenance de véhicules automobiles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Chaudronnier-ère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Plombier-ère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Professionnel-le</a:t>
                      </a: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de l’industrie alimentaire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Professionnel-le</a:t>
                      </a: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en logistique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Boulanger-ère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Agent-e</a:t>
                      </a: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de maintenance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Assistant-e</a:t>
                      </a: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de vie (service à la personne)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Chercheur-se</a:t>
                      </a: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 en math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Jardinier-ère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Pilote de ligne de production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Infirmier-ère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Cuisinier-ère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solidFill>
                            <a:srgbClr val="0066FF"/>
                          </a:solidFill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Danseur-se</a:t>
                      </a:r>
                      <a:endParaRPr lang="fr-FR" sz="1200" kern="150" dirty="0">
                        <a:solidFill>
                          <a:srgbClr val="0066FF"/>
                        </a:solidFill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Médecin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Educateur-</a:t>
                      </a:r>
                      <a:r>
                        <a:rPr lang="fr-FR" sz="1200" kern="150" dirty="0" err="1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trice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Maçon-ne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Sapeur Pompier-ère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  <a:latin typeface="Times New Roman"/>
                          <a:ea typeface="Lucida Sans Unicode"/>
                          <a:cs typeface="Mangal"/>
                        </a:rPr>
                        <a:t> </a:t>
                      </a:r>
                      <a:endParaRPr lang="fr-FR" sz="1200" kern="150" dirty="0">
                        <a:effectLst/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998902" y="2132856"/>
            <a:ext cx="3892020" cy="2015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Fille </a:t>
            </a:r>
          </a:p>
          <a:p>
            <a:pPr algn="ctr"/>
            <a:r>
              <a:rPr lang="fr-FR" sz="2200" dirty="0"/>
              <a:t>dans « un métier d’homme »</a:t>
            </a:r>
          </a:p>
          <a:p>
            <a:pPr algn="ctr"/>
            <a:r>
              <a:rPr lang="fr-FR" sz="2200" dirty="0"/>
              <a:t>Garçon </a:t>
            </a:r>
          </a:p>
          <a:p>
            <a:pPr algn="ctr"/>
            <a:r>
              <a:rPr lang="fr-FR" sz="2200" dirty="0"/>
              <a:t>dans « un métier de femme »</a:t>
            </a:r>
          </a:p>
          <a:p>
            <a:pPr algn="ctr"/>
            <a:endParaRPr lang="fr-FR" sz="1500" dirty="0"/>
          </a:p>
          <a:p>
            <a:pPr algn="ctr"/>
            <a:r>
              <a:rPr lang="fr-FR" sz="2200" dirty="0"/>
              <a:t>C’est possible !</a:t>
            </a:r>
          </a:p>
        </p:txBody>
      </p:sp>
      <p:sp>
        <p:nvSpPr>
          <p:cNvPr id="8" name="Espace réservé du pied de page 6"/>
          <p:cNvSpPr txBox="1">
            <a:spLocks/>
          </p:cNvSpPr>
          <p:nvPr/>
        </p:nvSpPr>
        <p:spPr>
          <a:xfrm>
            <a:off x="107504" y="6484466"/>
            <a:ext cx="3337123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595959"/>
                </a:solidFill>
                <a:latin typeface="Century Gothic" pitchFamily="-11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Arial" charset="0"/>
              </a:defRPr>
            </a:lvl9pPr>
          </a:lstStyle>
          <a:p>
            <a:r>
              <a:rPr lang="fr-FR" altLang="fr-FR" dirty="0"/>
              <a:t>© </a:t>
            </a:r>
            <a:r>
              <a:rPr lang="fr-FR" altLang="fr-FR" sz="1000" dirty="0"/>
              <a:t>Debled / Izabel / Lassus / </a:t>
            </a:r>
            <a:r>
              <a:rPr lang="fr-FR" altLang="fr-FR" sz="1000" dirty="0" err="1"/>
              <a:t>Vilain-Ménard</a:t>
            </a:r>
            <a:endParaRPr lang="fr-FR" altLang="fr-FR" sz="1000" dirty="0"/>
          </a:p>
        </p:txBody>
      </p:sp>
    </p:spTree>
    <p:extLst>
      <p:ext uri="{BB962C8B-B14F-4D97-AF65-F5344CB8AC3E}">
        <p14:creationId xmlns:p14="http://schemas.microsoft.com/office/powerpoint/2010/main" val="127150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90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Conférence – Débat</a:t>
            </a:r>
            <a:br>
              <a:rPr lang="fr-FR" altLang="fr-FR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altLang="fr-F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 L’orientation scolaire à travers le prisme de l’égalité fille-garçon en Basse-Normandie : limites et obstacles »</a:t>
            </a:r>
            <a:endParaRPr lang="fr-FR" sz="2600" dirty="0"/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1475656" y="5733256"/>
            <a:ext cx="6480720" cy="6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 b="1" dirty="0"/>
              <a:t>Animée par les 4 conseillers d’orientation psychologues du secteur</a:t>
            </a:r>
            <a:endParaRPr lang="fr-FR" altLang="fr-FR" sz="1600" dirty="0"/>
          </a:p>
          <a:p>
            <a:pPr eaLnBrk="1" hangingPunct="1"/>
            <a:r>
              <a:rPr lang="fr-FR" altLang="fr-FR" sz="1400" dirty="0"/>
              <a:t> </a:t>
            </a:r>
          </a:p>
          <a:p>
            <a:pPr eaLnBrk="1" hangingPunct="1"/>
            <a:endParaRPr lang="fr-FR" altLang="fr-FR" sz="1200" dirty="0"/>
          </a:p>
        </p:txBody>
      </p:sp>
      <p:pic>
        <p:nvPicPr>
          <p:cNvPr id="3074" name="Picture 2" descr="C:\Users\siza\Documents\COURS steph\EGALITE\forum 3e nov 2013\photos 18 nov 2013\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b="13222"/>
          <a:stretch/>
        </p:blipFill>
        <p:spPr bwMode="auto">
          <a:xfrm>
            <a:off x="755576" y="1989016"/>
            <a:ext cx="3812530" cy="34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4741028" y="3046334"/>
            <a:ext cx="3744416" cy="138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dirty="0"/>
              <a:t>Une trentaine de personnes présentes dont des parents d’élèves, des professeurs et personnels de l’éducation du collège et d’autres établissements.</a:t>
            </a:r>
          </a:p>
        </p:txBody>
      </p:sp>
    </p:spTree>
    <p:extLst>
      <p:ext uri="{BB962C8B-B14F-4D97-AF65-F5344CB8AC3E}">
        <p14:creationId xmlns:p14="http://schemas.microsoft.com/office/powerpoint/2010/main" val="334374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fr-FR" altLang="fr-FR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Bilan de la journée de janvier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3576" y="5445224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fr-FR" sz="5400" b="1" cap="none" spc="0" baseline="30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ème</a:t>
            </a:r>
            <a:r>
              <a:rPr lang="fr-F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452425" y="692696"/>
            <a:ext cx="8383588" cy="158462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sz="1700" b="1" dirty="0"/>
              <a:t>A la question « Pour chacun de ces ateliers, peux-tu attribuer une « note » :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fr-FR" altLang="fr-FR" sz="2000" b="1" dirty="0">
                <a:solidFill>
                  <a:srgbClr val="FF6600"/>
                </a:solidFill>
              </a:rPr>
              <a:t>1 </a:t>
            </a:r>
            <a:r>
              <a:rPr lang="fr-FR" altLang="fr-FR" sz="2000" dirty="0">
                <a:solidFill>
                  <a:srgbClr val="FF6600"/>
                </a:solidFill>
              </a:rPr>
              <a:t>la moins bonne</a:t>
            </a:r>
            <a:r>
              <a:rPr lang="fr-FR" altLang="fr-FR" sz="2000" dirty="0"/>
              <a:t>, </a:t>
            </a:r>
            <a:r>
              <a:rPr lang="fr-FR" altLang="fr-FR" sz="2000" b="1" dirty="0">
                <a:solidFill>
                  <a:srgbClr val="92D050"/>
                </a:solidFill>
              </a:rPr>
              <a:t>3</a:t>
            </a:r>
            <a:r>
              <a:rPr lang="fr-FR" altLang="fr-FR" sz="2000" dirty="0">
                <a:solidFill>
                  <a:srgbClr val="92D050"/>
                </a:solidFill>
              </a:rPr>
              <a:t> la meilleure</a:t>
            </a:r>
            <a:r>
              <a:rPr lang="fr-FR" altLang="fr-FR" sz="2000" dirty="0"/>
              <a:t>, les élèves répondent : </a:t>
            </a:r>
          </a:p>
          <a:p>
            <a:pPr marL="0" indent="0" eaLnBrk="1" hangingPunct="1">
              <a:lnSpc>
                <a:spcPct val="80000"/>
              </a:lnSpc>
            </a:pPr>
            <a:endParaRPr lang="fr-FR" altLang="fr-FR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50" y="1441465"/>
            <a:ext cx="5067079" cy="28238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51" y="3982138"/>
            <a:ext cx="5012790" cy="25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465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13058</TotalTime>
  <Words>683</Words>
  <Application>Microsoft Macintosh PowerPoint</Application>
  <PresentationFormat>Affichage à l'écran (4:3)</PresentationFormat>
  <Paragraphs>154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Palatino Linotype</vt:lpstr>
      <vt:lpstr>Segoe Print</vt:lpstr>
      <vt:lpstr>Times New Roman</vt:lpstr>
      <vt:lpstr>modele-diaporama-academique-2016</vt:lpstr>
      <vt:lpstr>  Egalité Filles / Garçons dans les parcours de formation  &amp; Egalité Hommes / Femmes  dans le monde du travail</vt:lpstr>
      <vt:lpstr>Programme de la journée </vt:lpstr>
      <vt:lpstr>Présentation PowerPoint</vt:lpstr>
      <vt:lpstr>Présentation PowerPoint</vt:lpstr>
      <vt:lpstr>Des professionnel-les et des étudiant-es viennent à votre rencontre sur un temps très court à la manière d’un  Speed-Dating</vt:lpstr>
      <vt:lpstr>Présentation PowerPoint</vt:lpstr>
      <vt:lpstr>Présentation PowerPoint</vt:lpstr>
      <vt:lpstr>Conférence – Débat « L’orientation scolaire à travers le prisme de l’égalité fille-garçon en Basse-Normandie : limites et obstacles »</vt:lpstr>
      <vt:lpstr>Bilan de la journée de janvier 2017</vt:lpstr>
      <vt:lpstr>Une organisation importante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985</cp:revision>
  <cp:lastPrinted>2020-12-16T06:50:34Z</cp:lastPrinted>
  <dcterms:created xsi:type="dcterms:W3CDTF">2017-06-01T09:36:37Z</dcterms:created>
  <dcterms:modified xsi:type="dcterms:W3CDTF">2022-12-26T08:21:54Z</dcterms:modified>
</cp:coreProperties>
</file>