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608" r:id="rId2"/>
    <p:sldId id="609" r:id="rId3"/>
    <p:sldId id="610" r:id="rId4"/>
    <p:sldId id="611" r:id="rId5"/>
    <p:sldId id="612" r:id="rId6"/>
    <p:sldId id="613" r:id="rId7"/>
    <p:sldId id="614" r:id="rId8"/>
    <p:sldId id="615" r:id="rId9"/>
    <p:sldId id="616" r:id="rId10"/>
    <p:sldId id="617" r:id="rId11"/>
    <p:sldId id="630" r:id="rId12"/>
  </p:sldIdLst>
  <p:sldSz cx="9144000" cy="6858000" type="screen4x3"/>
  <p:notesSz cx="6797675" cy="9926638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phanie izabel" initials="siz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A638"/>
    <a:srgbClr val="FFE061"/>
    <a:srgbClr val="1F15FF"/>
    <a:srgbClr val="73B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105" autoAdjust="0"/>
    <p:restoredTop sz="92169" autoAdjust="0"/>
  </p:normalViewPr>
  <p:slideViewPr>
    <p:cSldViewPr snapToGrid="0" snapToObjects="1">
      <p:cViewPr varScale="1">
        <p:scale>
          <a:sx n="105" d="100"/>
          <a:sy n="105" d="100"/>
        </p:scale>
        <p:origin x="1008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Garçons</c:v>
                </c:pt>
              </c:strCache>
            </c:strRef>
          </c:tx>
          <c:spPr>
            <a:solidFill>
              <a:srgbClr val="FFFF66"/>
            </a:solidFill>
          </c:spPr>
          <c:invertIfNegative val="0"/>
          <c:cat>
            <c:strRef>
              <c:f>Feuil1!$A$2:$A$10</c:f>
              <c:strCache>
                <c:ptCount val="9"/>
                <c:pt idx="0">
                  <c:v>ES</c:v>
                </c:pt>
                <c:pt idx="1">
                  <c:v>L</c:v>
                </c:pt>
                <c:pt idx="2">
                  <c:v>S</c:v>
                </c:pt>
                <c:pt idx="3">
                  <c:v>ST2D</c:v>
                </c:pt>
                <c:pt idx="4">
                  <c:v>ST2A</c:v>
                </c:pt>
                <c:pt idx="5">
                  <c:v>STL</c:v>
                </c:pt>
                <c:pt idx="6">
                  <c:v>STMG</c:v>
                </c:pt>
                <c:pt idx="7">
                  <c:v>ST2S</c:v>
                </c:pt>
                <c:pt idx="8">
                  <c:v>HOT-TMD</c:v>
                </c:pt>
              </c:strCache>
            </c:strRef>
          </c:cat>
          <c:val>
            <c:numRef>
              <c:f>Feuil1!$B$2:$B$10</c:f>
              <c:numCache>
                <c:formatCode>General</c:formatCode>
                <c:ptCount val="9"/>
                <c:pt idx="0">
                  <c:v>40</c:v>
                </c:pt>
                <c:pt idx="1">
                  <c:v>21</c:v>
                </c:pt>
                <c:pt idx="2">
                  <c:v>54</c:v>
                </c:pt>
                <c:pt idx="3">
                  <c:v>97</c:v>
                </c:pt>
                <c:pt idx="4">
                  <c:v>6</c:v>
                </c:pt>
                <c:pt idx="5">
                  <c:v>44</c:v>
                </c:pt>
                <c:pt idx="6">
                  <c:v>48</c:v>
                </c:pt>
                <c:pt idx="7">
                  <c:v>8</c:v>
                </c:pt>
                <c:pt idx="8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0C-47C6-912F-1023FE4B6ADB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Filles</c:v>
                </c:pt>
              </c:strCache>
            </c:strRef>
          </c:tx>
          <c:spPr>
            <a:solidFill>
              <a:srgbClr val="0FCB49"/>
            </a:solidFill>
          </c:spPr>
          <c:invertIfNegative val="0"/>
          <c:cat>
            <c:strRef>
              <c:f>Feuil1!$A$2:$A$10</c:f>
              <c:strCache>
                <c:ptCount val="9"/>
                <c:pt idx="0">
                  <c:v>ES</c:v>
                </c:pt>
                <c:pt idx="1">
                  <c:v>L</c:v>
                </c:pt>
                <c:pt idx="2">
                  <c:v>S</c:v>
                </c:pt>
                <c:pt idx="3">
                  <c:v>ST2D</c:v>
                </c:pt>
                <c:pt idx="4">
                  <c:v>ST2A</c:v>
                </c:pt>
                <c:pt idx="5">
                  <c:v>STL</c:v>
                </c:pt>
                <c:pt idx="6">
                  <c:v>STMG</c:v>
                </c:pt>
                <c:pt idx="7">
                  <c:v>ST2S</c:v>
                </c:pt>
                <c:pt idx="8">
                  <c:v>HOT-TMD</c:v>
                </c:pt>
              </c:strCache>
            </c:strRef>
          </c:cat>
          <c:val>
            <c:numRef>
              <c:f>Feuil1!$C$2:$C$10</c:f>
              <c:numCache>
                <c:formatCode>General</c:formatCode>
                <c:ptCount val="9"/>
                <c:pt idx="0">
                  <c:v>60</c:v>
                </c:pt>
                <c:pt idx="1">
                  <c:v>79</c:v>
                </c:pt>
                <c:pt idx="2">
                  <c:v>46</c:v>
                </c:pt>
                <c:pt idx="3">
                  <c:v>3</c:v>
                </c:pt>
                <c:pt idx="4">
                  <c:v>94</c:v>
                </c:pt>
                <c:pt idx="5">
                  <c:v>56</c:v>
                </c:pt>
                <c:pt idx="6">
                  <c:v>52</c:v>
                </c:pt>
                <c:pt idx="7">
                  <c:v>92</c:v>
                </c:pt>
                <c:pt idx="8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0C-47C6-912F-1023FE4B6A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8104592"/>
        <c:axId val="418100280"/>
      </c:barChart>
      <c:catAx>
        <c:axId val="4181045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18100280"/>
        <c:crosses val="autoZero"/>
        <c:auto val="1"/>
        <c:lblAlgn val="ctr"/>
        <c:lblOffset val="100"/>
        <c:noMultiLvlLbl val="0"/>
      </c:catAx>
      <c:valAx>
        <c:axId val="41810028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4181045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730126980863262"/>
          <c:y val="0.17790266824382817"/>
          <c:w val="0.14661264387494821"/>
          <c:h val="0.4160664089447223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1368391-D300-4E41-A9B6-AC569E19C12F}" type="datetimeFigureOut">
              <a:rPr lang="fr-FR"/>
              <a:pPr>
                <a:defRPr/>
              </a:pPr>
              <a:t>26/12/2022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9893494-EB1C-4EF4-9347-789A422A5F38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5166061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05BD8B8-1E7C-4C2D-82FA-833694FC514F}" type="datetimeFigureOut">
              <a:rPr lang="fr-FR"/>
              <a:pPr>
                <a:defRPr/>
              </a:pPr>
              <a:t>26/12/2022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CB1FA2F-4FE6-4520-81FD-33D5BCA4DE83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1583564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27967DC-7B88-4F5C-AE52-3EDC8CBE241C}" type="slidenum">
              <a:rPr lang="fr-FR"/>
              <a:pPr/>
              <a:t>2</a:t>
            </a:fld>
            <a:endParaRPr lang="fr-FR"/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166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5" y="0"/>
            <a:ext cx="9271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8C24E27A-B8D0-4778-94D3-D09BE9ED1907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8F8220-1C6F-4A69-A58D-E656636C8B9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306286"/>
            <a:ext cx="7451154" cy="1207008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31070" y="3901316"/>
            <a:ext cx="4370832" cy="17526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4579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CFFF790-657F-4502-B871-FCD4CDC5EC0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323C95-0FB8-4FA9-B91E-42C5A7A425F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7658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424958B-3E54-4D56-96D0-62C68EEDECA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BF7AC9-570A-454A-9BEE-447FFF6BFD9C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8838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FF4E23D6-A12C-468E-A333-DADDA74FB45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85BF15-BDDD-4404-BF11-8BB3715CB28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/>
          <a:lstStyle>
            <a:lvl1pPr eaLnBrk="1" hangingPunct="1"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8327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6204F5-4F16-404E-AC56-2C0AA355A458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69A3FC-A20D-4019-A8BA-052DDC0C7A4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pic>
        <p:nvPicPr>
          <p:cNvPr id="7" name="Ima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2673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7CC9108-0759-4054-8014-356286044CC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0CB78E-64AA-4950-93A3-07032DE1FBA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38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2CCF50EC-0727-4D48-9954-F7C25D80DCDC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1950FFD-551A-4328-BA63-AF7E787C8672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6637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D8DB67CE-FC18-4A9F-A835-9B5D9AAEA765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656CCD3-BF0A-4D96-B00A-B41D27069C0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6397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C88055-11C8-4423-9142-FC47B2F11A79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499B0B-50FA-4780-B055-3C24B4BAE23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888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00EA998-2CB1-44FF-8CFE-7BE9E31085ED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FAAEF2-BAE8-4755-8CDE-446CCB202D05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2691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B931504-F481-4EF8-86EA-024EEED93F3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56B41F-84F6-448B-91E8-6C8AE58F4547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dirty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6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36513"/>
            <a:ext cx="8731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9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AA45B13-64EA-4F22-BFEE-4D2AF1FDDD6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032" name="Image 11" descr="logo NPA.eps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E1BE52D-4456-46F6-A83D-F9082E6682BA}" type="slidenum">
              <a:rPr lang="fr-FR" altLang="fr-FR"/>
              <a:pPr/>
              <a:t>‹N°›</a:t>
            </a:fld>
            <a:endParaRPr lang="fr-FR" altLang="fr-FR" dirty="0"/>
          </a:p>
        </p:txBody>
      </p:sp>
      <p:sp>
        <p:nvSpPr>
          <p:cNvPr id="1034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A83C0E-2CE3-44DD-892A-20B2664174B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hf hdr="0" ft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patricia.lassus@ac-normandie.fr" TargetMode="External"/><Relationship Id="rId2" Type="http://schemas.openxmlformats.org/officeDocument/2006/relationships/hyperlink" Target="mailto:sylvie.debled@ac-normandie.f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tephanie.legallais@ac-normandie.f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1.xml"/><Relationship Id="rId5" Type="http://schemas.microsoft.com/office/2007/relationships/hdphoto" Target="../media/hdphoto2.wdp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9208" y="81893"/>
            <a:ext cx="8229600" cy="1368152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br>
              <a:rPr lang="fr-FR" altLang="fr-FR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fr-FR" altLang="fr-FR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fr-FR" altLang="fr-FR" sz="3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Egalité Filles / Garçons</a:t>
            </a:r>
            <a:br>
              <a:rPr lang="fr-FR" altLang="fr-FR" sz="3500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fr-FR" altLang="fr-FR" sz="3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dans les parcours de formation </a:t>
            </a:r>
            <a:br>
              <a:rPr lang="fr-FR" altLang="fr-FR" sz="3500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fr-FR" altLang="fr-FR" sz="3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&amp; Egalité Hommes / Femmes </a:t>
            </a:r>
            <a:br>
              <a:rPr lang="fr-FR" altLang="fr-FR" sz="3500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fr-FR" altLang="fr-FR" sz="3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dans le monde du travail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62"/>
          <a:stretch/>
        </p:blipFill>
        <p:spPr>
          <a:xfrm>
            <a:off x="3031874" y="2571750"/>
            <a:ext cx="3412334" cy="40285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43608" y="2690220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r>
              <a:rPr lang="fr-FR" sz="5400" b="1" cap="none" spc="0" baseline="30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ème</a:t>
            </a:r>
            <a:r>
              <a:rPr lang="fr-FR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Zone de texte 2"/>
          <p:cNvSpPr txBox="1">
            <a:spLocks noChangeArrowheads="1"/>
          </p:cNvSpPr>
          <p:nvPr/>
        </p:nvSpPr>
        <p:spPr bwMode="auto">
          <a:xfrm>
            <a:off x="6660232" y="4135699"/>
            <a:ext cx="2160240" cy="941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1600" b="1" dirty="0">
                <a:effectLst/>
                <a:latin typeface="Segoe Print"/>
                <a:ea typeface="Calibri"/>
                <a:cs typeface="Times New Roman"/>
              </a:rPr>
              <a:t>Oser se donner </a:t>
            </a:r>
            <a:endParaRPr lang="fr-FR" sz="16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1600" b="1" dirty="0">
                <a:effectLst/>
                <a:latin typeface="Segoe Print"/>
                <a:ea typeface="Calibri"/>
                <a:cs typeface="Times New Roman"/>
              </a:rPr>
              <a:t>le choix </a:t>
            </a:r>
            <a:endParaRPr lang="fr-FR" sz="16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1600" b="1" dirty="0">
                <a:effectLst/>
                <a:latin typeface="Segoe Print"/>
                <a:ea typeface="Calibri"/>
                <a:cs typeface="Times New Roman"/>
              </a:rPr>
              <a:t>de son orientation</a:t>
            </a:r>
            <a:endParaRPr lang="fr-FR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8" name="Zone de texte 2"/>
          <p:cNvSpPr txBox="1">
            <a:spLocks noChangeArrowheads="1"/>
          </p:cNvSpPr>
          <p:nvPr/>
        </p:nvSpPr>
        <p:spPr bwMode="auto">
          <a:xfrm>
            <a:off x="179512" y="4149080"/>
            <a:ext cx="2901950" cy="1142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000" b="1" dirty="0">
                <a:effectLst/>
                <a:latin typeface="Segoe Print"/>
                <a:ea typeface="Calibri"/>
                <a:cs typeface="Times New Roman"/>
              </a:rPr>
              <a:t>Bien vivre son parcours professionnel</a:t>
            </a:r>
            <a:endParaRPr lang="fr-FR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53341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613"/>
          </a:xfrm>
        </p:spPr>
        <p:txBody>
          <a:bodyPr/>
          <a:lstStyle/>
          <a:p>
            <a:r>
              <a:rPr lang="fr-FR" altLang="fr-FR" sz="4400">
                <a:effectLst>
                  <a:outerShdw blurRad="38100" dist="38100" dir="2700000" algn="tl">
                    <a:srgbClr val="C0C0C0"/>
                  </a:outerShdw>
                </a:effectLst>
              </a:rPr>
              <a:t>Une organisation importante</a:t>
            </a:r>
          </a:p>
        </p:txBody>
      </p:sp>
      <p:sp>
        <p:nvSpPr>
          <p:cNvPr id="97283" name="Espace réservé du contenu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fr-FR" altLang="fr-FR" dirty="0"/>
              <a:t>Qui a nécessité de faire jouer nos carnets d’adresses.</a:t>
            </a:r>
          </a:p>
          <a:p>
            <a:pPr marL="0" indent="0">
              <a:buFont typeface="Arial" charset="0"/>
              <a:buNone/>
            </a:pPr>
            <a:r>
              <a:rPr lang="fr-FR" altLang="fr-FR" sz="2200" dirty="0"/>
              <a:t>Des contacts avec :</a:t>
            </a:r>
          </a:p>
          <a:p>
            <a:pPr marL="0" indent="0">
              <a:buFont typeface="Arial" charset="0"/>
              <a:buNone/>
            </a:pPr>
            <a:r>
              <a:rPr lang="fr-FR" altLang="fr-FR" sz="2200" dirty="0"/>
              <a:t>	- des professionnels,</a:t>
            </a:r>
          </a:p>
          <a:p>
            <a:pPr marL="0" indent="0">
              <a:buFont typeface="Arial" charset="0"/>
              <a:buNone/>
            </a:pPr>
            <a:r>
              <a:rPr lang="fr-FR" altLang="fr-FR" sz="2200" dirty="0"/>
              <a:t>	- des centres de formations,</a:t>
            </a:r>
          </a:p>
          <a:p>
            <a:pPr marL="0" indent="0">
              <a:buFont typeface="Arial" charset="0"/>
              <a:buNone/>
            </a:pPr>
            <a:r>
              <a:rPr lang="fr-FR" altLang="fr-FR" sz="2200" dirty="0"/>
              <a:t>	- des lycées professionnels,</a:t>
            </a:r>
          </a:p>
          <a:p>
            <a:pPr marL="0" indent="0">
              <a:buFont typeface="Arial" charset="0"/>
              <a:buNone/>
            </a:pPr>
            <a:r>
              <a:rPr lang="fr-FR" altLang="fr-FR" sz="2200" dirty="0"/>
              <a:t>	- le rectorat,</a:t>
            </a:r>
          </a:p>
          <a:p>
            <a:pPr marL="0" indent="0">
              <a:buFont typeface="Arial" charset="0"/>
              <a:buNone/>
            </a:pPr>
            <a:r>
              <a:rPr lang="fr-FR" altLang="fr-FR" sz="2200" dirty="0"/>
              <a:t>	- le SAIO,</a:t>
            </a:r>
          </a:p>
          <a:p>
            <a:pPr marL="0" indent="0">
              <a:buFont typeface="Arial" charset="0"/>
              <a:buNone/>
            </a:pPr>
            <a:r>
              <a:rPr lang="fr-FR" altLang="fr-FR" sz="2200" dirty="0"/>
              <a:t>	- le ministère des droits des femmes,</a:t>
            </a:r>
          </a:p>
          <a:p>
            <a:pPr marL="0" indent="0">
              <a:buFont typeface="Arial" charset="0"/>
              <a:buNone/>
            </a:pPr>
            <a:r>
              <a:rPr lang="fr-FR" altLang="fr-FR" sz="2200" dirty="0"/>
              <a:t>	- le cabinet de la député Ameline,</a:t>
            </a:r>
          </a:p>
          <a:p>
            <a:pPr marL="0" indent="0">
              <a:buFont typeface="Arial" charset="0"/>
              <a:buNone/>
            </a:pPr>
            <a:r>
              <a:rPr lang="fr-FR" altLang="fr-FR" sz="2200" dirty="0"/>
              <a:t>	- la mairie de Blainville,</a:t>
            </a:r>
          </a:p>
          <a:p>
            <a:pPr marL="0" indent="0">
              <a:buFont typeface="Arial" charset="0"/>
              <a:buNone/>
            </a:pPr>
            <a:r>
              <a:rPr lang="fr-FR" altLang="fr-FR" sz="2200" dirty="0"/>
              <a:t>	- la MGEN,</a:t>
            </a:r>
          </a:p>
          <a:p>
            <a:pPr marL="0" indent="0">
              <a:buFont typeface="Arial" charset="0"/>
              <a:buNone/>
            </a:pPr>
            <a:r>
              <a:rPr lang="fr-FR" altLang="fr-FR" sz="2200" dirty="0"/>
              <a:t>	- </a:t>
            </a:r>
            <a:r>
              <a:rPr lang="fr-FR" altLang="fr-FR" sz="2200" dirty="0" err="1"/>
              <a:t>Heula</a:t>
            </a:r>
            <a:endParaRPr lang="fr-FR" altLang="fr-FR" sz="2200" dirty="0"/>
          </a:p>
          <a:p>
            <a:pPr marL="0" indent="0">
              <a:buFont typeface="Arial" charset="0"/>
              <a:buNone/>
            </a:pPr>
            <a:r>
              <a:rPr lang="fr-FR" altLang="fr-FR" sz="2200" dirty="0"/>
              <a:t>	- les médias : Ouest France, TV Normandie,</a:t>
            </a:r>
          </a:p>
          <a:p>
            <a:pPr marL="0" indent="0">
              <a:buFont typeface="Arial" charset="0"/>
              <a:buNone/>
            </a:pPr>
            <a:r>
              <a:rPr lang="fr-FR" altLang="fr-FR" sz="2200" dirty="0"/>
              <a:t>	- …</a:t>
            </a:r>
          </a:p>
          <a:p>
            <a:pPr marL="0" indent="0">
              <a:buFont typeface="Arial" charset="0"/>
              <a:buNone/>
            </a:pPr>
            <a:endParaRPr lang="fr-FR" altLang="fr-FR" dirty="0"/>
          </a:p>
          <a:p>
            <a:pPr marL="0" indent="0">
              <a:buFont typeface="Arial" charset="0"/>
              <a:buNone/>
            </a:pP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64463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9512" y="1052736"/>
            <a:ext cx="8666155" cy="56323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fr-FR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fr-FR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hlinkClick r:id="rId2"/>
              </a:rPr>
              <a:t>s</a:t>
            </a:r>
            <a:r>
              <a:rPr lang="fr-FR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hlinkClick r:id="rId2"/>
              </a:rPr>
              <a:t>ylvie.debled@ac-normandie.fr</a:t>
            </a:r>
            <a:endParaRPr lang="fr-FR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fr-FR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hlinkClick r:id="rId3"/>
              </a:rPr>
              <a:t>patricia.lassus@ac-normandie.fr</a:t>
            </a:r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fr-FR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hlinkClick r:id="rId4"/>
              </a:rPr>
              <a:t>stephanie.legallais@ac-normandie.fr</a:t>
            </a:r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4687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457200" y="1556793"/>
            <a:ext cx="822960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Cette journée organisée en </a:t>
            </a:r>
            <a:r>
              <a:rPr lang="fr-FR" sz="1600" b="1" u="sng" dirty="0">
                <a:solidFill>
                  <a:srgbClr val="00B050"/>
                </a:solidFill>
                <a:latin typeface="Calibri" pitchFamily="32" charset="0"/>
                <a:ea typeface="ＭＳ Ｐゴシック" charset="-128"/>
              </a:rPr>
              <a:t>4 ateliers </a:t>
            </a: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permettra de vous faire prendre conscience 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-Qu’il existe des </a:t>
            </a:r>
            <a:r>
              <a:rPr lang="fr-FR" sz="1600" b="1" dirty="0">
                <a:solidFill>
                  <a:srgbClr val="BD0707"/>
                </a:solidFill>
                <a:latin typeface="Calibri" pitchFamily="32" charset="0"/>
                <a:ea typeface="ＭＳ Ｐゴシック" charset="-128"/>
              </a:rPr>
              <a:t>inégalités entre les filles et les garçons dans les parcours de formation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-De même qu’il en existe </a:t>
            </a:r>
            <a:r>
              <a:rPr lang="fr-FR" sz="1600" b="1" dirty="0">
                <a:solidFill>
                  <a:srgbClr val="BD0707"/>
                </a:solidFill>
                <a:latin typeface="Calibri" pitchFamily="32" charset="0"/>
                <a:ea typeface="ＭＳ Ｐゴシック" charset="-128"/>
              </a:rPr>
              <a:t>entre les hommes et les femmes dans le monde du travail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De vous expliquer pourquoi ces inégalités, en vous présentant 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-ce qu’est un </a:t>
            </a:r>
            <a:r>
              <a:rPr lang="fr-FR" sz="1600" b="1" dirty="0">
                <a:solidFill>
                  <a:srgbClr val="BD0707"/>
                </a:solidFill>
                <a:latin typeface="Calibri" pitchFamily="32" charset="0"/>
                <a:ea typeface="ＭＳ Ｐゴシック" charset="-128"/>
              </a:rPr>
              <a:t>stéréotype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-ce qu’est le </a:t>
            </a:r>
            <a:r>
              <a:rPr lang="fr-FR" sz="1600" b="1" dirty="0">
                <a:solidFill>
                  <a:srgbClr val="BD0707"/>
                </a:solidFill>
                <a:latin typeface="Calibri" pitchFamily="32" charset="0"/>
                <a:ea typeface="ＭＳ Ｐゴシック" charset="-128"/>
              </a:rPr>
              <a:t>sexisme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Comment sont-ils générés… </a:t>
            </a:r>
          </a:p>
          <a:p>
            <a:pPr>
              <a:lnSpc>
                <a:spcPct val="100000"/>
              </a:lnSpc>
              <a:spcBef>
                <a:spcPts val="488"/>
              </a:spcBef>
            </a:pP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 </a:t>
            </a:r>
            <a:r>
              <a:rPr lang="fr-FR" sz="1600" u="sng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Déroulement de la journée</a:t>
            </a:r>
          </a:p>
          <a:p>
            <a:pPr>
              <a:lnSpc>
                <a:spcPct val="100000"/>
              </a:lnSpc>
              <a:spcBef>
                <a:spcPts val="488"/>
              </a:spcBef>
            </a:pPr>
            <a:r>
              <a:rPr lang="fr-FR" sz="1100" dirty="0">
                <a:solidFill>
                  <a:srgbClr val="00B050"/>
                </a:solidFill>
                <a:latin typeface="Calibri" pitchFamily="32" charset="0"/>
                <a:ea typeface="ＭＳ Ｐゴシック" charset="-128"/>
              </a:rPr>
              <a:t>8h45 / 10h20 </a:t>
            </a: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: Atelier </a:t>
            </a:r>
            <a:r>
              <a:rPr lang="fr-FR" sz="1600" b="1" dirty="0">
                <a:solidFill>
                  <a:srgbClr val="FF0000"/>
                </a:solidFill>
                <a:latin typeface="Calibri" pitchFamily="32" charset="0"/>
                <a:ea typeface="ＭＳ Ｐゴシック" charset="-128"/>
              </a:rPr>
              <a:t>ORIENTATION</a:t>
            </a:r>
            <a:r>
              <a:rPr lang="fr-FR" sz="1600" dirty="0">
                <a:solidFill>
                  <a:srgbClr val="FF0000"/>
                </a:solidFill>
                <a:latin typeface="Calibri" pitchFamily="32" charset="0"/>
                <a:ea typeface="ＭＳ Ｐゴシック" charset="-128"/>
              </a:rPr>
              <a:t> </a:t>
            </a: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en Basse-Normandie (4 </a:t>
            </a:r>
            <a:r>
              <a:rPr lang="fr-FR" sz="1600" dirty="0" err="1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COPsy</a:t>
            </a: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 du secteur)</a:t>
            </a:r>
          </a:p>
          <a:p>
            <a:pPr>
              <a:lnSpc>
                <a:spcPct val="100000"/>
              </a:lnSpc>
              <a:spcBef>
                <a:spcPts val="488"/>
              </a:spcBef>
            </a:pPr>
            <a:r>
              <a:rPr lang="fr-FR" sz="1100" dirty="0">
                <a:solidFill>
                  <a:srgbClr val="00B050"/>
                </a:solidFill>
                <a:latin typeface="Calibri" pitchFamily="32" charset="0"/>
                <a:ea typeface="ＭＳ Ｐゴシック" charset="-128"/>
              </a:rPr>
              <a:t>10h40 / 12h30 </a:t>
            </a: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: Atelier des </a:t>
            </a:r>
            <a:r>
              <a:rPr lang="fr-FR" sz="1600" b="1" dirty="0">
                <a:solidFill>
                  <a:srgbClr val="FF0000"/>
                </a:solidFill>
                <a:latin typeface="Calibri" pitchFamily="32" charset="0"/>
                <a:ea typeface="ＭＳ Ｐゴシック" charset="-128"/>
              </a:rPr>
              <a:t>INEGALITES</a:t>
            </a:r>
          </a:p>
          <a:p>
            <a:pPr>
              <a:lnSpc>
                <a:spcPct val="100000"/>
              </a:lnSpc>
              <a:spcBef>
                <a:spcPts val="488"/>
              </a:spcBef>
            </a:pPr>
            <a:r>
              <a:rPr lang="fr-FR" sz="1100" dirty="0">
                <a:solidFill>
                  <a:srgbClr val="00B050"/>
                </a:solidFill>
                <a:latin typeface="Calibri" pitchFamily="32" charset="0"/>
                <a:ea typeface="ＭＳ Ｐゴシック" charset="-128"/>
              </a:rPr>
              <a:t>14h00 / 16h30 </a:t>
            </a: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: Atelier </a:t>
            </a:r>
            <a:r>
              <a:rPr lang="fr-FR" sz="1600" b="1" dirty="0">
                <a:solidFill>
                  <a:srgbClr val="FF0000"/>
                </a:solidFill>
                <a:latin typeface="Calibri" pitchFamily="32" charset="0"/>
                <a:ea typeface="ＭＳ Ｐゴシック" charset="-128"/>
              </a:rPr>
              <a:t>SPEED-DATING</a:t>
            </a: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 = RENCONTRES avec des </a:t>
            </a:r>
            <a:r>
              <a:rPr lang="fr-FR" sz="1600" dirty="0" err="1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professionnel-les</a:t>
            </a: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 et des 			</a:t>
            </a:r>
            <a:r>
              <a:rPr lang="fr-FR" sz="1600" dirty="0" err="1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étudiant-es</a:t>
            </a: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 (toujours des métiers atypiques de genre)</a:t>
            </a:r>
          </a:p>
          <a:p>
            <a:pPr>
              <a:lnSpc>
                <a:spcPct val="100000"/>
              </a:lnSpc>
              <a:spcBef>
                <a:spcPts val="488"/>
              </a:spcBef>
            </a:pPr>
            <a:r>
              <a:rPr lang="fr-FR" sz="1100" dirty="0">
                <a:solidFill>
                  <a:srgbClr val="00B050"/>
                </a:solidFill>
                <a:latin typeface="Calibri" pitchFamily="32" charset="0"/>
                <a:ea typeface="ＭＳ Ｐゴシック" charset="-128"/>
              </a:rPr>
              <a:t>16h30 / 17h00 </a:t>
            </a: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: Moment de convivialité avec les intervenants de l’après-midi</a:t>
            </a:r>
          </a:p>
          <a:p>
            <a:pPr>
              <a:lnSpc>
                <a:spcPct val="100000"/>
              </a:lnSpc>
              <a:spcBef>
                <a:spcPts val="488"/>
              </a:spcBef>
            </a:pPr>
            <a:r>
              <a:rPr lang="fr-FR" sz="1100" dirty="0">
                <a:solidFill>
                  <a:srgbClr val="00B050"/>
                </a:solidFill>
                <a:latin typeface="Calibri" pitchFamily="32" charset="0"/>
                <a:ea typeface="ＭＳ Ｐゴシック" charset="-128"/>
              </a:rPr>
              <a:t>18h00 / 19h30 </a:t>
            </a:r>
            <a:r>
              <a:rPr lang="fr-FR" sz="1600" dirty="0">
                <a:solidFill>
                  <a:srgbClr val="002060"/>
                </a:solidFill>
                <a:latin typeface="Calibri" pitchFamily="32" charset="0"/>
                <a:ea typeface="ＭＳ Ｐゴシック" charset="-128"/>
              </a:rPr>
              <a:t>: </a:t>
            </a:r>
            <a:r>
              <a:rPr lang="fr-FR" sz="1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CONFERENCE-DEBAT</a:t>
            </a:r>
            <a:r>
              <a:rPr lang="fr-FR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1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fr-FR" sz="1600" baseline="30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er</a:t>
            </a:r>
            <a:r>
              <a:rPr lang="fr-FR" sz="1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temps : « l’orientation après la 3</a:t>
            </a:r>
            <a:r>
              <a:rPr lang="fr-FR" sz="1600" baseline="30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 »</a:t>
            </a:r>
            <a:r>
              <a:rPr lang="fr-FR" sz="1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puis « L’orientation scolaire à travers le prisme de l’égalité fille-garçon en Basse-Normandie : limites et obstacles» animée par les 4 </a:t>
            </a:r>
            <a:r>
              <a:rPr lang="fr-FR" sz="16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COPsy</a:t>
            </a:r>
            <a:r>
              <a:rPr lang="fr-FR" sz="1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du premier atelier, à destination des parents.</a:t>
            </a:r>
            <a:endParaRPr lang="fr-FR" sz="1600" dirty="0">
              <a:solidFill>
                <a:srgbClr val="002060"/>
              </a:solidFill>
              <a:latin typeface="Calibri" pitchFamily="32" charset="0"/>
              <a:ea typeface="ＭＳ Ｐゴシック" charset="-128"/>
            </a:endParaRPr>
          </a:p>
          <a:p>
            <a:pPr>
              <a:lnSpc>
                <a:spcPct val="100000"/>
              </a:lnSpc>
              <a:spcBef>
                <a:spcPts val="488"/>
              </a:spcBef>
            </a:pPr>
            <a:endParaRPr lang="fr-FR" sz="1600" dirty="0">
              <a:solidFill>
                <a:srgbClr val="7F7F7F"/>
              </a:solidFill>
              <a:latin typeface="Century Gothic" charset="0"/>
              <a:ea typeface="ＭＳ Ｐゴシック" charset="-128"/>
            </a:endParaRP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835025"/>
          </a:xfrm>
          <a:gradFill rotWithShape="0">
            <a:gsLst>
              <a:gs pos="0">
                <a:srgbClr val="C3E1AB"/>
              </a:gs>
              <a:gs pos="100000">
                <a:srgbClr val="EFF6E8"/>
              </a:gs>
            </a:gsLst>
            <a:lin ang="16200000" scaled="1"/>
          </a:gradFill>
          <a:ln w="9360">
            <a:solidFill>
              <a:srgbClr val="61881B"/>
            </a:solidFill>
            <a:round/>
            <a:headEnd/>
            <a:tailEnd/>
          </a:ln>
        </p:spPr>
        <p:txBody>
          <a:bodyPr lIns="90000" tIns="45000" rIns="90000" bIns="45000" anchor="t"/>
          <a:lstStyle/>
          <a:p>
            <a:pPr algn="ctr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FR" sz="3900" dirty="0">
                <a:solidFill>
                  <a:srgbClr val="586064"/>
                </a:solidFill>
              </a:rPr>
              <a:t>Programme de la journée </a:t>
            </a:r>
            <a:endParaRPr lang="fr-FR" sz="1800" dirty="0">
              <a:solidFill>
                <a:srgbClr val="5860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4786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ZoneTexte 2"/>
          <p:cNvSpPr txBox="1">
            <a:spLocks noChangeArrowheads="1"/>
          </p:cNvSpPr>
          <p:nvPr/>
        </p:nvSpPr>
        <p:spPr bwMode="auto">
          <a:xfrm>
            <a:off x="5518150" y="476250"/>
            <a:ext cx="2941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/>
            <a:endParaRPr lang="fr-FR" altLang="fr-FR" sz="1800"/>
          </a:p>
        </p:txBody>
      </p:sp>
      <p:sp>
        <p:nvSpPr>
          <p:cNvPr id="9" name="Rectangle 8"/>
          <p:cNvSpPr/>
          <p:nvPr/>
        </p:nvSpPr>
        <p:spPr>
          <a:xfrm>
            <a:off x="4103838" y="5373216"/>
            <a:ext cx="5040162" cy="9387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fr-FR" sz="3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r>
              <a:rPr lang="fr-FR" sz="3000" b="1" cap="none" spc="0" baseline="30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ère</a:t>
            </a:r>
            <a:r>
              <a:rPr lang="fr-FR" sz="3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partie :</a:t>
            </a:r>
          </a:p>
          <a:p>
            <a:pPr algn="r"/>
            <a:r>
              <a:rPr lang="fr-FR" sz="25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Les déterminants de l’orientation</a:t>
            </a:r>
          </a:p>
        </p:txBody>
      </p:sp>
      <p:pic>
        <p:nvPicPr>
          <p:cNvPr id="4099" name="Picture 3" descr="C:\Users\siza\Documents\COURS steph\EGALITE\forum 3e nov 2013\photos 18 nov 2013\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647" y="1846992"/>
            <a:ext cx="4065811" cy="3049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siza\Documents\COURS steph\EGALITE\forum 3e nov 2013\photos 18 nov 2013\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93" y="182605"/>
            <a:ext cx="3997761" cy="299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692175" y="357393"/>
            <a:ext cx="4176464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Qu’en est-il de l’orientation des filles et des garçons en Basse-Normandie ? 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1519" y="5517232"/>
            <a:ext cx="2770401" cy="607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1200" dirty="0">
                <a:solidFill>
                  <a:srgbClr val="000000"/>
                </a:solidFill>
                <a:latin typeface="Comic Sans MS"/>
                <a:ea typeface="Times New Roman"/>
                <a:cs typeface="Comic Sans MS"/>
              </a:rPr>
              <a:t>(d’après la Note d’information de la Division de la Prospective et de la Performance (D2P) de Mai 2013)</a:t>
            </a:r>
            <a:endParaRPr lang="fr-FR" sz="1200" dirty="0">
              <a:solidFill>
                <a:srgbClr val="000000"/>
              </a:solidFill>
              <a:effectLst/>
              <a:latin typeface="Comic Sans MS"/>
              <a:ea typeface="Times New Roman"/>
              <a:cs typeface="Comic Sans MS"/>
            </a:endParaRPr>
          </a:p>
        </p:txBody>
      </p:sp>
      <p:graphicFrame>
        <p:nvGraphicFramePr>
          <p:cNvPr id="10" name="Graphique 9"/>
          <p:cNvGraphicFramePr/>
          <p:nvPr/>
        </p:nvGraphicFramePr>
        <p:xfrm>
          <a:off x="246293" y="3180926"/>
          <a:ext cx="4737013" cy="2616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3" name="Connecteur droit 2"/>
          <p:cNvCxnSpPr/>
          <p:nvPr/>
        </p:nvCxnSpPr>
        <p:spPr>
          <a:xfrm>
            <a:off x="755576" y="4221088"/>
            <a:ext cx="3384376" cy="0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8423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3969844" y="476673"/>
            <a:ext cx="5003800" cy="2232248"/>
          </a:xfrm>
          <a:prstGeom prst="rect">
            <a:avLst/>
          </a:prstGeom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algn="ctr"/>
            <a:r>
              <a:rPr lang="fr-FR" altLang="fr-FR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-112" charset="0"/>
                <a:cs typeface="Calibri" pitchFamily="-112" charset="0"/>
              </a:rPr>
              <a:t>Où SONT LES INEGALITES ?</a:t>
            </a:r>
          </a:p>
          <a:p>
            <a:pPr algn="ctr"/>
            <a:r>
              <a:rPr lang="fr-FR" altLang="fr-FR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-112" charset="0"/>
                <a:cs typeface="Calibri" pitchFamily="-112" charset="0"/>
              </a:rPr>
              <a:t>(le paradoxe des filles)</a:t>
            </a:r>
            <a:br>
              <a:rPr lang="fr-FR" altLang="fr-FR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-112" charset="0"/>
                <a:cs typeface="Calibri" pitchFamily="-112" charset="0"/>
              </a:rPr>
            </a:br>
            <a:endParaRPr lang="fr-FR" altLang="fr-FR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-112" charset="0"/>
              <a:cs typeface="Calibri" pitchFamily="-112" charset="0"/>
            </a:endParaRPr>
          </a:p>
        </p:txBody>
      </p:sp>
      <p:pic>
        <p:nvPicPr>
          <p:cNvPr id="90117" name="Picture 2" descr="http://blog.boostyourjob.com/wp-content/uploads/2011/08/balance-inegalit%C3%A9s-homme-fem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5"/>
          <a:stretch>
            <a:fillRect/>
          </a:stretch>
        </p:blipFill>
        <p:spPr bwMode="auto">
          <a:xfrm>
            <a:off x="467544" y="692696"/>
            <a:ext cx="3171825" cy="240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259632" y="5097930"/>
            <a:ext cx="7483139" cy="9387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fr-FR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fr-FR" sz="3000" b="1" baseline="30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ème</a:t>
            </a:r>
            <a:r>
              <a:rPr lang="fr-FR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partie : </a:t>
            </a:r>
          </a:p>
          <a:p>
            <a:pPr algn="ctr">
              <a:defRPr/>
            </a:pPr>
            <a:r>
              <a:rPr lang="fr-FR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les inégalités dans les formations et le travail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690470" y="3964612"/>
            <a:ext cx="4563878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b="1" dirty="0"/>
              <a:t>Montrer et expliquer les inégalités </a:t>
            </a:r>
            <a:r>
              <a:rPr lang="fr-FR" sz="2000" dirty="0"/>
              <a:t>salariales, d’accès aux différents métiers, aux postes à responsabilités…</a:t>
            </a:r>
          </a:p>
        </p:txBody>
      </p:sp>
    </p:spTree>
    <p:extLst>
      <p:ext uri="{BB962C8B-B14F-4D97-AF65-F5344CB8AC3E}">
        <p14:creationId xmlns:p14="http://schemas.microsoft.com/office/powerpoint/2010/main" val="243774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31750"/>
            <a:ext cx="7058025" cy="6846888"/>
          </a:xfrm>
          <a:prstGeom prst="rect">
            <a:avLst/>
          </a:prstGeom>
          <a:solidFill>
            <a:schemeClr val="accent2">
              <a:lumMod val="20000"/>
              <a:lumOff val="80000"/>
              <a:alpha val="44000"/>
            </a:schemeClr>
          </a:solidFill>
          <a:ln>
            <a:noFill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750" y="1196975"/>
            <a:ext cx="8064500" cy="4319588"/>
          </a:xfrm>
          <a:solidFill>
            <a:schemeClr val="accent2">
              <a:lumMod val="20000"/>
              <a:lumOff val="80000"/>
              <a:alpha val="76000"/>
            </a:schemeClr>
          </a:solidFill>
        </p:spPr>
        <p:txBody>
          <a:bodyPr/>
          <a:lstStyle/>
          <a:p>
            <a:r>
              <a:rPr lang="fr-FR" altLang="fr-FR" sz="5000">
                <a:solidFill>
                  <a:srgbClr val="5860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-112" charset="0"/>
                <a:cs typeface="Calibri" pitchFamily="-112" charset="0"/>
              </a:rPr>
              <a:t>Des professionnel-les et des étudiant-es viennent à votre rencontre sur un temps très court à la manière d’un </a:t>
            </a:r>
            <a:br>
              <a:rPr lang="fr-FR" altLang="fr-FR" sz="5000">
                <a:solidFill>
                  <a:srgbClr val="5860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-112" charset="0"/>
                <a:cs typeface="Calibri" pitchFamily="-112" charset="0"/>
              </a:rPr>
            </a:br>
            <a:r>
              <a:rPr lang="fr-FR" altLang="fr-FR" sz="5000">
                <a:solidFill>
                  <a:srgbClr val="58606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-112" charset="0"/>
                <a:cs typeface="Calibri" pitchFamily="-112" charset="0"/>
              </a:rPr>
              <a:t>Speed-Dating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649139" y="5843953"/>
            <a:ext cx="8339975" cy="9387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fr-FR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r>
              <a:rPr lang="fr-FR" sz="3000" b="1" baseline="30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ème</a:t>
            </a:r>
            <a:r>
              <a:rPr lang="fr-FR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partie : </a:t>
            </a:r>
          </a:p>
          <a:p>
            <a:pPr algn="ctr">
              <a:defRPr/>
            </a:pPr>
            <a:r>
              <a:rPr lang="fr-FR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 rencontre des </a:t>
            </a:r>
            <a:r>
              <a:rPr lang="fr-FR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étudiant-es</a:t>
            </a:r>
            <a:r>
              <a:rPr lang="fr-FR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et des </a:t>
            </a:r>
            <a:r>
              <a:rPr lang="fr-FR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professionnel-les</a:t>
            </a:r>
            <a:endParaRPr lang="fr-FR" sz="25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2291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8" r="16475"/>
          <a:stretch>
            <a:fillRect/>
          </a:stretch>
        </p:blipFill>
        <p:spPr bwMode="auto">
          <a:xfrm>
            <a:off x="7931150" y="5229225"/>
            <a:ext cx="960438" cy="140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33375"/>
            <a:ext cx="7519988" cy="471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237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Imag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" t="5075" r="7513" b="4547"/>
          <a:stretch>
            <a:fillRect/>
          </a:stretch>
        </p:blipFill>
        <p:spPr bwMode="auto">
          <a:xfrm>
            <a:off x="251520" y="116632"/>
            <a:ext cx="8314410" cy="645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259632" y="548680"/>
            <a:ext cx="6768752" cy="5760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331640" y="620694"/>
          <a:ext cx="6624736" cy="5660513"/>
        </p:xfrm>
        <a:graphic>
          <a:graphicData uri="http://schemas.openxmlformats.org/drawingml/2006/table">
            <a:tbl>
              <a:tblPr firstRow="1" firstCol="1" bandRow="1"/>
              <a:tblGrid>
                <a:gridCol w="2917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69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15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METIERS</a:t>
                      </a:r>
                      <a:endParaRPr lang="fr-FR" sz="1200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NOMS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points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 err="1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Assistant-e</a:t>
                      </a:r>
                      <a:r>
                        <a:rPr lang="fr-FR" sz="1200" kern="150" dirty="0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 </a:t>
                      </a:r>
                      <a:r>
                        <a:rPr lang="fr-FR" sz="1200" kern="150" dirty="0" err="1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social-e</a:t>
                      </a:r>
                      <a:endParaRPr lang="fr-FR" sz="1200" kern="150" dirty="0">
                        <a:solidFill>
                          <a:srgbClr val="0066FF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Fleuriste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Sage-Femme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Gendarme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Couturier-ère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 err="1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Carrossier-e</a:t>
                      </a:r>
                      <a:endParaRPr lang="fr-FR" sz="1200" kern="150" dirty="0">
                        <a:solidFill>
                          <a:srgbClr val="0066FF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Conducteur-trice de bus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Auxiliaire de puériculture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Peintre en carrosserie automobile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7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 err="1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Professionnel-le</a:t>
                      </a:r>
                      <a:r>
                        <a:rPr lang="fr-FR" sz="1200" kern="150" dirty="0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 en maintenance de véhicules automobiles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Chaudronnier-ère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Plombier-ère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 err="1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Professionnel-le</a:t>
                      </a:r>
                      <a:r>
                        <a:rPr lang="fr-FR" sz="12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 de l’industrie alimentaire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 err="1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Professionnel-le</a:t>
                      </a:r>
                      <a:r>
                        <a:rPr lang="fr-FR" sz="1200" kern="150" dirty="0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 en logistique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Boulanger-ère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 err="1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Agent-e</a:t>
                      </a:r>
                      <a:r>
                        <a:rPr lang="fr-FR" sz="1200" kern="150" dirty="0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 de maintenance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 err="1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Assistant-e</a:t>
                      </a:r>
                      <a:r>
                        <a:rPr lang="fr-FR" sz="1200" kern="150" dirty="0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 de vie (service à la personne)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 err="1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Chercheur-se</a:t>
                      </a:r>
                      <a:r>
                        <a:rPr lang="fr-FR" sz="12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 en math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Jardinier-ère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Pilote de ligne de production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Infirmier-ère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Cuisinier-ère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 err="1">
                          <a:solidFill>
                            <a:srgbClr val="0066FF"/>
                          </a:solidFill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Danseur-se</a:t>
                      </a:r>
                      <a:endParaRPr lang="fr-FR" sz="1200" kern="150" dirty="0">
                        <a:solidFill>
                          <a:srgbClr val="0066FF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Médecin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36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Educateur-</a:t>
                      </a:r>
                      <a:r>
                        <a:rPr lang="fr-FR" sz="1200" kern="150" dirty="0" err="1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trice</a:t>
                      </a:r>
                      <a:endParaRPr lang="fr-FR" sz="1200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 err="1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Maçon-ne</a:t>
                      </a:r>
                      <a:endParaRPr lang="fr-FR" sz="1200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115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Sapeur Pompier-ère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15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150" dirty="0">
                          <a:effectLst/>
                          <a:latin typeface="Times New Roman"/>
                          <a:ea typeface="Lucida Sans Unicode"/>
                          <a:cs typeface="Mangal"/>
                        </a:rPr>
                        <a:t> </a:t>
                      </a:r>
                      <a:endParaRPr lang="fr-FR" sz="1200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3998902" y="2132856"/>
            <a:ext cx="3892020" cy="20159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200" dirty="0"/>
              <a:t>Fille </a:t>
            </a:r>
          </a:p>
          <a:p>
            <a:pPr algn="ctr"/>
            <a:r>
              <a:rPr lang="fr-FR" sz="2200" dirty="0"/>
              <a:t>dans « un métier d’homme »</a:t>
            </a:r>
          </a:p>
          <a:p>
            <a:pPr algn="ctr"/>
            <a:r>
              <a:rPr lang="fr-FR" sz="2200" dirty="0"/>
              <a:t>Garçon </a:t>
            </a:r>
          </a:p>
          <a:p>
            <a:pPr algn="ctr"/>
            <a:r>
              <a:rPr lang="fr-FR" sz="2200" dirty="0"/>
              <a:t>dans « un métier de femme »</a:t>
            </a:r>
          </a:p>
          <a:p>
            <a:pPr algn="ctr"/>
            <a:endParaRPr lang="fr-FR" sz="1500" dirty="0"/>
          </a:p>
          <a:p>
            <a:pPr algn="ctr"/>
            <a:r>
              <a:rPr lang="fr-FR" sz="2200" dirty="0"/>
              <a:t>C’est possible !</a:t>
            </a:r>
          </a:p>
        </p:txBody>
      </p:sp>
      <p:sp>
        <p:nvSpPr>
          <p:cNvPr id="8" name="Espace réservé du pied de page 6"/>
          <p:cNvSpPr txBox="1">
            <a:spLocks/>
          </p:cNvSpPr>
          <p:nvPr/>
        </p:nvSpPr>
        <p:spPr>
          <a:xfrm>
            <a:off x="107504" y="6484466"/>
            <a:ext cx="3337123" cy="365125"/>
          </a:xfrm>
          <a:prstGeom prst="rect">
            <a:avLst/>
          </a:prstGeom>
        </p:spPr>
        <p:txBody>
          <a:bodyPr vert="horz" wrap="square" lIns="27432" tIns="45720" rIns="45720" bIns="4572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595959"/>
                </a:solidFill>
                <a:latin typeface="Century Gothic" pitchFamily="-112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Palatino Linotype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Palatino Linotype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Palatino Linotype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Palatino Linotype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Palatino Linotype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Palatino Linotype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Palatino Linotype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Palatino Linotype" pitchFamily="18" charset="0"/>
                <a:ea typeface="+mn-ea"/>
                <a:cs typeface="Arial" charset="0"/>
              </a:defRPr>
            </a:lvl9pPr>
          </a:lstStyle>
          <a:p>
            <a:r>
              <a:rPr lang="fr-FR" altLang="fr-FR" dirty="0"/>
              <a:t>© </a:t>
            </a:r>
            <a:r>
              <a:rPr lang="fr-FR" altLang="fr-FR" sz="1000" dirty="0"/>
              <a:t>Debled / Izabel / Lassus / </a:t>
            </a:r>
            <a:r>
              <a:rPr lang="fr-FR" altLang="fr-FR" sz="1000" dirty="0" err="1"/>
              <a:t>Vilain-Ménard</a:t>
            </a:r>
            <a:endParaRPr lang="fr-FR" altLang="fr-FR" sz="1000" dirty="0"/>
          </a:p>
        </p:txBody>
      </p:sp>
    </p:spTree>
    <p:extLst>
      <p:ext uri="{BB962C8B-B14F-4D97-AF65-F5344CB8AC3E}">
        <p14:creationId xmlns:p14="http://schemas.microsoft.com/office/powerpoint/2010/main" val="1271503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8901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altLang="fr-FR" sz="4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Conférence – Débat</a:t>
            </a:r>
            <a:br>
              <a:rPr lang="fr-FR" altLang="fr-FR" sz="4000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fr-FR" altLang="fr-FR" sz="2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« L’orientation scolaire à travers le prisme de l’égalité fille-garçon en Basse-Normandie : limites et obstacles »</a:t>
            </a:r>
            <a:endParaRPr lang="fr-FR" sz="2600" dirty="0"/>
          </a:p>
        </p:txBody>
      </p:sp>
      <p:sp>
        <p:nvSpPr>
          <p:cNvPr id="5" name="ZoneTexte 7"/>
          <p:cNvSpPr txBox="1">
            <a:spLocks noChangeArrowheads="1"/>
          </p:cNvSpPr>
          <p:nvPr/>
        </p:nvSpPr>
        <p:spPr bwMode="auto">
          <a:xfrm>
            <a:off x="1475656" y="5733256"/>
            <a:ext cx="6480720" cy="693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/>
            <a:r>
              <a:rPr lang="fr-FR" altLang="fr-FR" sz="1600" b="1" dirty="0"/>
              <a:t>Animée par les 4 conseillers d’orientation psychologues du secteur</a:t>
            </a:r>
            <a:endParaRPr lang="fr-FR" altLang="fr-FR" sz="1600" dirty="0"/>
          </a:p>
          <a:p>
            <a:pPr eaLnBrk="1" hangingPunct="1"/>
            <a:r>
              <a:rPr lang="fr-FR" altLang="fr-FR" sz="1400" dirty="0"/>
              <a:t> </a:t>
            </a:r>
          </a:p>
          <a:p>
            <a:pPr eaLnBrk="1" hangingPunct="1"/>
            <a:endParaRPr lang="fr-FR" altLang="fr-FR" sz="1200" dirty="0"/>
          </a:p>
        </p:txBody>
      </p:sp>
      <p:pic>
        <p:nvPicPr>
          <p:cNvPr id="3074" name="Picture 2" descr="C:\Users\siza\Documents\COURS steph\EGALITE\forum 3e nov 2013\photos 18 nov 2013\0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2" b="13222"/>
          <a:stretch/>
        </p:blipFill>
        <p:spPr bwMode="auto">
          <a:xfrm>
            <a:off x="755576" y="1989016"/>
            <a:ext cx="3812530" cy="349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3"/>
          <p:cNvSpPr txBox="1">
            <a:spLocks noChangeArrowheads="1"/>
          </p:cNvSpPr>
          <p:nvPr/>
        </p:nvSpPr>
        <p:spPr bwMode="auto">
          <a:xfrm>
            <a:off x="4741028" y="3046334"/>
            <a:ext cx="3744416" cy="1380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/>
            <a:r>
              <a:rPr lang="fr-FR" altLang="fr-FR" sz="1800" dirty="0"/>
              <a:t>Une trentaine de personnes présentes dont des parents d’élèves, des professeurs et personnels de l’éducation du collège et d’autres établissements.</a:t>
            </a:r>
          </a:p>
        </p:txBody>
      </p:sp>
    </p:spTree>
    <p:extLst>
      <p:ext uri="{BB962C8B-B14F-4D97-AF65-F5344CB8AC3E}">
        <p14:creationId xmlns:p14="http://schemas.microsoft.com/office/powerpoint/2010/main" val="3343747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5175"/>
          </a:xfrm>
        </p:spPr>
        <p:txBody>
          <a:bodyPr/>
          <a:lstStyle/>
          <a:p>
            <a:r>
              <a:rPr lang="fr-FR" altLang="fr-FR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Bilan de la journée de janvier 2017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83576" y="5445224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r>
              <a:rPr lang="fr-FR" sz="5400" b="1" cap="none" spc="0" baseline="30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ème</a:t>
            </a:r>
            <a:r>
              <a:rPr lang="fr-FR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1" name="Espace réservé du contenu 3"/>
          <p:cNvSpPr>
            <a:spLocks noGrp="1"/>
          </p:cNvSpPr>
          <p:nvPr>
            <p:ph sz="half" idx="4294967295"/>
          </p:nvPr>
        </p:nvSpPr>
        <p:spPr>
          <a:xfrm>
            <a:off x="452425" y="692696"/>
            <a:ext cx="8383588" cy="1584623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fr-FR" altLang="fr-FR" sz="1700" b="1" dirty="0"/>
              <a:t>A la question « Pour chacun de ces ateliers, peux-tu attribuer une « note » : </a:t>
            </a: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fr-FR" altLang="fr-FR" sz="2000" b="1" dirty="0">
                <a:solidFill>
                  <a:srgbClr val="FF6600"/>
                </a:solidFill>
              </a:rPr>
              <a:t>1 </a:t>
            </a:r>
            <a:r>
              <a:rPr lang="fr-FR" altLang="fr-FR" sz="2000" dirty="0">
                <a:solidFill>
                  <a:srgbClr val="FF6600"/>
                </a:solidFill>
              </a:rPr>
              <a:t>la moins bonne</a:t>
            </a:r>
            <a:r>
              <a:rPr lang="fr-FR" altLang="fr-FR" sz="2000" dirty="0"/>
              <a:t>, </a:t>
            </a:r>
            <a:r>
              <a:rPr lang="fr-FR" altLang="fr-FR" sz="2000" b="1" dirty="0">
                <a:solidFill>
                  <a:srgbClr val="92D050"/>
                </a:solidFill>
              </a:rPr>
              <a:t>3</a:t>
            </a:r>
            <a:r>
              <a:rPr lang="fr-FR" altLang="fr-FR" sz="2000" dirty="0">
                <a:solidFill>
                  <a:srgbClr val="92D050"/>
                </a:solidFill>
              </a:rPr>
              <a:t> la meilleure</a:t>
            </a:r>
            <a:r>
              <a:rPr lang="fr-FR" altLang="fr-FR" sz="2000" dirty="0"/>
              <a:t>, les élèves répondent : </a:t>
            </a:r>
          </a:p>
          <a:p>
            <a:pPr marL="0" indent="0" eaLnBrk="1" hangingPunct="1">
              <a:lnSpc>
                <a:spcPct val="80000"/>
              </a:lnSpc>
            </a:pPr>
            <a:endParaRPr lang="fr-FR" altLang="fr-FR" sz="20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450" y="1441465"/>
            <a:ext cx="5067079" cy="282388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4451" y="3982138"/>
            <a:ext cx="5012790" cy="250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954650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-diaporama-academique-2016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1.pot [Mode de compatibilité]" id="{ABE4140C-D376-4BE9-BDFF-23C74214A693}" vid="{26625D04-A03A-4312-80BA-6114A8B3F45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13058</TotalTime>
  <Words>683</Words>
  <Application>Microsoft Macintosh PowerPoint</Application>
  <PresentationFormat>Affichage à l'écran (4:3)</PresentationFormat>
  <Paragraphs>154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Century Gothic</vt:lpstr>
      <vt:lpstr>Comic Sans MS</vt:lpstr>
      <vt:lpstr>Palatino Linotype</vt:lpstr>
      <vt:lpstr>Segoe Print</vt:lpstr>
      <vt:lpstr>Times New Roman</vt:lpstr>
      <vt:lpstr>modele-diaporama-academique-2016</vt:lpstr>
      <vt:lpstr>  Egalité Filles / Garçons dans les parcours de formation  &amp; Egalité Hommes / Femmes  dans le monde du travail</vt:lpstr>
      <vt:lpstr>Programme de la journée </vt:lpstr>
      <vt:lpstr>Présentation PowerPoint</vt:lpstr>
      <vt:lpstr>Présentation PowerPoint</vt:lpstr>
      <vt:lpstr>Des professionnel-les et des étudiant-es viennent à votre rencontre sur un temps très court à la manière d’un  Speed-Dating</vt:lpstr>
      <vt:lpstr>Présentation PowerPoint</vt:lpstr>
      <vt:lpstr>Présentation PowerPoint</vt:lpstr>
      <vt:lpstr>Conférence – Débat « L’orientation scolaire à travers le prisme de l’égalité fille-garçon en Basse-Normandie : limites et obstacles »</vt:lpstr>
      <vt:lpstr>Bilan de la journée de janvier 2017</vt:lpstr>
      <vt:lpstr>Une organisation importante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Rectorat</dc:creator>
  <cp:lastModifiedBy>Cédric EVAIN</cp:lastModifiedBy>
  <cp:revision>985</cp:revision>
  <cp:lastPrinted>2020-12-16T06:50:34Z</cp:lastPrinted>
  <dcterms:created xsi:type="dcterms:W3CDTF">2017-06-01T09:36:37Z</dcterms:created>
  <dcterms:modified xsi:type="dcterms:W3CDTF">2022-12-26T08:21:54Z</dcterms:modified>
</cp:coreProperties>
</file>