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618" r:id="rId2"/>
    <p:sldId id="619" r:id="rId3"/>
    <p:sldId id="620" r:id="rId4"/>
    <p:sldId id="621" r:id="rId5"/>
    <p:sldId id="622" r:id="rId6"/>
    <p:sldId id="623" r:id="rId7"/>
    <p:sldId id="624" r:id="rId8"/>
    <p:sldId id="625" r:id="rId9"/>
    <p:sldId id="626" r:id="rId10"/>
    <p:sldId id="627" r:id="rId11"/>
    <p:sldId id="628" r:id="rId12"/>
    <p:sldId id="629" r:id="rId13"/>
    <p:sldId id="630" r:id="rId14"/>
  </p:sldIdLst>
  <p:sldSz cx="9144000" cy="6858000" type="screen4x3"/>
  <p:notesSz cx="6797675" cy="9926638"/>
  <p:defaultTextStyle>
    <a:defPPr>
      <a:defRPr lang="fr-FR"/>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phanie izabel" initials="siz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A638"/>
    <a:srgbClr val="FFE061"/>
    <a:srgbClr val="1F15FF"/>
    <a:srgbClr val="73BA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22" autoAdjust="0"/>
    <p:restoredTop sz="91429" autoAdjust="0"/>
  </p:normalViewPr>
  <p:slideViewPr>
    <p:cSldViewPr snapToGrid="0" snapToObjects="1">
      <p:cViewPr varScale="1">
        <p:scale>
          <a:sx n="45" d="100"/>
          <a:sy n="45" d="100"/>
        </p:scale>
        <p:origin x="3688" y="19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_rels/chart2.xml.rels><?xml version="1.0" encoding="UTF-8" standalone="yes"?>
<Relationships xmlns="http://schemas.openxmlformats.org/package/2006/relationships"><Relationship Id="rId2" Type="http://schemas.openxmlformats.org/officeDocument/2006/relationships/package" Target="../embeddings/Feuille_de_calcul_Microsoft_Excel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Feuille_de_calcul_Microsoft_Excel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2" Type="http://schemas.openxmlformats.org/officeDocument/2006/relationships/package" Target="../embeddings/Feuille_de_calcul_Microsoft_Excel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Feuille_de_calcul_Microsoft_Excel5.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percentStacked"/>
        <c:varyColors val="0"/>
        <c:ser>
          <c:idx val="0"/>
          <c:order val="0"/>
          <c:tx>
            <c:strRef>
              <c:f>Feuil1!$B$1</c:f>
              <c:strCache>
                <c:ptCount val="1"/>
                <c:pt idx="0">
                  <c:v>Garçons</c:v>
                </c:pt>
              </c:strCache>
            </c:strRef>
          </c:tx>
          <c:spPr>
            <a:solidFill>
              <a:srgbClr val="FFFF66"/>
            </a:solidFill>
          </c:spPr>
          <c:invertIfNegative val="0"/>
          <c:cat>
            <c:strRef>
              <c:f>Feuil1!$A$2:$A$10</c:f>
              <c:strCache>
                <c:ptCount val="9"/>
                <c:pt idx="0">
                  <c:v>ES</c:v>
                </c:pt>
                <c:pt idx="1">
                  <c:v>L</c:v>
                </c:pt>
                <c:pt idx="2">
                  <c:v>S</c:v>
                </c:pt>
                <c:pt idx="3">
                  <c:v>ST2D</c:v>
                </c:pt>
                <c:pt idx="4">
                  <c:v>ST2A</c:v>
                </c:pt>
                <c:pt idx="5">
                  <c:v>STL</c:v>
                </c:pt>
                <c:pt idx="6">
                  <c:v>STMG</c:v>
                </c:pt>
                <c:pt idx="7">
                  <c:v>ST2S</c:v>
                </c:pt>
                <c:pt idx="8">
                  <c:v>HOT-TMD</c:v>
                </c:pt>
              </c:strCache>
            </c:strRef>
          </c:cat>
          <c:val>
            <c:numRef>
              <c:f>Feuil1!$B$2:$B$10</c:f>
              <c:numCache>
                <c:formatCode>General</c:formatCode>
                <c:ptCount val="9"/>
                <c:pt idx="0">
                  <c:v>40</c:v>
                </c:pt>
                <c:pt idx="1">
                  <c:v>21</c:v>
                </c:pt>
                <c:pt idx="2">
                  <c:v>54</c:v>
                </c:pt>
                <c:pt idx="3">
                  <c:v>97</c:v>
                </c:pt>
                <c:pt idx="4">
                  <c:v>6</c:v>
                </c:pt>
                <c:pt idx="5">
                  <c:v>44</c:v>
                </c:pt>
                <c:pt idx="6">
                  <c:v>48</c:v>
                </c:pt>
                <c:pt idx="7">
                  <c:v>8</c:v>
                </c:pt>
                <c:pt idx="8">
                  <c:v>50</c:v>
                </c:pt>
              </c:numCache>
            </c:numRef>
          </c:val>
          <c:extLst>
            <c:ext xmlns:c16="http://schemas.microsoft.com/office/drawing/2014/chart" uri="{C3380CC4-5D6E-409C-BE32-E72D297353CC}">
              <c16:uniqueId val="{00000000-2F33-47DA-A2C1-C4D5D9E64418}"/>
            </c:ext>
          </c:extLst>
        </c:ser>
        <c:ser>
          <c:idx val="1"/>
          <c:order val="1"/>
          <c:tx>
            <c:strRef>
              <c:f>Feuil1!$C$1</c:f>
              <c:strCache>
                <c:ptCount val="1"/>
                <c:pt idx="0">
                  <c:v>Filles</c:v>
                </c:pt>
              </c:strCache>
            </c:strRef>
          </c:tx>
          <c:spPr>
            <a:solidFill>
              <a:srgbClr val="0FCB49"/>
            </a:solidFill>
          </c:spPr>
          <c:invertIfNegative val="0"/>
          <c:cat>
            <c:strRef>
              <c:f>Feuil1!$A$2:$A$10</c:f>
              <c:strCache>
                <c:ptCount val="9"/>
                <c:pt idx="0">
                  <c:v>ES</c:v>
                </c:pt>
                <c:pt idx="1">
                  <c:v>L</c:v>
                </c:pt>
                <c:pt idx="2">
                  <c:v>S</c:v>
                </c:pt>
                <c:pt idx="3">
                  <c:v>ST2D</c:v>
                </c:pt>
                <c:pt idx="4">
                  <c:v>ST2A</c:v>
                </c:pt>
                <c:pt idx="5">
                  <c:v>STL</c:v>
                </c:pt>
                <c:pt idx="6">
                  <c:v>STMG</c:v>
                </c:pt>
                <c:pt idx="7">
                  <c:v>ST2S</c:v>
                </c:pt>
                <c:pt idx="8">
                  <c:v>HOT-TMD</c:v>
                </c:pt>
              </c:strCache>
            </c:strRef>
          </c:cat>
          <c:val>
            <c:numRef>
              <c:f>Feuil1!$C$2:$C$10</c:f>
              <c:numCache>
                <c:formatCode>General</c:formatCode>
                <c:ptCount val="9"/>
                <c:pt idx="0">
                  <c:v>60</c:v>
                </c:pt>
                <c:pt idx="1">
                  <c:v>79</c:v>
                </c:pt>
                <c:pt idx="2">
                  <c:v>46</c:v>
                </c:pt>
                <c:pt idx="3">
                  <c:v>3</c:v>
                </c:pt>
                <c:pt idx="4">
                  <c:v>94</c:v>
                </c:pt>
                <c:pt idx="5">
                  <c:v>56</c:v>
                </c:pt>
                <c:pt idx="6">
                  <c:v>52</c:v>
                </c:pt>
                <c:pt idx="7">
                  <c:v>92</c:v>
                </c:pt>
                <c:pt idx="8">
                  <c:v>50</c:v>
                </c:pt>
              </c:numCache>
            </c:numRef>
          </c:val>
          <c:extLst>
            <c:ext xmlns:c16="http://schemas.microsoft.com/office/drawing/2014/chart" uri="{C3380CC4-5D6E-409C-BE32-E72D297353CC}">
              <c16:uniqueId val="{00000001-2F33-47DA-A2C1-C4D5D9E64418}"/>
            </c:ext>
          </c:extLst>
        </c:ser>
        <c:dLbls>
          <c:showLegendKey val="0"/>
          <c:showVal val="0"/>
          <c:showCatName val="0"/>
          <c:showSerName val="0"/>
          <c:showPercent val="0"/>
          <c:showBubbleSize val="0"/>
        </c:dLbls>
        <c:gapWidth val="150"/>
        <c:overlap val="100"/>
        <c:axId val="99945856"/>
        <c:axId val="99968128"/>
      </c:barChart>
      <c:catAx>
        <c:axId val="99945856"/>
        <c:scaling>
          <c:orientation val="minMax"/>
        </c:scaling>
        <c:delete val="0"/>
        <c:axPos val="b"/>
        <c:numFmt formatCode="General" sourceLinked="0"/>
        <c:majorTickMark val="out"/>
        <c:minorTickMark val="none"/>
        <c:tickLblPos val="nextTo"/>
        <c:crossAx val="99968128"/>
        <c:crosses val="autoZero"/>
        <c:auto val="1"/>
        <c:lblAlgn val="ctr"/>
        <c:lblOffset val="100"/>
        <c:noMultiLvlLbl val="0"/>
      </c:catAx>
      <c:valAx>
        <c:axId val="99968128"/>
        <c:scaling>
          <c:orientation val="minMax"/>
        </c:scaling>
        <c:delete val="0"/>
        <c:axPos val="l"/>
        <c:majorGridlines/>
        <c:numFmt formatCode="0%" sourceLinked="1"/>
        <c:majorTickMark val="out"/>
        <c:minorTickMark val="none"/>
        <c:tickLblPos val="nextTo"/>
        <c:crossAx val="99945856"/>
        <c:crosses val="autoZero"/>
        <c:crossBetween val="between"/>
      </c:valAx>
    </c:plotArea>
    <c:legend>
      <c:legendPos val="r"/>
      <c:layout>
        <c:manualLayout>
          <c:xMode val="edge"/>
          <c:yMode val="edge"/>
          <c:x val="0.83730126980863262"/>
          <c:y val="0.17790266824382817"/>
          <c:w val="0.14661264387494821"/>
          <c:h val="0.4160664089447223"/>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a:t>Répartition des thèmes en fonction du</a:t>
            </a:r>
            <a:r>
              <a:rPr lang="fr-FR" baseline="0"/>
              <a:t> sexe</a:t>
            </a:r>
            <a:endParaRPr lang="fr-FR"/>
          </a:p>
        </c:rich>
      </c:tx>
      <c:overlay val="0"/>
    </c:title>
    <c:autoTitleDeleted val="0"/>
    <c:plotArea>
      <c:layout/>
      <c:barChart>
        <c:barDir val="col"/>
        <c:grouping val="clustered"/>
        <c:varyColors val="0"/>
        <c:ser>
          <c:idx val="0"/>
          <c:order val="0"/>
          <c:tx>
            <c:strRef>
              <c:f>Feuil1!$B$1</c:f>
              <c:strCache>
                <c:ptCount val="1"/>
                <c:pt idx="0">
                  <c:v>environnement filles</c:v>
                </c:pt>
              </c:strCache>
            </c:strRef>
          </c:tx>
          <c:invertIfNegative val="0"/>
          <c:cat>
            <c:strRef>
              <c:f>Feuil1!$A$2:$A$4</c:f>
              <c:strCache>
                <c:ptCount val="3"/>
                <c:pt idx="0">
                  <c:v>cohorte 1</c:v>
                </c:pt>
                <c:pt idx="1">
                  <c:v>cohorte 2</c:v>
                </c:pt>
                <c:pt idx="2">
                  <c:v>cohorte 3</c:v>
                </c:pt>
              </c:strCache>
            </c:strRef>
          </c:cat>
          <c:val>
            <c:numRef>
              <c:f>Feuil1!$B$2:$B$4</c:f>
              <c:numCache>
                <c:formatCode>General</c:formatCode>
                <c:ptCount val="3"/>
                <c:pt idx="0">
                  <c:v>14</c:v>
                </c:pt>
                <c:pt idx="1">
                  <c:v>30</c:v>
                </c:pt>
                <c:pt idx="2">
                  <c:v>32</c:v>
                </c:pt>
              </c:numCache>
            </c:numRef>
          </c:val>
          <c:extLst>
            <c:ext xmlns:c16="http://schemas.microsoft.com/office/drawing/2014/chart" uri="{C3380CC4-5D6E-409C-BE32-E72D297353CC}">
              <c16:uniqueId val="{00000000-F7B7-42D4-8271-7A8A17ADB155}"/>
            </c:ext>
          </c:extLst>
        </c:ser>
        <c:ser>
          <c:idx val="1"/>
          <c:order val="1"/>
          <c:tx>
            <c:strRef>
              <c:f>Feuil1!$C$1</c:f>
              <c:strCache>
                <c:ptCount val="1"/>
                <c:pt idx="0">
                  <c:v>environnement garçons</c:v>
                </c:pt>
              </c:strCache>
            </c:strRef>
          </c:tx>
          <c:invertIfNegative val="0"/>
          <c:cat>
            <c:strRef>
              <c:f>Feuil1!$A$2:$A$4</c:f>
              <c:strCache>
                <c:ptCount val="3"/>
                <c:pt idx="0">
                  <c:v>cohorte 1</c:v>
                </c:pt>
                <c:pt idx="1">
                  <c:v>cohorte 2</c:v>
                </c:pt>
                <c:pt idx="2">
                  <c:v>cohorte 3</c:v>
                </c:pt>
              </c:strCache>
            </c:strRef>
          </c:cat>
          <c:val>
            <c:numRef>
              <c:f>Feuil1!$C$2:$C$4</c:f>
              <c:numCache>
                <c:formatCode>General</c:formatCode>
                <c:ptCount val="3"/>
                <c:pt idx="0">
                  <c:v>55</c:v>
                </c:pt>
                <c:pt idx="1">
                  <c:v>62</c:v>
                </c:pt>
                <c:pt idx="2">
                  <c:v>52</c:v>
                </c:pt>
              </c:numCache>
            </c:numRef>
          </c:val>
          <c:extLst>
            <c:ext xmlns:c16="http://schemas.microsoft.com/office/drawing/2014/chart" uri="{C3380CC4-5D6E-409C-BE32-E72D297353CC}">
              <c16:uniqueId val="{00000001-F7B7-42D4-8271-7A8A17ADB155}"/>
            </c:ext>
          </c:extLst>
        </c:ser>
        <c:ser>
          <c:idx val="2"/>
          <c:order val="2"/>
          <c:tx>
            <c:strRef>
              <c:f>Feuil1!$D$1</c:f>
              <c:strCache>
                <c:ptCount val="1"/>
                <c:pt idx="0">
                  <c:v>santé filles</c:v>
                </c:pt>
              </c:strCache>
            </c:strRef>
          </c:tx>
          <c:invertIfNegative val="0"/>
          <c:cat>
            <c:strRef>
              <c:f>Feuil1!$A$2:$A$4</c:f>
              <c:strCache>
                <c:ptCount val="3"/>
                <c:pt idx="0">
                  <c:v>cohorte 1</c:v>
                </c:pt>
                <c:pt idx="1">
                  <c:v>cohorte 2</c:v>
                </c:pt>
                <c:pt idx="2">
                  <c:v>cohorte 3</c:v>
                </c:pt>
              </c:strCache>
            </c:strRef>
          </c:cat>
          <c:val>
            <c:numRef>
              <c:f>Feuil1!$D$2:$D$4</c:f>
              <c:numCache>
                <c:formatCode>General</c:formatCode>
                <c:ptCount val="3"/>
                <c:pt idx="0">
                  <c:v>86</c:v>
                </c:pt>
                <c:pt idx="1">
                  <c:v>70</c:v>
                </c:pt>
                <c:pt idx="2">
                  <c:v>68</c:v>
                </c:pt>
              </c:numCache>
            </c:numRef>
          </c:val>
          <c:extLst>
            <c:ext xmlns:c16="http://schemas.microsoft.com/office/drawing/2014/chart" uri="{C3380CC4-5D6E-409C-BE32-E72D297353CC}">
              <c16:uniqueId val="{00000002-F7B7-42D4-8271-7A8A17ADB155}"/>
            </c:ext>
          </c:extLst>
        </c:ser>
        <c:ser>
          <c:idx val="3"/>
          <c:order val="3"/>
          <c:tx>
            <c:strRef>
              <c:f>Feuil1!$E$1</c:f>
              <c:strCache>
                <c:ptCount val="1"/>
                <c:pt idx="0">
                  <c:v>santé garçons</c:v>
                </c:pt>
              </c:strCache>
            </c:strRef>
          </c:tx>
          <c:invertIfNegative val="0"/>
          <c:cat>
            <c:strRef>
              <c:f>Feuil1!$A$2:$A$4</c:f>
              <c:strCache>
                <c:ptCount val="3"/>
                <c:pt idx="0">
                  <c:v>cohorte 1</c:v>
                </c:pt>
                <c:pt idx="1">
                  <c:v>cohorte 2</c:v>
                </c:pt>
                <c:pt idx="2">
                  <c:v>cohorte 3</c:v>
                </c:pt>
              </c:strCache>
            </c:strRef>
          </c:cat>
          <c:val>
            <c:numRef>
              <c:f>Feuil1!$E$2:$E$4</c:f>
              <c:numCache>
                <c:formatCode>General</c:formatCode>
                <c:ptCount val="3"/>
                <c:pt idx="0">
                  <c:v>45</c:v>
                </c:pt>
                <c:pt idx="1">
                  <c:v>38</c:v>
                </c:pt>
                <c:pt idx="2">
                  <c:v>48</c:v>
                </c:pt>
              </c:numCache>
            </c:numRef>
          </c:val>
          <c:extLst>
            <c:ext xmlns:c16="http://schemas.microsoft.com/office/drawing/2014/chart" uri="{C3380CC4-5D6E-409C-BE32-E72D297353CC}">
              <c16:uniqueId val="{00000003-F7B7-42D4-8271-7A8A17ADB155}"/>
            </c:ext>
          </c:extLst>
        </c:ser>
        <c:dLbls>
          <c:showLegendKey val="0"/>
          <c:showVal val="0"/>
          <c:showCatName val="0"/>
          <c:showSerName val="0"/>
          <c:showPercent val="0"/>
          <c:showBubbleSize val="0"/>
        </c:dLbls>
        <c:gapWidth val="150"/>
        <c:axId val="200440064"/>
        <c:axId val="200441856"/>
      </c:barChart>
      <c:catAx>
        <c:axId val="200440064"/>
        <c:scaling>
          <c:orientation val="minMax"/>
        </c:scaling>
        <c:delete val="0"/>
        <c:axPos val="b"/>
        <c:numFmt formatCode="General" sourceLinked="0"/>
        <c:majorTickMark val="out"/>
        <c:minorTickMark val="none"/>
        <c:tickLblPos val="nextTo"/>
        <c:crossAx val="200441856"/>
        <c:crosses val="autoZero"/>
        <c:auto val="1"/>
        <c:lblAlgn val="ctr"/>
        <c:lblOffset val="100"/>
        <c:noMultiLvlLbl val="0"/>
      </c:catAx>
      <c:valAx>
        <c:axId val="200441856"/>
        <c:scaling>
          <c:orientation val="minMax"/>
        </c:scaling>
        <c:delete val="0"/>
        <c:axPos val="l"/>
        <c:majorGridlines/>
        <c:numFmt formatCode="General" sourceLinked="1"/>
        <c:majorTickMark val="out"/>
        <c:minorTickMark val="none"/>
        <c:tickLblPos val="nextTo"/>
        <c:crossAx val="200440064"/>
        <c:crosses val="autoZero"/>
        <c:crossBetween val="between"/>
      </c:valAx>
    </c:plotArea>
    <c:legend>
      <c:legendPos val="r"/>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a:t>Répartition des thèmes en fonction du</a:t>
            </a:r>
            <a:r>
              <a:rPr lang="fr-FR" baseline="0"/>
              <a:t> sexe</a:t>
            </a:r>
            <a:endParaRPr lang="fr-FR"/>
          </a:p>
        </c:rich>
      </c:tx>
      <c:overlay val="0"/>
    </c:title>
    <c:autoTitleDeleted val="0"/>
    <c:plotArea>
      <c:layout/>
      <c:barChart>
        <c:barDir val="col"/>
        <c:grouping val="clustered"/>
        <c:varyColors val="0"/>
        <c:ser>
          <c:idx val="0"/>
          <c:order val="0"/>
          <c:tx>
            <c:strRef>
              <c:f>Feuil1!$B$1</c:f>
              <c:strCache>
                <c:ptCount val="1"/>
                <c:pt idx="0">
                  <c:v>environnement filles</c:v>
                </c:pt>
              </c:strCache>
            </c:strRef>
          </c:tx>
          <c:invertIfNegative val="0"/>
          <c:cat>
            <c:strRef>
              <c:f>Feuil1!$A$2:$A$4</c:f>
              <c:strCache>
                <c:ptCount val="3"/>
                <c:pt idx="0">
                  <c:v>cohorte 1</c:v>
                </c:pt>
                <c:pt idx="1">
                  <c:v>cohorte 2</c:v>
                </c:pt>
                <c:pt idx="2">
                  <c:v>cohorte 3</c:v>
                </c:pt>
              </c:strCache>
            </c:strRef>
          </c:cat>
          <c:val>
            <c:numRef>
              <c:f>Feuil1!$B$2:$B$4</c:f>
              <c:numCache>
                <c:formatCode>General</c:formatCode>
                <c:ptCount val="3"/>
                <c:pt idx="0">
                  <c:v>14</c:v>
                </c:pt>
                <c:pt idx="1">
                  <c:v>30</c:v>
                </c:pt>
                <c:pt idx="2">
                  <c:v>32</c:v>
                </c:pt>
              </c:numCache>
            </c:numRef>
          </c:val>
          <c:extLst>
            <c:ext xmlns:c16="http://schemas.microsoft.com/office/drawing/2014/chart" uri="{C3380CC4-5D6E-409C-BE32-E72D297353CC}">
              <c16:uniqueId val="{00000000-F7B7-42D4-8271-7A8A17ADB155}"/>
            </c:ext>
          </c:extLst>
        </c:ser>
        <c:ser>
          <c:idx val="1"/>
          <c:order val="1"/>
          <c:tx>
            <c:strRef>
              <c:f>Feuil1!$C$1</c:f>
              <c:strCache>
                <c:ptCount val="1"/>
                <c:pt idx="0">
                  <c:v>environnement garçons</c:v>
                </c:pt>
              </c:strCache>
            </c:strRef>
          </c:tx>
          <c:invertIfNegative val="0"/>
          <c:cat>
            <c:strRef>
              <c:f>Feuil1!$A$2:$A$4</c:f>
              <c:strCache>
                <c:ptCount val="3"/>
                <c:pt idx="0">
                  <c:v>cohorte 1</c:v>
                </c:pt>
                <c:pt idx="1">
                  <c:v>cohorte 2</c:v>
                </c:pt>
                <c:pt idx="2">
                  <c:v>cohorte 3</c:v>
                </c:pt>
              </c:strCache>
            </c:strRef>
          </c:cat>
          <c:val>
            <c:numRef>
              <c:f>Feuil1!$C$2:$C$4</c:f>
              <c:numCache>
                <c:formatCode>General</c:formatCode>
                <c:ptCount val="3"/>
                <c:pt idx="0">
                  <c:v>55</c:v>
                </c:pt>
                <c:pt idx="1">
                  <c:v>62</c:v>
                </c:pt>
                <c:pt idx="2">
                  <c:v>52</c:v>
                </c:pt>
              </c:numCache>
            </c:numRef>
          </c:val>
          <c:extLst>
            <c:ext xmlns:c16="http://schemas.microsoft.com/office/drawing/2014/chart" uri="{C3380CC4-5D6E-409C-BE32-E72D297353CC}">
              <c16:uniqueId val="{00000001-F7B7-42D4-8271-7A8A17ADB155}"/>
            </c:ext>
          </c:extLst>
        </c:ser>
        <c:ser>
          <c:idx val="2"/>
          <c:order val="2"/>
          <c:tx>
            <c:strRef>
              <c:f>Feuil1!$D$1</c:f>
              <c:strCache>
                <c:ptCount val="1"/>
                <c:pt idx="0">
                  <c:v>santé filles</c:v>
                </c:pt>
              </c:strCache>
            </c:strRef>
          </c:tx>
          <c:invertIfNegative val="0"/>
          <c:cat>
            <c:strRef>
              <c:f>Feuil1!$A$2:$A$4</c:f>
              <c:strCache>
                <c:ptCount val="3"/>
                <c:pt idx="0">
                  <c:v>cohorte 1</c:v>
                </c:pt>
                <c:pt idx="1">
                  <c:v>cohorte 2</c:v>
                </c:pt>
                <c:pt idx="2">
                  <c:v>cohorte 3</c:v>
                </c:pt>
              </c:strCache>
            </c:strRef>
          </c:cat>
          <c:val>
            <c:numRef>
              <c:f>Feuil1!$D$2:$D$4</c:f>
              <c:numCache>
                <c:formatCode>General</c:formatCode>
                <c:ptCount val="3"/>
                <c:pt idx="0">
                  <c:v>86</c:v>
                </c:pt>
                <c:pt idx="1">
                  <c:v>70</c:v>
                </c:pt>
                <c:pt idx="2">
                  <c:v>68</c:v>
                </c:pt>
              </c:numCache>
            </c:numRef>
          </c:val>
          <c:extLst>
            <c:ext xmlns:c16="http://schemas.microsoft.com/office/drawing/2014/chart" uri="{C3380CC4-5D6E-409C-BE32-E72D297353CC}">
              <c16:uniqueId val="{00000002-F7B7-42D4-8271-7A8A17ADB155}"/>
            </c:ext>
          </c:extLst>
        </c:ser>
        <c:ser>
          <c:idx val="3"/>
          <c:order val="3"/>
          <c:tx>
            <c:strRef>
              <c:f>Feuil1!$E$1</c:f>
              <c:strCache>
                <c:ptCount val="1"/>
                <c:pt idx="0">
                  <c:v>santé garçons</c:v>
                </c:pt>
              </c:strCache>
            </c:strRef>
          </c:tx>
          <c:invertIfNegative val="0"/>
          <c:cat>
            <c:strRef>
              <c:f>Feuil1!$A$2:$A$4</c:f>
              <c:strCache>
                <c:ptCount val="3"/>
                <c:pt idx="0">
                  <c:v>cohorte 1</c:v>
                </c:pt>
                <c:pt idx="1">
                  <c:v>cohorte 2</c:v>
                </c:pt>
                <c:pt idx="2">
                  <c:v>cohorte 3</c:v>
                </c:pt>
              </c:strCache>
            </c:strRef>
          </c:cat>
          <c:val>
            <c:numRef>
              <c:f>Feuil1!$E$2:$E$4</c:f>
              <c:numCache>
                <c:formatCode>General</c:formatCode>
                <c:ptCount val="3"/>
                <c:pt idx="0">
                  <c:v>45</c:v>
                </c:pt>
                <c:pt idx="1">
                  <c:v>38</c:v>
                </c:pt>
                <c:pt idx="2">
                  <c:v>48</c:v>
                </c:pt>
              </c:numCache>
            </c:numRef>
          </c:val>
          <c:extLst>
            <c:ext xmlns:c16="http://schemas.microsoft.com/office/drawing/2014/chart" uri="{C3380CC4-5D6E-409C-BE32-E72D297353CC}">
              <c16:uniqueId val="{00000003-F7B7-42D4-8271-7A8A17ADB155}"/>
            </c:ext>
          </c:extLst>
        </c:ser>
        <c:dLbls>
          <c:showLegendKey val="0"/>
          <c:showVal val="0"/>
          <c:showCatName val="0"/>
          <c:showSerName val="0"/>
          <c:showPercent val="0"/>
          <c:showBubbleSize val="0"/>
        </c:dLbls>
        <c:gapWidth val="150"/>
        <c:axId val="200440064"/>
        <c:axId val="200441856"/>
      </c:barChart>
      <c:catAx>
        <c:axId val="200440064"/>
        <c:scaling>
          <c:orientation val="minMax"/>
        </c:scaling>
        <c:delete val="0"/>
        <c:axPos val="b"/>
        <c:numFmt formatCode="General" sourceLinked="0"/>
        <c:majorTickMark val="out"/>
        <c:minorTickMark val="none"/>
        <c:tickLblPos val="nextTo"/>
        <c:crossAx val="200441856"/>
        <c:crosses val="autoZero"/>
        <c:auto val="1"/>
        <c:lblAlgn val="ctr"/>
        <c:lblOffset val="100"/>
        <c:noMultiLvlLbl val="0"/>
      </c:catAx>
      <c:valAx>
        <c:axId val="200441856"/>
        <c:scaling>
          <c:orientation val="minMax"/>
        </c:scaling>
        <c:delete val="0"/>
        <c:axPos val="l"/>
        <c:majorGridlines/>
        <c:numFmt formatCode="General" sourceLinked="1"/>
        <c:majorTickMark val="out"/>
        <c:minorTickMark val="none"/>
        <c:tickLblPos val="nextTo"/>
        <c:crossAx val="200440064"/>
        <c:crosses val="autoZero"/>
        <c:crossBetween val="between"/>
      </c:valAx>
    </c:plotArea>
    <c:legend>
      <c:legendPos val="r"/>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dirty="0"/>
              <a:t>2021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EF</c:v>
                </c:pt>
              </c:strCache>
            </c:strRef>
          </c:tx>
          <c:spPr>
            <a:solidFill>
              <a:schemeClr val="accent1"/>
            </a:solidFill>
            <a:ln>
              <a:noFill/>
            </a:ln>
            <a:effectLst/>
          </c:spPr>
          <c:invertIfNegative val="0"/>
          <c:cat>
            <c:strRef>
              <c:f>Feuil1!$A$2</c:f>
              <c:strCache>
                <c:ptCount val="1"/>
                <c:pt idx="0">
                  <c:v>Catégorie 1</c:v>
                </c:pt>
              </c:strCache>
            </c:strRef>
          </c:cat>
          <c:val>
            <c:numRef>
              <c:f>Feuil1!$B$2</c:f>
              <c:numCache>
                <c:formatCode>General</c:formatCode>
                <c:ptCount val="1"/>
                <c:pt idx="0">
                  <c:v>37</c:v>
                </c:pt>
              </c:numCache>
            </c:numRef>
          </c:val>
          <c:extLst>
            <c:ext xmlns:c16="http://schemas.microsoft.com/office/drawing/2014/chart" uri="{C3380CC4-5D6E-409C-BE32-E72D297353CC}">
              <c16:uniqueId val="{00000000-46C2-4E33-8323-403CB1D1B15F}"/>
            </c:ext>
          </c:extLst>
        </c:ser>
        <c:ser>
          <c:idx val="1"/>
          <c:order val="1"/>
          <c:tx>
            <c:strRef>
              <c:f>Feuil1!$C$1</c:f>
              <c:strCache>
                <c:ptCount val="1"/>
                <c:pt idx="0">
                  <c:v>EG</c:v>
                </c:pt>
              </c:strCache>
            </c:strRef>
          </c:tx>
          <c:spPr>
            <a:solidFill>
              <a:srgbClr val="C00000"/>
            </a:solidFill>
            <a:ln>
              <a:noFill/>
            </a:ln>
            <a:effectLst/>
          </c:spPr>
          <c:invertIfNegative val="0"/>
          <c:cat>
            <c:strRef>
              <c:f>Feuil1!$A$2</c:f>
              <c:strCache>
                <c:ptCount val="1"/>
                <c:pt idx="0">
                  <c:v>Catégorie 1</c:v>
                </c:pt>
              </c:strCache>
            </c:strRef>
          </c:cat>
          <c:val>
            <c:numRef>
              <c:f>Feuil1!$C$2</c:f>
              <c:numCache>
                <c:formatCode>General</c:formatCode>
                <c:ptCount val="1"/>
                <c:pt idx="0">
                  <c:v>63</c:v>
                </c:pt>
              </c:numCache>
            </c:numRef>
          </c:val>
          <c:extLst>
            <c:ext xmlns:c16="http://schemas.microsoft.com/office/drawing/2014/chart" uri="{C3380CC4-5D6E-409C-BE32-E72D297353CC}">
              <c16:uniqueId val="{00000001-46C2-4E33-8323-403CB1D1B15F}"/>
            </c:ext>
          </c:extLst>
        </c:ser>
        <c:ser>
          <c:idx val="2"/>
          <c:order val="2"/>
          <c:tx>
            <c:strRef>
              <c:f>Feuil1!$D$1</c:f>
              <c:strCache>
                <c:ptCount val="1"/>
                <c:pt idx="0">
                  <c:v>SF</c:v>
                </c:pt>
              </c:strCache>
            </c:strRef>
          </c:tx>
          <c:spPr>
            <a:solidFill>
              <a:srgbClr val="92D050"/>
            </a:solidFill>
            <a:ln>
              <a:noFill/>
            </a:ln>
            <a:effectLst/>
          </c:spPr>
          <c:invertIfNegative val="0"/>
          <c:cat>
            <c:strRef>
              <c:f>Feuil1!$A$2</c:f>
              <c:strCache>
                <c:ptCount val="1"/>
                <c:pt idx="0">
                  <c:v>Catégorie 1</c:v>
                </c:pt>
              </c:strCache>
            </c:strRef>
          </c:cat>
          <c:val>
            <c:numRef>
              <c:f>Feuil1!$D$2</c:f>
              <c:numCache>
                <c:formatCode>General</c:formatCode>
                <c:ptCount val="1"/>
                <c:pt idx="0">
                  <c:v>62</c:v>
                </c:pt>
              </c:numCache>
            </c:numRef>
          </c:val>
          <c:extLst>
            <c:ext xmlns:c16="http://schemas.microsoft.com/office/drawing/2014/chart" uri="{C3380CC4-5D6E-409C-BE32-E72D297353CC}">
              <c16:uniqueId val="{00000002-46C2-4E33-8323-403CB1D1B15F}"/>
            </c:ext>
          </c:extLst>
        </c:ser>
        <c:ser>
          <c:idx val="3"/>
          <c:order val="3"/>
          <c:tx>
            <c:strRef>
              <c:f>Feuil1!$E$1</c:f>
              <c:strCache>
                <c:ptCount val="1"/>
                <c:pt idx="0">
                  <c:v>SG</c:v>
                </c:pt>
              </c:strCache>
            </c:strRef>
          </c:tx>
          <c:spPr>
            <a:solidFill>
              <a:schemeClr val="accent4"/>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0-EAF8-442C-A41B-8C999B172899}"/>
              </c:ext>
            </c:extLst>
          </c:dPt>
          <c:cat>
            <c:strRef>
              <c:f>Feuil1!$A$2</c:f>
              <c:strCache>
                <c:ptCount val="1"/>
                <c:pt idx="0">
                  <c:v>Catégorie 1</c:v>
                </c:pt>
              </c:strCache>
            </c:strRef>
          </c:cat>
          <c:val>
            <c:numRef>
              <c:f>Feuil1!$E$2</c:f>
              <c:numCache>
                <c:formatCode>General</c:formatCode>
                <c:ptCount val="1"/>
                <c:pt idx="0">
                  <c:v>38</c:v>
                </c:pt>
              </c:numCache>
            </c:numRef>
          </c:val>
          <c:extLst>
            <c:ext xmlns:c16="http://schemas.microsoft.com/office/drawing/2014/chart" uri="{C3380CC4-5D6E-409C-BE32-E72D297353CC}">
              <c16:uniqueId val="{00000004-46C2-4E33-8323-403CB1D1B15F}"/>
            </c:ext>
          </c:extLst>
        </c:ser>
        <c:dLbls>
          <c:showLegendKey val="0"/>
          <c:showVal val="0"/>
          <c:showCatName val="0"/>
          <c:showSerName val="0"/>
          <c:showPercent val="0"/>
          <c:showBubbleSize val="0"/>
        </c:dLbls>
        <c:gapWidth val="219"/>
        <c:overlap val="-27"/>
        <c:axId val="1433399039"/>
        <c:axId val="1433397375"/>
      </c:barChart>
      <c:catAx>
        <c:axId val="1433399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433397375"/>
        <c:crosses val="autoZero"/>
        <c:auto val="1"/>
        <c:lblAlgn val="ctr"/>
        <c:lblOffset val="100"/>
        <c:noMultiLvlLbl val="0"/>
      </c:catAx>
      <c:valAx>
        <c:axId val="14333973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4333990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a:t>Sexe des binômes de travail</a:t>
            </a:r>
          </a:p>
        </c:rich>
      </c:tx>
      <c:overlay val="0"/>
    </c:title>
    <c:autoTitleDeleted val="0"/>
    <c:plotArea>
      <c:layout/>
      <c:barChart>
        <c:barDir val="col"/>
        <c:grouping val="clustered"/>
        <c:varyColors val="0"/>
        <c:ser>
          <c:idx val="0"/>
          <c:order val="0"/>
          <c:tx>
            <c:strRef>
              <c:f>Feuil1!$B$1</c:f>
              <c:strCache>
                <c:ptCount val="1"/>
                <c:pt idx="0">
                  <c:v>cohorte 1</c:v>
                </c:pt>
              </c:strCache>
            </c:strRef>
          </c:tx>
          <c:invertIfNegative val="0"/>
          <c:cat>
            <c:strRef>
              <c:f>Feuil1!$A$2:$A$4</c:f>
              <c:strCache>
                <c:ptCount val="3"/>
                <c:pt idx="0">
                  <c:v>binômes de garçons</c:v>
                </c:pt>
                <c:pt idx="1">
                  <c:v>binômes mixtes</c:v>
                </c:pt>
                <c:pt idx="2">
                  <c:v>binômes de filles</c:v>
                </c:pt>
              </c:strCache>
            </c:strRef>
          </c:cat>
          <c:val>
            <c:numRef>
              <c:f>Feuil1!$B$2:$B$4</c:f>
              <c:numCache>
                <c:formatCode>General</c:formatCode>
                <c:ptCount val="3"/>
                <c:pt idx="0">
                  <c:v>51</c:v>
                </c:pt>
                <c:pt idx="1">
                  <c:v>7.5</c:v>
                </c:pt>
                <c:pt idx="2">
                  <c:v>41.5</c:v>
                </c:pt>
              </c:numCache>
            </c:numRef>
          </c:val>
          <c:extLst>
            <c:ext xmlns:c16="http://schemas.microsoft.com/office/drawing/2014/chart" uri="{C3380CC4-5D6E-409C-BE32-E72D297353CC}">
              <c16:uniqueId val="{00000000-E025-4852-8EA4-44ABDB60A687}"/>
            </c:ext>
          </c:extLst>
        </c:ser>
        <c:ser>
          <c:idx val="1"/>
          <c:order val="1"/>
          <c:tx>
            <c:strRef>
              <c:f>Feuil1!$C$1</c:f>
              <c:strCache>
                <c:ptCount val="1"/>
                <c:pt idx="0">
                  <c:v>cohorte 2</c:v>
                </c:pt>
              </c:strCache>
            </c:strRef>
          </c:tx>
          <c:invertIfNegative val="0"/>
          <c:cat>
            <c:strRef>
              <c:f>Feuil1!$A$2:$A$4</c:f>
              <c:strCache>
                <c:ptCount val="3"/>
                <c:pt idx="0">
                  <c:v>binômes de garçons</c:v>
                </c:pt>
                <c:pt idx="1">
                  <c:v>binômes mixtes</c:v>
                </c:pt>
                <c:pt idx="2">
                  <c:v>binômes de filles</c:v>
                </c:pt>
              </c:strCache>
            </c:strRef>
          </c:cat>
          <c:val>
            <c:numRef>
              <c:f>Feuil1!$C$2:$C$4</c:f>
              <c:numCache>
                <c:formatCode>General</c:formatCode>
                <c:ptCount val="3"/>
                <c:pt idx="0">
                  <c:v>35</c:v>
                </c:pt>
                <c:pt idx="1">
                  <c:v>15</c:v>
                </c:pt>
                <c:pt idx="2">
                  <c:v>50</c:v>
                </c:pt>
              </c:numCache>
            </c:numRef>
          </c:val>
          <c:extLst>
            <c:ext xmlns:c16="http://schemas.microsoft.com/office/drawing/2014/chart" uri="{C3380CC4-5D6E-409C-BE32-E72D297353CC}">
              <c16:uniqueId val="{00000001-E025-4852-8EA4-44ABDB60A687}"/>
            </c:ext>
          </c:extLst>
        </c:ser>
        <c:ser>
          <c:idx val="2"/>
          <c:order val="2"/>
          <c:tx>
            <c:strRef>
              <c:f>Feuil1!$D$1</c:f>
              <c:strCache>
                <c:ptCount val="1"/>
                <c:pt idx="0">
                  <c:v>cohorte 3</c:v>
                </c:pt>
              </c:strCache>
            </c:strRef>
          </c:tx>
          <c:invertIfNegative val="0"/>
          <c:cat>
            <c:strRef>
              <c:f>Feuil1!$A$2:$A$4</c:f>
              <c:strCache>
                <c:ptCount val="3"/>
                <c:pt idx="0">
                  <c:v>binômes de garçons</c:v>
                </c:pt>
                <c:pt idx="1">
                  <c:v>binômes mixtes</c:v>
                </c:pt>
                <c:pt idx="2">
                  <c:v>binômes de filles</c:v>
                </c:pt>
              </c:strCache>
            </c:strRef>
          </c:cat>
          <c:val>
            <c:numRef>
              <c:f>Feuil1!$D$2:$D$4</c:f>
              <c:numCache>
                <c:formatCode>General</c:formatCode>
                <c:ptCount val="3"/>
                <c:pt idx="0">
                  <c:v>40.5</c:v>
                </c:pt>
                <c:pt idx="1">
                  <c:v>12.7</c:v>
                </c:pt>
                <c:pt idx="2">
                  <c:v>46.8</c:v>
                </c:pt>
              </c:numCache>
            </c:numRef>
          </c:val>
          <c:extLst>
            <c:ext xmlns:c16="http://schemas.microsoft.com/office/drawing/2014/chart" uri="{C3380CC4-5D6E-409C-BE32-E72D297353CC}">
              <c16:uniqueId val="{00000002-E025-4852-8EA4-44ABDB60A687}"/>
            </c:ext>
          </c:extLst>
        </c:ser>
        <c:dLbls>
          <c:showLegendKey val="0"/>
          <c:showVal val="0"/>
          <c:showCatName val="0"/>
          <c:showSerName val="0"/>
          <c:showPercent val="0"/>
          <c:showBubbleSize val="0"/>
        </c:dLbls>
        <c:gapWidth val="150"/>
        <c:axId val="228470784"/>
        <c:axId val="228472320"/>
      </c:barChart>
      <c:catAx>
        <c:axId val="228470784"/>
        <c:scaling>
          <c:orientation val="minMax"/>
        </c:scaling>
        <c:delete val="0"/>
        <c:axPos val="b"/>
        <c:numFmt formatCode="General" sourceLinked="0"/>
        <c:majorTickMark val="out"/>
        <c:minorTickMark val="none"/>
        <c:tickLblPos val="nextTo"/>
        <c:crossAx val="228472320"/>
        <c:crosses val="autoZero"/>
        <c:auto val="1"/>
        <c:lblAlgn val="ctr"/>
        <c:lblOffset val="100"/>
        <c:noMultiLvlLbl val="0"/>
      </c:catAx>
      <c:valAx>
        <c:axId val="228472320"/>
        <c:scaling>
          <c:orientation val="minMax"/>
        </c:scaling>
        <c:delete val="0"/>
        <c:axPos val="l"/>
        <c:majorGridlines/>
        <c:numFmt formatCode="General" sourceLinked="1"/>
        <c:majorTickMark val="out"/>
        <c:minorTickMark val="none"/>
        <c:tickLblPos val="nextTo"/>
        <c:crossAx val="228470784"/>
        <c:crosses val="autoZero"/>
        <c:crossBetween val="between"/>
      </c:valAx>
    </c:plotArea>
    <c:legend>
      <c:legendPos val="r"/>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a:t>Sexe des binômes de travail</a:t>
            </a:r>
          </a:p>
        </c:rich>
      </c:tx>
      <c:overlay val="0"/>
    </c:title>
    <c:autoTitleDeleted val="0"/>
    <c:plotArea>
      <c:layout/>
      <c:barChart>
        <c:barDir val="col"/>
        <c:grouping val="clustered"/>
        <c:varyColors val="0"/>
        <c:ser>
          <c:idx val="0"/>
          <c:order val="0"/>
          <c:tx>
            <c:strRef>
              <c:f>Feuil1!$B$1</c:f>
              <c:strCache>
                <c:ptCount val="1"/>
                <c:pt idx="0">
                  <c:v>cohorte 1</c:v>
                </c:pt>
              </c:strCache>
            </c:strRef>
          </c:tx>
          <c:invertIfNegative val="0"/>
          <c:cat>
            <c:strRef>
              <c:f>Feuil1!$A$2:$A$4</c:f>
              <c:strCache>
                <c:ptCount val="3"/>
                <c:pt idx="0">
                  <c:v>binômes de garçons</c:v>
                </c:pt>
                <c:pt idx="1">
                  <c:v>binômes mixtes</c:v>
                </c:pt>
                <c:pt idx="2">
                  <c:v>binômes de filles</c:v>
                </c:pt>
              </c:strCache>
            </c:strRef>
          </c:cat>
          <c:val>
            <c:numRef>
              <c:f>Feuil1!$B$2:$B$4</c:f>
              <c:numCache>
                <c:formatCode>General</c:formatCode>
                <c:ptCount val="3"/>
                <c:pt idx="0">
                  <c:v>51</c:v>
                </c:pt>
                <c:pt idx="1">
                  <c:v>7.5</c:v>
                </c:pt>
                <c:pt idx="2">
                  <c:v>41.5</c:v>
                </c:pt>
              </c:numCache>
            </c:numRef>
          </c:val>
          <c:extLst>
            <c:ext xmlns:c16="http://schemas.microsoft.com/office/drawing/2014/chart" uri="{C3380CC4-5D6E-409C-BE32-E72D297353CC}">
              <c16:uniqueId val="{00000000-E025-4852-8EA4-44ABDB60A687}"/>
            </c:ext>
          </c:extLst>
        </c:ser>
        <c:ser>
          <c:idx val="1"/>
          <c:order val="1"/>
          <c:tx>
            <c:strRef>
              <c:f>Feuil1!$C$1</c:f>
              <c:strCache>
                <c:ptCount val="1"/>
                <c:pt idx="0">
                  <c:v>cohorte 2</c:v>
                </c:pt>
              </c:strCache>
            </c:strRef>
          </c:tx>
          <c:invertIfNegative val="0"/>
          <c:cat>
            <c:strRef>
              <c:f>Feuil1!$A$2:$A$4</c:f>
              <c:strCache>
                <c:ptCount val="3"/>
                <c:pt idx="0">
                  <c:v>binômes de garçons</c:v>
                </c:pt>
                <c:pt idx="1">
                  <c:v>binômes mixtes</c:v>
                </c:pt>
                <c:pt idx="2">
                  <c:v>binômes de filles</c:v>
                </c:pt>
              </c:strCache>
            </c:strRef>
          </c:cat>
          <c:val>
            <c:numRef>
              <c:f>Feuil1!$C$2:$C$4</c:f>
              <c:numCache>
                <c:formatCode>General</c:formatCode>
                <c:ptCount val="3"/>
                <c:pt idx="0">
                  <c:v>35</c:v>
                </c:pt>
                <c:pt idx="1">
                  <c:v>15</c:v>
                </c:pt>
                <c:pt idx="2">
                  <c:v>50</c:v>
                </c:pt>
              </c:numCache>
            </c:numRef>
          </c:val>
          <c:extLst>
            <c:ext xmlns:c16="http://schemas.microsoft.com/office/drawing/2014/chart" uri="{C3380CC4-5D6E-409C-BE32-E72D297353CC}">
              <c16:uniqueId val="{00000001-E025-4852-8EA4-44ABDB60A687}"/>
            </c:ext>
          </c:extLst>
        </c:ser>
        <c:ser>
          <c:idx val="2"/>
          <c:order val="2"/>
          <c:tx>
            <c:strRef>
              <c:f>Feuil1!$D$1</c:f>
              <c:strCache>
                <c:ptCount val="1"/>
                <c:pt idx="0">
                  <c:v>cohorte 3</c:v>
                </c:pt>
              </c:strCache>
            </c:strRef>
          </c:tx>
          <c:invertIfNegative val="0"/>
          <c:cat>
            <c:strRef>
              <c:f>Feuil1!$A$2:$A$4</c:f>
              <c:strCache>
                <c:ptCount val="3"/>
                <c:pt idx="0">
                  <c:v>binômes de garçons</c:v>
                </c:pt>
                <c:pt idx="1">
                  <c:v>binômes mixtes</c:v>
                </c:pt>
                <c:pt idx="2">
                  <c:v>binômes de filles</c:v>
                </c:pt>
              </c:strCache>
            </c:strRef>
          </c:cat>
          <c:val>
            <c:numRef>
              <c:f>Feuil1!$D$2:$D$4</c:f>
              <c:numCache>
                <c:formatCode>General</c:formatCode>
                <c:ptCount val="3"/>
                <c:pt idx="0">
                  <c:v>40.5</c:v>
                </c:pt>
                <c:pt idx="1">
                  <c:v>12.7</c:v>
                </c:pt>
                <c:pt idx="2">
                  <c:v>46.8</c:v>
                </c:pt>
              </c:numCache>
            </c:numRef>
          </c:val>
          <c:extLst>
            <c:ext xmlns:c16="http://schemas.microsoft.com/office/drawing/2014/chart" uri="{C3380CC4-5D6E-409C-BE32-E72D297353CC}">
              <c16:uniqueId val="{00000002-E025-4852-8EA4-44ABDB60A687}"/>
            </c:ext>
          </c:extLst>
        </c:ser>
        <c:dLbls>
          <c:showLegendKey val="0"/>
          <c:showVal val="0"/>
          <c:showCatName val="0"/>
          <c:showSerName val="0"/>
          <c:showPercent val="0"/>
          <c:showBubbleSize val="0"/>
        </c:dLbls>
        <c:gapWidth val="150"/>
        <c:axId val="228470784"/>
        <c:axId val="228472320"/>
      </c:barChart>
      <c:catAx>
        <c:axId val="228470784"/>
        <c:scaling>
          <c:orientation val="minMax"/>
        </c:scaling>
        <c:delete val="0"/>
        <c:axPos val="b"/>
        <c:numFmt formatCode="General" sourceLinked="0"/>
        <c:majorTickMark val="out"/>
        <c:minorTickMark val="none"/>
        <c:tickLblPos val="nextTo"/>
        <c:crossAx val="228472320"/>
        <c:crosses val="autoZero"/>
        <c:auto val="1"/>
        <c:lblAlgn val="ctr"/>
        <c:lblOffset val="100"/>
        <c:noMultiLvlLbl val="0"/>
      </c:catAx>
      <c:valAx>
        <c:axId val="228472320"/>
        <c:scaling>
          <c:orientation val="minMax"/>
        </c:scaling>
        <c:delete val="0"/>
        <c:axPos val="l"/>
        <c:majorGridlines/>
        <c:numFmt formatCode="General" sourceLinked="1"/>
        <c:majorTickMark val="out"/>
        <c:minorTickMark val="none"/>
        <c:tickLblPos val="nextTo"/>
        <c:crossAx val="228470784"/>
        <c:crosses val="autoZero"/>
        <c:crossBetween val="between"/>
      </c:valAx>
    </c:plotArea>
    <c:legend>
      <c:legendPos val="r"/>
      <c:overlay val="0"/>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2946400" cy="498475"/>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fr-FR" dirty="0"/>
          </a:p>
        </p:txBody>
      </p:sp>
      <p:sp>
        <p:nvSpPr>
          <p:cNvPr id="3" name="Espace réservé de la date 2"/>
          <p:cNvSpPr>
            <a:spLocks noGrp="1"/>
          </p:cNvSpPr>
          <p:nvPr>
            <p:ph type="dt" sz="quarter" idx="1"/>
          </p:nvPr>
        </p:nvSpPr>
        <p:spPr>
          <a:xfrm>
            <a:off x="3849689" y="2"/>
            <a:ext cx="2946400" cy="498475"/>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81368391-D300-4E41-A9B6-AC569E19C12F}" type="datetimeFigureOut">
              <a:rPr lang="fr-FR"/>
              <a:pPr>
                <a:defRPr/>
              </a:pPr>
              <a:t>26/12/2022</a:t>
            </a:fld>
            <a:endParaRPr lang="fr-FR" dirty="0"/>
          </a:p>
        </p:txBody>
      </p:sp>
      <p:sp>
        <p:nvSpPr>
          <p:cNvPr id="4" name="Espace réservé du pied de page 3"/>
          <p:cNvSpPr>
            <a:spLocks noGrp="1"/>
          </p:cNvSpPr>
          <p:nvPr>
            <p:ph type="ftr" sz="quarter" idx="2"/>
          </p:nvPr>
        </p:nvSpPr>
        <p:spPr>
          <a:xfrm>
            <a:off x="0" y="9428164"/>
            <a:ext cx="2946400" cy="498475"/>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fr-FR" dirty="0"/>
          </a:p>
        </p:txBody>
      </p:sp>
      <p:sp>
        <p:nvSpPr>
          <p:cNvPr id="5" name="Espace réservé du numéro de diapositive 4"/>
          <p:cNvSpPr>
            <a:spLocks noGrp="1"/>
          </p:cNvSpPr>
          <p:nvPr>
            <p:ph type="sldNum" sz="quarter" idx="3"/>
          </p:nvPr>
        </p:nvSpPr>
        <p:spPr>
          <a:xfrm>
            <a:off x="3849689" y="9428164"/>
            <a:ext cx="2946400"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9893494-EB1C-4EF4-9347-789A422A5F38}" type="slidenum">
              <a:rPr lang="fr-FR" altLang="fr-FR"/>
              <a:pPr/>
              <a:t>‹N°›</a:t>
            </a:fld>
            <a:endParaRPr lang="fr-FR" altLang="fr-FR" dirty="0"/>
          </a:p>
        </p:txBody>
      </p:sp>
    </p:spTree>
    <p:extLst>
      <p:ext uri="{BB962C8B-B14F-4D97-AF65-F5344CB8AC3E}">
        <p14:creationId xmlns:p14="http://schemas.microsoft.com/office/powerpoint/2010/main" val="35166061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atin typeface="Arial" charset="0"/>
              </a:defRPr>
            </a:lvl1pPr>
          </a:lstStyle>
          <a:p>
            <a:pPr>
              <a:defRPr/>
            </a:pPr>
            <a:endParaRPr lang="fr-FR" dirty="0"/>
          </a:p>
        </p:txBody>
      </p:sp>
      <p:sp>
        <p:nvSpPr>
          <p:cNvPr id="3" name="Espace réservé de la date 2"/>
          <p:cNvSpPr>
            <a:spLocks noGrp="1"/>
          </p:cNvSpPr>
          <p:nvPr>
            <p:ph type="dt" idx="1"/>
          </p:nvPr>
        </p:nvSpPr>
        <p:spPr>
          <a:xfrm>
            <a:off x="3849689" y="1"/>
            <a:ext cx="2946400" cy="496889"/>
          </a:xfrm>
          <a:prstGeom prst="rect">
            <a:avLst/>
          </a:prstGeom>
        </p:spPr>
        <p:txBody>
          <a:bodyPr vert="horz" lIns="91440" tIns="45720" rIns="91440" bIns="45720" rtlCol="0"/>
          <a:lstStyle>
            <a:lvl1pPr algn="r">
              <a:defRPr sz="1200">
                <a:latin typeface="Arial" charset="0"/>
              </a:defRPr>
            </a:lvl1pPr>
          </a:lstStyle>
          <a:p>
            <a:pPr>
              <a:defRPr/>
            </a:pPr>
            <a:fld id="{F05BD8B8-1E7C-4C2D-82FA-833694FC514F}" type="datetimeFigureOut">
              <a:rPr lang="fr-FR"/>
              <a:pPr>
                <a:defRPr/>
              </a:pPr>
              <a:t>26/12/2022</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p:cNvSpPr>
            <a:spLocks noGrp="1"/>
          </p:cNvSpPr>
          <p:nvPr>
            <p:ph type="body" sz="quarter" idx="3"/>
          </p:nvPr>
        </p:nvSpPr>
        <p:spPr>
          <a:xfrm>
            <a:off x="679451" y="4714876"/>
            <a:ext cx="5438775" cy="4467225"/>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28164"/>
            <a:ext cx="2946400" cy="496887"/>
          </a:xfrm>
          <a:prstGeom prst="rect">
            <a:avLst/>
          </a:prstGeom>
        </p:spPr>
        <p:txBody>
          <a:bodyPr vert="horz" lIns="91440" tIns="45720" rIns="91440" bIns="45720" rtlCol="0" anchor="b"/>
          <a:lstStyle>
            <a:lvl1pPr algn="l">
              <a:defRPr sz="1200">
                <a:latin typeface="Arial" charset="0"/>
              </a:defRPr>
            </a:lvl1pPr>
          </a:lstStyle>
          <a:p>
            <a:pPr>
              <a:defRPr/>
            </a:pPr>
            <a:endParaRPr lang="fr-FR" dirty="0"/>
          </a:p>
        </p:txBody>
      </p:sp>
      <p:sp>
        <p:nvSpPr>
          <p:cNvPr id="7" name="Espace réservé du numéro de diapositive 6"/>
          <p:cNvSpPr>
            <a:spLocks noGrp="1"/>
          </p:cNvSpPr>
          <p:nvPr>
            <p:ph type="sldNum" sz="quarter" idx="5"/>
          </p:nvPr>
        </p:nvSpPr>
        <p:spPr>
          <a:xfrm>
            <a:off x="3849689" y="9428164"/>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CB1FA2F-4FE6-4520-81FD-33D5BCA4DE83}" type="slidenum">
              <a:rPr lang="fr-FR" altLang="fr-FR"/>
              <a:pPr/>
              <a:t>‹N°›</a:t>
            </a:fld>
            <a:endParaRPr lang="fr-FR" altLang="fr-FR" dirty="0"/>
          </a:p>
        </p:txBody>
      </p:sp>
    </p:spTree>
    <p:extLst>
      <p:ext uri="{BB962C8B-B14F-4D97-AF65-F5344CB8AC3E}">
        <p14:creationId xmlns:p14="http://schemas.microsoft.com/office/powerpoint/2010/main" val="41583564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5" y="0"/>
            <a:ext cx="927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34925"/>
            <a:ext cx="8763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ignalisation droite 7"/>
          <p:cNvSpPr/>
          <p:nvPr/>
        </p:nvSpPr>
        <p:spPr>
          <a:xfrm>
            <a:off x="0" y="2943225"/>
            <a:ext cx="566738" cy="211138"/>
          </a:xfrm>
          <a:prstGeom prst="homePlate">
            <a:avLst/>
          </a:prstGeom>
          <a:gradFill flip="none" rotWithShape="1">
            <a:gsLst>
              <a:gs pos="100000">
                <a:srgbClr val="73BA64"/>
              </a:gs>
              <a:gs pos="100000">
                <a:schemeClr val="accent3">
                  <a:lumMod val="60000"/>
                  <a:lumOff val="40000"/>
                </a:schemeClr>
              </a:gs>
            </a:gsLst>
            <a:lin ang="16200000" scaled="1"/>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dirty="0">
                <a:solidFill>
                  <a:srgbClr val="FFFFFF"/>
                </a:solidFill>
                <a:latin typeface="Calibri" panose="020F0502020204030204" pitchFamily="34" charset="0"/>
              </a:rPr>
              <a:t>  </a:t>
            </a:r>
            <a:fld id="{8C24E27A-B8D0-4778-94D3-D09BE9ED1907}" type="slidenum">
              <a:rPr lang="fr-FR" altLang="fr-FR" sz="1000">
                <a:solidFill>
                  <a:srgbClr val="FFFFFF"/>
                </a:solidFill>
                <a:latin typeface="Calibri" panose="020F0502020204030204" pitchFamily="34" charset="0"/>
              </a:rPr>
              <a:pPr eaLnBrk="1" hangingPunct="1"/>
              <a:t>‹N°›</a:t>
            </a:fld>
            <a:endParaRPr lang="fr-FR" altLang="fr-FR" sz="1000" dirty="0">
              <a:solidFill>
                <a:srgbClr val="FFFFFF"/>
              </a:solidFill>
              <a:latin typeface="Calibri" panose="020F0502020204030204" pitchFamily="34" charset="0"/>
            </a:endParaRPr>
          </a:p>
        </p:txBody>
      </p:sp>
      <p:pic>
        <p:nvPicPr>
          <p:cNvPr id="7" name="Image 11" descr="logo NPA.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900" y="5853113"/>
            <a:ext cx="94773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p:nvSpPr>
        <p:spPr bwMode="auto">
          <a:xfrm>
            <a:off x="-82550" y="2444750"/>
            <a:ext cx="568325" cy="368300"/>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F88F8220-1C6F-4A69-A58D-E656636C8B96}" type="slidenum">
              <a:rPr lang="fr-FR" altLang="fr-FR">
                <a:solidFill>
                  <a:srgbClr val="FFFFFF"/>
                </a:solidFill>
                <a:latin typeface="Calibri" panose="020F0502020204030204" pitchFamily="34" charset="0"/>
              </a:rPr>
              <a:pPr/>
              <a:t>‹N°›</a:t>
            </a:fld>
            <a:endParaRPr lang="fr-FR" altLang="fr-FR" dirty="0"/>
          </a:p>
        </p:txBody>
      </p:sp>
      <p:sp>
        <p:nvSpPr>
          <p:cNvPr id="2" name="Titre 1"/>
          <p:cNvSpPr>
            <a:spLocks noGrp="1"/>
          </p:cNvSpPr>
          <p:nvPr>
            <p:ph type="ctrTitle"/>
          </p:nvPr>
        </p:nvSpPr>
        <p:spPr>
          <a:xfrm>
            <a:off x="0" y="1306286"/>
            <a:ext cx="7451154" cy="1207008"/>
          </a:xfrm>
        </p:spPr>
        <p:txBody>
          <a:bodyPr/>
          <a:lstStyle>
            <a:lvl1pPr>
              <a:defRPr sz="4000"/>
            </a:lvl1pPr>
          </a:lstStyle>
          <a:p>
            <a:r>
              <a:rPr lang="fr-FR"/>
              <a:t>Modifiez le style du titre</a:t>
            </a:r>
            <a:endParaRPr lang="fr-FR" dirty="0"/>
          </a:p>
        </p:txBody>
      </p:sp>
      <p:sp>
        <p:nvSpPr>
          <p:cNvPr id="3" name="Sous-titre 2"/>
          <p:cNvSpPr>
            <a:spLocks noGrp="1"/>
          </p:cNvSpPr>
          <p:nvPr>
            <p:ph type="subTitle" idx="1"/>
          </p:nvPr>
        </p:nvSpPr>
        <p:spPr>
          <a:xfrm>
            <a:off x="4531070" y="3901316"/>
            <a:ext cx="4370832"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
        <p:nvSpPr>
          <p:cNvPr id="9" name="Espace réservé de la date 3"/>
          <p:cNvSpPr>
            <a:spLocks noGrp="1"/>
          </p:cNvSpPr>
          <p:nvPr>
            <p:ph type="dt" sz="half" idx="10"/>
          </p:nvPr>
        </p:nvSpPr>
        <p:spPr/>
        <p:txBody>
          <a:bodyPr/>
          <a:lstStyle>
            <a:lvl1pPr>
              <a:defRPr/>
            </a:lvl1pPr>
          </a:lstStyle>
          <a:p>
            <a:pPr>
              <a:defRPr/>
            </a:pPr>
            <a:r>
              <a:rPr lang="fr-FR"/>
              <a:t>12-13/11/2020</a:t>
            </a:r>
            <a:endParaRPr lang="fr-FR" dirty="0"/>
          </a:p>
        </p:txBody>
      </p:sp>
      <p:sp>
        <p:nvSpPr>
          <p:cNvPr id="10" name="Espace réservé du pied de page 4"/>
          <p:cNvSpPr>
            <a:spLocks noGrp="1"/>
          </p:cNvSpPr>
          <p:nvPr>
            <p:ph type="ftr" sz="quarter" idx="11"/>
          </p:nvPr>
        </p:nvSpPr>
        <p:spPr/>
        <p:txBody>
          <a:bodyPr/>
          <a:lstStyle>
            <a:lvl1pPr>
              <a:defRPr/>
            </a:lvl1pPr>
          </a:lstStyle>
          <a:p>
            <a:pPr>
              <a:defRPr/>
            </a:pPr>
            <a:r>
              <a:rPr lang="fr-FR"/>
              <a:t>Intitulé de la direction/service interministérielle</a:t>
            </a:r>
            <a:endParaRPr lang="fr-FR" dirty="0"/>
          </a:p>
        </p:txBody>
      </p:sp>
    </p:spTree>
    <p:extLst>
      <p:ext uri="{BB962C8B-B14F-4D97-AF65-F5344CB8AC3E}">
        <p14:creationId xmlns:p14="http://schemas.microsoft.com/office/powerpoint/2010/main" val="2824579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pic>
        <p:nvPicPr>
          <p:cNvPr id="4" name="Imag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8" y="34925"/>
            <a:ext cx="8763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ignalisation droite 7"/>
          <p:cNvSpPr/>
          <p:nvPr/>
        </p:nvSpPr>
        <p:spPr>
          <a:xfrm>
            <a:off x="0" y="2943225"/>
            <a:ext cx="566738" cy="211138"/>
          </a:xfrm>
          <a:prstGeom prst="homePlate">
            <a:avLst/>
          </a:prstGeom>
          <a:gradFill flip="none" rotWithShape="1">
            <a:gsLst>
              <a:gs pos="100000">
                <a:srgbClr val="73BA64"/>
              </a:gs>
              <a:gs pos="100000">
                <a:schemeClr val="accent3">
                  <a:lumMod val="60000"/>
                  <a:lumOff val="40000"/>
                </a:schemeClr>
              </a:gs>
            </a:gsLst>
            <a:lin ang="16200000" scaled="1"/>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dirty="0">
                <a:solidFill>
                  <a:srgbClr val="FFFFFF"/>
                </a:solidFill>
                <a:latin typeface="Calibri" panose="020F0502020204030204" pitchFamily="34" charset="0"/>
              </a:rPr>
              <a:t>  </a:t>
            </a:r>
            <a:fld id="{4CFFF790-657F-4502-B871-FCD4CDC5EC0F}" type="slidenum">
              <a:rPr lang="fr-FR" altLang="fr-FR" sz="1000">
                <a:solidFill>
                  <a:srgbClr val="FFFFFF"/>
                </a:solidFill>
                <a:latin typeface="Calibri" panose="020F0502020204030204" pitchFamily="34" charset="0"/>
              </a:rPr>
              <a:pPr eaLnBrk="1" hangingPunct="1"/>
              <a:t>‹N°›</a:t>
            </a:fld>
            <a:endParaRPr lang="fr-FR" altLang="fr-FR" sz="1000" dirty="0">
              <a:solidFill>
                <a:srgbClr val="FFFFFF"/>
              </a:solidFill>
              <a:latin typeface="Calibri" panose="020F0502020204030204" pitchFamily="34" charset="0"/>
            </a:endParaRPr>
          </a:p>
        </p:txBody>
      </p:sp>
      <p:pic>
        <p:nvPicPr>
          <p:cNvPr id="6" name="Image 11" descr="logo NPA.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5853113"/>
            <a:ext cx="94773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A1323C95-0FB8-4FA9-B91E-42C5A7A425F6}" type="slidenum">
              <a:rPr lang="fr-FR" altLang="fr-FR">
                <a:solidFill>
                  <a:srgbClr val="FFFFFF"/>
                </a:solidFill>
                <a:latin typeface="Calibri" panose="020F0502020204030204" pitchFamily="34" charset="0"/>
              </a:rPr>
              <a:pPr/>
              <a:t>‹N°›</a:t>
            </a:fld>
            <a:endParaRPr lang="fr-FR" altLang="fr-FR" dirty="0"/>
          </a:p>
        </p:txBody>
      </p:sp>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pPr>
              <a:defRPr/>
            </a:pPr>
            <a:r>
              <a:rPr lang="fr-FR"/>
              <a:t>12-13/11/2020</a:t>
            </a:r>
            <a:endParaRPr lang="fr-FR" dirty="0"/>
          </a:p>
        </p:txBody>
      </p:sp>
      <p:sp>
        <p:nvSpPr>
          <p:cNvPr id="9" name="Espace réservé du pied de page 4"/>
          <p:cNvSpPr>
            <a:spLocks noGrp="1"/>
          </p:cNvSpPr>
          <p:nvPr>
            <p:ph type="ftr" sz="quarter" idx="11"/>
          </p:nvPr>
        </p:nvSpPr>
        <p:spPr/>
        <p:txBody>
          <a:bodyPr/>
          <a:lstStyle>
            <a:lvl1pPr>
              <a:defRPr/>
            </a:lvl1pPr>
          </a:lstStyle>
          <a:p>
            <a:pPr>
              <a:defRPr/>
            </a:pPr>
            <a:r>
              <a:rPr lang="fr-FR"/>
              <a:t>Intitulé de la direction/service interministérielle</a:t>
            </a:r>
            <a:endParaRPr lang="fr-FR" dirty="0"/>
          </a:p>
        </p:txBody>
      </p:sp>
    </p:spTree>
    <p:extLst>
      <p:ext uri="{BB962C8B-B14F-4D97-AF65-F5344CB8AC3E}">
        <p14:creationId xmlns:p14="http://schemas.microsoft.com/office/powerpoint/2010/main" val="3237658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4" name="Imag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8" y="34925"/>
            <a:ext cx="8763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ignalisation droite 7"/>
          <p:cNvSpPr/>
          <p:nvPr/>
        </p:nvSpPr>
        <p:spPr>
          <a:xfrm>
            <a:off x="0" y="2943225"/>
            <a:ext cx="566738" cy="211138"/>
          </a:xfrm>
          <a:prstGeom prst="homePlate">
            <a:avLst/>
          </a:prstGeom>
          <a:gradFill flip="none" rotWithShape="1">
            <a:gsLst>
              <a:gs pos="100000">
                <a:srgbClr val="73BA64"/>
              </a:gs>
              <a:gs pos="100000">
                <a:schemeClr val="accent3">
                  <a:lumMod val="60000"/>
                  <a:lumOff val="40000"/>
                </a:schemeClr>
              </a:gs>
            </a:gsLst>
            <a:lin ang="16200000" scaled="1"/>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dirty="0">
                <a:solidFill>
                  <a:srgbClr val="FFFFFF"/>
                </a:solidFill>
                <a:latin typeface="Calibri" panose="020F0502020204030204" pitchFamily="34" charset="0"/>
              </a:rPr>
              <a:t>  </a:t>
            </a:r>
            <a:fld id="{E424958B-3E54-4D56-96D0-62C68EEDECA0}" type="slidenum">
              <a:rPr lang="fr-FR" altLang="fr-FR" sz="1000">
                <a:solidFill>
                  <a:srgbClr val="FFFFFF"/>
                </a:solidFill>
                <a:latin typeface="Calibri" panose="020F0502020204030204" pitchFamily="34" charset="0"/>
              </a:rPr>
              <a:pPr eaLnBrk="1" hangingPunct="1"/>
              <a:t>‹N°›</a:t>
            </a:fld>
            <a:endParaRPr lang="fr-FR" altLang="fr-FR" sz="1000" dirty="0">
              <a:solidFill>
                <a:srgbClr val="FFFFFF"/>
              </a:solidFill>
              <a:latin typeface="Calibri" panose="020F0502020204030204" pitchFamily="34" charset="0"/>
            </a:endParaRPr>
          </a:p>
        </p:txBody>
      </p:sp>
      <p:pic>
        <p:nvPicPr>
          <p:cNvPr id="6" name="Image 11" descr="logo NPA.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5853113"/>
            <a:ext cx="94773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60BF7AC9-570A-454A-9BEE-447FFF6BFD9C}" type="slidenum">
              <a:rPr lang="fr-FR" altLang="fr-FR">
                <a:solidFill>
                  <a:srgbClr val="FFFFFF"/>
                </a:solidFill>
                <a:latin typeface="Calibri" panose="020F0502020204030204" pitchFamily="34" charset="0"/>
              </a:rPr>
              <a:pPr/>
              <a:t>‹N°›</a:t>
            </a:fld>
            <a:endParaRPr lang="fr-FR" altLang="fr-FR" dirty="0"/>
          </a:p>
        </p:txBody>
      </p:sp>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pPr>
              <a:defRPr/>
            </a:pPr>
            <a:r>
              <a:rPr lang="fr-FR"/>
              <a:t>12-13/11/2020</a:t>
            </a:r>
            <a:endParaRPr lang="fr-FR" dirty="0"/>
          </a:p>
        </p:txBody>
      </p:sp>
      <p:sp>
        <p:nvSpPr>
          <p:cNvPr id="9" name="Espace réservé du pied de page 4"/>
          <p:cNvSpPr>
            <a:spLocks noGrp="1"/>
          </p:cNvSpPr>
          <p:nvPr>
            <p:ph type="ftr" sz="quarter" idx="11"/>
          </p:nvPr>
        </p:nvSpPr>
        <p:spPr/>
        <p:txBody>
          <a:bodyPr/>
          <a:lstStyle>
            <a:lvl1pPr>
              <a:defRPr/>
            </a:lvl1pPr>
          </a:lstStyle>
          <a:p>
            <a:pPr>
              <a:defRPr/>
            </a:pPr>
            <a:r>
              <a:rPr lang="fr-FR"/>
              <a:t>Intitulé de la direction/service interministérielle</a:t>
            </a:r>
            <a:endParaRPr lang="fr-FR" dirty="0"/>
          </a:p>
        </p:txBody>
      </p:sp>
    </p:spTree>
    <p:extLst>
      <p:ext uri="{BB962C8B-B14F-4D97-AF65-F5344CB8AC3E}">
        <p14:creationId xmlns:p14="http://schemas.microsoft.com/office/powerpoint/2010/main" val="4108838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pic>
        <p:nvPicPr>
          <p:cNvPr id="4"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8" y="34925"/>
            <a:ext cx="8763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ignalisation droite 7"/>
          <p:cNvSpPr/>
          <p:nvPr/>
        </p:nvSpPr>
        <p:spPr>
          <a:xfrm>
            <a:off x="0" y="2943225"/>
            <a:ext cx="566738" cy="211138"/>
          </a:xfrm>
          <a:prstGeom prst="homePlate">
            <a:avLst/>
          </a:prstGeom>
          <a:gradFill flip="none" rotWithShape="1">
            <a:gsLst>
              <a:gs pos="100000">
                <a:srgbClr val="73BA64"/>
              </a:gs>
              <a:gs pos="100000">
                <a:schemeClr val="accent3">
                  <a:lumMod val="60000"/>
                  <a:lumOff val="40000"/>
                </a:schemeClr>
              </a:gs>
            </a:gsLst>
            <a:lin ang="16200000" scaled="1"/>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dirty="0">
                <a:solidFill>
                  <a:srgbClr val="FFFFFF"/>
                </a:solidFill>
                <a:latin typeface="Calibri" panose="020F0502020204030204" pitchFamily="34" charset="0"/>
              </a:rPr>
              <a:t>  </a:t>
            </a:r>
            <a:fld id="{FF4E23D6-A12C-468E-A333-DADDA74FB451}" type="slidenum">
              <a:rPr lang="fr-FR" altLang="fr-FR" sz="1000">
                <a:solidFill>
                  <a:srgbClr val="FFFFFF"/>
                </a:solidFill>
                <a:latin typeface="Calibri" panose="020F0502020204030204" pitchFamily="34" charset="0"/>
              </a:rPr>
              <a:pPr eaLnBrk="1" hangingPunct="1"/>
              <a:t>‹N°›</a:t>
            </a:fld>
            <a:endParaRPr lang="fr-FR" altLang="fr-FR" sz="1000" dirty="0">
              <a:solidFill>
                <a:srgbClr val="FFFFFF"/>
              </a:solidFill>
              <a:latin typeface="Calibri" panose="020F0502020204030204" pitchFamily="34" charset="0"/>
            </a:endParaRPr>
          </a:p>
        </p:txBody>
      </p:sp>
      <p:pic>
        <p:nvPicPr>
          <p:cNvPr id="6" name="Image 11" descr="logo NPA.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5853113"/>
            <a:ext cx="94773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AC85BF15-BDDD-4404-BF11-8BB3715CB281}" type="slidenum">
              <a:rPr lang="fr-FR" altLang="fr-FR">
                <a:solidFill>
                  <a:srgbClr val="FFFFFF"/>
                </a:solidFill>
                <a:latin typeface="Calibri" panose="020F0502020204030204" pitchFamily="34" charset="0"/>
              </a:rPr>
              <a:pPr/>
              <a:t>‹N°›</a:t>
            </a:fld>
            <a:endParaRPr lang="fr-FR" altLang="fr-FR" dirty="0"/>
          </a:p>
        </p:txBody>
      </p:sp>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defRPr/>
            </a:lvl1pPr>
          </a:lstStyle>
          <a:p>
            <a:pPr>
              <a:defRPr/>
            </a:pPr>
            <a:r>
              <a:rPr lang="fr-FR"/>
              <a:t>12-13/11/2020</a:t>
            </a:r>
            <a:endParaRPr lang="fr-FR" dirty="0"/>
          </a:p>
        </p:txBody>
      </p:sp>
      <p:sp>
        <p:nvSpPr>
          <p:cNvPr id="9" name="Espace réservé du pied de page 4"/>
          <p:cNvSpPr>
            <a:spLocks noGrp="1"/>
          </p:cNvSpPr>
          <p:nvPr>
            <p:ph type="ftr" sz="quarter" idx="11"/>
          </p:nvPr>
        </p:nvSpPr>
        <p:spPr/>
        <p:txBody>
          <a:bodyPr/>
          <a:lstStyle>
            <a:lvl1pPr>
              <a:defRPr/>
            </a:lvl1pPr>
          </a:lstStyle>
          <a:p>
            <a:pPr>
              <a:defRPr/>
            </a:pPr>
            <a:r>
              <a:rPr lang="fr-FR"/>
              <a:t>Intitulé de la direction/service interministérielle</a:t>
            </a:r>
            <a:endParaRPr lang="fr-FR" dirty="0"/>
          </a:p>
        </p:txBody>
      </p:sp>
      <p:sp>
        <p:nvSpPr>
          <p:cNvPr id="10" name="Espace réservé du numéro de diapositive 5"/>
          <p:cNvSpPr>
            <a:spLocks noGrp="1"/>
          </p:cNvSpPr>
          <p:nvPr>
            <p:ph type="sldNum" sz="quarter" idx="12"/>
          </p:nvPr>
        </p:nvSpPr>
        <p:spPr>
          <a:xfrm>
            <a:off x="6553200" y="6356350"/>
            <a:ext cx="2133600" cy="365125"/>
          </a:xfrm>
        </p:spPr>
        <p:txBody>
          <a:bodyPr rtlCol="0"/>
          <a:lstStyle>
            <a:lvl1pPr eaLnBrk="1" hangingPunct="1">
              <a:defRPr>
                <a:solidFill>
                  <a:schemeClr val="tx1">
                    <a:tint val="75000"/>
                  </a:schemeClr>
                </a:solidFill>
                <a:latin typeface="Arial" pitchFamily="34" charset="0"/>
              </a:defRPr>
            </a:lvl1pPr>
          </a:lstStyle>
          <a:p>
            <a:pPr>
              <a:defRPr/>
            </a:pPr>
            <a:endParaRPr lang="fr-FR" dirty="0"/>
          </a:p>
        </p:txBody>
      </p:sp>
    </p:spTree>
    <p:extLst>
      <p:ext uri="{BB962C8B-B14F-4D97-AF65-F5344CB8AC3E}">
        <p14:creationId xmlns:p14="http://schemas.microsoft.com/office/powerpoint/2010/main" val="1008327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Signalisation droite 7"/>
          <p:cNvSpPr/>
          <p:nvPr/>
        </p:nvSpPr>
        <p:spPr>
          <a:xfrm>
            <a:off x="0" y="2943225"/>
            <a:ext cx="566738" cy="211138"/>
          </a:xfrm>
          <a:prstGeom prst="homePlate">
            <a:avLst/>
          </a:prstGeom>
          <a:gradFill flip="none" rotWithShape="1">
            <a:gsLst>
              <a:gs pos="100000">
                <a:srgbClr val="73BA64"/>
              </a:gs>
              <a:gs pos="100000">
                <a:schemeClr val="accent3">
                  <a:lumMod val="60000"/>
                  <a:lumOff val="40000"/>
                </a:schemeClr>
              </a:gs>
            </a:gsLst>
            <a:lin ang="16200000" scaled="1"/>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dirty="0">
                <a:solidFill>
                  <a:srgbClr val="FFFFFF"/>
                </a:solidFill>
                <a:latin typeface="Calibri" panose="020F0502020204030204" pitchFamily="34" charset="0"/>
              </a:rPr>
              <a:t>  </a:t>
            </a:r>
            <a:fld id="{3E6204F5-4F16-404E-AC56-2C0AA355A458}" type="slidenum">
              <a:rPr lang="fr-FR" altLang="fr-FR" sz="1000">
                <a:solidFill>
                  <a:srgbClr val="FFFFFF"/>
                </a:solidFill>
                <a:latin typeface="Calibri" panose="020F0502020204030204" pitchFamily="34" charset="0"/>
              </a:rPr>
              <a:pPr eaLnBrk="1" hangingPunct="1"/>
              <a:t>‹N°›</a:t>
            </a:fld>
            <a:endParaRPr lang="fr-FR" altLang="fr-FR" sz="1000" dirty="0">
              <a:solidFill>
                <a:srgbClr val="FFFFFF"/>
              </a:solidFill>
              <a:latin typeface="Calibri" panose="020F0502020204030204" pitchFamily="34" charset="0"/>
            </a:endParaRPr>
          </a:p>
        </p:txBody>
      </p:sp>
      <p:pic>
        <p:nvPicPr>
          <p:cNvPr id="5" name="Image 11" descr="logo NPA.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 y="5853113"/>
            <a:ext cx="94773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4369A3FC-A20D-4019-A8BA-052DDC0C7A4F}" type="slidenum">
              <a:rPr lang="fr-FR" altLang="fr-FR">
                <a:solidFill>
                  <a:srgbClr val="FFFFFF"/>
                </a:solidFill>
                <a:latin typeface="Calibri" panose="020F0502020204030204" pitchFamily="34" charset="0"/>
              </a:rPr>
              <a:pPr/>
              <a:t>‹N°›</a:t>
            </a:fld>
            <a:endParaRPr lang="fr-FR" altLang="fr-FR" dirty="0"/>
          </a:p>
        </p:txBody>
      </p:sp>
      <p:pic>
        <p:nvPicPr>
          <p:cNvPr id="7" name="Imag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34925"/>
            <a:ext cx="8763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8" name="Espace réservé de la date 3"/>
          <p:cNvSpPr>
            <a:spLocks noGrp="1"/>
          </p:cNvSpPr>
          <p:nvPr>
            <p:ph type="dt" sz="half" idx="10"/>
          </p:nvPr>
        </p:nvSpPr>
        <p:spPr/>
        <p:txBody>
          <a:bodyPr/>
          <a:lstStyle>
            <a:lvl1pPr algn="r">
              <a:defRPr/>
            </a:lvl1pPr>
          </a:lstStyle>
          <a:p>
            <a:pPr>
              <a:defRPr/>
            </a:pPr>
            <a:r>
              <a:rPr lang="fr-FR"/>
              <a:t>12-13/11/2020</a:t>
            </a:r>
            <a:endParaRPr lang="fr-FR" dirty="0"/>
          </a:p>
        </p:txBody>
      </p:sp>
      <p:sp>
        <p:nvSpPr>
          <p:cNvPr id="9" name="Espace réservé du pied de page 4"/>
          <p:cNvSpPr>
            <a:spLocks noGrp="1"/>
          </p:cNvSpPr>
          <p:nvPr>
            <p:ph type="ftr" sz="quarter" idx="11"/>
          </p:nvPr>
        </p:nvSpPr>
        <p:spPr/>
        <p:txBody>
          <a:bodyPr/>
          <a:lstStyle>
            <a:lvl1pPr>
              <a:defRPr/>
            </a:lvl1pPr>
          </a:lstStyle>
          <a:p>
            <a:pPr>
              <a:defRPr/>
            </a:pPr>
            <a:r>
              <a:rPr lang="fr-FR"/>
              <a:t>Intitulé de la direction/service interministérielle</a:t>
            </a:r>
            <a:endParaRPr lang="fr-FR" dirty="0"/>
          </a:p>
        </p:txBody>
      </p:sp>
    </p:spTree>
    <p:extLst>
      <p:ext uri="{BB962C8B-B14F-4D97-AF65-F5344CB8AC3E}">
        <p14:creationId xmlns:p14="http://schemas.microsoft.com/office/powerpoint/2010/main" val="3002673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pic>
        <p:nvPicPr>
          <p:cNvPr id="5"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8" y="34925"/>
            <a:ext cx="8763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ignalisation droite 7"/>
          <p:cNvSpPr/>
          <p:nvPr/>
        </p:nvSpPr>
        <p:spPr>
          <a:xfrm>
            <a:off x="0" y="2943225"/>
            <a:ext cx="566738" cy="211138"/>
          </a:xfrm>
          <a:prstGeom prst="homePlate">
            <a:avLst/>
          </a:prstGeom>
          <a:gradFill flip="none" rotWithShape="1">
            <a:gsLst>
              <a:gs pos="100000">
                <a:srgbClr val="73BA64"/>
              </a:gs>
              <a:gs pos="100000">
                <a:schemeClr val="accent3">
                  <a:lumMod val="60000"/>
                  <a:lumOff val="40000"/>
                </a:schemeClr>
              </a:gs>
            </a:gsLst>
            <a:lin ang="16200000" scaled="1"/>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dirty="0">
                <a:solidFill>
                  <a:srgbClr val="FFFFFF"/>
                </a:solidFill>
                <a:latin typeface="Calibri" panose="020F0502020204030204" pitchFamily="34" charset="0"/>
              </a:rPr>
              <a:t>  </a:t>
            </a:r>
            <a:fld id="{57CC9108-0759-4054-8014-356286044CC1}" type="slidenum">
              <a:rPr lang="fr-FR" altLang="fr-FR" sz="1000">
                <a:solidFill>
                  <a:srgbClr val="FFFFFF"/>
                </a:solidFill>
                <a:latin typeface="Calibri" panose="020F0502020204030204" pitchFamily="34" charset="0"/>
              </a:rPr>
              <a:pPr eaLnBrk="1" hangingPunct="1"/>
              <a:t>‹N°›</a:t>
            </a:fld>
            <a:endParaRPr lang="fr-FR" altLang="fr-FR" sz="1000" dirty="0">
              <a:solidFill>
                <a:srgbClr val="FFFFFF"/>
              </a:solidFill>
              <a:latin typeface="Calibri" panose="020F0502020204030204" pitchFamily="34" charset="0"/>
            </a:endParaRPr>
          </a:p>
        </p:txBody>
      </p:sp>
      <p:pic>
        <p:nvPicPr>
          <p:cNvPr id="7" name="Image 11" descr="logo NPA.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5853113"/>
            <a:ext cx="94773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p:nvSpPr>
        <p:spPr bwMode="auto">
          <a:xfrm>
            <a:off x="-82550" y="2444750"/>
            <a:ext cx="568325" cy="368300"/>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9D0CB78E-64AA-4950-93A3-07032DE1FBA1}" type="slidenum">
              <a:rPr lang="fr-FR" altLang="fr-FR">
                <a:solidFill>
                  <a:srgbClr val="FFFFFF"/>
                </a:solidFill>
                <a:latin typeface="Calibri" panose="020F0502020204030204" pitchFamily="34" charset="0"/>
              </a:rPr>
              <a:pPr/>
              <a:t>‹N°›</a:t>
            </a:fld>
            <a:endParaRPr lang="fr-FR" altLang="fr-FR" dirty="0"/>
          </a:p>
        </p:txBody>
      </p:sp>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e la date 3"/>
          <p:cNvSpPr>
            <a:spLocks noGrp="1"/>
          </p:cNvSpPr>
          <p:nvPr>
            <p:ph type="dt" sz="half" idx="10"/>
          </p:nvPr>
        </p:nvSpPr>
        <p:spPr/>
        <p:txBody>
          <a:bodyPr/>
          <a:lstStyle>
            <a:lvl1pPr algn="r">
              <a:defRPr/>
            </a:lvl1pPr>
          </a:lstStyle>
          <a:p>
            <a:pPr>
              <a:defRPr/>
            </a:pPr>
            <a:r>
              <a:rPr lang="fr-FR"/>
              <a:t>12-13/11/2020</a:t>
            </a:r>
            <a:endParaRPr lang="fr-FR" dirty="0"/>
          </a:p>
        </p:txBody>
      </p:sp>
      <p:sp>
        <p:nvSpPr>
          <p:cNvPr id="10" name="Espace réservé du pied de page 4"/>
          <p:cNvSpPr>
            <a:spLocks noGrp="1"/>
          </p:cNvSpPr>
          <p:nvPr>
            <p:ph type="ftr" sz="quarter" idx="11"/>
          </p:nvPr>
        </p:nvSpPr>
        <p:spPr/>
        <p:txBody>
          <a:bodyPr/>
          <a:lstStyle>
            <a:lvl1pPr>
              <a:defRPr/>
            </a:lvl1pPr>
          </a:lstStyle>
          <a:p>
            <a:pPr>
              <a:defRPr/>
            </a:pPr>
            <a:r>
              <a:rPr lang="fr-FR"/>
              <a:t>Intitulé de la direction/service interministérielle</a:t>
            </a:r>
            <a:endParaRPr lang="fr-FR" dirty="0"/>
          </a:p>
        </p:txBody>
      </p:sp>
    </p:spTree>
    <p:extLst>
      <p:ext uri="{BB962C8B-B14F-4D97-AF65-F5344CB8AC3E}">
        <p14:creationId xmlns:p14="http://schemas.microsoft.com/office/powerpoint/2010/main" val="25438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pic>
        <p:nvPicPr>
          <p:cNvPr id="7"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8" y="34925"/>
            <a:ext cx="8763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ignalisation droite 7"/>
          <p:cNvSpPr/>
          <p:nvPr/>
        </p:nvSpPr>
        <p:spPr>
          <a:xfrm>
            <a:off x="0" y="2943225"/>
            <a:ext cx="566738" cy="211138"/>
          </a:xfrm>
          <a:prstGeom prst="homePlate">
            <a:avLst/>
          </a:prstGeom>
          <a:gradFill flip="none" rotWithShape="1">
            <a:gsLst>
              <a:gs pos="100000">
                <a:srgbClr val="73BA64"/>
              </a:gs>
              <a:gs pos="100000">
                <a:schemeClr val="accent3">
                  <a:lumMod val="60000"/>
                  <a:lumOff val="40000"/>
                </a:schemeClr>
              </a:gs>
            </a:gsLst>
            <a:lin ang="16200000" scaled="1"/>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dirty="0">
                <a:solidFill>
                  <a:srgbClr val="FFFFFF"/>
                </a:solidFill>
                <a:latin typeface="Calibri" panose="020F0502020204030204" pitchFamily="34" charset="0"/>
              </a:rPr>
              <a:t>  </a:t>
            </a:r>
            <a:fld id="{2CCF50EC-0727-4D48-9954-F7C25D80DCDC}" type="slidenum">
              <a:rPr lang="fr-FR" altLang="fr-FR" sz="1000">
                <a:solidFill>
                  <a:srgbClr val="FFFFFF"/>
                </a:solidFill>
                <a:latin typeface="Calibri" panose="020F0502020204030204" pitchFamily="34" charset="0"/>
              </a:rPr>
              <a:pPr eaLnBrk="1" hangingPunct="1"/>
              <a:t>‹N°›</a:t>
            </a:fld>
            <a:endParaRPr lang="fr-FR" altLang="fr-FR" sz="1000" dirty="0">
              <a:solidFill>
                <a:srgbClr val="FFFFFF"/>
              </a:solidFill>
              <a:latin typeface="Calibri" panose="020F0502020204030204" pitchFamily="34" charset="0"/>
            </a:endParaRPr>
          </a:p>
        </p:txBody>
      </p:sp>
      <p:pic>
        <p:nvPicPr>
          <p:cNvPr id="9" name="Image 11" descr="logo NPA.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5853113"/>
            <a:ext cx="94773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82550" y="2444750"/>
            <a:ext cx="568325" cy="368300"/>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01950FFD-551A-4328-BA63-AF7E787C8672}" type="slidenum">
              <a:rPr lang="fr-FR" altLang="fr-FR">
                <a:solidFill>
                  <a:srgbClr val="FFFFFF"/>
                </a:solidFill>
                <a:latin typeface="Calibri" panose="020F0502020204030204" pitchFamily="34" charset="0"/>
              </a:rPr>
              <a:pPr/>
              <a:t>‹N°›</a:t>
            </a:fld>
            <a:endParaRPr lang="fr-FR" altLang="fr-FR" dirty="0"/>
          </a:p>
        </p:txBody>
      </p:sp>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e la date 3"/>
          <p:cNvSpPr>
            <a:spLocks noGrp="1"/>
          </p:cNvSpPr>
          <p:nvPr>
            <p:ph type="dt" sz="half" idx="10"/>
          </p:nvPr>
        </p:nvSpPr>
        <p:spPr/>
        <p:txBody>
          <a:bodyPr/>
          <a:lstStyle>
            <a:lvl1pPr algn="r">
              <a:defRPr/>
            </a:lvl1pPr>
          </a:lstStyle>
          <a:p>
            <a:pPr>
              <a:defRPr/>
            </a:pPr>
            <a:r>
              <a:rPr lang="fr-FR"/>
              <a:t>12-13/11/2020</a:t>
            </a:r>
            <a:endParaRPr lang="fr-FR" dirty="0"/>
          </a:p>
        </p:txBody>
      </p:sp>
      <p:sp>
        <p:nvSpPr>
          <p:cNvPr id="12" name="Espace réservé du pied de page 4"/>
          <p:cNvSpPr>
            <a:spLocks noGrp="1"/>
          </p:cNvSpPr>
          <p:nvPr>
            <p:ph type="ftr" sz="quarter" idx="11"/>
          </p:nvPr>
        </p:nvSpPr>
        <p:spPr/>
        <p:txBody>
          <a:bodyPr/>
          <a:lstStyle>
            <a:lvl1pPr>
              <a:defRPr/>
            </a:lvl1pPr>
          </a:lstStyle>
          <a:p>
            <a:pPr>
              <a:defRPr/>
            </a:pPr>
            <a:r>
              <a:rPr lang="fr-FR"/>
              <a:t>Intitulé de la direction/service interministérielle</a:t>
            </a:r>
            <a:endParaRPr lang="fr-FR" dirty="0"/>
          </a:p>
        </p:txBody>
      </p:sp>
    </p:spTree>
    <p:extLst>
      <p:ext uri="{BB962C8B-B14F-4D97-AF65-F5344CB8AC3E}">
        <p14:creationId xmlns:p14="http://schemas.microsoft.com/office/powerpoint/2010/main" val="1026637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pic>
        <p:nvPicPr>
          <p:cNvPr id="3"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8" y="34925"/>
            <a:ext cx="8763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ignalisation droite 7"/>
          <p:cNvSpPr/>
          <p:nvPr/>
        </p:nvSpPr>
        <p:spPr>
          <a:xfrm>
            <a:off x="0" y="2943225"/>
            <a:ext cx="566738" cy="211138"/>
          </a:xfrm>
          <a:prstGeom prst="homePlate">
            <a:avLst/>
          </a:prstGeom>
          <a:gradFill flip="none" rotWithShape="1">
            <a:gsLst>
              <a:gs pos="100000">
                <a:srgbClr val="73BA64"/>
              </a:gs>
              <a:gs pos="100000">
                <a:schemeClr val="accent3">
                  <a:lumMod val="60000"/>
                  <a:lumOff val="40000"/>
                </a:schemeClr>
              </a:gs>
            </a:gsLst>
            <a:lin ang="16200000" scaled="1"/>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dirty="0">
                <a:solidFill>
                  <a:srgbClr val="FFFFFF"/>
                </a:solidFill>
                <a:latin typeface="Calibri" panose="020F0502020204030204" pitchFamily="34" charset="0"/>
              </a:rPr>
              <a:t>  </a:t>
            </a:r>
            <a:fld id="{D8DB67CE-FC18-4A9F-A835-9B5D9AAEA765}" type="slidenum">
              <a:rPr lang="fr-FR" altLang="fr-FR" sz="1000">
                <a:solidFill>
                  <a:srgbClr val="FFFFFF"/>
                </a:solidFill>
                <a:latin typeface="Calibri" panose="020F0502020204030204" pitchFamily="34" charset="0"/>
              </a:rPr>
              <a:pPr eaLnBrk="1" hangingPunct="1"/>
              <a:t>‹N°›</a:t>
            </a:fld>
            <a:endParaRPr lang="fr-FR" altLang="fr-FR" sz="1000" dirty="0">
              <a:solidFill>
                <a:srgbClr val="FFFFFF"/>
              </a:solidFill>
              <a:latin typeface="Calibri" panose="020F0502020204030204" pitchFamily="34" charset="0"/>
            </a:endParaRPr>
          </a:p>
        </p:txBody>
      </p:sp>
      <p:pic>
        <p:nvPicPr>
          <p:cNvPr id="5" name="Image 11" descr="logo NPA.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5853113"/>
            <a:ext cx="94773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F656CCD3-BF0A-4D96-B00A-B41D27069C0F}" type="slidenum">
              <a:rPr lang="fr-FR" altLang="fr-FR">
                <a:solidFill>
                  <a:srgbClr val="FFFFFF"/>
                </a:solidFill>
                <a:latin typeface="Calibri" panose="020F0502020204030204" pitchFamily="34" charset="0"/>
              </a:rPr>
              <a:pPr/>
              <a:t>‹N°›</a:t>
            </a:fld>
            <a:endParaRPr lang="fr-FR" altLang="fr-FR" dirty="0"/>
          </a:p>
        </p:txBody>
      </p:sp>
      <p:sp>
        <p:nvSpPr>
          <p:cNvPr id="2" name="Titre 1"/>
          <p:cNvSpPr>
            <a:spLocks noGrp="1"/>
          </p:cNvSpPr>
          <p:nvPr>
            <p:ph type="title"/>
          </p:nvPr>
        </p:nvSpPr>
        <p:spPr/>
        <p:txBody>
          <a:bodyPr/>
          <a:lstStyle/>
          <a:p>
            <a:r>
              <a:rPr lang="fr-FR"/>
              <a:t>Modifiez le style du titre</a:t>
            </a:r>
          </a:p>
        </p:txBody>
      </p:sp>
      <p:sp>
        <p:nvSpPr>
          <p:cNvPr id="7" name="Espace réservé de la date 3"/>
          <p:cNvSpPr>
            <a:spLocks noGrp="1"/>
          </p:cNvSpPr>
          <p:nvPr>
            <p:ph type="dt" sz="half" idx="10"/>
          </p:nvPr>
        </p:nvSpPr>
        <p:spPr/>
        <p:txBody>
          <a:bodyPr/>
          <a:lstStyle>
            <a:lvl1pPr algn="r">
              <a:defRPr/>
            </a:lvl1pPr>
          </a:lstStyle>
          <a:p>
            <a:pPr>
              <a:defRPr/>
            </a:pPr>
            <a:r>
              <a:rPr lang="fr-FR"/>
              <a:t>12-13/11/2020</a:t>
            </a:r>
            <a:endParaRPr lang="fr-FR" dirty="0"/>
          </a:p>
        </p:txBody>
      </p:sp>
      <p:sp>
        <p:nvSpPr>
          <p:cNvPr id="8" name="Espace réservé du pied de page 4"/>
          <p:cNvSpPr>
            <a:spLocks noGrp="1"/>
          </p:cNvSpPr>
          <p:nvPr>
            <p:ph type="ftr" sz="quarter" idx="11"/>
          </p:nvPr>
        </p:nvSpPr>
        <p:spPr/>
        <p:txBody>
          <a:bodyPr/>
          <a:lstStyle>
            <a:lvl1pPr>
              <a:defRPr/>
            </a:lvl1pPr>
          </a:lstStyle>
          <a:p>
            <a:pPr>
              <a:defRPr/>
            </a:pPr>
            <a:r>
              <a:rPr lang="fr-FR"/>
              <a:t>Intitulé de la direction/service interministérielle</a:t>
            </a:r>
            <a:endParaRPr lang="fr-FR" dirty="0"/>
          </a:p>
        </p:txBody>
      </p:sp>
    </p:spTree>
    <p:extLst>
      <p:ext uri="{BB962C8B-B14F-4D97-AF65-F5344CB8AC3E}">
        <p14:creationId xmlns:p14="http://schemas.microsoft.com/office/powerpoint/2010/main" val="606397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Vide">
    <p:spTree>
      <p:nvGrpSpPr>
        <p:cNvPr id="1" name=""/>
        <p:cNvGrpSpPr/>
        <p:nvPr/>
      </p:nvGrpSpPr>
      <p:grpSpPr>
        <a:xfrm>
          <a:off x="0" y="0"/>
          <a:ext cx="0" cy="0"/>
          <a:chOff x="0" y="0"/>
          <a:chExt cx="0" cy="0"/>
        </a:xfrm>
      </p:grpSpPr>
      <p:pic>
        <p:nvPicPr>
          <p:cNvPr id="2"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8" y="34925"/>
            <a:ext cx="8763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ignalisation droite 7"/>
          <p:cNvSpPr/>
          <p:nvPr/>
        </p:nvSpPr>
        <p:spPr>
          <a:xfrm>
            <a:off x="0" y="2943225"/>
            <a:ext cx="566738" cy="211138"/>
          </a:xfrm>
          <a:prstGeom prst="homePlate">
            <a:avLst/>
          </a:prstGeom>
          <a:gradFill flip="none" rotWithShape="1">
            <a:gsLst>
              <a:gs pos="100000">
                <a:srgbClr val="73BA64"/>
              </a:gs>
              <a:gs pos="100000">
                <a:schemeClr val="accent3">
                  <a:lumMod val="60000"/>
                  <a:lumOff val="40000"/>
                </a:schemeClr>
              </a:gs>
            </a:gsLst>
            <a:lin ang="16200000" scaled="1"/>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dirty="0">
                <a:solidFill>
                  <a:srgbClr val="FFFFFF"/>
                </a:solidFill>
                <a:latin typeface="Calibri" panose="020F0502020204030204" pitchFamily="34" charset="0"/>
              </a:rPr>
              <a:t>  </a:t>
            </a:r>
            <a:fld id="{3EC88055-11C8-4423-9142-FC47B2F11A79}" type="slidenum">
              <a:rPr lang="fr-FR" altLang="fr-FR" sz="1000">
                <a:solidFill>
                  <a:srgbClr val="FFFFFF"/>
                </a:solidFill>
                <a:latin typeface="Calibri" panose="020F0502020204030204" pitchFamily="34" charset="0"/>
              </a:rPr>
              <a:pPr eaLnBrk="1" hangingPunct="1"/>
              <a:t>‹N°›</a:t>
            </a:fld>
            <a:endParaRPr lang="fr-FR" altLang="fr-FR" sz="1000" dirty="0">
              <a:solidFill>
                <a:srgbClr val="FFFFFF"/>
              </a:solidFill>
              <a:latin typeface="Calibri" panose="020F0502020204030204" pitchFamily="34" charset="0"/>
            </a:endParaRPr>
          </a:p>
        </p:txBody>
      </p:sp>
      <p:pic>
        <p:nvPicPr>
          <p:cNvPr id="4" name="Image 11" descr="logo NPA.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5853113"/>
            <a:ext cx="94773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B3499B0B-50FA-4780-B055-3C24B4BAE23F}" type="slidenum">
              <a:rPr lang="fr-FR" altLang="fr-FR">
                <a:solidFill>
                  <a:srgbClr val="FFFFFF"/>
                </a:solidFill>
                <a:latin typeface="Calibri" panose="020F0502020204030204" pitchFamily="34" charset="0"/>
              </a:rPr>
              <a:pPr/>
              <a:t>‹N°›</a:t>
            </a:fld>
            <a:endParaRPr lang="fr-FR" altLang="fr-FR" dirty="0"/>
          </a:p>
        </p:txBody>
      </p:sp>
      <p:sp>
        <p:nvSpPr>
          <p:cNvPr id="6" name="Espace réservé de la date 3"/>
          <p:cNvSpPr>
            <a:spLocks noGrp="1"/>
          </p:cNvSpPr>
          <p:nvPr>
            <p:ph type="dt" sz="half" idx="10"/>
          </p:nvPr>
        </p:nvSpPr>
        <p:spPr/>
        <p:txBody>
          <a:bodyPr/>
          <a:lstStyle>
            <a:lvl1pPr algn="r">
              <a:defRPr/>
            </a:lvl1pPr>
          </a:lstStyle>
          <a:p>
            <a:pPr>
              <a:defRPr/>
            </a:pPr>
            <a:r>
              <a:rPr lang="fr-FR"/>
              <a:t>12-13/11/2020</a:t>
            </a:r>
            <a:endParaRPr lang="fr-FR" dirty="0"/>
          </a:p>
        </p:txBody>
      </p:sp>
      <p:sp>
        <p:nvSpPr>
          <p:cNvPr id="7" name="Espace réservé du pied de page 4"/>
          <p:cNvSpPr>
            <a:spLocks noGrp="1"/>
          </p:cNvSpPr>
          <p:nvPr>
            <p:ph type="ftr" sz="quarter" idx="11"/>
          </p:nvPr>
        </p:nvSpPr>
        <p:spPr/>
        <p:txBody>
          <a:bodyPr/>
          <a:lstStyle>
            <a:lvl1pPr>
              <a:defRPr/>
            </a:lvl1pPr>
          </a:lstStyle>
          <a:p>
            <a:pPr>
              <a:defRPr/>
            </a:pPr>
            <a:r>
              <a:rPr lang="fr-FR"/>
              <a:t>Intitulé de la direction/service interministérielle</a:t>
            </a:r>
            <a:endParaRPr lang="fr-FR" dirty="0"/>
          </a:p>
        </p:txBody>
      </p:sp>
    </p:spTree>
    <p:extLst>
      <p:ext uri="{BB962C8B-B14F-4D97-AF65-F5344CB8AC3E}">
        <p14:creationId xmlns:p14="http://schemas.microsoft.com/office/powerpoint/2010/main" val="2968883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pic>
        <p:nvPicPr>
          <p:cNvPr id="5"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8" y="34925"/>
            <a:ext cx="8763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ignalisation droite 7"/>
          <p:cNvSpPr/>
          <p:nvPr/>
        </p:nvSpPr>
        <p:spPr>
          <a:xfrm>
            <a:off x="0" y="2943225"/>
            <a:ext cx="566738" cy="211138"/>
          </a:xfrm>
          <a:prstGeom prst="homePlate">
            <a:avLst/>
          </a:prstGeom>
          <a:gradFill flip="none" rotWithShape="1">
            <a:gsLst>
              <a:gs pos="100000">
                <a:srgbClr val="73BA64"/>
              </a:gs>
              <a:gs pos="100000">
                <a:schemeClr val="accent3">
                  <a:lumMod val="60000"/>
                  <a:lumOff val="40000"/>
                </a:schemeClr>
              </a:gs>
            </a:gsLst>
            <a:lin ang="16200000" scaled="1"/>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dirty="0">
                <a:solidFill>
                  <a:srgbClr val="FFFFFF"/>
                </a:solidFill>
                <a:latin typeface="Calibri" panose="020F0502020204030204" pitchFamily="34" charset="0"/>
              </a:rPr>
              <a:t>  </a:t>
            </a:r>
            <a:fld id="{500EA998-2CB1-44FF-8CFE-7BE9E31085ED}" type="slidenum">
              <a:rPr lang="fr-FR" altLang="fr-FR" sz="1000">
                <a:solidFill>
                  <a:srgbClr val="FFFFFF"/>
                </a:solidFill>
                <a:latin typeface="Calibri" panose="020F0502020204030204" pitchFamily="34" charset="0"/>
              </a:rPr>
              <a:pPr eaLnBrk="1" hangingPunct="1"/>
              <a:t>‹N°›</a:t>
            </a:fld>
            <a:endParaRPr lang="fr-FR" altLang="fr-FR" sz="1000" dirty="0">
              <a:solidFill>
                <a:srgbClr val="FFFFFF"/>
              </a:solidFill>
              <a:latin typeface="Calibri" panose="020F0502020204030204" pitchFamily="34" charset="0"/>
            </a:endParaRPr>
          </a:p>
        </p:txBody>
      </p:sp>
      <p:pic>
        <p:nvPicPr>
          <p:cNvPr id="7" name="Image 11" descr="logo NPA.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5853113"/>
            <a:ext cx="94773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p:nvSpPr>
        <p:spPr bwMode="auto">
          <a:xfrm>
            <a:off x="-82550" y="2444750"/>
            <a:ext cx="568325" cy="368300"/>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11FAAEF2-BAE8-4755-8CDE-446CCB202D05}" type="slidenum">
              <a:rPr lang="fr-FR" altLang="fr-FR">
                <a:solidFill>
                  <a:srgbClr val="FFFFFF"/>
                </a:solidFill>
                <a:latin typeface="Calibri" panose="020F0502020204030204" pitchFamily="34" charset="0"/>
              </a:rPr>
              <a:pPr/>
              <a:t>‹N°›</a:t>
            </a:fld>
            <a:endParaRPr lang="fr-FR" altLang="fr-FR" dirty="0"/>
          </a:p>
        </p:txBody>
      </p:sp>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9" name="Espace réservé de la date 3"/>
          <p:cNvSpPr>
            <a:spLocks noGrp="1"/>
          </p:cNvSpPr>
          <p:nvPr>
            <p:ph type="dt" sz="half" idx="10"/>
          </p:nvPr>
        </p:nvSpPr>
        <p:spPr/>
        <p:txBody>
          <a:bodyPr/>
          <a:lstStyle>
            <a:lvl1pPr algn="r">
              <a:defRPr/>
            </a:lvl1pPr>
          </a:lstStyle>
          <a:p>
            <a:pPr>
              <a:defRPr/>
            </a:pPr>
            <a:r>
              <a:rPr lang="fr-FR"/>
              <a:t>12-13/11/2020</a:t>
            </a:r>
            <a:endParaRPr lang="fr-FR" dirty="0"/>
          </a:p>
        </p:txBody>
      </p:sp>
      <p:sp>
        <p:nvSpPr>
          <p:cNvPr id="10" name="Espace réservé du pied de page 4"/>
          <p:cNvSpPr>
            <a:spLocks noGrp="1"/>
          </p:cNvSpPr>
          <p:nvPr>
            <p:ph type="ftr" sz="quarter" idx="11"/>
          </p:nvPr>
        </p:nvSpPr>
        <p:spPr/>
        <p:txBody>
          <a:bodyPr/>
          <a:lstStyle>
            <a:lvl1pPr>
              <a:defRPr/>
            </a:lvl1pPr>
          </a:lstStyle>
          <a:p>
            <a:pPr>
              <a:defRPr/>
            </a:pPr>
            <a:r>
              <a:rPr lang="fr-FR"/>
              <a:t>Intitulé de la direction/service interministérielle</a:t>
            </a:r>
            <a:endParaRPr lang="fr-FR" dirty="0"/>
          </a:p>
        </p:txBody>
      </p:sp>
    </p:spTree>
    <p:extLst>
      <p:ext uri="{BB962C8B-B14F-4D97-AF65-F5344CB8AC3E}">
        <p14:creationId xmlns:p14="http://schemas.microsoft.com/office/powerpoint/2010/main" val="4202691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pic>
        <p:nvPicPr>
          <p:cNvPr id="5"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8" y="34925"/>
            <a:ext cx="8763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ignalisation droite 7"/>
          <p:cNvSpPr/>
          <p:nvPr/>
        </p:nvSpPr>
        <p:spPr>
          <a:xfrm>
            <a:off x="0" y="2943225"/>
            <a:ext cx="566738" cy="211138"/>
          </a:xfrm>
          <a:prstGeom prst="homePlate">
            <a:avLst/>
          </a:prstGeom>
          <a:gradFill flip="none" rotWithShape="1">
            <a:gsLst>
              <a:gs pos="100000">
                <a:srgbClr val="73BA64"/>
              </a:gs>
              <a:gs pos="100000">
                <a:schemeClr val="accent3">
                  <a:lumMod val="60000"/>
                  <a:lumOff val="40000"/>
                </a:schemeClr>
              </a:gs>
            </a:gsLst>
            <a:lin ang="16200000" scaled="1"/>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dirty="0">
                <a:solidFill>
                  <a:srgbClr val="FFFFFF"/>
                </a:solidFill>
                <a:latin typeface="Calibri" panose="020F0502020204030204" pitchFamily="34" charset="0"/>
              </a:rPr>
              <a:t>  </a:t>
            </a:r>
            <a:fld id="{4B931504-F481-4EF8-86EA-024EEED93F3F}" type="slidenum">
              <a:rPr lang="fr-FR" altLang="fr-FR" sz="1000">
                <a:solidFill>
                  <a:srgbClr val="FFFFFF"/>
                </a:solidFill>
                <a:latin typeface="Calibri" panose="020F0502020204030204" pitchFamily="34" charset="0"/>
              </a:rPr>
              <a:pPr eaLnBrk="1" hangingPunct="1"/>
              <a:t>‹N°›</a:t>
            </a:fld>
            <a:endParaRPr lang="fr-FR" altLang="fr-FR" sz="1000" dirty="0">
              <a:solidFill>
                <a:srgbClr val="FFFFFF"/>
              </a:solidFill>
              <a:latin typeface="Calibri" panose="020F0502020204030204" pitchFamily="34" charset="0"/>
            </a:endParaRPr>
          </a:p>
        </p:txBody>
      </p:sp>
      <p:pic>
        <p:nvPicPr>
          <p:cNvPr id="7" name="Image 11" descr="logo NPA.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5853113"/>
            <a:ext cx="94773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p:nvSpPr>
        <p:spPr bwMode="auto">
          <a:xfrm>
            <a:off x="-82550" y="2444750"/>
            <a:ext cx="568325" cy="368300"/>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3A56B41F-84F6-448B-91E8-6C8AE58F4547}" type="slidenum">
              <a:rPr lang="fr-FR" altLang="fr-FR">
                <a:solidFill>
                  <a:srgbClr val="FFFFFF"/>
                </a:solidFill>
                <a:latin typeface="Calibri" panose="020F0502020204030204" pitchFamily="34" charset="0"/>
              </a:rPr>
              <a:pPr/>
              <a:t>‹N°›</a:t>
            </a:fld>
            <a:endParaRPr lang="fr-FR" altLang="fr-FR" dirty="0"/>
          </a:p>
        </p:txBody>
      </p:sp>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9" name="Espace réservé de la date 3"/>
          <p:cNvSpPr>
            <a:spLocks noGrp="1"/>
          </p:cNvSpPr>
          <p:nvPr>
            <p:ph type="dt" sz="half" idx="10"/>
          </p:nvPr>
        </p:nvSpPr>
        <p:spPr/>
        <p:txBody>
          <a:bodyPr/>
          <a:lstStyle>
            <a:lvl1pPr algn="r">
              <a:defRPr/>
            </a:lvl1pPr>
          </a:lstStyle>
          <a:p>
            <a:pPr>
              <a:defRPr/>
            </a:pPr>
            <a:r>
              <a:rPr lang="fr-FR"/>
              <a:t>12-13/11/2020</a:t>
            </a:r>
            <a:endParaRPr lang="fr-FR" dirty="0"/>
          </a:p>
        </p:txBody>
      </p:sp>
      <p:sp>
        <p:nvSpPr>
          <p:cNvPr id="10" name="Espace réservé du pied de page 4"/>
          <p:cNvSpPr>
            <a:spLocks noGrp="1"/>
          </p:cNvSpPr>
          <p:nvPr>
            <p:ph type="ftr" sz="quarter" idx="11"/>
          </p:nvPr>
        </p:nvSpPr>
        <p:spPr/>
        <p:txBody>
          <a:bodyPr/>
          <a:lstStyle>
            <a:lvl1pPr>
              <a:defRPr/>
            </a:lvl1pPr>
          </a:lstStyle>
          <a:p>
            <a:pPr>
              <a:defRPr/>
            </a:pPr>
            <a:r>
              <a:rPr lang="fr-FR"/>
              <a:t>Intitulé de la direction/service interministérielle</a:t>
            </a:r>
            <a:endParaRPr lang="fr-FR" dirty="0"/>
          </a:p>
        </p:txBody>
      </p:sp>
    </p:spTree>
    <p:extLst>
      <p:ext uri="{BB962C8B-B14F-4D97-AF65-F5344CB8AC3E}">
        <p14:creationId xmlns:p14="http://schemas.microsoft.com/office/powerpoint/2010/main" val="9864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19063" y="36513"/>
            <a:ext cx="8731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8"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r>
              <a:rPr lang="fr-FR"/>
              <a:t>12-13/11/2020</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fr-FR"/>
              <a:t>Intitulé de la direction/service interministérielle</a:t>
            </a:r>
            <a:endParaRPr lang="fr-FR" dirty="0"/>
          </a:p>
        </p:txBody>
      </p:sp>
      <p:sp>
        <p:nvSpPr>
          <p:cNvPr id="9" name="Signalisation droite 7"/>
          <p:cNvSpPr/>
          <p:nvPr/>
        </p:nvSpPr>
        <p:spPr>
          <a:xfrm>
            <a:off x="0" y="2943225"/>
            <a:ext cx="566738" cy="211138"/>
          </a:xfrm>
          <a:prstGeom prst="homePlate">
            <a:avLst/>
          </a:prstGeom>
          <a:gradFill flip="none" rotWithShape="1">
            <a:gsLst>
              <a:gs pos="100000">
                <a:srgbClr val="73BA64"/>
              </a:gs>
              <a:gs pos="100000">
                <a:schemeClr val="accent3">
                  <a:lumMod val="60000"/>
                  <a:lumOff val="40000"/>
                </a:schemeClr>
              </a:gs>
            </a:gsLst>
            <a:lin ang="16200000" scaled="1"/>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dirty="0">
                <a:solidFill>
                  <a:srgbClr val="FFFFFF"/>
                </a:solidFill>
                <a:latin typeface="Calibri" panose="020F0502020204030204" pitchFamily="34" charset="0"/>
              </a:rPr>
              <a:t>  </a:t>
            </a:r>
            <a:fld id="{EAA45B13-64EA-4F22-BFEE-4D2AF1FDDD60}" type="slidenum">
              <a:rPr lang="fr-FR" altLang="fr-FR" sz="1000">
                <a:solidFill>
                  <a:srgbClr val="FFFFFF"/>
                </a:solidFill>
                <a:latin typeface="Calibri" panose="020F0502020204030204" pitchFamily="34" charset="0"/>
              </a:rPr>
              <a:pPr eaLnBrk="1" hangingPunct="1"/>
              <a:t>‹N°›</a:t>
            </a:fld>
            <a:endParaRPr lang="fr-FR" altLang="fr-FR" sz="1000" dirty="0">
              <a:solidFill>
                <a:srgbClr val="FFFFFF"/>
              </a:solidFill>
              <a:latin typeface="Calibri" panose="020F0502020204030204" pitchFamily="34" charset="0"/>
            </a:endParaRPr>
          </a:p>
        </p:txBody>
      </p:sp>
      <p:pic>
        <p:nvPicPr>
          <p:cNvPr id="1032" name="Image 11" descr="logo NPA.eps"/>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8900" y="5853113"/>
            <a:ext cx="94773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E1BE52D-4456-46F6-A83D-F9082E6682BA}" type="slidenum">
              <a:rPr lang="fr-FR" altLang="fr-FR"/>
              <a:pPr/>
              <a:t>‹N°›</a:t>
            </a:fld>
            <a:endParaRPr lang="fr-FR" altLang="fr-FR" dirty="0"/>
          </a:p>
        </p:txBody>
      </p:sp>
      <p:sp>
        <p:nvSpPr>
          <p:cNvPr id="1034" name="Rectangle 2"/>
          <p:cNvSpPr>
            <a:spLocks noChangeArrowheads="1"/>
          </p:cNvSpPr>
          <p:nvPr/>
        </p:nvSpPr>
        <p:spPr bwMode="auto">
          <a:xfrm>
            <a:off x="-82550" y="2444750"/>
            <a:ext cx="568325" cy="368300"/>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43A83C0E-2CE3-44DD-892A-20B2664174BF}" type="slidenum">
              <a:rPr lang="fr-FR" altLang="fr-FR">
                <a:solidFill>
                  <a:srgbClr val="FFFFFF"/>
                </a:solidFill>
                <a:latin typeface="Calibri" panose="020F0502020204030204" pitchFamily="34" charset="0"/>
              </a:rPr>
              <a:pPr/>
              <a:t>‹N°›</a:t>
            </a:fld>
            <a:endParaRPr lang="fr-FR" altLang="fr-FR" dirty="0"/>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hdr="0" ftr="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patricia.lassus@ac-normandie.fr" TargetMode="External"/><Relationship Id="rId2" Type="http://schemas.openxmlformats.org/officeDocument/2006/relationships/hyperlink" Target="mailto:sylvie.debled@ac-normandie.fr" TargetMode="External"/><Relationship Id="rId1" Type="http://schemas.openxmlformats.org/officeDocument/2006/relationships/slideLayout" Target="../slideLayouts/slideLayout2.xml"/><Relationship Id="rId4" Type="http://schemas.openxmlformats.org/officeDocument/2006/relationships/hyperlink" Target="mailto:stephanie.legallais@ac-normandie.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68680" y="5040472"/>
            <a:ext cx="7406640" cy="1320552"/>
          </a:xfrm>
        </p:spPr>
        <p:txBody>
          <a:bodyPr>
            <a:normAutofit/>
          </a:bodyPr>
          <a:lstStyle/>
          <a:p>
            <a:r>
              <a:rPr lang="fr-FR" sz="3200" b="1" dirty="0"/>
              <a:t>Impact des formations à l’égalité</a:t>
            </a:r>
          </a:p>
        </p:txBody>
      </p:sp>
      <p:sp>
        <p:nvSpPr>
          <p:cNvPr id="6" name="Titre 5">
            <a:extLst>
              <a:ext uri="{FF2B5EF4-FFF2-40B4-BE49-F238E27FC236}">
                <a16:creationId xmlns:a16="http://schemas.microsoft.com/office/drawing/2014/main" id="{1C7AAD92-B9D3-4144-AC28-DCEBDA614A29}"/>
              </a:ext>
            </a:extLst>
          </p:cNvPr>
          <p:cNvSpPr>
            <a:spLocks noGrp="1"/>
          </p:cNvSpPr>
          <p:nvPr>
            <p:ph type="ctrTitle"/>
          </p:nvPr>
        </p:nvSpPr>
        <p:spPr>
          <a:xfrm>
            <a:off x="685800" y="609601"/>
            <a:ext cx="7772400" cy="3395463"/>
          </a:xfrm>
        </p:spPr>
        <p:txBody>
          <a:bodyPr/>
          <a:lstStyle/>
          <a:p>
            <a:r>
              <a:rPr lang="fr-FR" dirty="0"/>
              <a:t>Indicateurs de changement ?</a:t>
            </a:r>
          </a:p>
        </p:txBody>
      </p:sp>
    </p:spTree>
    <p:extLst>
      <p:ext uri="{BB962C8B-B14F-4D97-AF65-F5344CB8AC3E}">
        <p14:creationId xmlns:p14="http://schemas.microsoft.com/office/powerpoint/2010/main" val="2317247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75765" y="2699047"/>
            <a:ext cx="576064" cy="307777"/>
          </a:xfrm>
          <a:prstGeom prst="rect">
            <a:avLst/>
          </a:prstGeom>
          <a:noFill/>
        </p:spPr>
        <p:txBody>
          <a:bodyPr wrap="square" rtlCol="0">
            <a:spAutoFit/>
          </a:bodyPr>
          <a:lstStyle/>
          <a:p>
            <a:r>
              <a:rPr lang="fr-FR" sz="1400" dirty="0"/>
              <a:t>%</a:t>
            </a:r>
          </a:p>
        </p:txBody>
      </p:sp>
      <p:sp>
        <p:nvSpPr>
          <p:cNvPr id="6" name="Rectangle 5"/>
          <p:cNvSpPr/>
          <p:nvPr/>
        </p:nvSpPr>
        <p:spPr>
          <a:xfrm>
            <a:off x="683568" y="404664"/>
            <a:ext cx="8208912" cy="2062103"/>
          </a:xfrm>
          <a:prstGeom prst="rect">
            <a:avLst/>
          </a:prstGeom>
        </p:spPr>
        <p:txBody>
          <a:bodyPr wrap="square">
            <a:spAutoFit/>
          </a:bodyPr>
          <a:lstStyle/>
          <a:p>
            <a:r>
              <a:rPr lang="fr-FR" sz="1600" b="1" u="sng" dirty="0"/>
              <a:t>Cohorte 1 (2013)</a:t>
            </a:r>
            <a:r>
              <a:rPr lang="fr-FR" sz="1600" dirty="0"/>
              <a:t> : élèves n’ayant </a:t>
            </a:r>
            <a:r>
              <a:rPr lang="fr-FR" sz="1600" b="1" u="sng" dirty="0"/>
              <a:t>jamais</a:t>
            </a:r>
            <a:r>
              <a:rPr lang="fr-FR" sz="1600" dirty="0"/>
              <a:t> été sensibilisés à l’égalité filles / garçons dans leur cursus. 107 = 58 garçons (54%) et 49 filles (46%)</a:t>
            </a:r>
          </a:p>
          <a:p>
            <a:r>
              <a:rPr lang="fr-FR" sz="1600" dirty="0"/>
              <a:t> </a:t>
            </a:r>
          </a:p>
          <a:p>
            <a:r>
              <a:rPr lang="fr-FR" sz="1600" b="1" u="sng" dirty="0"/>
              <a:t>Cohorte 2 (2014)</a:t>
            </a:r>
            <a:r>
              <a:rPr lang="fr-FR" sz="1600" dirty="0"/>
              <a:t>: élèves ayant été sensibilisés à l’égalité filles / garçons </a:t>
            </a:r>
            <a:r>
              <a:rPr lang="fr-FR" sz="1600" b="1" u="sng" dirty="0"/>
              <a:t>en 5</a:t>
            </a:r>
            <a:r>
              <a:rPr lang="fr-FR" sz="1600" b="1" u="sng" baseline="30000" dirty="0"/>
              <a:t>e</a:t>
            </a:r>
            <a:r>
              <a:rPr lang="fr-FR" sz="1600" b="1" u="sng" dirty="0"/>
              <a:t> et en 3</a:t>
            </a:r>
            <a:r>
              <a:rPr lang="fr-FR" sz="1600" b="1" u="sng" baseline="30000" dirty="0"/>
              <a:t>e</a:t>
            </a:r>
            <a:r>
              <a:rPr lang="fr-FR" sz="1600" dirty="0"/>
              <a:t> </a:t>
            </a:r>
          </a:p>
          <a:p>
            <a:r>
              <a:rPr lang="fr-FR" sz="1600" dirty="0"/>
              <a:t>81 = 34 garçons (42%) et 47 filles (58%)</a:t>
            </a:r>
          </a:p>
          <a:p>
            <a:r>
              <a:rPr lang="fr-FR" sz="1600" dirty="0"/>
              <a:t> </a:t>
            </a:r>
          </a:p>
          <a:p>
            <a:r>
              <a:rPr lang="fr-FR" sz="1600" b="1" u="sng" dirty="0"/>
              <a:t>Cohorte 3 (2015)</a:t>
            </a:r>
            <a:r>
              <a:rPr lang="fr-FR" sz="1600" dirty="0"/>
              <a:t> : élèves ayant été sensibilisés à l’égalité filles / garçons </a:t>
            </a:r>
            <a:r>
              <a:rPr lang="fr-FR" sz="1600" b="1" u="sng" dirty="0"/>
              <a:t>en 5</a:t>
            </a:r>
            <a:r>
              <a:rPr lang="fr-FR" sz="1600" b="1" u="sng" baseline="30000" dirty="0"/>
              <a:t>e</a:t>
            </a:r>
            <a:endParaRPr lang="fr-FR" sz="1600" dirty="0"/>
          </a:p>
          <a:p>
            <a:r>
              <a:rPr lang="fr-FR" sz="1600" dirty="0"/>
              <a:t>103 = 50 garçons (48,5%) et 53 filles (51,5%)</a:t>
            </a:r>
          </a:p>
        </p:txBody>
      </p:sp>
      <p:graphicFrame>
        <p:nvGraphicFramePr>
          <p:cNvPr id="7" name="Graphique 6"/>
          <p:cNvGraphicFramePr/>
          <p:nvPr/>
        </p:nvGraphicFramePr>
        <p:xfrm>
          <a:off x="1299810" y="2564904"/>
          <a:ext cx="6628075"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5580112" y="4077072"/>
            <a:ext cx="288032" cy="307777"/>
          </a:xfrm>
          <a:prstGeom prst="rect">
            <a:avLst/>
          </a:prstGeom>
          <a:noFill/>
        </p:spPr>
        <p:txBody>
          <a:bodyPr wrap="square" rtlCol="0">
            <a:spAutoFit/>
          </a:bodyPr>
          <a:lstStyle/>
          <a:p>
            <a:r>
              <a:rPr lang="fr-FR" sz="1400" b="1" dirty="0">
                <a:sym typeface="Symbol"/>
              </a:rPr>
              <a:t></a:t>
            </a:r>
            <a:endParaRPr lang="fr-FR" sz="1400" b="1" dirty="0"/>
          </a:p>
        </p:txBody>
      </p:sp>
      <p:sp>
        <p:nvSpPr>
          <p:cNvPr id="8" name="ZoneTexte 7"/>
          <p:cNvSpPr txBox="1"/>
          <p:nvPr/>
        </p:nvSpPr>
        <p:spPr>
          <a:xfrm>
            <a:off x="3779912" y="5733256"/>
            <a:ext cx="288032" cy="307777"/>
          </a:xfrm>
          <a:prstGeom prst="rect">
            <a:avLst/>
          </a:prstGeom>
          <a:noFill/>
        </p:spPr>
        <p:txBody>
          <a:bodyPr wrap="square" rtlCol="0">
            <a:spAutoFit/>
          </a:bodyPr>
          <a:lstStyle/>
          <a:p>
            <a:r>
              <a:rPr lang="fr-FR" sz="1400" b="1" dirty="0">
                <a:sym typeface="Symbol"/>
              </a:rPr>
              <a:t></a:t>
            </a:r>
            <a:endParaRPr lang="fr-FR" sz="1400" b="1" dirty="0"/>
          </a:p>
        </p:txBody>
      </p:sp>
      <p:sp>
        <p:nvSpPr>
          <p:cNvPr id="9" name="ZoneTexte 8"/>
          <p:cNvSpPr txBox="1"/>
          <p:nvPr/>
        </p:nvSpPr>
        <p:spPr>
          <a:xfrm>
            <a:off x="1979712" y="3589783"/>
            <a:ext cx="288032" cy="307777"/>
          </a:xfrm>
          <a:prstGeom prst="rect">
            <a:avLst/>
          </a:prstGeom>
          <a:noFill/>
        </p:spPr>
        <p:txBody>
          <a:bodyPr wrap="square" rtlCol="0">
            <a:spAutoFit/>
          </a:bodyPr>
          <a:lstStyle/>
          <a:p>
            <a:r>
              <a:rPr lang="fr-FR" sz="1400" b="1" dirty="0">
                <a:sym typeface="Symbol"/>
              </a:rPr>
              <a:t></a:t>
            </a:r>
            <a:endParaRPr lang="fr-FR" sz="1400" b="1" dirty="0"/>
          </a:p>
        </p:txBody>
      </p:sp>
      <p:sp>
        <p:nvSpPr>
          <p:cNvPr id="10" name="ZoneTexte 9"/>
          <p:cNvSpPr txBox="1"/>
          <p:nvPr/>
        </p:nvSpPr>
        <p:spPr>
          <a:xfrm>
            <a:off x="6300192" y="3771816"/>
            <a:ext cx="360040" cy="307777"/>
          </a:xfrm>
          <a:prstGeom prst="rect">
            <a:avLst/>
          </a:prstGeom>
          <a:noFill/>
        </p:spPr>
        <p:txBody>
          <a:bodyPr wrap="square" rtlCol="0">
            <a:spAutoFit/>
          </a:bodyPr>
          <a:lstStyle/>
          <a:p>
            <a:r>
              <a:rPr lang="fr-FR" sz="1400" b="1" dirty="0">
                <a:sym typeface="Symbol"/>
              </a:rPr>
              <a:t>5</a:t>
            </a:r>
            <a:r>
              <a:rPr lang="fr-FR" sz="1400" b="1" baseline="30000" dirty="0">
                <a:sym typeface="Symbol"/>
              </a:rPr>
              <a:t>e</a:t>
            </a:r>
            <a:r>
              <a:rPr lang="fr-FR" sz="1400" b="1" dirty="0">
                <a:sym typeface="Symbol"/>
              </a:rPr>
              <a:t> </a:t>
            </a:r>
            <a:endParaRPr lang="fr-FR" sz="1400" b="1" dirty="0"/>
          </a:p>
        </p:txBody>
      </p:sp>
      <p:sp>
        <p:nvSpPr>
          <p:cNvPr id="11" name="ZoneTexte 10"/>
          <p:cNvSpPr txBox="1"/>
          <p:nvPr/>
        </p:nvSpPr>
        <p:spPr>
          <a:xfrm>
            <a:off x="4499992" y="5425479"/>
            <a:ext cx="360040" cy="307777"/>
          </a:xfrm>
          <a:prstGeom prst="rect">
            <a:avLst/>
          </a:prstGeom>
          <a:noFill/>
        </p:spPr>
        <p:txBody>
          <a:bodyPr wrap="square" rtlCol="0">
            <a:spAutoFit/>
          </a:bodyPr>
          <a:lstStyle/>
          <a:p>
            <a:r>
              <a:rPr lang="fr-FR" sz="1400" b="1" dirty="0">
                <a:sym typeface="Symbol"/>
              </a:rPr>
              <a:t>5</a:t>
            </a:r>
            <a:r>
              <a:rPr lang="fr-FR" sz="1400" b="1" baseline="30000" dirty="0">
                <a:sym typeface="Symbol"/>
              </a:rPr>
              <a:t>e</a:t>
            </a:r>
            <a:r>
              <a:rPr lang="fr-FR" sz="1400" b="1" dirty="0">
                <a:sym typeface="Symbol"/>
              </a:rPr>
              <a:t> </a:t>
            </a:r>
            <a:endParaRPr lang="fr-FR" sz="1400" b="1" dirty="0"/>
          </a:p>
        </p:txBody>
      </p:sp>
      <p:sp>
        <p:nvSpPr>
          <p:cNvPr id="12" name="ZoneTexte 11"/>
          <p:cNvSpPr txBox="1"/>
          <p:nvPr/>
        </p:nvSpPr>
        <p:spPr>
          <a:xfrm>
            <a:off x="2699792" y="4079593"/>
            <a:ext cx="360040" cy="307777"/>
          </a:xfrm>
          <a:prstGeom prst="rect">
            <a:avLst/>
          </a:prstGeom>
          <a:noFill/>
        </p:spPr>
        <p:txBody>
          <a:bodyPr wrap="square" rtlCol="0">
            <a:spAutoFit/>
          </a:bodyPr>
          <a:lstStyle/>
          <a:p>
            <a:r>
              <a:rPr lang="fr-FR" sz="1400" b="1" dirty="0">
                <a:sym typeface="Symbol"/>
              </a:rPr>
              <a:t>5</a:t>
            </a:r>
            <a:r>
              <a:rPr lang="fr-FR" sz="1400" b="1" baseline="30000" dirty="0">
                <a:sym typeface="Symbol"/>
              </a:rPr>
              <a:t>e</a:t>
            </a:r>
            <a:r>
              <a:rPr lang="fr-FR" sz="1400" b="1" dirty="0">
                <a:sym typeface="Symbol"/>
              </a:rPr>
              <a:t> </a:t>
            </a:r>
            <a:endParaRPr lang="fr-FR" sz="1400" b="1" dirty="0"/>
          </a:p>
        </p:txBody>
      </p:sp>
      <p:sp>
        <p:nvSpPr>
          <p:cNvPr id="13" name="ZoneTexte 12"/>
          <p:cNvSpPr txBox="1"/>
          <p:nvPr/>
        </p:nvSpPr>
        <p:spPr>
          <a:xfrm>
            <a:off x="5937062" y="3592305"/>
            <a:ext cx="360040" cy="738664"/>
          </a:xfrm>
          <a:prstGeom prst="rect">
            <a:avLst/>
          </a:prstGeom>
          <a:noFill/>
        </p:spPr>
        <p:txBody>
          <a:bodyPr wrap="square" rtlCol="0">
            <a:spAutoFit/>
          </a:bodyPr>
          <a:lstStyle/>
          <a:p>
            <a:r>
              <a:rPr lang="fr-FR" sz="1400" b="1" dirty="0">
                <a:sym typeface="Symbol"/>
              </a:rPr>
              <a:t>5</a:t>
            </a:r>
            <a:r>
              <a:rPr lang="fr-FR" sz="1400" b="1" baseline="30000" dirty="0">
                <a:sym typeface="Symbol"/>
              </a:rPr>
              <a:t>e</a:t>
            </a:r>
          </a:p>
          <a:p>
            <a:r>
              <a:rPr lang="fr-FR" sz="1400" b="1" dirty="0">
                <a:sym typeface="Symbol"/>
              </a:rPr>
              <a:t>3</a:t>
            </a:r>
            <a:r>
              <a:rPr lang="fr-FR" sz="1200" b="1" baseline="30000" dirty="0">
                <a:sym typeface="Symbol"/>
              </a:rPr>
              <a:t>e</a:t>
            </a:r>
            <a:r>
              <a:rPr lang="fr-FR" sz="1400" b="1" dirty="0">
                <a:sym typeface="Symbol"/>
              </a:rPr>
              <a:t> </a:t>
            </a:r>
          </a:p>
          <a:p>
            <a:r>
              <a:rPr lang="fr-FR" sz="1400" b="1" baseline="30000" dirty="0">
                <a:sym typeface="Symbol"/>
              </a:rPr>
              <a:t> </a:t>
            </a:r>
            <a:r>
              <a:rPr lang="fr-FR" sz="1400" b="1" dirty="0">
                <a:sym typeface="Symbol"/>
              </a:rPr>
              <a:t> </a:t>
            </a:r>
            <a:endParaRPr lang="fr-FR" sz="1400" b="1" dirty="0"/>
          </a:p>
        </p:txBody>
      </p:sp>
      <p:sp>
        <p:nvSpPr>
          <p:cNvPr id="14" name="ZoneTexte 13"/>
          <p:cNvSpPr txBox="1"/>
          <p:nvPr/>
        </p:nvSpPr>
        <p:spPr>
          <a:xfrm>
            <a:off x="4139952" y="5303217"/>
            <a:ext cx="360040" cy="738664"/>
          </a:xfrm>
          <a:prstGeom prst="rect">
            <a:avLst/>
          </a:prstGeom>
          <a:noFill/>
        </p:spPr>
        <p:txBody>
          <a:bodyPr wrap="square" rtlCol="0">
            <a:spAutoFit/>
          </a:bodyPr>
          <a:lstStyle/>
          <a:p>
            <a:r>
              <a:rPr lang="fr-FR" sz="1400" b="1" dirty="0">
                <a:sym typeface="Symbol"/>
              </a:rPr>
              <a:t>5</a:t>
            </a:r>
            <a:r>
              <a:rPr lang="fr-FR" sz="1400" b="1" baseline="30000" dirty="0">
                <a:sym typeface="Symbol"/>
              </a:rPr>
              <a:t>e</a:t>
            </a:r>
          </a:p>
          <a:p>
            <a:r>
              <a:rPr lang="fr-FR" sz="1400" b="1" dirty="0">
                <a:sym typeface="Symbol"/>
              </a:rPr>
              <a:t>3</a:t>
            </a:r>
            <a:r>
              <a:rPr lang="fr-FR" sz="1200" b="1" baseline="30000" dirty="0">
                <a:sym typeface="Symbol"/>
              </a:rPr>
              <a:t>e</a:t>
            </a:r>
            <a:r>
              <a:rPr lang="fr-FR" sz="1400" b="1" dirty="0">
                <a:sym typeface="Symbol"/>
              </a:rPr>
              <a:t> </a:t>
            </a:r>
          </a:p>
          <a:p>
            <a:r>
              <a:rPr lang="fr-FR" sz="1400" b="1" baseline="30000" dirty="0">
                <a:sym typeface="Symbol"/>
              </a:rPr>
              <a:t> </a:t>
            </a:r>
            <a:r>
              <a:rPr lang="fr-FR" sz="1400" b="1" dirty="0">
                <a:sym typeface="Symbol"/>
              </a:rPr>
              <a:t> </a:t>
            </a:r>
            <a:endParaRPr lang="fr-FR" sz="1400" b="1" dirty="0"/>
          </a:p>
        </p:txBody>
      </p:sp>
      <p:sp>
        <p:nvSpPr>
          <p:cNvPr id="15" name="ZoneTexte 14"/>
          <p:cNvSpPr txBox="1"/>
          <p:nvPr/>
        </p:nvSpPr>
        <p:spPr>
          <a:xfrm>
            <a:off x="2339752" y="4311002"/>
            <a:ext cx="360040" cy="738664"/>
          </a:xfrm>
          <a:prstGeom prst="rect">
            <a:avLst/>
          </a:prstGeom>
          <a:noFill/>
        </p:spPr>
        <p:txBody>
          <a:bodyPr wrap="square" rtlCol="0">
            <a:spAutoFit/>
          </a:bodyPr>
          <a:lstStyle/>
          <a:p>
            <a:r>
              <a:rPr lang="fr-FR" sz="1400" b="1" dirty="0">
                <a:sym typeface="Symbol"/>
              </a:rPr>
              <a:t>5</a:t>
            </a:r>
            <a:r>
              <a:rPr lang="fr-FR" sz="1400" b="1" baseline="30000" dirty="0">
                <a:sym typeface="Symbol"/>
              </a:rPr>
              <a:t>e</a:t>
            </a:r>
          </a:p>
          <a:p>
            <a:r>
              <a:rPr lang="fr-FR" sz="1400" b="1" dirty="0">
                <a:sym typeface="Symbol"/>
              </a:rPr>
              <a:t>3</a:t>
            </a:r>
            <a:r>
              <a:rPr lang="fr-FR" sz="1200" b="1" baseline="30000" dirty="0">
                <a:sym typeface="Symbol"/>
              </a:rPr>
              <a:t>e</a:t>
            </a:r>
            <a:r>
              <a:rPr lang="fr-FR" sz="1400" b="1" dirty="0">
                <a:sym typeface="Symbol"/>
              </a:rPr>
              <a:t> </a:t>
            </a:r>
          </a:p>
          <a:p>
            <a:r>
              <a:rPr lang="fr-FR" sz="1400" b="1" baseline="30000" dirty="0">
                <a:sym typeface="Symbol"/>
              </a:rPr>
              <a:t> </a:t>
            </a:r>
            <a:r>
              <a:rPr lang="fr-FR" sz="1400" b="1" dirty="0">
                <a:sym typeface="Symbol"/>
              </a:rPr>
              <a:t> </a:t>
            </a:r>
            <a:endParaRPr lang="fr-FR" sz="1400" b="1" dirty="0"/>
          </a:p>
        </p:txBody>
      </p:sp>
      <p:sp>
        <p:nvSpPr>
          <p:cNvPr id="3" name="Ellipse 2"/>
          <p:cNvSpPr/>
          <p:nvPr/>
        </p:nvSpPr>
        <p:spPr>
          <a:xfrm>
            <a:off x="3491880" y="4797152"/>
            <a:ext cx="1944216" cy="18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7236296" y="5303217"/>
            <a:ext cx="1368152" cy="923330"/>
          </a:xfrm>
          <a:prstGeom prst="rect">
            <a:avLst/>
          </a:prstGeom>
          <a:noFill/>
        </p:spPr>
        <p:txBody>
          <a:bodyPr wrap="square" rtlCol="0">
            <a:spAutoFit/>
          </a:bodyPr>
          <a:lstStyle/>
          <a:p>
            <a:r>
              <a:rPr lang="fr-FR" dirty="0"/>
              <a:t>Légers progrès côté mixité</a:t>
            </a:r>
          </a:p>
        </p:txBody>
      </p:sp>
      <p:sp>
        <p:nvSpPr>
          <p:cNvPr id="18" name="Rectangle 17">
            <a:extLst>
              <a:ext uri="{FF2B5EF4-FFF2-40B4-BE49-F238E27FC236}">
                <a16:creationId xmlns:a16="http://schemas.microsoft.com/office/drawing/2014/main" id="{BE5AECD0-D744-4BD3-B32E-BE895DFFCFA7}"/>
              </a:ext>
            </a:extLst>
          </p:cNvPr>
          <p:cNvSpPr/>
          <p:nvPr/>
        </p:nvSpPr>
        <p:spPr>
          <a:xfrm>
            <a:off x="4932040" y="5517232"/>
            <a:ext cx="360040" cy="523801"/>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82E44D2B-30BB-4877-B431-38D83157C0F3}"/>
              </a:ext>
            </a:extLst>
          </p:cNvPr>
          <p:cNvSpPr txBox="1"/>
          <p:nvPr/>
        </p:nvSpPr>
        <p:spPr>
          <a:xfrm>
            <a:off x="4976924" y="4649319"/>
            <a:ext cx="360040" cy="954107"/>
          </a:xfrm>
          <a:prstGeom prst="rect">
            <a:avLst/>
          </a:prstGeom>
          <a:noFill/>
        </p:spPr>
        <p:txBody>
          <a:bodyPr wrap="square" rtlCol="0">
            <a:spAutoFit/>
          </a:bodyPr>
          <a:lstStyle/>
          <a:p>
            <a:r>
              <a:rPr lang="fr-FR" sz="1400" b="1" dirty="0">
                <a:sym typeface="Symbol"/>
              </a:rPr>
              <a:t>2021 </a:t>
            </a:r>
            <a:endParaRPr lang="fr-FR" sz="1400" b="1" dirty="0"/>
          </a:p>
        </p:txBody>
      </p:sp>
    </p:spTree>
    <p:extLst>
      <p:ext uri="{BB962C8B-B14F-4D97-AF65-F5344CB8AC3E}">
        <p14:creationId xmlns:p14="http://schemas.microsoft.com/office/powerpoint/2010/main" val="68321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2420EFF7-9D59-485F-91E2-C38A895ACB34}"/>
              </a:ext>
            </a:extLst>
          </p:cNvPr>
          <p:cNvSpPr>
            <a:spLocks noGrp="1"/>
          </p:cNvSpPr>
          <p:nvPr>
            <p:ph type="subTitle" idx="1"/>
          </p:nvPr>
        </p:nvSpPr>
        <p:spPr>
          <a:xfrm>
            <a:off x="689352" y="1196752"/>
            <a:ext cx="7765296" cy="3982972"/>
          </a:xfrm>
        </p:spPr>
        <p:txBody>
          <a:bodyPr>
            <a:noAutofit/>
          </a:bodyPr>
          <a:lstStyle/>
          <a:p>
            <a:pPr algn="just"/>
            <a:r>
              <a:rPr lang="fr-FR" dirty="0">
                <a:solidFill>
                  <a:schemeClr val="tx1"/>
                </a:solidFill>
              </a:rPr>
              <a:t>Après une mise en veille des projets….</a:t>
            </a:r>
          </a:p>
          <a:p>
            <a:pPr algn="just"/>
            <a:br>
              <a:rPr lang="fr-FR" dirty="0">
                <a:solidFill>
                  <a:schemeClr val="tx1"/>
                </a:solidFill>
              </a:rPr>
            </a:br>
            <a:r>
              <a:rPr lang="fr-FR" dirty="0">
                <a:solidFill>
                  <a:schemeClr val="tx1"/>
                </a:solidFill>
              </a:rPr>
              <a:t>De moins en moins de mixité entre les élèves pour le travail en coopération, il faut les inciter davantage</a:t>
            </a:r>
          </a:p>
          <a:p>
            <a:pPr algn="just"/>
            <a:br>
              <a:rPr lang="fr-FR" dirty="0">
                <a:solidFill>
                  <a:schemeClr val="tx1"/>
                </a:solidFill>
              </a:rPr>
            </a:br>
            <a:r>
              <a:rPr lang="fr-FR" dirty="0">
                <a:solidFill>
                  <a:schemeClr val="tx1"/>
                </a:solidFill>
              </a:rPr>
              <a:t>Les élèves sont de plus en plus devant les écrans, devant des émissions stéréotypées, les communications sont indirectes et agressives…</a:t>
            </a:r>
          </a:p>
          <a:p>
            <a:pPr algn="just"/>
            <a:br>
              <a:rPr lang="fr-FR" dirty="0">
                <a:solidFill>
                  <a:schemeClr val="tx1"/>
                </a:solidFill>
              </a:rPr>
            </a:br>
            <a:r>
              <a:rPr lang="fr-FR" dirty="0">
                <a:solidFill>
                  <a:schemeClr val="tx1"/>
                </a:solidFill>
              </a:rPr>
              <a:t>La question des orientations sexuelles devient prégnante…</a:t>
            </a:r>
          </a:p>
        </p:txBody>
      </p:sp>
      <p:sp>
        <p:nvSpPr>
          <p:cNvPr id="5" name="Titre 1">
            <a:extLst>
              <a:ext uri="{FF2B5EF4-FFF2-40B4-BE49-F238E27FC236}">
                <a16:creationId xmlns:a16="http://schemas.microsoft.com/office/drawing/2014/main" id="{A14D5947-171A-40F3-BCBA-2394303F6099}"/>
              </a:ext>
            </a:extLst>
          </p:cNvPr>
          <p:cNvSpPr txBox="1">
            <a:spLocks/>
          </p:cNvSpPr>
          <p:nvPr/>
        </p:nvSpPr>
        <p:spPr>
          <a:xfrm>
            <a:off x="676464" y="335164"/>
            <a:ext cx="7772400" cy="548516"/>
          </a:xfrm>
          <a:prstGeom prst="rect">
            <a:avLst/>
          </a:prstGeom>
        </p:spPr>
        <p:txBody>
          <a:bodyPr vert="horz" wrap="square" lIns="91440" tIns="45720" rIns="91440" bIns="45720" numCol="1" anchor="b" anchorCtr="0" compatLnSpc="1">
            <a:prstTxWarp prst="textNoShape">
              <a:avLst/>
            </a:prstTxWarp>
            <a:noAutofit/>
          </a:bodyPr>
          <a:lstStyle>
            <a:lvl1pPr algn="ctr" rtl="0" eaLnBrk="0" fontAlgn="base" hangingPunct="0">
              <a:lnSpc>
                <a:spcPct val="100000"/>
              </a:lnSpc>
              <a:spcBef>
                <a:spcPct val="0"/>
              </a:spcBef>
              <a:spcAft>
                <a:spcPct val="0"/>
              </a:spcAft>
              <a:defRPr sz="8000" kern="1200">
                <a:solidFill>
                  <a:schemeClr val="tx2"/>
                </a:solidFill>
                <a:effectLst>
                  <a:outerShdw blurRad="63500" dist="38100" dir="5400000" algn="t" rotWithShape="0">
                    <a:prstClr val="black">
                      <a:alpha val="25000"/>
                    </a:prstClr>
                  </a:outerShdw>
                </a:effectLst>
                <a:latin typeface="+mn-lt"/>
                <a:ea typeface="ＭＳ Ｐゴシック" pitchFamily="-112" charset="-128"/>
                <a:cs typeface="ＭＳ Ｐゴシック" pitchFamily="-112" charset="-128"/>
              </a:defRPr>
            </a:lvl1pPr>
            <a:lvl2pPr algn="ctr" rtl="0" eaLnBrk="0" fontAlgn="base" hangingPunct="0">
              <a:lnSpc>
                <a:spcPts val="5800"/>
              </a:lnSpc>
              <a:spcBef>
                <a:spcPct val="0"/>
              </a:spcBef>
              <a:spcAft>
                <a:spcPct val="0"/>
              </a:spcAft>
              <a:defRPr sz="5400">
                <a:solidFill>
                  <a:schemeClr val="tx2"/>
                </a:solidFill>
                <a:latin typeface="Palatino Linotype" pitchFamily="18" charset="0"/>
                <a:ea typeface="ＭＳ Ｐゴシック" pitchFamily="-112" charset="-128"/>
                <a:cs typeface="ＭＳ Ｐゴシック" pitchFamily="-112" charset="-128"/>
              </a:defRPr>
            </a:lvl2pPr>
            <a:lvl3pPr algn="ctr" rtl="0" eaLnBrk="0" fontAlgn="base" hangingPunct="0">
              <a:lnSpc>
                <a:spcPts val="5800"/>
              </a:lnSpc>
              <a:spcBef>
                <a:spcPct val="0"/>
              </a:spcBef>
              <a:spcAft>
                <a:spcPct val="0"/>
              </a:spcAft>
              <a:defRPr sz="5400">
                <a:solidFill>
                  <a:schemeClr val="tx2"/>
                </a:solidFill>
                <a:latin typeface="Palatino Linotype" pitchFamily="18" charset="0"/>
                <a:ea typeface="ＭＳ Ｐゴシック" pitchFamily="-112" charset="-128"/>
                <a:cs typeface="ＭＳ Ｐゴシック" pitchFamily="-112" charset="-128"/>
              </a:defRPr>
            </a:lvl3pPr>
            <a:lvl4pPr algn="ctr" rtl="0" eaLnBrk="0" fontAlgn="base" hangingPunct="0">
              <a:lnSpc>
                <a:spcPts val="5800"/>
              </a:lnSpc>
              <a:spcBef>
                <a:spcPct val="0"/>
              </a:spcBef>
              <a:spcAft>
                <a:spcPct val="0"/>
              </a:spcAft>
              <a:defRPr sz="5400">
                <a:solidFill>
                  <a:schemeClr val="tx2"/>
                </a:solidFill>
                <a:latin typeface="Palatino Linotype" pitchFamily="18" charset="0"/>
                <a:ea typeface="ＭＳ Ｐゴシック" pitchFamily="-112" charset="-128"/>
                <a:cs typeface="ＭＳ Ｐゴシック" pitchFamily="-112" charset="-128"/>
              </a:defRPr>
            </a:lvl4pPr>
            <a:lvl5pPr algn="ctr" rtl="0" eaLnBrk="0" fontAlgn="base" hangingPunct="0">
              <a:lnSpc>
                <a:spcPts val="5800"/>
              </a:lnSpc>
              <a:spcBef>
                <a:spcPct val="0"/>
              </a:spcBef>
              <a:spcAft>
                <a:spcPct val="0"/>
              </a:spcAft>
              <a:defRPr sz="5400">
                <a:solidFill>
                  <a:schemeClr val="tx2"/>
                </a:solidFill>
                <a:latin typeface="Palatino Linotype" pitchFamily="18" charset="0"/>
                <a:ea typeface="ＭＳ Ｐゴシック" pitchFamily="-112" charset="-128"/>
                <a:cs typeface="ＭＳ Ｐゴシック" pitchFamily="-112" charset="-128"/>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a:lstStyle>
          <a:p>
            <a:r>
              <a:rPr lang="fr-FR" sz="3000" dirty="0"/>
              <a:t>Constats récents et autres problématiques</a:t>
            </a:r>
          </a:p>
        </p:txBody>
      </p:sp>
    </p:spTree>
    <p:extLst>
      <p:ext uri="{BB962C8B-B14F-4D97-AF65-F5344CB8AC3E}">
        <p14:creationId xmlns:p14="http://schemas.microsoft.com/office/powerpoint/2010/main" val="2376936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55E43F-A3BF-46BA-9DE0-4E0BD79254C0}"/>
              </a:ext>
            </a:extLst>
          </p:cNvPr>
          <p:cNvSpPr/>
          <p:nvPr/>
        </p:nvSpPr>
        <p:spPr>
          <a:xfrm>
            <a:off x="611560" y="785363"/>
            <a:ext cx="8136904" cy="5640006"/>
          </a:xfrm>
          <a:prstGeom prst="rect">
            <a:avLst/>
          </a:prstGeom>
        </p:spPr>
        <p:txBody>
          <a:bodyPr wrap="square">
            <a:spAutoFit/>
          </a:bodyPr>
          <a:lstStyle/>
          <a:p>
            <a:pPr algn="just">
              <a:lnSpc>
                <a:spcPct val="150000"/>
              </a:lnSpc>
            </a:pPr>
            <a:r>
              <a:rPr lang="fr-FR" dirty="0">
                <a:latin typeface="Segoe Print" panose="02000600000000000000" pitchFamily="2" charset="0"/>
              </a:rPr>
              <a:t>Un projet qui s’épuise…</a:t>
            </a:r>
          </a:p>
          <a:p>
            <a:pPr marL="342900" indent="-342900" algn="just">
              <a:lnSpc>
                <a:spcPct val="150000"/>
              </a:lnSpc>
              <a:buFontTx/>
              <a:buChar char="-"/>
            </a:pPr>
            <a:r>
              <a:rPr lang="fr-FR" dirty="0">
                <a:latin typeface="Segoe Print" panose="02000600000000000000" pitchFamily="2" charset="0"/>
              </a:rPr>
              <a:t>Une équipe initiale pilote qui s’essouffle, nous sommes passées de 8 à 4</a:t>
            </a:r>
          </a:p>
          <a:p>
            <a:pPr marL="342900" indent="-342900" algn="just">
              <a:lnSpc>
                <a:spcPct val="150000"/>
              </a:lnSpc>
              <a:buFontTx/>
              <a:buChar char="-"/>
            </a:pPr>
            <a:r>
              <a:rPr lang="fr-FR" dirty="0">
                <a:latin typeface="Segoe Print" panose="02000600000000000000" pitchFamily="2" charset="0"/>
              </a:rPr>
              <a:t>Des nouveaux collègues qu’il faut sensibiliser et initier (manque de temps)</a:t>
            </a:r>
          </a:p>
          <a:p>
            <a:pPr marL="342900" indent="-342900" algn="just">
              <a:lnSpc>
                <a:spcPct val="150000"/>
              </a:lnSpc>
              <a:buFontTx/>
              <a:buChar char="-"/>
            </a:pPr>
            <a:r>
              <a:rPr lang="fr-FR" dirty="0">
                <a:latin typeface="Segoe Print" panose="02000600000000000000" pitchFamily="2" charset="0"/>
              </a:rPr>
              <a:t>Un pilotage de la part des chefs d’établissements successifs qui n’a pas été régulier ni bien mis en avant sous l’égide du projet d’établissement et des contrats d’objectifs auprès de l’équipe enseignante. (« votre projet de filles »….)</a:t>
            </a:r>
          </a:p>
          <a:p>
            <a:pPr marL="342900" indent="-342900" algn="just">
              <a:lnSpc>
                <a:spcPct val="150000"/>
              </a:lnSpc>
              <a:buFontTx/>
              <a:buChar char="-"/>
            </a:pPr>
            <a:endParaRPr lang="fr-FR" sz="2000" dirty="0">
              <a:latin typeface="Segoe Print" panose="02000600000000000000" pitchFamily="2" charset="0"/>
            </a:endParaRPr>
          </a:p>
          <a:p>
            <a:pPr algn="just">
              <a:lnSpc>
                <a:spcPct val="150000"/>
              </a:lnSpc>
            </a:pPr>
            <a:r>
              <a:rPr lang="fr-FR" sz="2000" b="1" dirty="0">
                <a:solidFill>
                  <a:srgbClr val="0070C0"/>
                </a:solidFill>
                <a:latin typeface="Segoe Print" panose="02000600000000000000" pitchFamily="2" charset="0"/>
              </a:rPr>
              <a:t>Mesdames, Messieurs </a:t>
            </a:r>
            <a:r>
              <a:rPr lang="fr-FR" sz="2000" b="1" dirty="0" err="1">
                <a:solidFill>
                  <a:srgbClr val="0070C0"/>
                </a:solidFill>
                <a:latin typeface="Segoe Print" panose="02000600000000000000" pitchFamily="2" charset="0"/>
              </a:rPr>
              <a:t>chef-fes</a:t>
            </a:r>
            <a:r>
              <a:rPr lang="fr-FR" sz="2000" b="1" dirty="0">
                <a:solidFill>
                  <a:srgbClr val="0070C0"/>
                </a:solidFill>
                <a:latin typeface="Segoe Print" panose="02000600000000000000" pitchFamily="2" charset="0"/>
              </a:rPr>
              <a:t> d’établissements , si vous souhaitez donner toutes les chances à vos élèves, emparez-vous de ces questions…. Votre impulsion est primordiale !</a:t>
            </a:r>
          </a:p>
        </p:txBody>
      </p:sp>
      <p:sp>
        <p:nvSpPr>
          <p:cNvPr id="5" name="ZoneTexte 4">
            <a:extLst>
              <a:ext uri="{FF2B5EF4-FFF2-40B4-BE49-F238E27FC236}">
                <a16:creationId xmlns:a16="http://schemas.microsoft.com/office/drawing/2014/main" id="{BC6F1A07-620A-472D-B329-0FD73D667171}"/>
              </a:ext>
            </a:extLst>
          </p:cNvPr>
          <p:cNvSpPr txBox="1"/>
          <p:nvPr/>
        </p:nvSpPr>
        <p:spPr>
          <a:xfrm>
            <a:off x="2987824" y="200588"/>
            <a:ext cx="4572000" cy="584775"/>
          </a:xfrm>
          <a:prstGeom prst="rect">
            <a:avLst/>
          </a:prstGeom>
          <a:noFill/>
        </p:spPr>
        <p:txBody>
          <a:bodyPr wrap="square">
            <a:spAutoFit/>
          </a:bodyPr>
          <a:lstStyle/>
          <a:p>
            <a:r>
              <a:rPr lang="fr-FR" sz="3200" dirty="0">
                <a:solidFill>
                  <a:srgbClr val="00487E"/>
                </a:solidFill>
              </a:rPr>
              <a:t>CONCLUSION</a:t>
            </a:r>
            <a:endParaRPr lang="fr-FR" sz="3200" dirty="0"/>
          </a:p>
        </p:txBody>
      </p:sp>
    </p:spTree>
    <p:extLst>
      <p:ext uri="{BB962C8B-B14F-4D97-AF65-F5344CB8AC3E}">
        <p14:creationId xmlns:p14="http://schemas.microsoft.com/office/powerpoint/2010/main" val="3242294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052736"/>
            <a:ext cx="8666155" cy="563231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fr-FR"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a:p>
            <a:pPr algn="ctr"/>
            <a:r>
              <a:rPr lang="fr-F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hlinkClick r:id="rId2"/>
              </a:rPr>
              <a:t>s</a:t>
            </a:r>
            <a:r>
              <a:rPr lang="fr-FR"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hlinkClick r:id="rId2"/>
              </a:rPr>
              <a:t>ylvie.debled@ac-normandie.fr</a:t>
            </a:r>
            <a:endParaRPr lang="fr-FR"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a:p>
            <a:pPr algn="ctr"/>
            <a:endParaRPr lang="fr-FR"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a:p>
            <a:pPr algn="ctr"/>
            <a:r>
              <a:rPr lang="fr-F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hlinkClick r:id="rId3"/>
              </a:rPr>
              <a:t>patricia.lassus@ac-normandie.fr</a:t>
            </a:r>
            <a:endParaRPr lang="fr-F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a:p>
            <a:pPr algn="ctr"/>
            <a:endParaRPr lang="fr-F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a:p>
            <a:pPr algn="ctr"/>
            <a:r>
              <a:rPr lang="fr-F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hlinkClick r:id="rId4"/>
              </a:rPr>
              <a:t>stephanie.legallais@ac-normandie.fr</a:t>
            </a:r>
            <a:endParaRPr lang="fr-F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a:p>
            <a:pPr algn="ctr"/>
            <a:endParaRPr lang="fr-F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a:p>
            <a:pPr algn="ctr"/>
            <a:endParaRPr lang="fr-F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a:p>
            <a:pPr algn="ctr"/>
            <a:endParaRPr lang="fr-FR"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34687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427CCCE-3F22-4882-90B1-353168C252F9}"/>
              </a:ext>
            </a:extLst>
          </p:cNvPr>
          <p:cNvSpPr txBox="1"/>
          <p:nvPr/>
        </p:nvSpPr>
        <p:spPr>
          <a:xfrm>
            <a:off x="2699792" y="188640"/>
            <a:ext cx="6192688" cy="954107"/>
          </a:xfrm>
          <a:prstGeom prst="rect">
            <a:avLst/>
          </a:prstGeom>
          <a:noFill/>
        </p:spPr>
        <p:txBody>
          <a:bodyPr wrap="square">
            <a:spAutoFit/>
          </a:bodyPr>
          <a:lstStyle/>
          <a:p>
            <a:r>
              <a:rPr lang="fr-FR" sz="2800" dirty="0">
                <a:solidFill>
                  <a:srgbClr val="00487E"/>
                </a:solidFill>
              </a:rPr>
              <a:t>Indicateurs de réussite des filles et des garçons : outil </a:t>
            </a:r>
            <a:r>
              <a:rPr lang="fr-FR" sz="2800" dirty="0" err="1">
                <a:solidFill>
                  <a:srgbClr val="00487E"/>
                </a:solidFill>
              </a:rPr>
              <a:t>pronote</a:t>
            </a:r>
            <a:endParaRPr lang="fr-FR" sz="2800" dirty="0"/>
          </a:p>
        </p:txBody>
      </p:sp>
      <p:pic>
        <p:nvPicPr>
          <p:cNvPr id="7" name="Image 6">
            <a:extLst>
              <a:ext uri="{FF2B5EF4-FFF2-40B4-BE49-F238E27FC236}">
                <a16:creationId xmlns:a16="http://schemas.microsoft.com/office/drawing/2014/main" id="{6C8B9641-88B1-49BF-8111-D279EE35BA8F}"/>
              </a:ext>
            </a:extLst>
          </p:cNvPr>
          <p:cNvPicPr>
            <a:picLocks noChangeAspect="1"/>
          </p:cNvPicPr>
          <p:nvPr/>
        </p:nvPicPr>
        <p:blipFill>
          <a:blip r:embed="rId2"/>
          <a:stretch>
            <a:fillRect/>
          </a:stretch>
        </p:blipFill>
        <p:spPr>
          <a:xfrm>
            <a:off x="2803229" y="2475618"/>
            <a:ext cx="6325718" cy="4415498"/>
          </a:xfrm>
          <a:prstGeom prst="rect">
            <a:avLst/>
          </a:prstGeom>
        </p:spPr>
      </p:pic>
      <p:pic>
        <p:nvPicPr>
          <p:cNvPr id="4" name="Image 3">
            <a:extLst>
              <a:ext uri="{FF2B5EF4-FFF2-40B4-BE49-F238E27FC236}">
                <a16:creationId xmlns:a16="http://schemas.microsoft.com/office/drawing/2014/main" id="{9FD18772-C424-4AEF-B4D6-DA10621A8CA2}"/>
              </a:ext>
            </a:extLst>
          </p:cNvPr>
          <p:cNvPicPr>
            <a:picLocks noChangeAspect="1"/>
          </p:cNvPicPr>
          <p:nvPr/>
        </p:nvPicPr>
        <p:blipFill>
          <a:blip r:embed="rId3"/>
          <a:stretch>
            <a:fillRect/>
          </a:stretch>
        </p:blipFill>
        <p:spPr>
          <a:xfrm>
            <a:off x="323528" y="692696"/>
            <a:ext cx="3004790" cy="2075155"/>
          </a:xfrm>
          <a:prstGeom prst="rect">
            <a:avLst/>
          </a:prstGeom>
        </p:spPr>
      </p:pic>
      <p:sp>
        <p:nvSpPr>
          <p:cNvPr id="2" name="Rectangle 1">
            <a:extLst>
              <a:ext uri="{FF2B5EF4-FFF2-40B4-BE49-F238E27FC236}">
                <a16:creationId xmlns:a16="http://schemas.microsoft.com/office/drawing/2014/main" id="{65C39E74-ACCF-4D76-B3D1-42942249F0B0}"/>
              </a:ext>
            </a:extLst>
          </p:cNvPr>
          <p:cNvSpPr/>
          <p:nvPr/>
        </p:nvSpPr>
        <p:spPr>
          <a:xfrm>
            <a:off x="2483768" y="1693143"/>
            <a:ext cx="1846980" cy="584775"/>
          </a:xfrm>
          <a:prstGeom prst="rect">
            <a:avLst/>
          </a:prstGeom>
          <a:noFill/>
        </p:spPr>
        <p:txBody>
          <a:bodyPr wrap="none" lIns="91440" tIns="45720" rIns="91440" bIns="45720">
            <a:spAutoFit/>
          </a:bodyPr>
          <a:lstStyle/>
          <a:p>
            <a:pPr algn="ctr"/>
            <a:r>
              <a:rPr lang="fr-FR" sz="3200" b="0" cap="none" spc="0" dirty="0">
                <a:ln w="0"/>
                <a:solidFill>
                  <a:schemeClr val="accent1"/>
                </a:solidFill>
                <a:effectLst>
                  <a:outerShdw blurRad="38100" dist="25400" dir="5400000" algn="ctr" rotWithShape="0">
                    <a:srgbClr val="6E747A">
                      <a:alpha val="43000"/>
                    </a:srgbClr>
                  </a:outerShdw>
                </a:effectLst>
              </a:rPr>
              <a:t>Résultats</a:t>
            </a:r>
          </a:p>
        </p:txBody>
      </p:sp>
      <p:sp>
        <p:nvSpPr>
          <p:cNvPr id="8" name="Rectangle 7">
            <a:extLst>
              <a:ext uri="{FF2B5EF4-FFF2-40B4-BE49-F238E27FC236}">
                <a16:creationId xmlns:a16="http://schemas.microsoft.com/office/drawing/2014/main" id="{4FFEEA8A-3502-4D2D-95C2-4F3E41B46BA2}"/>
              </a:ext>
            </a:extLst>
          </p:cNvPr>
          <p:cNvSpPr/>
          <p:nvPr/>
        </p:nvSpPr>
        <p:spPr>
          <a:xfrm>
            <a:off x="4601529" y="2299366"/>
            <a:ext cx="1931939" cy="584775"/>
          </a:xfrm>
          <a:prstGeom prst="rect">
            <a:avLst/>
          </a:prstGeom>
          <a:noFill/>
        </p:spPr>
        <p:txBody>
          <a:bodyPr wrap="none" lIns="91440" tIns="45720" rIns="91440" bIns="45720">
            <a:spAutoFit/>
          </a:bodyPr>
          <a:lstStyle/>
          <a:p>
            <a:pPr algn="ctr"/>
            <a:r>
              <a:rPr lang="fr-FR" sz="3200" b="0" cap="none" spc="0" dirty="0">
                <a:ln w="0"/>
                <a:solidFill>
                  <a:schemeClr val="accent1"/>
                </a:solidFill>
                <a:effectLst>
                  <a:outerShdw blurRad="38100" dist="25400" dir="5400000" algn="ctr" rotWithShape="0">
                    <a:srgbClr val="6E747A">
                      <a:alpha val="43000"/>
                    </a:srgbClr>
                  </a:outerShdw>
                </a:effectLst>
              </a:rPr>
              <a:t>Punitions</a:t>
            </a:r>
          </a:p>
        </p:txBody>
      </p:sp>
      <p:sp>
        <p:nvSpPr>
          <p:cNvPr id="9" name="Rectangle 8">
            <a:extLst>
              <a:ext uri="{FF2B5EF4-FFF2-40B4-BE49-F238E27FC236}">
                <a16:creationId xmlns:a16="http://schemas.microsoft.com/office/drawing/2014/main" id="{D724FB80-8294-4CBF-A22A-9A8155450BE1}"/>
              </a:ext>
            </a:extLst>
          </p:cNvPr>
          <p:cNvSpPr/>
          <p:nvPr/>
        </p:nvSpPr>
        <p:spPr>
          <a:xfrm>
            <a:off x="2767163" y="5517232"/>
            <a:ext cx="1919115" cy="584775"/>
          </a:xfrm>
          <a:prstGeom prst="rect">
            <a:avLst/>
          </a:prstGeom>
          <a:noFill/>
        </p:spPr>
        <p:txBody>
          <a:bodyPr wrap="none" lIns="91440" tIns="45720" rIns="91440" bIns="45720">
            <a:spAutoFit/>
          </a:bodyPr>
          <a:lstStyle/>
          <a:p>
            <a:pPr algn="ctr"/>
            <a:r>
              <a:rPr lang="fr-FR" sz="3200" dirty="0">
                <a:ln w="0"/>
                <a:solidFill>
                  <a:schemeClr val="accent1"/>
                </a:solidFill>
                <a:effectLst>
                  <a:outerShdw blurRad="38100" dist="25400" dir="5400000" algn="ctr" rotWithShape="0">
                    <a:srgbClr val="6E747A">
                      <a:alpha val="43000"/>
                    </a:srgbClr>
                  </a:outerShdw>
                </a:effectLst>
              </a:rPr>
              <a:t>S</a:t>
            </a:r>
            <a:r>
              <a:rPr lang="fr-FR" sz="3200" b="0" cap="none" spc="0" dirty="0">
                <a:ln w="0"/>
                <a:solidFill>
                  <a:schemeClr val="accent1"/>
                </a:solidFill>
                <a:effectLst>
                  <a:outerShdw blurRad="38100" dist="25400" dir="5400000" algn="ctr" rotWithShape="0">
                    <a:srgbClr val="6E747A">
                      <a:alpha val="43000"/>
                    </a:srgbClr>
                  </a:outerShdw>
                </a:effectLst>
              </a:rPr>
              <a:t>anctions</a:t>
            </a:r>
          </a:p>
        </p:txBody>
      </p:sp>
    </p:spTree>
    <p:extLst>
      <p:ext uri="{BB962C8B-B14F-4D97-AF65-F5344CB8AC3E}">
        <p14:creationId xmlns:p14="http://schemas.microsoft.com/office/powerpoint/2010/main" val="2897826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427CCCE-3F22-4882-90B1-353168C252F9}"/>
              </a:ext>
            </a:extLst>
          </p:cNvPr>
          <p:cNvSpPr txBox="1"/>
          <p:nvPr/>
        </p:nvSpPr>
        <p:spPr>
          <a:xfrm>
            <a:off x="1115616" y="188640"/>
            <a:ext cx="7776864" cy="369332"/>
          </a:xfrm>
          <a:prstGeom prst="rect">
            <a:avLst/>
          </a:prstGeom>
          <a:noFill/>
        </p:spPr>
        <p:txBody>
          <a:bodyPr wrap="square">
            <a:spAutoFit/>
          </a:bodyPr>
          <a:lstStyle/>
          <a:p>
            <a:r>
              <a:rPr lang="fr-FR" dirty="0">
                <a:solidFill>
                  <a:srgbClr val="00487E"/>
                </a:solidFill>
              </a:rPr>
              <a:t>Autres outils de veille : résultats au DNB, orientation….</a:t>
            </a:r>
            <a:endParaRPr lang="fr-FR" dirty="0"/>
          </a:p>
        </p:txBody>
      </p:sp>
      <p:pic>
        <p:nvPicPr>
          <p:cNvPr id="3" name="Image 2">
            <a:extLst>
              <a:ext uri="{FF2B5EF4-FFF2-40B4-BE49-F238E27FC236}">
                <a16:creationId xmlns:a16="http://schemas.microsoft.com/office/drawing/2014/main" id="{36514035-944A-4D8E-BE71-B951AB32A5FB}"/>
              </a:ext>
            </a:extLst>
          </p:cNvPr>
          <p:cNvPicPr>
            <a:picLocks noChangeAspect="1"/>
          </p:cNvPicPr>
          <p:nvPr/>
        </p:nvPicPr>
        <p:blipFill>
          <a:blip r:embed="rId2"/>
          <a:stretch>
            <a:fillRect/>
          </a:stretch>
        </p:blipFill>
        <p:spPr>
          <a:xfrm>
            <a:off x="829561" y="672271"/>
            <a:ext cx="7914389" cy="5961209"/>
          </a:xfrm>
          <a:prstGeom prst="rect">
            <a:avLst/>
          </a:prstGeom>
        </p:spPr>
      </p:pic>
    </p:spTree>
    <p:extLst>
      <p:ext uri="{BB962C8B-B14F-4D97-AF65-F5344CB8AC3E}">
        <p14:creationId xmlns:p14="http://schemas.microsoft.com/office/powerpoint/2010/main" val="2099008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427CCCE-3F22-4882-90B1-353168C252F9}"/>
              </a:ext>
            </a:extLst>
          </p:cNvPr>
          <p:cNvSpPr txBox="1"/>
          <p:nvPr/>
        </p:nvSpPr>
        <p:spPr>
          <a:xfrm>
            <a:off x="1115616" y="188640"/>
            <a:ext cx="7776864" cy="369332"/>
          </a:xfrm>
          <a:prstGeom prst="rect">
            <a:avLst/>
          </a:prstGeom>
          <a:noFill/>
        </p:spPr>
        <p:txBody>
          <a:bodyPr wrap="square">
            <a:spAutoFit/>
          </a:bodyPr>
          <a:lstStyle/>
          <a:p>
            <a:r>
              <a:rPr lang="fr-FR" dirty="0">
                <a:solidFill>
                  <a:srgbClr val="00487E"/>
                </a:solidFill>
              </a:rPr>
              <a:t>Autres outils de veille : résultats au DNB, orientation….</a:t>
            </a:r>
            <a:endParaRPr lang="fr-FR" dirty="0"/>
          </a:p>
        </p:txBody>
      </p:sp>
      <p:pic>
        <p:nvPicPr>
          <p:cNvPr id="4" name="Image 3">
            <a:extLst>
              <a:ext uri="{FF2B5EF4-FFF2-40B4-BE49-F238E27FC236}">
                <a16:creationId xmlns:a16="http://schemas.microsoft.com/office/drawing/2014/main" id="{37329582-E800-45AD-869D-B9D36FB65685}"/>
              </a:ext>
            </a:extLst>
          </p:cNvPr>
          <p:cNvPicPr>
            <a:picLocks noChangeAspect="1"/>
          </p:cNvPicPr>
          <p:nvPr/>
        </p:nvPicPr>
        <p:blipFill>
          <a:blip r:embed="rId2"/>
          <a:stretch>
            <a:fillRect/>
          </a:stretch>
        </p:blipFill>
        <p:spPr>
          <a:xfrm>
            <a:off x="799579" y="557972"/>
            <a:ext cx="7815784" cy="6047364"/>
          </a:xfrm>
          <a:prstGeom prst="rect">
            <a:avLst/>
          </a:prstGeom>
        </p:spPr>
      </p:pic>
    </p:spTree>
    <p:extLst>
      <p:ext uri="{BB962C8B-B14F-4D97-AF65-F5344CB8AC3E}">
        <p14:creationId xmlns:p14="http://schemas.microsoft.com/office/powerpoint/2010/main" val="79701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9592" y="1873374"/>
            <a:ext cx="7406640" cy="1472184"/>
          </a:xfrm>
        </p:spPr>
        <p:txBody>
          <a:bodyPr>
            <a:normAutofit fontScale="90000"/>
          </a:bodyPr>
          <a:lstStyle/>
          <a:p>
            <a:br>
              <a:rPr lang="fr-FR" b="1" dirty="0"/>
            </a:br>
            <a:br>
              <a:rPr lang="fr-FR" b="1" dirty="0"/>
            </a:br>
            <a:br>
              <a:rPr lang="fr-FR" b="1" dirty="0"/>
            </a:br>
            <a:br>
              <a:rPr lang="fr-FR" b="1" dirty="0"/>
            </a:br>
            <a:br>
              <a:rPr lang="fr-FR" b="1" dirty="0"/>
            </a:br>
            <a:br>
              <a:rPr lang="fr-FR" b="1" dirty="0"/>
            </a:br>
            <a:br>
              <a:rPr lang="fr-FR" b="1" dirty="0"/>
            </a:br>
            <a:r>
              <a:rPr lang="fr-FR" sz="4900" b="1" dirty="0"/>
              <a:t>Classe de 3</a:t>
            </a:r>
            <a:r>
              <a:rPr lang="fr-FR" sz="4900" b="1" baseline="30000" dirty="0"/>
              <a:t>e</a:t>
            </a:r>
            <a:r>
              <a:rPr lang="fr-FR" sz="4900" b="1" dirty="0"/>
              <a:t> </a:t>
            </a:r>
            <a:br>
              <a:rPr lang="fr-FR" sz="4900" b="1" dirty="0"/>
            </a:br>
            <a:r>
              <a:rPr lang="fr-FR" sz="4900" b="1" dirty="0"/>
              <a:t>Choix des sujets d’exposés en S.V.T. </a:t>
            </a:r>
            <a:br>
              <a:rPr lang="fr-FR" sz="4900" b="1" baseline="30000" dirty="0"/>
            </a:br>
            <a:br>
              <a:rPr lang="fr-FR" sz="4900" b="1" baseline="30000" dirty="0"/>
            </a:br>
            <a:r>
              <a:rPr lang="fr-FR" sz="4900" b="1" baseline="30000" dirty="0"/>
              <a:t> </a:t>
            </a:r>
            <a:r>
              <a:rPr lang="fr-FR" sz="3300" b="1" dirty="0"/>
              <a:t>sur 2 grands thèmes : </a:t>
            </a:r>
            <a:br>
              <a:rPr lang="fr-FR" sz="3300" b="1" dirty="0"/>
            </a:br>
            <a:r>
              <a:rPr lang="fr-FR" sz="4400" b="1" dirty="0"/>
              <a:t>la santé &amp; l’environnement</a:t>
            </a:r>
            <a:br>
              <a:rPr lang="fr-FR" sz="4400" dirty="0"/>
            </a:br>
            <a:endParaRPr lang="fr-FR" sz="4400" dirty="0"/>
          </a:p>
        </p:txBody>
      </p:sp>
      <p:sp>
        <p:nvSpPr>
          <p:cNvPr id="4" name="Rectangle 3"/>
          <p:cNvSpPr/>
          <p:nvPr/>
        </p:nvSpPr>
        <p:spPr>
          <a:xfrm rot="19548086">
            <a:off x="-308522" y="421638"/>
            <a:ext cx="2916183" cy="954107"/>
          </a:xfrm>
          <a:prstGeom prst="rect">
            <a:avLst/>
          </a:prstGeom>
          <a:noFill/>
        </p:spPr>
        <p:txBody>
          <a:bodyPr wrap="none" lIns="91440" tIns="45720" rIns="91440" bIns="45720">
            <a:spAutoFit/>
          </a:bodyPr>
          <a:lstStyle/>
          <a:p>
            <a:pPr algn="ctr"/>
            <a:r>
              <a:rPr lang="fr-FR"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Indicateur </a:t>
            </a:r>
          </a:p>
          <a:p>
            <a:pPr algn="ctr"/>
            <a:r>
              <a:rPr lang="fr-FR"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de changement ?</a:t>
            </a:r>
          </a:p>
        </p:txBody>
      </p:sp>
    </p:spTree>
    <p:extLst>
      <p:ext uri="{BB962C8B-B14F-4D97-AF65-F5344CB8AC3E}">
        <p14:creationId xmlns:p14="http://schemas.microsoft.com/office/powerpoint/2010/main" val="719351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p:nvPr/>
        </p:nvGraphicFramePr>
        <p:xfrm>
          <a:off x="1403648" y="1700808"/>
          <a:ext cx="6192688"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395536" y="5805264"/>
            <a:ext cx="8657946" cy="461665"/>
          </a:xfrm>
          <a:prstGeom prst="rect">
            <a:avLst/>
          </a:prstGeom>
        </p:spPr>
        <p:txBody>
          <a:bodyPr wrap="square">
            <a:spAutoFit/>
          </a:bodyPr>
          <a:lstStyle/>
          <a:p>
            <a:pPr algn="ctr">
              <a:spcAft>
                <a:spcPts val="0"/>
              </a:spcAft>
            </a:pPr>
            <a:r>
              <a:rPr lang="fr-FR" sz="1200" dirty="0">
                <a:solidFill>
                  <a:srgbClr val="000000"/>
                </a:solidFill>
                <a:latin typeface="Comic Sans MS"/>
                <a:ea typeface="Times New Roman"/>
                <a:cs typeface="Comic Sans MS"/>
              </a:rPr>
              <a:t>ORIENTATION Rectorat de CAEN</a:t>
            </a:r>
          </a:p>
          <a:p>
            <a:pPr algn="ctr">
              <a:spcAft>
                <a:spcPts val="0"/>
              </a:spcAft>
            </a:pPr>
            <a:r>
              <a:rPr lang="fr-FR" sz="1200" dirty="0">
                <a:solidFill>
                  <a:srgbClr val="000000"/>
                </a:solidFill>
                <a:latin typeface="Comic Sans MS"/>
                <a:ea typeface="Times New Roman"/>
                <a:cs typeface="Comic Sans MS"/>
              </a:rPr>
              <a:t>(d’après la Note d’information de la Division de la Prospective et de la Performance (D2P) de Mai 2013)</a:t>
            </a:r>
            <a:endParaRPr lang="fr-FR" sz="1200" dirty="0">
              <a:solidFill>
                <a:srgbClr val="000000"/>
              </a:solidFill>
              <a:effectLst/>
              <a:latin typeface="Comic Sans MS"/>
              <a:ea typeface="Times New Roman"/>
              <a:cs typeface="Comic Sans MS"/>
            </a:endParaRPr>
          </a:p>
        </p:txBody>
      </p:sp>
      <p:sp>
        <p:nvSpPr>
          <p:cNvPr id="4" name="Flèche vers le bas 3"/>
          <p:cNvSpPr/>
          <p:nvPr/>
        </p:nvSpPr>
        <p:spPr>
          <a:xfrm>
            <a:off x="3347864" y="238418"/>
            <a:ext cx="731404" cy="1528246"/>
          </a:xfrm>
          <a:prstGeom prst="downArrow">
            <a:avLst/>
          </a:prstGeom>
          <a:solidFill>
            <a:schemeClr val="bg1">
              <a:lumMod val="75000"/>
            </a:schemeClr>
          </a:solidFill>
          <a:ln w="762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36000" rIns="72000" bIns="36000" rtlCol="0" anchor="ctr"/>
          <a:lstStyle/>
          <a:p>
            <a:pPr algn="ctr"/>
            <a:r>
              <a:rPr lang="fr-FR" sz="1300" b="1" dirty="0">
                <a:solidFill>
                  <a:srgbClr val="002060"/>
                </a:solidFill>
              </a:rPr>
              <a:t>environnement</a:t>
            </a:r>
          </a:p>
        </p:txBody>
      </p:sp>
      <p:sp>
        <p:nvSpPr>
          <p:cNvPr id="6" name="Flèche vers le bas 5"/>
          <p:cNvSpPr/>
          <p:nvPr/>
        </p:nvSpPr>
        <p:spPr>
          <a:xfrm>
            <a:off x="5508104" y="280592"/>
            <a:ext cx="731404" cy="1528246"/>
          </a:xfrm>
          <a:prstGeom prst="downArrow">
            <a:avLst/>
          </a:prstGeom>
          <a:solidFill>
            <a:schemeClr val="bg1">
              <a:lumMod val="75000"/>
            </a:schemeClr>
          </a:solidFill>
          <a:ln w="762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36000" rIns="72000" bIns="36000" rtlCol="0" anchor="ctr"/>
          <a:lstStyle/>
          <a:p>
            <a:pPr algn="ctr"/>
            <a:r>
              <a:rPr lang="fr-FR" sz="1500" b="1" dirty="0">
                <a:solidFill>
                  <a:srgbClr val="002060"/>
                </a:solidFill>
              </a:rPr>
              <a:t>santé</a:t>
            </a:r>
          </a:p>
        </p:txBody>
      </p:sp>
      <p:sp>
        <p:nvSpPr>
          <p:cNvPr id="5" name="ZoneTexte 4"/>
          <p:cNvSpPr txBox="1"/>
          <p:nvPr/>
        </p:nvSpPr>
        <p:spPr>
          <a:xfrm>
            <a:off x="533890" y="548679"/>
            <a:ext cx="2813974" cy="646331"/>
          </a:xfrm>
          <a:prstGeom prst="rect">
            <a:avLst/>
          </a:prstGeom>
          <a:noFill/>
        </p:spPr>
        <p:txBody>
          <a:bodyPr wrap="square" rtlCol="0">
            <a:spAutoFit/>
          </a:bodyPr>
          <a:lstStyle/>
          <a:p>
            <a:pPr algn="r"/>
            <a:r>
              <a:rPr lang="fr-FR" dirty="0"/>
              <a:t>ST2D = Sols Techniques et Développement durable</a:t>
            </a:r>
          </a:p>
        </p:txBody>
      </p:sp>
      <p:sp>
        <p:nvSpPr>
          <p:cNvPr id="7" name="ZoneTexte 6"/>
          <p:cNvSpPr txBox="1"/>
          <p:nvPr/>
        </p:nvSpPr>
        <p:spPr>
          <a:xfrm>
            <a:off x="6239508" y="410179"/>
            <a:ext cx="2813974" cy="923330"/>
          </a:xfrm>
          <a:prstGeom prst="rect">
            <a:avLst/>
          </a:prstGeom>
          <a:noFill/>
        </p:spPr>
        <p:txBody>
          <a:bodyPr wrap="square" rtlCol="0">
            <a:spAutoFit/>
          </a:bodyPr>
          <a:lstStyle/>
          <a:p>
            <a:r>
              <a:rPr lang="fr-FR" dirty="0"/>
              <a:t>ST2S = Sciences et Technologie de la Santé et du Social</a:t>
            </a:r>
          </a:p>
        </p:txBody>
      </p:sp>
    </p:spTree>
    <p:extLst>
      <p:ext uri="{BB962C8B-B14F-4D97-AF65-F5344CB8AC3E}">
        <p14:creationId xmlns:p14="http://schemas.microsoft.com/office/powerpoint/2010/main" val="1212570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404664"/>
            <a:ext cx="8208912" cy="2062103"/>
          </a:xfrm>
          <a:prstGeom prst="rect">
            <a:avLst/>
          </a:prstGeom>
        </p:spPr>
        <p:txBody>
          <a:bodyPr wrap="square">
            <a:spAutoFit/>
          </a:bodyPr>
          <a:lstStyle/>
          <a:p>
            <a:r>
              <a:rPr lang="fr-FR" sz="1600" b="1" u="sng" dirty="0"/>
              <a:t>Cohorte 1 (2013)</a:t>
            </a:r>
            <a:r>
              <a:rPr lang="fr-FR" sz="1600" dirty="0"/>
              <a:t> : élèves n’ayant </a:t>
            </a:r>
            <a:r>
              <a:rPr lang="fr-FR" sz="1600" b="1" u="sng" dirty="0"/>
              <a:t>jamais</a:t>
            </a:r>
            <a:r>
              <a:rPr lang="fr-FR" sz="1600" dirty="0"/>
              <a:t> été sensibilisés à l’égalité filles / garçons dans leur cursus. 107 = 58 garçons (54%) et 49 filles (46%)</a:t>
            </a:r>
          </a:p>
          <a:p>
            <a:r>
              <a:rPr lang="fr-FR" sz="1600" dirty="0"/>
              <a:t> </a:t>
            </a:r>
          </a:p>
          <a:p>
            <a:r>
              <a:rPr lang="fr-FR" sz="1600" b="1" u="sng" dirty="0"/>
              <a:t>Cohorte 2 (2014)</a:t>
            </a:r>
            <a:r>
              <a:rPr lang="fr-FR" sz="1600" dirty="0"/>
              <a:t>: élèves ayant été sensibilisés à l’égalité filles / garçons </a:t>
            </a:r>
            <a:r>
              <a:rPr lang="fr-FR" sz="1600" b="1" u="sng" dirty="0"/>
              <a:t>en 5</a:t>
            </a:r>
            <a:r>
              <a:rPr lang="fr-FR" sz="1600" b="1" u="sng" baseline="30000" dirty="0"/>
              <a:t>e</a:t>
            </a:r>
            <a:r>
              <a:rPr lang="fr-FR" sz="1600" b="1" u="sng" dirty="0"/>
              <a:t> et en 3</a:t>
            </a:r>
            <a:r>
              <a:rPr lang="fr-FR" sz="1600" b="1" u="sng" baseline="30000" dirty="0"/>
              <a:t>e</a:t>
            </a:r>
            <a:r>
              <a:rPr lang="fr-FR" sz="1600" dirty="0"/>
              <a:t> </a:t>
            </a:r>
          </a:p>
          <a:p>
            <a:r>
              <a:rPr lang="fr-FR" sz="1600" dirty="0"/>
              <a:t>81 = 34 garçons (42%) et 47 filles (58%)</a:t>
            </a:r>
          </a:p>
          <a:p>
            <a:r>
              <a:rPr lang="fr-FR" sz="1600" dirty="0"/>
              <a:t> </a:t>
            </a:r>
          </a:p>
          <a:p>
            <a:r>
              <a:rPr lang="fr-FR" sz="1600" b="1" u="sng" dirty="0"/>
              <a:t>Cohorte 3 (2015)</a:t>
            </a:r>
            <a:r>
              <a:rPr lang="fr-FR" sz="1600" dirty="0"/>
              <a:t> : élèves ayant été sensibilisés à l’égalité filles / garçons </a:t>
            </a:r>
            <a:r>
              <a:rPr lang="fr-FR" sz="1600" b="1" u="sng" dirty="0"/>
              <a:t>en 5</a:t>
            </a:r>
            <a:r>
              <a:rPr lang="fr-FR" sz="1600" b="1" u="sng" baseline="30000" dirty="0"/>
              <a:t>e</a:t>
            </a:r>
            <a:endParaRPr lang="fr-FR" sz="1600" dirty="0"/>
          </a:p>
          <a:p>
            <a:r>
              <a:rPr lang="fr-FR" sz="1600" dirty="0"/>
              <a:t>103 = 50 garçons (48,5%) et 53 filles (51,5%)</a:t>
            </a:r>
          </a:p>
        </p:txBody>
      </p:sp>
      <p:sp>
        <p:nvSpPr>
          <p:cNvPr id="4" name="ZoneTexte 3"/>
          <p:cNvSpPr txBox="1"/>
          <p:nvPr/>
        </p:nvSpPr>
        <p:spPr>
          <a:xfrm>
            <a:off x="1593286" y="2731533"/>
            <a:ext cx="576064" cy="307777"/>
          </a:xfrm>
          <a:prstGeom prst="rect">
            <a:avLst/>
          </a:prstGeom>
          <a:noFill/>
        </p:spPr>
        <p:txBody>
          <a:bodyPr wrap="square" rtlCol="0">
            <a:spAutoFit/>
          </a:bodyPr>
          <a:lstStyle/>
          <a:p>
            <a:r>
              <a:rPr lang="fr-FR" sz="1400" dirty="0"/>
              <a:t>%</a:t>
            </a:r>
          </a:p>
        </p:txBody>
      </p:sp>
      <p:graphicFrame>
        <p:nvGraphicFramePr>
          <p:cNvPr id="5" name="Graphique 4"/>
          <p:cNvGraphicFramePr/>
          <p:nvPr/>
        </p:nvGraphicFramePr>
        <p:xfrm>
          <a:off x="1561682" y="2564904"/>
          <a:ext cx="6106662" cy="3816424"/>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Connecteur droit 5"/>
          <p:cNvCxnSpPr/>
          <p:nvPr/>
        </p:nvCxnSpPr>
        <p:spPr>
          <a:xfrm flipV="1">
            <a:off x="2627784" y="3039310"/>
            <a:ext cx="0" cy="30539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V="1">
            <a:off x="5333210" y="3039310"/>
            <a:ext cx="0" cy="30539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3995936" y="3039310"/>
            <a:ext cx="0" cy="30539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2051720" y="3135765"/>
            <a:ext cx="576064" cy="307777"/>
          </a:xfrm>
          <a:prstGeom prst="rect">
            <a:avLst/>
          </a:prstGeom>
          <a:noFill/>
        </p:spPr>
        <p:txBody>
          <a:bodyPr wrap="square" rtlCol="0">
            <a:spAutoFit/>
          </a:bodyPr>
          <a:lstStyle/>
          <a:p>
            <a:r>
              <a:rPr lang="fr-FR" sz="1400" dirty="0"/>
              <a:t>Env.</a:t>
            </a:r>
          </a:p>
        </p:txBody>
      </p:sp>
      <p:sp>
        <p:nvSpPr>
          <p:cNvPr id="10" name="ZoneTexte 9"/>
          <p:cNvSpPr txBox="1"/>
          <p:nvPr/>
        </p:nvSpPr>
        <p:spPr>
          <a:xfrm>
            <a:off x="4699507" y="3126545"/>
            <a:ext cx="576064" cy="307777"/>
          </a:xfrm>
          <a:prstGeom prst="rect">
            <a:avLst/>
          </a:prstGeom>
          <a:noFill/>
        </p:spPr>
        <p:txBody>
          <a:bodyPr wrap="square" rtlCol="0">
            <a:spAutoFit/>
          </a:bodyPr>
          <a:lstStyle/>
          <a:p>
            <a:r>
              <a:rPr lang="fr-FR" sz="1400" dirty="0"/>
              <a:t>Env.</a:t>
            </a:r>
          </a:p>
        </p:txBody>
      </p:sp>
      <p:sp>
        <p:nvSpPr>
          <p:cNvPr id="11" name="ZoneTexte 10"/>
          <p:cNvSpPr txBox="1"/>
          <p:nvPr/>
        </p:nvSpPr>
        <p:spPr>
          <a:xfrm>
            <a:off x="3374893" y="3126546"/>
            <a:ext cx="576064" cy="307777"/>
          </a:xfrm>
          <a:prstGeom prst="rect">
            <a:avLst/>
          </a:prstGeom>
          <a:noFill/>
        </p:spPr>
        <p:txBody>
          <a:bodyPr wrap="square" rtlCol="0">
            <a:spAutoFit/>
          </a:bodyPr>
          <a:lstStyle/>
          <a:p>
            <a:r>
              <a:rPr lang="fr-FR" sz="1400" dirty="0"/>
              <a:t>Env.</a:t>
            </a:r>
          </a:p>
        </p:txBody>
      </p:sp>
      <p:sp>
        <p:nvSpPr>
          <p:cNvPr id="12" name="ZoneTexte 11"/>
          <p:cNvSpPr txBox="1"/>
          <p:nvPr/>
        </p:nvSpPr>
        <p:spPr>
          <a:xfrm>
            <a:off x="5267130" y="3131103"/>
            <a:ext cx="720080" cy="307777"/>
          </a:xfrm>
          <a:prstGeom prst="rect">
            <a:avLst/>
          </a:prstGeom>
          <a:noFill/>
        </p:spPr>
        <p:txBody>
          <a:bodyPr wrap="square" rtlCol="0">
            <a:spAutoFit/>
          </a:bodyPr>
          <a:lstStyle/>
          <a:p>
            <a:r>
              <a:rPr lang="fr-FR" sz="1400" dirty="0"/>
              <a:t>Santé</a:t>
            </a:r>
          </a:p>
        </p:txBody>
      </p:sp>
      <p:sp>
        <p:nvSpPr>
          <p:cNvPr id="13" name="ZoneTexte 12"/>
          <p:cNvSpPr txBox="1"/>
          <p:nvPr/>
        </p:nvSpPr>
        <p:spPr>
          <a:xfrm>
            <a:off x="3950957" y="3126543"/>
            <a:ext cx="720080" cy="307777"/>
          </a:xfrm>
          <a:prstGeom prst="rect">
            <a:avLst/>
          </a:prstGeom>
          <a:noFill/>
        </p:spPr>
        <p:txBody>
          <a:bodyPr wrap="square" rtlCol="0">
            <a:spAutoFit/>
          </a:bodyPr>
          <a:lstStyle/>
          <a:p>
            <a:r>
              <a:rPr lang="fr-FR" sz="1400" dirty="0"/>
              <a:t>Santé</a:t>
            </a:r>
          </a:p>
        </p:txBody>
      </p:sp>
      <p:sp>
        <p:nvSpPr>
          <p:cNvPr id="14" name="ZoneTexte 13"/>
          <p:cNvSpPr txBox="1"/>
          <p:nvPr/>
        </p:nvSpPr>
        <p:spPr>
          <a:xfrm>
            <a:off x="2627784" y="3126544"/>
            <a:ext cx="720080" cy="307777"/>
          </a:xfrm>
          <a:prstGeom prst="rect">
            <a:avLst/>
          </a:prstGeom>
          <a:noFill/>
        </p:spPr>
        <p:txBody>
          <a:bodyPr wrap="square" rtlCol="0">
            <a:spAutoFit/>
          </a:bodyPr>
          <a:lstStyle/>
          <a:p>
            <a:r>
              <a:rPr lang="fr-FR" sz="1400" dirty="0"/>
              <a:t>Santé</a:t>
            </a:r>
          </a:p>
        </p:txBody>
      </p:sp>
      <p:sp>
        <p:nvSpPr>
          <p:cNvPr id="15" name="ZoneTexte 14"/>
          <p:cNvSpPr txBox="1"/>
          <p:nvPr/>
        </p:nvSpPr>
        <p:spPr>
          <a:xfrm>
            <a:off x="5324330" y="4005064"/>
            <a:ext cx="288032" cy="307777"/>
          </a:xfrm>
          <a:prstGeom prst="rect">
            <a:avLst/>
          </a:prstGeom>
          <a:noFill/>
        </p:spPr>
        <p:txBody>
          <a:bodyPr wrap="square" rtlCol="0">
            <a:spAutoFit/>
          </a:bodyPr>
          <a:lstStyle/>
          <a:p>
            <a:r>
              <a:rPr lang="fr-FR" sz="1400" dirty="0"/>
              <a:t>F</a:t>
            </a:r>
          </a:p>
        </p:txBody>
      </p:sp>
      <p:sp>
        <p:nvSpPr>
          <p:cNvPr id="16" name="ZoneTexte 15"/>
          <p:cNvSpPr txBox="1"/>
          <p:nvPr/>
        </p:nvSpPr>
        <p:spPr>
          <a:xfrm>
            <a:off x="3957920" y="4005064"/>
            <a:ext cx="288032" cy="307777"/>
          </a:xfrm>
          <a:prstGeom prst="rect">
            <a:avLst/>
          </a:prstGeom>
          <a:noFill/>
        </p:spPr>
        <p:txBody>
          <a:bodyPr wrap="square" rtlCol="0">
            <a:spAutoFit/>
          </a:bodyPr>
          <a:lstStyle/>
          <a:p>
            <a:r>
              <a:rPr lang="fr-FR" sz="1400" dirty="0"/>
              <a:t>F</a:t>
            </a:r>
          </a:p>
        </p:txBody>
      </p:sp>
      <p:sp>
        <p:nvSpPr>
          <p:cNvPr id="17" name="ZoneTexte 16"/>
          <p:cNvSpPr txBox="1"/>
          <p:nvPr/>
        </p:nvSpPr>
        <p:spPr>
          <a:xfrm>
            <a:off x="2627784" y="3589783"/>
            <a:ext cx="288032" cy="307777"/>
          </a:xfrm>
          <a:prstGeom prst="rect">
            <a:avLst/>
          </a:prstGeom>
          <a:noFill/>
        </p:spPr>
        <p:txBody>
          <a:bodyPr wrap="square" rtlCol="0">
            <a:spAutoFit/>
          </a:bodyPr>
          <a:lstStyle/>
          <a:p>
            <a:r>
              <a:rPr lang="fr-FR" sz="1400" dirty="0"/>
              <a:t>F</a:t>
            </a:r>
          </a:p>
        </p:txBody>
      </p:sp>
      <p:sp>
        <p:nvSpPr>
          <p:cNvPr id="18" name="ZoneTexte 17"/>
          <p:cNvSpPr txBox="1"/>
          <p:nvPr/>
        </p:nvSpPr>
        <p:spPr>
          <a:xfrm>
            <a:off x="4843523" y="5157192"/>
            <a:ext cx="288032" cy="307777"/>
          </a:xfrm>
          <a:prstGeom prst="rect">
            <a:avLst/>
          </a:prstGeom>
          <a:noFill/>
        </p:spPr>
        <p:txBody>
          <a:bodyPr wrap="square" rtlCol="0">
            <a:spAutoFit/>
          </a:bodyPr>
          <a:lstStyle/>
          <a:p>
            <a:r>
              <a:rPr lang="fr-FR" sz="1400" dirty="0"/>
              <a:t>F</a:t>
            </a:r>
          </a:p>
        </p:txBody>
      </p:sp>
      <p:sp>
        <p:nvSpPr>
          <p:cNvPr id="19" name="ZoneTexte 18"/>
          <p:cNvSpPr txBox="1"/>
          <p:nvPr/>
        </p:nvSpPr>
        <p:spPr>
          <a:xfrm>
            <a:off x="3493612" y="5192909"/>
            <a:ext cx="288032" cy="307777"/>
          </a:xfrm>
          <a:prstGeom prst="rect">
            <a:avLst/>
          </a:prstGeom>
          <a:noFill/>
        </p:spPr>
        <p:txBody>
          <a:bodyPr wrap="square" rtlCol="0">
            <a:spAutoFit/>
          </a:bodyPr>
          <a:lstStyle/>
          <a:p>
            <a:r>
              <a:rPr lang="fr-FR" sz="1400" dirty="0"/>
              <a:t>F</a:t>
            </a:r>
          </a:p>
        </p:txBody>
      </p:sp>
      <p:sp>
        <p:nvSpPr>
          <p:cNvPr id="20" name="ZoneTexte 19"/>
          <p:cNvSpPr txBox="1"/>
          <p:nvPr/>
        </p:nvSpPr>
        <p:spPr>
          <a:xfrm>
            <a:off x="2137271" y="5661248"/>
            <a:ext cx="288032" cy="307777"/>
          </a:xfrm>
          <a:prstGeom prst="rect">
            <a:avLst/>
          </a:prstGeom>
          <a:noFill/>
        </p:spPr>
        <p:txBody>
          <a:bodyPr wrap="square" rtlCol="0">
            <a:spAutoFit/>
          </a:bodyPr>
          <a:lstStyle/>
          <a:p>
            <a:r>
              <a:rPr lang="fr-FR" sz="1400" dirty="0"/>
              <a:t>F</a:t>
            </a:r>
          </a:p>
        </p:txBody>
      </p:sp>
      <p:sp>
        <p:nvSpPr>
          <p:cNvPr id="21" name="ZoneTexte 20"/>
          <p:cNvSpPr txBox="1"/>
          <p:nvPr/>
        </p:nvSpPr>
        <p:spPr>
          <a:xfrm>
            <a:off x="5555691" y="4692687"/>
            <a:ext cx="288032" cy="307777"/>
          </a:xfrm>
          <a:prstGeom prst="rect">
            <a:avLst/>
          </a:prstGeom>
          <a:noFill/>
        </p:spPr>
        <p:txBody>
          <a:bodyPr wrap="square" rtlCol="0">
            <a:spAutoFit/>
          </a:bodyPr>
          <a:lstStyle/>
          <a:p>
            <a:r>
              <a:rPr lang="fr-FR" sz="1400" dirty="0"/>
              <a:t>G</a:t>
            </a:r>
          </a:p>
        </p:txBody>
      </p:sp>
      <p:sp>
        <p:nvSpPr>
          <p:cNvPr id="22" name="ZoneTexte 21"/>
          <p:cNvSpPr txBox="1"/>
          <p:nvPr/>
        </p:nvSpPr>
        <p:spPr>
          <a:xfrm>
            <a:off x="4180907" y="4885132"/>
            <a:ext cx="288032" cy="307777"/>
          </a:xfrm>
          <a:prstGeom prst="rect">
            <a:avLst/>
          </a:prstGeom>
          <a:noFill/>
        </p:spPr>
        <p:txBody>
          <a:bodyPr wrap="square" rtlCol="0">
            <a:spAutoFit/>
          </a:bodyPr>
          <a:lstStyle/>
          <a:p>
            <a:r>
              <a:rPr lang="fr-FR" sz="1400" dirty="0"/>
              <a:t>G</a:t>
            </a:r>
          </a:p>
        </p:txBody>
      </p:sp>
      <p:sp>
        <p:nvSpPr>
          <p:cNvPr id="23" name="ZoneTexte 22"/>
          <p:cNvSpPr txBox="1"/>
          <p:nvPr/>
        </p:nvSpPr>
        <p:spPr>
          <a:xfrm>
            <a:off x="5036298" y="4555054"/>
            <a:ext cx="288032" cy="307777"/>
          </a:xfrm>
          <a:prstGeom prst="rect">
            <a:avLst/>
          </a:prstGeom>
          <a:noFill/>
        </p:spPr>
        <p:txBody>
          <a:bodyPr wrap="square" rtlCol="0">
            <a:spAutoFit/>
          </a:bodyPr>
          <a:lstStyle/>
          <a:p>
            <a:r>
              <a:rPr lang="fr-FR" sz="1400" dirty="0"/>
              <a:t>G</a:t>
            </a:r>
          </a:p>
        </p:txBody>
      </p:sp>
      <p:sp>
        <p:nvSpPr>
          <p:cNvPr id="24" name="ZoneTexte 23"/>
          <p:cNvSpPr txBox="1"/>
          <p:nvPr/>
        </p:nvSpPr>
        <p:spPr>
          <a:xfrm>
            <a:off x="3699852" y="4255651"/>
            <a:ext cx="288032" cy="307777"/>
          </a:xfrm>
          <a:prstGeom prst="rect">
            <a:avLst/>
          </a:prstGeom>
          <a:noFill/>
        </p:spPr>
        <p:txBody>
          <a:bodyPr wrap="square" rtlCol="0">
            <a:spAutoFit/>
          </a:bodyPr>
          <a:lstStyle/>
          <a:p>
            <a:r>
              <a:rPr lang="fr-FR" sz="1400" dirty="0"/>
              <a:t>G</a:t>
            </a:r>
          </a:p>
        </p:txBody>
      </p:sp>
      <p:sp>
        <p:nvSpPr>
          <p:cNvPr id="25" name="ZoneTexte 24"/>
          <p:cNvSpPr txBox="1"/>
          <p:nvPr/>
        </p:nvSpPr>
        <p:spPr>
          <a:xfrm>
            <a:off x="2843808" y="4708943"/>
            <a:ext cx="288032" cy="307777"/>
          </a:xfrm>
          <a:prstGeom prst="rect">
            <a:avLst/>
          </a:prstGeom>
          <a:noFill/>
        </p:spPr>
        <p:txBody>
          <a:bodyPr wrap="square" rtlCol="0">
            <a:spAutoFit/>
          </a:bodyPr>
          <a:lstStyle/>
          <a:p>
            <a:r>
              <a:rPr lang="fr-FR" sz="1400" dirty="0"/>
              <a:t>G</a:t>
            </a:r>
          </a:p>
        </p:txBody>
      </p:sp>
      <p:sp>
        <p:nvSpPr>
          <p:cNvPr id="26" name="ZoneTexte 25"/>
          <p:cNvSpPr txBox="1"/>
          <p:nvPr/>
        </p:nvSpPr>
        <p:spPr>
          <a:xfrm>
            <a:off x="2373667" y="4412414"/>
            <a:ext cx="288032" cy="307777"/>
          </a:xfrm>
          <a:prstGeom prst="rect">
            <a:avLst/>
          </a:prstGeom>
          <a:noFill/>
        </p:spPr>
        <p:txBody>
          <a:bodyPr wrap="square" rtlCol="0">
            <a:spAutoFit/>
          </a:bodyPr>
          <a:lstStyle/>
          <a:p>
            <a:r>
              <a:rPr lang="fr-FR" sz="1400" dirty="0"/>
              <a:t>G</a:t>
            </a:r>
          </a:p>
        </p:txBody>
      </p:sp>
      <p:sp>
        <p:nvSpPr>
          <p:cNvPr id="3" name="ZoneTexte 2"/>
          <p:cNvSpPr txBox="1"/>
          <p:nvPr/>
        </p:nvSpPr>
        <p:spPr>
          <a:xfrm>
            <a:off x="6291595" y="5800908"/>
            <a:ext cx="2160240" cy="584775"/>
          </a:xfrm>
          <a:prstGeom prst="rect">
            <a:avLst/>
          </a:prstGeom>
          <a:noFill/>
        </p:spPr>
        <p:txBody>
          <a:bodyPr wrap="square" rtlCol="0">
            <a:spAutoFit/>
          </a:bodyPr>
          <a:lstStyle/>
          <a:p>
            <a:r>
              <a:rPr lang="fr-FR" sz="1600" dirty="0"/>
              <a:t>« Les écarts semblent se réduire »</a:t>
            </a:r>
          </a:p>
        </p:txBody>
      </p:sp>
    </p:spTree>
    <p:extLst>
      <p:ext uri="{BB962C8B-B14F-4D97-AF65-F5344CB8AC3E}">
        <p14:creationId xmlns:p14="http://schemas.microsoft.com/office/powerpoint/2010/main" val="3622630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404664"/>
            <a:ext cx="8208912" cy="2062103"/>
          </a:xfrm>
          <a:prstGeom prst="rect">
            <a:avLst/>
          </a:prstGeom>
        </p:spPr>
        <p:txBody>
          <a:bodyPr wrap="square">
            <a:spAutoFit/>
          </a:bodyPr>
          <a:lstStyle/>
          <a:p>
            <a:r>
              <a:rPr lang="fr-FR" sz="1600" b="1" u="sng" dirty="0"/>
              <a:t>Cohorte 1 (2013)</a:t>
            </a:r>
            <a:r>
              <a:rPr lang="fr-FR" sz="1600" dirty="0"/>
              <a:t> : élèves n’ayant </a:t>
            </a:r>
            <a:r>
              <a:rPr lang="fr-FR" sz="1600" b="1" u="sng" dirty="0"/>
              <a:t>jamais</a:t>
            </a:r>
            <a:r>
              <a:rPr lang="fr-FR" sz="1600" dirty="0"/>
              <a:t> été sensibilisés à l’égalité filles / garçons dans leur cursus. 107 = 58 garçons (54%) et 49 filles (46%)</a:t>
            </a:r>
          </a:p>
          <a:p>
            <a:r>
              <a:rPr lang="fr-FR" sz="1600" dirty="0"/>
              <a:t> </a:t>
            </a:r>
          </a:p>
          <a:p>
            <a:r>
              <a:rPr lang="fr-FR" sz="1600" b="1" u="sng" dirty="0"/>
              <a:t>Cohorte 2 (2014)</a:t>
            </a:r>
            <a:r>
              <a:rPr lang="fr-FR" sz="1600" dirty="0"/>
              <a:t>: élèves ayant été sensibilisés à l’égalité filles / garçons </a:t>
            </a:r>
            <a:r>
              <a:rPr lang="fr-FR" sz="1600" b="1" u="sng" dirty="0"/>
              <a:t>en 5</a:t>
            </a:r>
            <a:r>
              <a:rPr lang="fr-FR" sz="1600" b="1" u="sng" baseline="30000" dirty="0"/>
              <a:t>e</a:t>
            </a:r>
            <a:r>
              <a:rPr lang="fr-FR" sz="1600" b="1" u="sng" dirty="0"/>
              <a:t> et en 3</a:t>
            </a:r>
            <a:r>
              <a:rPr lang="fr-FR" sz="1600" b="1" u="sng" baseline="30000" dirty="0"/>
              <a:t>e</a:t>
            </a:r>
            <a:r>
              <a:rPr lang="fr-FR" sz="1600" dirty="0"/>
              <a:t> </a:t>
            </a:r>
          </a:p>
          <a:p>
            <a:r>
              <a:rPr lang="fr-FR" sz="1600" dirty="0"/>
              <a:t>81 = 34 garçons (42%) et 47 filles (58%)</a:t>
            </a:r>
          </a:p>
          <a:p>
            <a:r>
              <a:rPr lang="fr-FR" sz="1600" dirty="0"/>
              <a:t> </a:t>
            </a:r>
          </a:p>
          <a:p>
            <a:r>
              <a:rPr lang="fr-FR" sz="1600" b="1" u="sng" dirty="0"/>
              <a:t>Cohorte 3 (2015)</a:t>
            </a:r>
            <a:r>
              <a:rPr lang="fr-FR" sz="1600" dirty="0"/>
              <a:t> : élèves ayant été sensibilisés à l’égalité filles / garçons </a:t>
            </a:r>
            <a:r>
              <a:rPr lang="fr-FR" sz="1600" b="1" u="sng" dirty="0"/>
              <a:t>en 5</a:t>
            </a:r>
            <a:r>
              <a:rPr lang="fr-FR" sz="1600" b="1" u="sng" baseline="30000" dirty="0"/>
              <a:t>e</a:t>
            </a:r>
            <a:endParaRPr lang="fr-FR" sz="1600" dirty="0"/>
          </a:p>
          <a:p>
            <a:r>
              <a:rPr lang="fr-FR" sz="1600" dirty="0"/>
              <a:t>103 = 50 garçons (48,5%) et 53 filles (51,5%)</a:t>
            </a:r>
          </a:p>
        </p:txBody>
      </p:sp>
      <p:sp>
        <p:nvSpPr>
          <p:cNvPr id="4" name="ZoneTexte 3"/>
          <p:cNvSpPr txBox="1"/>
          <p:nvPr/>
        </p:nvSpPr>
        <p:spPr>
          <a:xfrm>
            <a:off x="1593286" y="2731533"/>
            <a:ext cx="576064" cy="307777"/>
          </a:xfrm>
          <a:prstGeom prst="rect">
            <a:avLst/>
          </a:prstGeom>
          <a:noFill/>
        </p:spPr>
        <p:txBody>
          <a:bodyPr wrap="square" rtlCol="0">
            <a:spAutoFit/>
          </a:bodyPr>
          <a:lstStyle/>
          <a:p>
            <a:r>
              <a:rPr lang="fr-FR" sz="1400" dirty="0"/>
              <a:t>%</a:t>
            </a:r>
          </a:p>
        </p:txBody>
      </p:sp>
      <p:graphicFrame>
        <p:nvGraphicFramePr>
          <p:cNvPr id="5" name="Graphique 4"/>
          <p:cNvGraphicFramePr/>
          <p:nvPr/>
        </p:nvGraphicFramePr>
        <p:xfrm>
          <a:off x="1561682" y="2564904"/>
          <a:ext cx="6106662" cy="3816424"/>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Connecteur droit 5"/>
          <p:cNvCxnSpPr/>
          <p:nvPr/>
        </p:nvCxnSpPr>
        <p:spPr>
          <a:xfrm flipV="1">
            <a:off x="2627784" y="3039310"/>
            <a:ext cx="0" cy="30539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V="1">
            <a:off x="5324330" y="3039310"/>
            <a:ext cx="0" cy="30539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3995936" y="3039310"/>
            <a:ext cx="0" cy="30539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2051720" y="3135765"/>
            <a:ext cx="576064" cy="307777"/>
          </a:xfrm>
          <a:prstGeom prst="rect">
            <a:avLst/>
          </a:prstGeom>
          <a:noFill/>
        </p:spPr>
        <p:txBody>
          <a:bodyPr wrap="square" rtlCol="0">
            <a:spAutoFit/>
          </a:bodyPr>
          <a:lstStyle/>
          <a:p>
            <a:r>
              <a:rPr lang="fr-FR" sz="1400" dirty="0"/>
              <a:t>Env.</a:t>
            </a:r>
          </a:p>
        </p:txBody>
      </p:sp>
      <p:sp>
        <p:nvSpPr>
          <p:cNvPr id="10" name="ZoneTexte 9"/>
          <p:cNvSpPr txBox="1"/>
          <p:nvPr/>
        </p:nvSpPr>
        <p:spPr>
          <a:xfrm>
            <a:off x="4699507" y="3126545"/>
            <a:ext cx="576064" cy="307777"/>
          </a:xfrm>
          <a:prstGeom prst="rect">
            <a:avLst/>
          </a:prstGeom>
          <a:noFill/>
        </p:spPr>
        <p:txBody>
          <a:bodyPr wrap="square" rtlCol="0">
            <a:spAutoFit/>
          </a:bodyPr>
          <a:lstStyle/>
          <a:p>
            <a:r>
              <a:rPr lang="fr-FR" sz="1400" dirty="0"/>
              <a:t>Env.</a:t>
            </a:r>
          </a:p>
        </p:txBody>
      </p:sp>
      <p:sp>
        <p:nvSpPr>
          <p:cNvPr id="11" name="ZoneTexte 10"/>
          <p:cNvSpPr txBox="1"/>
          <p:nvPr/>
        </p:nvSpPr>
        <p:spPr>
          <a:xfrm>
            <a:off x="3374893" y="3126546"/>
            <a:ext cx="576064" cy="307777"/>
          </a:xfrm>
          <a:prstGeom prst="rect">
            <a:avLst/>
          </a:prstGeom>
          <a:noFill/>
        </p:spPr>
        <p:txBody>
          <a:bodyPr wrap="square" rtlCol="0">
            <a:spAutoFit/>
          </a:bodyPr>
          <a:lstStyle/>
          <a:p>
            <a:r>
              <a:rPr lang="fr-FR" sz="1400" dirty="0"/>
              <a:t>Env.</a:t>
            </a:r>
          </a:p>
        </p:txBody>
      </p:sp>
      <p:sp>
        <p:nvSpPr>
          <p:cNvPr id="12" name="ZoneTexte 11"/>
          <p:cNvSpPr txBox="1"/>
          <p:nvPr/>
        </p:nvSpPr>
        <p:spPr>
          <a:xfrm>
            <a:off x="5267130" y="3131103"/>
            <a:ext cx="720080" cy="307777"/>
          </a:xfrm>
          <a:prstGeom prst="rect">
            <a:avLst/>
          </a:prstGeom>
          <a:noFill/>
        </p:spPr>
        <p:txBody>
          <a:bodyPr wrap="square" rtlCol="0">
            <a:spAutoFit/>
          </a:bodyPr>
          <a:lstStyle/>
          <a:p>
            <a:r>
              <a:rPr lang="fr-FR" sz="1400" dirty="0"/>
              <a:t>Santé</a:t>
            </a:r>
          </a:p>
        </p:txBody>
      </p:sp>
      <p:sp>
        <p:nvSpPr>
          <p:cNvPr id="13" name="ZoneTexte 12"/>
          <p:cNvSpPr txBox="1"/>
          <p:nvPr/>
        </p:nvSpPr>
        <p:spPr>
          <a:xfrm>
            <a:off x="3950957" y="3126543"/>
            <a:ext cx="720080" cy="307777"/>
          </a:xfrm>
          <a:prstGeom prst="rect">
            <a:avLst/>
          </a:prstGeom>
          <a:noFill/>
        </p:spPr>
        <p:txBody>
          <a:bodyPr wrap="square" rtlCol="0">
            <a:spAutoFit/>
          </a:bodyPr>
          <a:lstStyle/>
          <a:p>
            <a:r>
              <a:rPr lang="fr-FR" sz="1400" dirty="0"/>
              <a:t>Santé</a:t>
            </a:r>
          </a:p>
        </p:txBody>
      </p:sp>
      <p:sp>
        <p:nvSpPr>
          <p:cNvPr id="14" name="ZoneTexte 13"/>
          <p:cNvSpPr txBox="1"/>
          <p:nvPr/>
        </p:nvSpPr>
        <p:spPr>
          <a:xfrm>
            <a:off x="2627784" y="3126544"/>
            <a:ext cx="720080" cy="307777"/>
          </a:xfrm>
          <a:prstGeom prst="rect">
            <a:avLst/>
          </a:prstGeom>
          <a:noFill/>
        </p:spPr>
        <p:txBody>
          <a:bodyPr wrap="square" rtlCol="0">
            <a:spAutoFit/>
          </a:bodyPr>
          <a:lstStyle/>
          <a:p>
            <a:r>
              <a:rPr lang="fr-FR" sz="1400" dirty="0"/>
              <a:t>Santé</a:t>
            </a:r>
          </a:p>
        </p:txBody>
      </p:sp>
      <p:sp>
        <p:nvSpPr>
          <p:cNvPr id="15" name="ZoneTexte 14"/>
          <p:cNvSpPr txBox="1"/>
          <p:nvPr/>
        </p:nvSpPr>
        <p:spPr>
          <a:xfrm>
            <a:off x="5324330" y="4005064"/>
            <a:ext cx="288032" cy="307777"/>
          </a:xfrm>
          <a:prstGeom prst="rect">
            <a:avLst/>
          </a:prstGeom>
          <a:noFill/>
        </p:spPr>
        <p:txBody>
          <a:bodyPr wrap="square" rtlCol="0">
            <a:spAutoFit/>
          </a:bodyPr>
          <a:lstStyle/>
          <a:p>
            <a:r>
              <a:rPr lang="fr-FR" sz="1400" dirty="0"/>
              <a:t>F</a:t>
            </a:r>
          </a:p>
        </p:txBody>
      </p:sp>
      <p:sp>
        <p:nvSpPr>
          <p:cNvPr id="16" name="ZoneTexte 15"/>
          <p:cNvSpPr txBox="1"/>
          <p:nvPr/>
        </p:nvSpPr>
        <p:spPr>
          <a:xfrm>
            <a:off x="3957920" y="4005064"/>
            <a:ext cx="288032" cy="307777"/>
          </a:xfrm>
          <a:prstGeom prst="rect">
            <a:avLst/>
          </a:prstGeom>
          <a:noFill/>
        </p:spPr>
        <p:txBody>
          <a:bodyPr wrap="square" rtlCol="0">
            <a:spAutoFit/>
          </a:bodyPr>
          <a:lstStyle/>
          <a:p>
            <a:r>
              <a:rPr lang="fr-FR" sz="1400" dirty="0"/>
              <a:t>F</a:t>
            </a:r>
          </a:p>
        </p:txBody>
      </p:sp>
      <p:sp>
        <p:nvSpPr>
          <p:cNvPr id="17" name="ZoneTexte 16"/>
          <p:cNvSpPr txBox="1"/>
          <p:nvPr/>
        </p:nvSpPr>
        <p:spPr>
          <a:xfrm>
            <a:off x="2627784" y="3589783"/>
            <a:ext cx="288032" cy="307777"/>
          </a:xfrm>
          <a:prstGeom prst="rect">
            <a:avLst/>
          </a:prstGeom>
          <a:noFill/>
        </p:spPr>
        <p:txBody>
          <a:bodyPr wrap="square" rtlCol="0">
            <a:spAutoFit/>
          </a:bodyPr>
          <a:lstStyle/>
          <a:p>
            <a:r>
              <a:rPr lang="fr-FR" sz="1400" dirty="0"/>
              <a:t>F</a:t>
            </a:r>
          </a:p>
        </p:txBody>
      </p:sp>
      <p:sp>
        <p:nvSpPr>
          <p:cNvPr id="18" name="ZoneTexte 17"/>
          <p:cNvSpPr txBox="1"/>
          <p:nvPr/>
        </p:nvSpPr>
        <p:spPr>
          <a:xfrm>
            <a:off x="4843523" y="5157192"/>
            <a:ext cx="288032" cy="307777"/>
          </a:xfrm>
          <a:prstGeom prst="rect">
            <a:avLst/>
          </a:prstGeom>
          <a:noFill/>
        </p:spPr>
        <p:txBody>
          <a:bodyPr wrap="square" rtlCol="0">
            <a:spAutoFit/>
          </a:bodyPr>
          <a:lstStyle/>
          <a:p>
            <a:r>
              <a:rPr lang="fr-FR" sz="1400" dirty="0"/>
              <a:t>F</a:t>
            </a:r>
          </a:p>
        </p:txBody>
      </p:sp>
      <p:sp>
        <p:nvSpPr>
          <p:cNvPr id="19" name="ZoneTexte 18"/>
          <p:cNvSpPr txBox="1"/>
          <p:nvPr/>
        </p:nvSpPr>
        <p:spPr>
          <a:xfrm>
            <a:off x="3493612" y="5192909"/>
            <a:ext cx="288032" cy="307777"/>
          </a:xfrm>
          <a:prstGeom prst="rect">
            <a:avLst/>
          </a:prstGeom>
          <a:noFill/>
        </p:spPr>
        <p:txBody>
          <a:bodyPr wrap="square" rtlCol="0">
            <a:spAutoFit/>
          </a:bodyPr>
          <a:lstStyle/>
          <a:p>
            <a:r>
              <a:rPr lang="fr-FR" sz="1400" dirty="0"/>
              <a:t>F</a:t>
            </a:r>
          </a:p>
        </p:txBody>
      </p:sp>
      <p:sp>
        <p:nvSpPr>
          <p:cNvPr id="20" name="ZoneTexte 19"/>
          <p:cNvSpPr txBox="1"/>
          <p:nvPr/>
        </p:nvSpPr>
        <p:spPr>
          <a:xfrm>
            <a:off x="2137271" y="5661248"/>
            <a:ext cx="288032" cy="307777"/>
          </a:xfrm>
          <a:prstGeom prst="rect">
            <a:avLst/>
          </a:prstGeom>
          <a:noFill/>
        </p:spPr>
        <p:txBody>
          <a:bodyPr wrap="square" rtlCol="0">
            <a:spAutoFit/>
          </a:bodyPr>
          <a:lstStyle/>
          <a:p>
            <a:r>
              <a:rPr lang="fr-FR" sz="1400" dirty="0"/>
              <a:t>F</a:t>
            </a:r>
          </a:p>
        </p:txBody>
      </p:sp>
      <p:sp>
        <p:nvSpPr>
          <p:cNvPr id="21" name="ZoneTexte 20"/>
          <p:cNvSpPr txBox="1"/>
          <p:nvPr/>
        </p:nvSpPr>
        <p:spPr>
          <a:xfrm>
            <a:off x="5555691" y="4692687"/>
            <a:ext cx="288032" cy="307777"/>
          </a:xfrm>
          <a:prstGeom prst="rect">
            <a:avLst/>
          </a:prstGeom>
          <a:noFill/>
        </p:spPr>
        <p:txBody>
          <a:bodyPr wrap="square" rtlCol="0">
            <a:spAutoFit/>
          </a:bodyPr>
          <a:lstStyle/>
          <a:p>
            <a:r>
              <a:rPr lang="fr-FR" sz="1400" dirty="0"/>
              <a:t>G</a:t>
            </a:r>
          </a:p>
        </p:txBody>
      </p:sp>
      <p:sp>
        <p:nvSpPr>
          <p:cNvPr id="22" name="ZoneTexte 21"/>
          <p:cNvSpPr txBox="1"/>
          <p:nvPr/>
        </p:nvSpPr>
        <p:spPr>
          <a:xfrm>
            <a:off x="4180907" y="4885132"/>
            <a:ext cx="288032" cy="307777"/>
          </a:xfrm>
          <a:prstGeom prst="rect">
            <a:avLst/>
          </a:prstGeom>
          <a:noFill/>
        </p:spPr>
        <p:txBody>
          <a:bodyPr wrap="square" rtlCol="0">
            <a:spAutoFit/>
          </a:bodyPr>
          <a:lstStyle/>
          <a:p>
            <a:r>
              <a:rPr lang="fr-FR" sz="1400" dirty="0"/>
              <a:t>G</a:t>
            </a:r>
          </a:p>
        </p:txBody>
      </p:sp>
      <p:sp>
        <p:nvSpPr>
          <p:cNvPr id="23" name="ZoneTexte 22"/>
          <p:cNvSpPr txBox="1"/>
          <p:nvPr/>
        </p:nvSpPr>
        <p:spPr>
          <a:xfrm>
            <a:off x="5036298" y="4555054"/>
            <a:ext cx="288032" cy="307777"/>
          </a:xfrm>
          <a:prstGeom prst="rect">
            <a:avLst/>
          </a:prstGeom>
          <a:noFill/>
        </p:spPr>
        <p:txBody>
          <a:bodyPr wrap="square" rtlCol="0">
            <a:spAutoFit/>
          </a:bodyPr>
          <a:lstStyle/>
          <a:p>
            <a:r>
              <a:rPr lang="fr-FR" sz="1400" dirty="0"/>
              <a:t>G</a:t>
            </a:r>
          </a:p>
        </p:txBody>
      </p:sp>
      <p:sp>
        <p:nvSpPr>
          <p:cNvPr id="24" name="ZoneTexte 23"/>
          <p:cNvSpPr txBox="1"/>
          <p:nvPr/>
        </p:nvSpPr>
        <p:spPr>
          <a:xfrm>
            <a:off x="3699852" y="4255651"/>
            <a:ext cx="288032" cy="307777"/>
          </a:xfrm>
          <a:prstGeom prst="rect">
            <a:avLst/>
          </a:prstGeom>
          <a:noFill/>
        </p:spPr>
        <p:txBody>
          <a:bodyPr wrap="square" rtlCol="0">
            <a:spAutoFit/>
          </a:bodyPr>
          <a:lstStyle/>
          <a:p>
            <a:r>
              <a:rPr lang="fr-FR" sz="1400" dirty="0"/>
              <a:t>G</a:t>
            </a:r>
          </a:p>
        </p:txBody>
      </p:sp>
      <p:sp>
        <p:nvSpPr>
          <p:cNvPr id="25" name="ZoneTexte 24"/>
          <p:cNvSpPr txBox="1"/>
          <p:nvPr/>
        </p:nvSpPr>
        <p:spPr>
          <a:xfrm>
            <a:off x="2843808" y="4708943"/>
            <a:ext cx="288032" cy="307777"/>
          </a:xfrm>
          <a:prstGeom prst="rect">
            <a:avLst/>
          </a:prstGeom>
          <a:noFill/>
        </p:spPr>
        <p:txBody>
          <a:bodyPr wrap="square" rtlCol="0">
            <a:spAutoFit/>
          </a:bodyPr>
          <a:lstStyle/>
          <a:p>
            <a:r>
              <a:rPr lang="fr-FR" sz="1400" dirty="0"/>
              <a:t>G</a:t>
            </a:r>
          </a:p>
        </p:txBody>
      </p:sp>
      <p:sp>
        <p:nvSpPr>
          <p:cNvPr id="26" name="ZoneTexte 25"/>
          <p:cNvSpPr txBox="1"/>
          <p:nvPr/>
        </p:nvSpPr>
        <p:spPr>
          <a:xfrm>
            <a:off x="2373667" y="4412414"/>
            <a:ext cx="288032" cy="307777"/>
          </a:xfrm>
          <a:prstGeom prst="rect">
            <a:avLst/>
          </a:prstGeom>
          <a:noFill/>
        </p:spPr>
        <p:txBody>
          <a:bodyPr wrap="square" rtlCol="0">
            <a:spAutoFit/>
          </a:bodyPr>
          <a:lstStyle/>
          <a:p>
            <a:r>
              <a:rPr lang="fr-FR" sz="1400" dirty="0"/>
              <a:t>G</a:t>
            </a:r>
          </a:p>
        </p:txBody>
      </p:sp>
      <p:sp>
        <p:nvSpPr>
          <p:cNvPr id="3" name="ZoneTexte 2"/>
          <p:cNvSpPr txBox="1"/>
          <p:nvPr/>
        </p:nvSpPr>
        <p:spPr>
          <a:xfrm>
            <a:off x="6291595" y="5800908"/>
            <a:ext cx="2160240" cy="584775"/>
          </a:xfrm>
          <a:prstGeom prst="rect">
            <a:avLst/>
          </a:prstGeom>
          <a:noFill/>
        </p:spPr>
        <p:txBody>
          <a:bodyPr wrap="square" rtlCol="0">
            <a:spAutoFit/>
          </a:bodyPr>
          <a:lstStyle/>
          <a:p>
            <a:r>
              <a:rPr lang="fr-FR" sz="1600" dirty="0"/>
              <a:t>« Les écarts semblent se réduire »</a:t>
            </a:r>
          </a:p>
        </p:txBody>
      </p:sp>
      <p:graphicFrame>
        <p:nvGraphicFramePr>
          <p:cNvPr id="30" name="Graphique 29">
            <a:extLst>
              <a:ext uri="{FF2B5EF4-FFF2-40B4-BE49-F238E27FC236}">
                <a16:creationId xmlns:a16="http://schemas.microsoft.com/office/drawing/2014/main" id="{ACA150F5-32AA-47DE-BDD8-2B28276D83C8}"/>
              </a:ext>
            </a:extLst>
          </p:cNvPr>
          <p:cNvGraphicFramePr/>
          <p:nvPr/>
        </p:nvGraphicFramePr>
        <p:xfrm>
          <a:off x="156580" y="3356993"/>
          <a:ext cx="1665923" cy="34563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5895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75765" y="2699047"/>
            <a:ext cx="576064" cy="307777"/>
          </a:xfrm>
          <a:prstGeom prst="rect">
            <a:avLst/>
          </a:prstGeom>
          <a:noFill/>
        </p:spPr>
        <p:txBody>
          <a:bodyPr wrap="square" rtlCol="0">
            <a:spAutoFit/>
          </a:bodyPr>
          <a:lstStyle/>
          <a:p>
            <a:r>
              <a:rPr lang="fr-FR" sz="1400" dirty="0"/>
              <a:t>%</a:t>
            </a:r>
          </a:p>
        </p:txBody>
      </p:sp>
      <p:sp>
        <p:nvSpPr>
          <p:cNvPr id="6" name="Rectangle 5"/>
          <p:cNvSpPr/>
          <p:nvPr/>
        </p:nvSpPr>
        <p:spPr>
          <a:xfrm>
            <a:off x="683568" y="404664"/>
            <a:ext cx="8208912" cy="2062103"/>
          </a:xfrm>
          <a:prstGeom prst="rect">
            <a:avLst/>
          </a:prstGeom>
        </p:spPr>
        <p:txBody>
          <a:bodyPr wrap="square">
            <a:spAutoFit/>
          </a:bodyPr>
          <a:lstStyle/>
          <a:p>
            <a:r>
              <a:rPr lang="fr-FR" sz="1600" b="1" u="sng" dirty="0"/>
              <a:t>Cohorte 1 (2013)</a:t>
            </a:r>
            <a:r>
              <a:rPr lang="fr-FR" sz="1600" dirty="0"/>
              <a:t> : élèves n’ayant </a:t>
            </a:r>
            <a:r>
              <a:rPr lang="fr-FR" sz="1600" b="1" u="sng" dirty="0"/>
              <a:t>jamais</a:t>
            </a:r>
            <a:r>
              <a:rPr lang="fr-FR" sz="1600" dirty="0"/>
              <a:t> été sensibilisés à l’égalité filles / garçons dans leur cursus. 107 = 58 garçons (54%) et 49 filles (46%)</a:t>
            </a:r>
          </a:p>
          <a:p>
            <a:r>
              <a:rPr lang="fr-FR" sz="1600" dirty="0"/>
              <a:t> </a:t>
            </a:r>
          </a:p>
          <a:p>
            <a:r>
              <a:rPr lang="fr-FR" sz="1600" b="1" u="sng" dirty="0"/>
              <a:t>Cohorte 2 (2014)</a:t>
            </a:r>
            <a:r>
              <a:rPr lang="fr-FR" sz="1600" dirty="0"/>
              <a:t>: élèves ayant été sensibilisés à l’égalité filles / garçons </a:t>
            </a:r>
            <a:r>
              <a:rPr lang="fr-FR" sz="1600" b="1" u="sng" dirty="0"/>
              <a:t>en 5</a:t>
            </a:r>
            <a:r>
              <a:rPr lang="fr-FR" sz="1600" b="1" u="sng" baseline="30000" dirty="0"/>
              <a:t>e</a:t>
            </a:r>
            <a:r>
              <a:rPr lang="fr-FR" sz="1600" b="1" u="sng" dirty="0"/>
              <a:t> et en 3</a:t>
            </a:r>
            <a:r>
              <a:rPr lang="fr-FR" sz="1600" b="1" u="sng" baseline="30000" dirty="0"/>
              <a:t>e</a:t>
            </a:r>
            <a:r>
              <a:rPr lang="fr-FR" sz="1600" dirty="0"/>
              <a:t> </a:t>
            </a:r>
          </a:p>
          <a:p>
            <a:r>
              <a:rPr lang="fr-FR" sz="1600" dirty="0"/>
              <a:t>81 = 34 garçons (42%) et 47 filles (58%)</a:t>
            </a:r>
          </a:p>
          <a:p>
            <a:r>
              <a:rPr lang="fr-FR" sz="1600" dirty="0"/>
              <a:t> </a:t>
            </a:r>
          </a:p>
          <a:p>
            <a:r>
              <a:rPr lang="fr-FR" sz="1600" b="1" u="sng" dirty="0"/>
              <a:t>Cohorte 3 (2015)</a:t>
            </a:r>
            <a:r>
              <a:rPr lang="fr-FR" sz="1600" dirty="0"/>
              <a:t> : élèves ayant été sensibilisés à l’égalité filles / garçons </a:t>
            </a:r>
            <a:r>
              <a:rPr lang="fr-FR" sz="1600" b="1" u="sng" dirty="0"/>
              <a:t>en 5</a:t>
            </a:r>
            <a:r>
              <a:rPr lang="fr-FR" sz="1600" b="1" u="sng" baseline="30000" dirty="0"/>
              <a:t>e</a:t>
            </a:r>
            <a:endParaRPr lang="fr-FR" sz="1600" dirty="0"/>
          </a:p>
          <a:p>
            <a:r>
              <a:rPr lang="fr-FR" sz="1600" dirty="0"/>
              <a:t>103 = 50 garçons (48,5%) et 53 filles (51,5%)</a:t>
            </a:r>
          </a:p>
        </p:txBody>
      </p:sp>
      <p:graphicFrame>
        <p:nvGraphicFramePr>
          <p:cNvPr id="7" name="Graphique 6"/>
          <p:cNvGraphicFramePr/>
          <p:nvPr/>
        </p:nvGraphicFramePr>
        <p:xfrm>
          <a:off x="1299810" y="2564904"/>
          <a:ext cx="6628075"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5580112" y="4077072"/>
            <a:ext cx="288032" cy="307777"/>
          </a:xfrm>
          <a:prstGeom prst="rect">
            <a:avLst/>
          </a:prstGeom>
          <a:noFill/>
        </p:spPr>
        <p:txBody>
          <a:bodyPr wrap="square" rtlCol="0">
            <a:spAutoFit/>
          </a:bodyPr>
          <a:lstStyle/>
          <a:p>
            <a:r>
              <a:rPr lang="fr-FR" sz="1400" b="1" dirty="0">
                <a:sym typeface="Symbol"/>
              </a:rPr>
              <a:t></a:t>
            </a:r>
            <a:endParaRPr lang="fr-FR" sz="1400" b="1" dirty="0"/>
          </a:p>
        </p:txBody>
      </p:sp>
      <p:sp>
        <p:nvSpPr>
          <p:cNvPr id="8" name="ZoneTexte 7"/>
          <p:cNvSpPr txBox="1"/>
          <p:nvPr/>
        </p:nvSpPr>
        <p:spPr>
          <a:xfrm>
            <a:off x="3779912" y="5733256"/>
            <a:ext cx="288032" cy="307777"/>
          </a:xfrm>
          <a:prstGeom prst="rect">
            <a:avLst/>
          </a:prstGeom>
          <a:noFill/>
        </p:spPr>
        <p:txBody>
          <a:bodyPr wrap="square" rtlCol="0">
            <a:spAutoFit/>
          </a:bodyPr>
          <a:lstStyle/>
          <a:p>
            <a:r>
              <a:rPr lang="fr-FR" sz="1400" b="1" dirty="0">
                <a:sym typeface="Symbol"/>
              </a:rPr>
              <a:t></a:t>
            </a:r>
            <a:endParaRPr lang="fr-FR" sz="1400" b="1" dirty="0"/>
          </a:p>
        </p:txBody>
      </p:sp>
      <p:sp>
        <p:nvSpPr>
          <p:cNvPr id="9" name="ZoneTexte 8"/>
          <p:cNvSpPr txBox="1"/>
          <p:nvPr/>
        </p:nvSpPr>
        <p:spPr>
          <a:xfrm>
            <a:off x="1979712" y="3589783"/>
            <a:ext cx="288032" cy="307777"/>
          </a:xfrm>
          <a:prstGeom prst="rect">
            <a:avLst/>
          </a:prstGeom>
          <a:noFill/>
        </p:spPr>
        <p:txBody>
          <a:bodyPr wrap="square" rtlCol="0">
            <a:spAutoFit/>
          </a:bodyPr>
          <a:lstStyle/>
          <a:p>
            <a:r>
              <a:rPr lang="fr-FR" sz="1400" b="1" dirty="0">
                <a:sym typeface="Symbol"/>
              </a:rPr>
              <a:t></a:t>
            </a:r>
            <a:endParaRPr lang="fr-FR" sz="1400" b="1" dirty="0"/>
          </a:p>
        </p:txBody>
      </p:sp>
      <p:sp>
        <p:nvSpPr>
          <p:cNvPr id="10" name="ZoneTexte 9"/>
          <p:cNvSpPr txBox="1"/>
          <p:nvPr/>
        </p:nvSpPr>
        <p:spPr>
          <a:xfrm>
            <a:off x="6300192" y="3771816"/>
            <a:ext cx="360040" cy="307777"/>
          </a:xfrm>
          <a:prstGeom prst="rect">
            <a:avLst/>
          </a:prstGeom>
          <a:noFill/>
        </p:spPr>
        <p:txBody>
          <a:bodyPr wrap="square" rtlCol="0">
            <a:spAutoFit/>
          </a:bodyPr>
          <a:lstStyle/>
          <a:p>
            <a:r>
              <a:rPr lang="fr-FR" sz="1400" b="1" dirty="0">
                <a:sym typeface="Symbol"/>
              </a:rPr>
              <a:t>5</a:t>
            </a:r>
            <a:r>
              <a:rPr lang="fr-FR" sz="1400" b="1" baseline="30000" dirty="0">
                <a:sym typeface="Symbol"/>
              </a:rPr>
              <a:t>e</a:t>
            </a:r>
            <a:r>
              <a:rPr lang="fr-FR" sz="1400" b="1" dirty="0">
                <a:sym typeface="Symbol"/>
              </a:rPr>
              <a:t> </a:t>
            </a:r>
            <a:endParaRPr lang="fr-FR" sz="1400" b="1" dirty="0"/>
          </a:p>
        </p:txBody>
      </p:sp>
      <p:sp>
        <p:nvSpPr>
          <p:cNvPr id="11" name="ZoneTexte 10"/>
          <p:cNvSpPr txBox="1"/>
          <p:nvPr/>
        </p:nvSpPr>
        <p:spPr>
          <a:xfrm>
            <a:off x="4499992" y="5425479"/>
            <a:ext cx="360040" cy="307777"/>
          </a:xfrm>
          <a:prstGeom prst="rect">
            <a:avLst/>
          </a:prstGeom>
          <a:noFill/>
        </p:spPr>
        <p:txBody>
          <a:bodyPr wrap="square" rtlCol="0">
            <a:spAutoFit/>
          </a:bodyPr>
          <a:lstStyle/>
          <a:p>
            <a:r>
              <a:rPr lang="fr-FR" sz="1400" b="1" dirty="0">
                <a:sym typeface="Symbol"/>
              </a:rPr>
              <a:t>5</a:t>
            </a:r>
            <a:r>
              <a:rPr lang="fr-FR" sz="1400" b="1" baseline="30000" dirty="0">
                <a:sym typeface="Symbol"/>
              </a:rPr>
              <a:t>e</a:t>
            </a:r>
            <a:r>
              <a:rPr lang="fr-FR" sz="1400" b="1" dirty="0">
                <a:sym typeface="Symbol"/>
              </a:rPr>
              <a:t> </a:t>
            </a:r>
            <a:endParaRPr lang="fr-FR" sz="1400" b="1" dirty="0"/>
          </a:p>
        </p:txBody>
      </p:sp>
      <p:sp>
        <p:nvSpPr>
          <p:cNvPr id="12" name="ZoneTexte 11"/>
          <p:cNvSpPr txBox="1"/>
          <p:nvPr/>
        </p:nvSpPr>
        <p:spPr>
          <a:xfrm>
            <a:off x="2699792" y="4079593"/>
            <a:ext cx="360040" cy="307777"/>
          </a:xfrm>
          <a:prstGeom prst="rect">
            <a:avLst/>
          </a:prstGeom>
          <a:noFill/>
        </p:spPr>
        <p:txBody>
          <a:bodyPr wrap="square" rtlCol="0">
            <a:spAutoFit/>
          </a:bodyPr>
          <a:lstStyle/>
          <a:p>
            <a:r>
              <a:rPr lang="fr-FR" sz="1400" b="1" dirty="0">
                <a:sym typeface="Symbol"/>
              </a:rPr>
              <a:t>5</a:t>
            </a:r>
            <a:r>
              <a:rPr lang="fr-FR" sz="1400" b="1" baseline="30000" dirty="0">
                <a:sym typeface="Symbol"/>
              </a:rPr>
              <a:t>e</a:t>
            </a:r>
            <a:r>
              <a:rPr lang="fr-FR" sz="1400" b="1" dirty="0">
                <a:sym typeface="Symbol"/>
              </a:rPr>
              <a:t> </a:t>
            </a:r>
            <a:endParaRPr lang="fr-FR" sz="1400" b="1" dirty="0"/>
          </a:p>
        </p:txBody>
      </p:sp>
      <p:sp>
        <p:nvSpPr>
          <p:cNvPr id="13" name="ZoneTexte 12"/>
          <p:cNvSpPr txBox="1"/>
          <p:nvPr/>
        </p:nvSpPr>
        <p:spPr>
          <a:xfrm>
            <a:off x="5937062" y="3592305"/>
            <a:ext cx="360040" cy="738664"/>
          </a:xfrm>
          <a:prstGeom prst="rect">
            <a:avLst/>
          </a:prstGeom>
          <a:noFill/>
        </p:spPr>
        <p:txBody>
          <a:bodyPr wrap="square" rtlCol="0">
            <a:spAutoFit/>
          </a:bodyPr>
          <a:lstStyle/>
          <a:p>
            <a:r>
              <a:rPr lang="fr-FR" sz="1400" b="1" dirty="0">
                <a:sym typeface="Symbol"/>
              </a:rPr>
              <a:t>5</a:t>
            </a:r>
            <a:r>
              <a:rPr lang="fr-FR" sz="1400" b="1" baseline="30000" dirty="0">
                <a:sym typeface="Symbol"/>
              </a:rPr>
              <a:t>e</a:t>
            </a:r>
          </a:p>
          <a:p>
            <a:r>
              <a:rPr lang="fr-FR" sz="1400" b="1" dirty="0">
                <a:sym typeface="Symbol"/>
              </a:rPr>
              <a:t>3</a:t>
            </a:r>
            <a:r>
              <a:rPr lang="fr-FR" sz="1200" b="1" baseline="30000" dirty="0">
                <a:sym typeface="Symbol"/>
              </a:rPr>
              <a:t>e</a:t>
            </a:r>
            <a:r>
              <a:rPr lang="fr-FR" sz="1400" b="1" dirty="0">
                <a:sym typeface="Symbol"/>
              </a:rPr>
              <a:t> </a:t>
            </a:r>
          </a:p>
          <a:p>
            <a:r>
              <a:rPr lang="fr-FR" sz="1400" b="1" baseline="30000" dirty="0">
                <a:sym typeface="Symbol"/>
              </a:rPr>
              <a:t> </a:t>
            </a:r>
            <a:r>
              <a:rPr lang="fr-FR" sz="1400" b="1" dirty="0">
                <a:sym typeface="Symbol"/>
              </a:rPr>
              <a:t> </a:t>
            </a:r>
            <a:endParaRPr lang="fr-FR" sz="1400" b="1" dirty="0"/>
          </a:p>
        </p:txBody>
      </p:sp>
      <p:sp>
        <p:nvSpPr>
          <p:cNvPr id="14" name="ZoneTexte 13"/>
          <p:cNvSpPr txBox="1"/>
          <p:nvPr/>
        </p:nvSpPr>
        <p:spPr>
          <a:xfrm>
            <a:off x="4139952" y="5303217"/>
            <a:ext cx="360040" cy="738664"/>
          </a:xfrm>
          <a:prstGeom prst="rect">
            <a:avLst/>
          </a:prstGeom>
          <a:noFill/>
        </p:spPr>
        <p:txBody>
          <a:bodyPr wrap="square" rtlCol="0">
            <a:spAutoFit/>
          </a:bodyPr>
          <a:lstStyle/>
          <a:p>
            <a:r>
              <a:rPr lang="fr-FR" sz="1400" b="1" dirty="0">
                <a:sym typeface="Symbol"/>
              </a:rPr>
              <a:t>5</a:t>
            </a:r>
            <a:r>
              <a:rPr lang="fr-FR" sz="1400" b="1" baseline="30000" dirty="0">
                <a:sym typeface="Symbol"/>
              </a:rPr>
              <a:t>e</a:t>
            </a:r>
          </a:p>
          <a:p>
            <a:r>
              <a:rPr lang="fr-FR" sz="1400" b="1" dirty="0">
                <a:sym typeface="Symbol"/>
              </a:rPr>
              <a:t>3</a:t>
            </a:r>
            <a:r>
              <a:rPr lang="fr-FR" sz="1200" b="1" baseline="30000" dirty="0">
                <a:sym typeface="Symbol"/>
              </a:rPr>
              <a:t>e</a:t>
            </a:r>
            <a:r>
              <a:rPr lang="fr-FR" sz="1400" b="1" dirty="0">
                <a:sym typeface="Symbol"/>
              </a:rPr>
              <a:t> </a:t>
            </a:r>
          </a:p>
          <a:p>
            <a:r>
              <a:rPr lang="fr-FR" sz="1400" b="1" baseline="30000" dirty="0">
                <a:sym typeface="Symbol"/>
              </a:rPr>
              <a:t> </a:t>
            </a:r>
            <a:r>
              <a:rPr lang="fr-FR" sz="1400" b="1" dirty="0">
                <a:sym typeface="Symbol"/>
              </a:rPr>
              <a:t> </a:t>
            </a:r>
            <a:endParaRPr lang="fr-FR" sz="1400" b="1" dirty="0"/>
          </a:p>
        </p:txBody>
      </p:sp>
      <p:sp>
        <p:nvSpPr>
          <p:cNvPr id="15" name="ZoneTexte 14"/>
          <p:cNvSpPr txBox="1"/>
          <p:nvPr/>
        </p:nvSpPr>
        <p:spPr>
          <a:xfrm>
            <a:off x="2339752" y="4311002"/>
            <a:ext cx="360040" cy="738664"/>
          </a:xfrm>
          <a:prstGeom prst="rect">
            <a:avLst/>
          </a:prstGeom>
          <a:noFill/>
        </p:spPr>
        <p:txBody>
          <a:bodyPr wrap="square" rtlCol="0">
            <a:spAutoFit/>
          </a:bodyPr>
          <a:lstStyle/>
          <a:p>
            <a:r>
              <a:rPr lang="fr-FR" sz="1400" b="1" dirty="0">
                <a:sym typeface="Symbol"/>
              </a:rPr>
              <a:t>5</a:t>
            </a:r>
            <a:r>
              <a:rPr lang="fr-FR" sz="1400" b="1" baseline="30000" dirty="0">
                <a:sym typeface="Symbol"/>
              </a:rPr>
              <a:t>e</a:t>
            </a:r>
          </a:p>
          <a:p>
            <a:r>
              <a:rPr lang="fr-FR" sz="1400" b="1" dirty="0">
                <a:sym typeface="Symbol"/>
              </a:rPr>
              <a:t>3</a:t>
            </a:r>
            <a:r>
              <a:rPr lang="fr-FR" sz="1200" b="1" baseline="30000" dirty="0">
                <a:sym typeface="Symbol"/>
              </a:rPr>
              <a:t>e</a:t>
            </a:r>
            <a:r>
              <a:rPr lang="fr-FR" sz="1400" b="1" dirty="0">
                <a:sym typeface="Symbol"/>
              </a:rPr>
              <a:t> </a:t>
            </a:r>
          </a:p>
          <a:p>
            <a:r>
              <a:rPr lang="fr-FR" sz="1400" b="1" baseline="30000" dirty="0">
                <a:sym typeface="Symbol"/>
              </a:rPr>
              <a:t> </a:t>
            </a:r>
            <a:r>
              <a:rPr lang="fr-FR" sz="1400" b="1" dirty="0">
                <a:sym typeface="Symbol"/>
              </a:rPr>
              <a:t> </a:t>
            </a:r>
            <a:endParaRPr lang="fr-FR" sz="1400" b="1" dirty="0"/>
          </a:p>
        </p:txBody>
      </p:sp>
      <p:sp>
        <p:nvSpPr>
          <p:cNvPr id="3" name="Ellipse 2"/>
          <p:cNvSpPr/>
          <p:nvPr/>
        </p:nvSpPr>
        <p:spPr>
          <a:xfrm>
            <a:off x="3491880" y="4797152"/>
            <a:ext cx="1944216" cy="18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7236296" y="5303217"/>
            <a:ext cx="1368152" cy="923330"/>
          </a:xfrm>
          <a:prstGeom prst="rect">
            <a:avLst/>
          </a:prstGeom>
          <a:noFill/>
        </p:spPr>
        <p:txBody>
          <a:bodyPr wrap="square" rtlCol="0">
            <a:spAutoFit/>
          </a:bodyPr>
          <a:lstStyle/>
          <a:p>
            <a:r>
              <a:rPr lang="fr-FR" dirty="0"/>
              <a:t>Légers progrès côté mixité</a:t>
            </a:r>
          </a:p>
        </p:txBody>
      </p:sp>
    </p:spTree>
    <p:extLst>
      <p:ext uri="{BB962C8B-B14F-4D97-AF65-F5344CB8AC3E}">
        <p14:creationId xmlns:p14="http://schemas.microsoft.com/office/powerpoint/2010/main" val="3071317165"/>
      </p:ext>
    </p:extLst>
  </p:cSld>
  <p:clrMapOvr>
    <a:masterClrMapping/>
  </p:clrMapOvr>
</p:sld>
</file>

<file path=ppt/theme/theme1.xml><?xml version="1.0" encoding="utf-8"?>
<a:theme xmlns:a="http://schemas.openxmlformats.org/drawingml/2006/main" name="modele-diaporama-academique-2016">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ésentation1.pot [Mode de compatibilité]" id="{ABE4140C-D376-4BE9-BDFF-23C74214A693}" vid="{26625D04-A03A-4312-80BA-6114A8B3F45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presentation</Template>
  <TotalTime>13057</TotalTime>
  <Words>830</Words>
  <Application>Microsoft Macintosh PowerPoint</Application>
  <PresentationFormat>Affichage à l'écran (4:3)</PresentationFormat>
  <Paragraphs>144</Paragraphs>
  <Slides>13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Arial</vt:lpstr>
      <vt:lpstr>Calibri</vt:lpstr>
      <vt:lpstr>Comic Sans MS</vt:lpstr>
      <vt:lpstr>Segoe Print</vt:lpstr>
      <vt:lpstr>modele-diaporama-academique-2016</vt:lpstr>
      <vt:lpstr>Indicateurs de changement ?</vt:lpstr>
      <vt:lpstr>Présentation PowerPoint</vt:lpstr>
      <vt:lpstr>Présentation PowerPoint</vt:lpstr>
      <vt:lpstr>Présentation PowerPoint</vt:lpstr>
      <vt:lpstr>       Classe de 3e  Choix des sujets d’exposés en S.V.T.    sur 2 grands thèmes :  la santé &amp; l’environnement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Rectorat</dc:creator>
  <cp:lastModifiedBy>Cédric EVAIN</cp:lastModifiedBy>
  <cp:revision>984</cp:revision>
  <cp:lastPrinted>2020-12-16T06:50:34Z</cp:lastPrinted>
  <dcterms:created xsi:type="dcterms:W3CDTF">2017-06-01T09:36:37Z</dcterms:created>
  <dcterms:modified xsi:type="dcterms:W3CDTF">2022-12-26T08:24:46Z</dcterms:modified>
</cp:coreProperties>
</file>