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451" r:id="rId2"/>
    <p:sldId id="498" r:id="rId3"/>
    <p:sldId id="500" r:id="rId4"/>
    <p:sldId id="499" r:id="rId5"/>
    <p:sldId id="501" r:id="rId6"/>
    <p:sldId id="502" r:id="rId7"/>
    <p:sldId id="503" r:id="rId8"/>
  </p:sldIdLst>
  <p:sldSz cx="9144000" cy="6858000" type="screen4x3"/>
  <p:notesSz cx="6797675" cy="9926638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ephanie izabel" initials="siz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A638"/>
    <a:srgbClr val="FFE061"/>
    <a:srgbClr val="1F15FF"/>
    <a:srgbClr val="73BA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105" autoAdjust="0"/>
    <p:restoredTop sz="92169" autoAdjust="0"/>
  </p:normalViewPr>
  <p:slideViewPr>
    <p:cSldViewPr snapToGrid="0" snapToObjects="1">
      <p:cViewPr varScale="1">
        <p:scale>
          <a:sx n="105" d="100"/>
          <a:sy n="105" d="100"/>
        </p:scale>
        <p:origin x="1008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9" y="2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1368391-D300-4E41-A9B6-AC569E19C12F}" type="datetimeFigureOut">
              <a:rPr lang="fr-FR"/>
              <a:pPr>
                <a:defRPr/>
              </a:pPr>
              <a:t>23/12/2022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9893494-EB1C-4EF4-9347-789A422A5F38}" type="slidenum">
              <a:rPr lang="fr-FR" altLang="fr-FR"/>
              <a:pPr/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5166061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05BD8B8-1E7C-4C2D-82FA-833694FC514F}" type="datetimeFigureOut">
              <a:rPr lang="fr-FR"/>
              <a:pPr>
                <a:defRPr/>
              </a:pPr>
              <a:t>23/12/2022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1" y="4714876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CB1FA2F-4FE6-4520-81FD-33D5BCA4DE83}" type="slidenum">
              <a:rPr lang="fr-FR" altLang="fr-FR"/>
              <a:pPr/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1583564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Formation :</a:t>
            </a:r>
          </a:p>
          <a:p>
            <a:r>
              <a:rPr lang="fr-FR" dirty="0"/>
              <a:t>Gestes professionnels et égalité réelle filles/garçons</a:t>
            </a:r>
          </a:p>
          <a:p>
            <a:r>
              <a:rPr lang="fr-FR" dirty="0"/>
              <a:t>Jeux sérieux égalité fille-garçon</a:t>
            </a:r>
          </a:p>
          <a:p>
            <a:r>
              <a:rPr lang="fr-FR" dirty="0"/>
              <a:t>Formes de violences et égalité filles/garçons</a:t>
            </a:r>
          </a:p>
          <a:p>
            <a:r>
              <a:rPr lang="fr-FR" dirty="0"/>
              <a:t>Faire vivre une égalité réelle filles-garçons par le jeu et la mise en activité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1FA2F-4FE6-4520-81FD-33D5BCA4DE83}" type="slidenum">
              <a:rPr lang="fr-FR" altLang="fr-FR" smtClean="0"/>
              <a:pPr/>
              <a:t>1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88537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Formation :</a:t>
            </a:r>
          </a:p>
          <a:p>
            <a:r>
              <a:rPr lang="fr-FR" dirty="0"/>
              <a:t>Gestes professionnels et égalité réelle filles/garçons</a:t>
            </a:r>
          </a:p>
          <a:p>
            <a:r>
              <a:rPr lang="fr-FR" dirty="0"/>
              <a:t>Jeux sérieux égalité fille-garçon</a:t>
            </a:r>
          </a:p>
          <a:p>
            <a:r>
              <a:rPr lang="fr-FR" dirty="0"/>
              <a:t>Formes de violences et égalité filles/garçons</a:t>
            </a:r>
          </a:p>
          <a:p>
            <a:r>
              <a:rPr lang="fr-FR" dirty="0"/>
              <a:t>Faire vivre une égalité réelle filles-garçons par le jeu et la mise en activité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1FA2F-4FE6-4520-81FD-33D5BCA4DE83}" type="slidenum">
              <a:rPr lang="fr-FR" altLang="fr-FR" smtClean="0"/>
              <a:pPr/>
              <a:t>2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549060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Formation :</a:t>
            </a:r>
          </a:p>
          <a:p>
            <a:r>
              <a:rPr lang="fr-FR" dirty="0"/>
              <a:t>Gestes professionnels et égalité réelle filles/garçons</a:t>
            </a:r>
          </a:p>
          <a:p>
            <a:r>
              <a:rPr lang="fr-FR" dirty="0"/>
              <a:t>Jeux sérieux égalité fille-garçon</a:t>
            </a:r>
          </a:p>
          <a:p>
            <a:r>
              <a:rPr lang="fr-FR" dirty="0"/>
              <a:t>Formes de violences et égalité filles/garçons</a:t>
            </a:r>
          </a:p>
          <a:p>
            <a:r>
              <a:rPr lang="fr-FR" dirty="0"/>
              <a:t>Faire vivre une égalité réelle filles-garçons par le jeu et la mise en activité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1FA2F-4FE6-4520-81FD-33D5BCA4DE83}" type="slidenum">
              <a:rPr lang="fr-FR" altLang="fr-FR" smtClean="0"/>
              <a:pPr/>
              <a:t>3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812100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Formation :</a:t>
            </a:r>
          </a:p>
          <a:p>
            <a:r>
              <a:rPr lang="fr-FR" dirty="0"/>
              <a:t>Gestes professionnels et égalité réelle filles/garçons</a:t>
            </a:r>
          </a:p>
          <a:p>
            <a:r>
              <a:rPr lang="fr-FR" dirty="0"/>
              <a:t>Jeux sérieux égalité fille-garçon</a:t>
            </a:r>
          </a:p>
          <a:p>
            <a:r>
              <a:rPr lang="fr-FR" dirty="0"/>
              <a:t>Formes de violences et égalité filles/garçons</a:t>
            </a:r>
          </a:p>
          <a:p>
            <a:r>
              <a:rPr lang="fr-FR" dirty="0"/>
              <a:t>Faire vivre une égalité réelle filles-garçons par le jeu et la mise en activité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1FA2F-4FE6-4520-81FD-33D5BCA4DE83}" type="slidenum">
              <a:rPr lang="fr-FR" altLang="fr-FR" smtClean="0"/>
              <a:pPr/>
              <a:t>4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755253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Formation :</a:t>
            </a:r>
          </a:p>
          <a:p>
            <a:r>
              <a:rPr lang="fr-FR" dirty="0"/>
              <a:t>Gestes professionnels et égalité réelle filles/garçons</a:t>
            </a:r>
          </a:p>
          <a:p>
            <a:r>
              <a:rPr lang="fr-FR" dirty="0"/>
              <a:t>Jeux sérieux égalité fille-garçon</a:t>
            </a:r>
          </a:p>
          <a:p>
            <a:r>
              <a:rPr lang="fr-FR" dirty="0"/>
              <a:t>Formes de violences et égalité filles/garçons</a:t>
            </a:r>
          </a:p>
          <a:p>
            <a:r>
              <a:rPr lang="fr-FR" dirty="0"/>
              <a:t>Faire vivre une égalité réelle filles-garçons par le jeu et la mise en activité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1FA2F-4FE6-4520-81FD-33D5BCA4DE83}" type="slidenum">
              <a:rPr lang="fr-FR" altLang="fr-FR" smtClean="0"/>
              <a:pPr/>
              <a:t>5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937711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Formation :</a:t>
            </a:r>
          </a:p>
          <a:p>
            <a:r>
              <a:rPr lang="fr-FR" dirty="0"/>
              <a:t>Gestes professionnels et égalité réelle filles/garçons</a:t>
            </a:r>
          </a:p>
          <a:p>
            <a:r>
              <a:rPr lang="fr-FR" dirty="0"/>
              <a:t>Jeux sérieux égalité fille-garçon</a:t>
            </a:r>
          </a:p>
          <a:p>
            <a:r>
              <a:rPr lang="fr-FR" dirty="0"/>
              <a:t>Formes de violences et égalité filles/garçons</a:t>
            </a:r>
          </a:p>
          <a:p>
            <a:r>
              <a:rPr lang="fr-FR" dirty="0"/>
              <a:t>Faire vivre une égalité réelle filles-garçons par le jeu et la mise en activité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1FA2F-4FE6-4520-81FD-33D5BCA4DE83}" type="slidenum">
              <a:rPr lang="fr-FR" altLang="fr-FR" smtClean="0"/>
              <a:pPr/>
              <a:t>6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859255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Formation :</a:t>
            </a:r>
          </a:p>
          <a:p>
            <a:r>
              <a:rPr lang="fr-FR" dirty="0"/>
              <a:t>Gestes professionnels et égalité réelle filles/garçons</a:t>
            </a:r>
          </a:p>
          <a:p>
            <a:r>
              <a:rPr lang="fr-FR" dirty="0"/>
              <a:t>Jeux sérieux égalité fille-garçon</a:t>
            </a:r>
          </a:p>
          <a:p>
            <a:r>
              <a:rPr lang="fr-FR" dirty="0"/>
              <a:t>Formes de violences et égalité filles/garçons</a:t>
            </a:r>
          </a:p>
          <a:p>
            <a:r>
              <a:rPr lang="fr-FR" dirty="0"/>
              <a:t>Faire vivre une égalité réelle filles-garçons par le jeu et la mise en activité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1FA2F-4FE6-4520-81FD-33D5BCA4DE83}" type="slidenum">
              <a:rPr lang="fr-FR" altLang="fr-FR" smtClean="0"/>
              <a:pPr/>
              <a:t>7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82881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" y="0"/>
            <a:ext cx="9271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34925"/>
            <a:ext cx="8763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ignalisation droite 7"/>
          <p:cNvSpPr/>
          <p:nvPr/>
        </p:nvSpPr>
        <p:spPr>
          <a:xfrm>
            <a:off x="0" y="2943225"/>
            <a:ext cx="566738" cy="211138"/>
          </a:xfrm>
          <a:prstGeom prst="homePlate">
            <a:avLst/>
          </a:prstGeom>
          <a:gradFill flip="none" rotWithShape="1">
            <a:gsLst>
              <a:gs pos="100000">
                <a:srgbClr val="73BA64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000" dirty="0">
                <a:solidFill>
                  <a:srgbClr val="FFFFFF"/>
                </a:solidFill>
                <a:latin typeface="Calibri" panose="020F0502020204030204" pitchFamily="34" charset="0"/>
              </a:rPr>
              <a:t>  </a:t>
            </a:r>
            <a:fld id="{8C24E27A-B8D0-4778-94D3-D09BE9ED1907}" type="slidenum">
              <a:rPr lang="fr-FR" altLang="fr-FR" sz="1000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‹N°›</a:t>
            </a:fld>
            <a:endParaRPr lang="fr-FR" altLang="fr-FR" sz="1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Image 11" descr="logo NPA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5853113"/>
            <a:ext cx="947738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-82550" y="2444750"/>
            <a:ext cx="568325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88F8220-1C6F-4A69-A58D-E656636C8B96}" type="slidenum">
              <a:rPr lang="fr-FR" altLang="fr-FR">
                <a:solidFill>
                  <a:srgbClr val="FFFFFF"/>
                </a:solidFill>
                <a:latin typeface="Calibri" panose="020F0502020204030204" pitchFamily="34" charset="0"/>
              </a:rPr>
              <a:pPr/>
              <a:t>‹N°›</a:t>
            </a:fld>
            <a:endParaRPr lang="fr-FR" alt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306286"/>
            <a:ext cx="7451154" cy="1207008"/>
          </a:xfrm>
        </p:spPr>
        <p:txBody>
          <a:bodyPr/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31070" y="3901316"/>
            <a:ext cx="4370832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12-13/11/2020</a:t>
            </a:r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Intitulé de la direction/service interministérielle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4579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34925"/>
            <a:ext cx="8763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ignalisation droite 7"/>
          <p:cNvSpPr/>
          <p:nvPr/>
        </p:nvSpPr>
        <p:spPr>
          <a:xfrm>
            <a:off x="0" y="2943225"/>
            <a:ext cx="566738" cy="211138"/>
          </a:xfrm>
          <a:prstGeom prst="homePlate">
            <a:avLst/>
          </a:prstGeom>
          <a:gradFill flip="none" rotWithShape="1">
            <a:gsLst>
              <a:gs pos="100000">
                <a:srgbClr val="73BA64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000" dirty="0">
                <a:solidFill>
                  <a:srgbClr val="FFFFFF"/>
                </a:solidFill>
                <a:latin typeface="Calibri" panose="020F0502020204030204" pitchFamily="34" charset="0"/>
              </a:rPr>
              <a:t>  </a:t>
            </a:r>
            <a:fld id="{4CFFF790-657F-4502-B871-FCD4CDC5EC0F}" type="slidenum">
              <a:rPr lang="fr-FR" altLang="fr-FR" sz="1000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‹N°›</a:t>
            </a:fld>
            <a:endParaRPr lang="fr-FR" altLang="fr-FR" sz="1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Image 11" descr="logo NPA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5853113"/>
            <a:ext cx="947738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82550" y="2444750"/>
            <a:ext cx="568325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1323C95-0FB8-4FA9-B91E-42C5A7A425F6}" type="slidenum">
              <a:rPr lang="fr-FR" altLang="fr-FR">
                <a:solidFill>
                  <a:srgbClr val="FFFFFF"/>
                </a:solidFill>
                <a:latin typeface="Calibri" panose="020F0502020204030204" pitchFamily="34" charset="0"/>
              </a:rPr>
              <a:pPr/>
              <a:t>‹N°›</a:t>
            </a:fld>
            <a:endParaRPr lang="fr-FR" alt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fr-FR"/>
              <a:t>12-13/11/2020</a:t>
            </a:r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Intitulé de la direction/service interministérielle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7658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34925"/>
            <a:ext cx="8763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ignalisation droite 7"/>
          <p:cNvSpPr/>
          <p:nvPr/>
        </p:nvSpPr>
        <p:spPr>
          <a:xfrm>
            <a:off x="0" y="2943225"/>
            <a:ext cx="566738" cy="211138"/>
          </a:xfrm>
          <a:prstGeom prst="homePlate">
            <a:avLst/>
          </a:prstGeom>
          <a:gradFill flip="none" rotWithShape="1">
            <a:gsLst>
              <a:gs pos="100000">
                <a:srgbClr val="73BA64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000" dirty="0">
                <a:solidFill>
                  <a:srgbClr val="FFFFFF"/>
                </a:solidFill>
                <a:latin typeface="Calibri" panose="020F0502020204030204" pitchFamily="34" charset="0"/>
              </a:rPr>
              <a:t>  </a:t>
            </a:r>
            <a:fld id="{E424958B-3E54-4D56-96D0-62C68EEDECA0}" type="slidenum">
              <a:rPr lang="fr-FR" altLang="fr-FR" sz="1000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‹N°›</a:t>
            </a:fld>
            <a:endParaRPr lang="fr-FR" altLang="fr-FR" sz="1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Image 11" descr="logo NPA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5853113"/>
            <a:ext cx="947738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82550" y="2444750"/>
            <a:ext cx="568325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0BF7AC9-570A-454A-9BEE-447FFF6BFD9C}" type="slidenum">
              <a:rPr lang="fr-FR" altLang="fr-FR">
                <a:solidFill>
                  <a:srgbClr val="FFFFFF"/>
                </a:solidFill>
                <a:latin typeface="Calibri" panose="020F0502020204030204" pitchFamily="34" charset="0"/>
              </a:rPr>
              <a:pPr/>
              <a:t>‹N°›</a:t>
            </a:fld>
            <a:endParaRPr lang="fr-FR" altLang="fr-FR" dirty="0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fr-FR"/>
              <a:t>12-13/11/2020</a:t>
            </a:r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Intitulé de la direction/service interministérielle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8838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12-13/11/2020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3128061"/>
            <a:ext cx="8424000" cy="27696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360000" y="63792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166154" y="180000"/>
            <a:ext cx="1329231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787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34925"/>
            <a:ext cx="8763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ignalisation droite 7"/>
          <p:cNvSpPr/>
          <p:nvPr/>
        </p:nvSpPr>
        <p:spPr>
          <a:xfrm>
            <a:off x="0" y="2943225"/>
            <a:ext cx="566738" cy="211138"/>
          </a:xfrm>
          <a:prstGeom prst="homePlate">
            <a:avLst/>
          </a:prstGeom>
          <a:gradFill flip="none" rotWithShape="1">
            <a:gsLst>
              <a:gs pos="100000">
                <a:srgbClr val="73BA64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000" dirty="0">
                <a:solidFill>
                  <a:srgbClr val="FFFFFF"/>
                </a:solidFill>
                <a:latin typeface="Calibri" panose="020F0502020204030204" pitchFamily="34" charset="0"/>
              </a:rPr>
              <a:t>  </a:t>
            </a:r>
            <a:fld id="{FF4E23D6-A12C-468E-A333-DADDA74FB451}" type="slidenum">
              <a:rPr lang="fr-FR" altLang="fr-FR" sz="1000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‹N°›</a:t>
            </a:fld>
            <a:endParaRPr lang="fr-FR" altLang="fr-FR" sz="1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Image 11" descr="logo NPA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5853113"/>
            <a:ext cx="947738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82550" y="2444750"/>
            <a:ext cx="568325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C85BF15-BDDD-4404-BF11-8BB3715CB281}" type="slidenum">
              <a:rPr lang="fr-FR" altLang="fr-FR">
                <a:solidFill>
                  <a:srgbClr val="FFFFFF"/>
                </a:solidFill>
                <a:latin typeface="Calibri" panose="020F0502020204030204" pitchFamily="34" charset="0"/>
              </a:rPr>
              <a:pPr/>
              <a:t>‹N°›</a:t>
            </a:fld>
            <a:endParaRPr lang="fr-FR" alt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12-13/11/2020</a:t>
            </a:r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rtlCol="0"/>
          <a:lstStyle>
            <a:lvl1pPr eaLnBrk="1" hangingPunct="1"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8327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gnalisation droite 7"/>
          <p:cNvSpPr/>
          <p:nvPr/>
        </p:nvSpPr>
        <p:spPr>
          <a:xfrm>
            <a:off x="0" y="2943225"/>
            <a:ext cx="566738" cy="211138"/>
          </a:xfrm>
          <a:prstGeom prst="homePlate">
            <a:avLst/>
          </a:prstGeom>
          <a:gradFill flip="none" rotWithShape="1">
            <a:gsLst>
              <a:gs pos="100000">
                <a:srgbClr val="73BA64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000" dirty="0">
                <a:solidFill>
                  <a:srgbClr val="FFFFFF"/>
                </a:solidFill>
                <a:latin typeface="Calibri" panose="020F0502020204030204" pitchFamily="34" charset="0"/>
              </a:rPr>
              <a:t>  </a:t>
            </a:r>
            <a:fld id="{3E6204F5-4F16-404E-AC56-2C0AA355A458}" type="slidenum">
              <a:rPr lang="fr-FR" altLang="fr-FR" sz="1000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‹N°›</a:t>
            </a:fld>
            <a:endParaRPr lang="fr-FR" altLang="fr-FR" sz="1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Image 11" descr="logo NPA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5853113"/>
            <a:ext cx="947738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82550" y="2444750"/>
            <a:ext cx="568325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369A3FC-A20D-4019-A8BA-052DDC0C7A4F}" type="slidenum">
              <a:rPr lang="fr-FR" altLang="fr-FR">
                <a:solidFill>
                  <a:srgbClr val="FFFFFF"/>
                </a:solidFill>
                <a:latin typeface="Calibri" panose="020F0502020204030204" pitchFamily="34" charset="0"/>
              </a:rPr>
              <a:pPr/>
              <a:t>‹N°›</a:t>
            </a:fld>
            <a:endParaRPr lang="fr-FR" altLang="fr-FR" dirty="0"/>
          </a:p>
        </p:txBody>
      </p:sp>
      <p:pic>
        <p:nvPicPr>
          <p:cNvPr id="7" name="Imag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34925"/>
            <a:ext cx="8763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fr-FR"/>
              <a:t>12-13/11/2020</a:t>
            </a:r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Intitulé de la direction/service interministérielle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2673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34925"/>
            <a:ext cx="8763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ignalisation droite 7"/>
          <p:cNvSpPr/>
          <p:nvPr/>
        </p:nvSpPr>
        <p:spPr>
          <a:xfrm>
            <a:off x="0" y="2943225"/>
            <a:ext cx="566738" cy="211138"/>
          </a:xfrm>
          <a:prstGeom prst="homePlate">
            <a:avLst/>
          </a:prstGeom>
          <a:gradFill flip="none" rotWithShape="1">
            <a:gsLst>
              <a:gs pos="100000">
                <a:srgbClr val="73BA64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000" dirty="0">
                <a:solidFill>
                  <a:srgbClr val="FFFFFF"/>
                </a:solidFill>
                <a:latin typeface="Calibri" panose="020F0502020204030204" pitchFamily="34" charset="0"/>
              </a:rPr>
              <a:t>  </a:t>
            </a:r>
            <a:fld id="{57CC9108-0759-4054-8014-356286044CC1}" type="slidenum">
              <a:rPr lang="fr-FR" altLang="fr-FR" sz="1000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‹N°›</a:t>
            </a:fld>
            <a:endParaRPr lang="fr-FR" altLang="fr-FR" sz="1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Image 11" descr="logo NPA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5853113"/>
            <a:ext cx="947738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-82550" y="2444750"/>
            <a:ext cx="568325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D0CB78E-64AA-4950-93A3-07032DE1FBA1}" type="slidenum">
              <a:rPr lang="fr-FR" altLang="fr-FR">
                <a:solidFill>
                  <a:srgbClr val="FFFFFF"/>
                </a:solidFill>
                <a:latin typeface="Calibri" panose="020F0502020204030204" pitchFamily="34" charset="0"/>
              </a:rPr>
              <a:pPr/>
              <a:t>‹N°›</a:t>
            </a:fld>
            <a:endParaRPr lang="fr-FR" alt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fr-FR"/>
              <a:t>12-13/11/2020</a:t>
            </a:r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Intitulé de la direction/service interministérielle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4385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34925"/>
            <a:ext cx="8763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ignalisation droite 7"/>
          <p:cNvSpPr/>
          <p:nvPr/>
        </p:nvSpPr>
        <p:spPr>
          <a:xfrm>
            <a:off x="0" y="2943225"/>
            <a:ext cx="566738" cy="211138"/>
          </a:xfrm>
          <a:prstGeom prst="homePlate">
            <a:avLst/>
          </a:prstGeom>
          <a:gradFill flip="none" rotWithShape="1">
            <a:gsLst>
              <a:gs pos="100000">
                <a:srgbClr val="73BA64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000" dirty="0">
                <a:solidFill>
                  <a:srgbClr val="FFFFFF"/>
                </a:solidFill>
                <a:latin typeface="Calibri" panose="020F0502020204030204" pitchFamily="34" charset="0"/>
              </a:rPr>
              <a:t>  </a:t>
            </a:r>
            <a:fld id="{2CCF50EC-0727-4D48-9954-F7C25D80DCDC}" type="slidenum">
              <a:rPr lang="fr-FR" altLang="fr-FR" sz="1000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‹N°›</a:t>
            </a:fld>
            <a:endParaRPr lang="fr-FR" altLang="fr-FR" sz="1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Image 11" descr="logo NPA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5853113"/>
            <a:ext cx="947738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-82550" y="2444750"/>
            <a:ext cx="568325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1950FFD-551A-4328-BA63-AF7E787C8672}" type="slidenum">
              <a:rPr lang="fr-FR" altLang="fr-FR">
                <a:solidFill>
                  <a:srgbClr val="FFFFFF"/>
                </a:solidFill>
                <a:latin typeface="Calibri" panose="020F0502020204030204" pitchFamily="34" charset="0"/>
              </a:rPr>
              <a:pPr/>
              <a:t>‹N°›</a:t>
            </a:fld>
            <a:endParaRPr lang="fr-FR" alt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fr-FR"/>
              <a:t>12-13/11/2020</a:t>
            </a:r>
            <a:endParaRPr lang="fr-FR" dirty="0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Intitulé de la direction/service interministérielle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6637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34925"/>
            <a:ext cx="8763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ignalisation droite 7"/>
          <p:cNvSpPr/>
          <p:nvPr/>
        </p:nvSpPr>
        <p:spPr>
          <a:xfrm>
            <a:off x="0" y="2943225"/>
            <a:ext cx="566738" cy="211138"/>
          </a:xfrm>
          <a:prstGeom prst="homePlate">
            <a:avLst/>
          </a:prstGeom>
          <a:gradFill flip="none" rotWithShape="1">
            <a:gsLst>
              <a:gs pos="100000">
                <a:srgbClr val="73BA64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000" dirty="0">
                <a:solidFill>
                  <a:srgbClr val="FFFFFF"/>
                </a:solidFill>
                <a:latin typeface="Calibri" panose="020F0502020204030204" pitchFamily="34" charset="0"/>
              </a:rPr>
              <a:t>  </a:t>
            </a:r>
            <a:fld id="{D8DB67CE-FC18-4A9F-A835-9B5D9AAEA765}" type="slidenum">
              <a:rPr lang="fr-FR" altLang="fr-FR" sz="1000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‹N°›</a:t>
            </a:fld>
            <a:endParaRPr lang="fr-FR" altLang="fr-FR" sz="1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Image 11" descr="logo NPA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5853113"/>
            <a:ext cx="947738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82550" y="2444750"/>
            <a:ext cx="568325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656CCD3-BF0A-4D96-B00A-B41D27069C0F}" type="slidenum">
              <a:rPr lang="fr-FR" altLang="fr-FR">
                <a:solidFill>
                  <a:srgbClr val="FFFFFF"/>
                </a:solidFill>
                <a:latin typeface="Calibri" panose="020F0502020204030204" pitchFamily="34" charset="0"/>
              </a:rPr>
              <a:pPr/>
              <a:t>‹N°›</a:t>
            </a:fld>
            <a:endParaRPr lang="fr-FR" alt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fr-FR"/>
              <a:t>12-13/11/2020</a:t>
            </a:r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Intitulé de la direction/service interministérielle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6397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34925"/>
            <a:ext cx="8763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ignalisation droite 7"/>
          <p:cNvSpPr/>
          <p:nvPr/>
        </p:nvSpPr>
        <p:spPr>
          <a:xfrm>
            <a:off x="0" y="2943225"/>
            <a:ext cx="566738" cy="211138"/>
          </a:xfrm>
          <a:prstGeom prst="homePlate">
            <a:avLst/>
          </a:prstGeom>
          <a:gradFill flip="none" rotWithShape="1">
            <a:gsLst>
              <a:gs pos="100000">
                <a:srgbClr val="73BA64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000" dirty="0">
                <a:solidFill>
                  <a:srgbClr val="FFFFFF"/>
                </a:solidFill>
                <a:latin typeface="Calibri" panose="020F0502020204030204" pitchFamily="34" charset="0"/>
              </a:rPr>
              <a:t>  </a:t>
            </a:r>
            <a:fld id="{3EC88055-11C8-4423-9142-FC47B2F11A79}" type="slidenum">
              <a:rPr lang="fr-FR" altLang="fr-FR" sz="1000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‹N°›</a:t>
            </a:fld>
            <a:endParaRPr lang="fr-FR" altLang="fr-FR" sz="1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Image 11" descr="logo NPA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5853113"/>
            <a:ext cx="947738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82550" y="2444750"/>
            <a:ext cx="568325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499B0B-50FA-4780-B055-3C24B4BAE23F}" type="slidenum">
              <a:rPr lang="fr-FR" altLang="fr-FR">
                <a:solidFill>
                  <a:srgbClr val="FFFFFF"/>
                </a:solidFill>
                <a:latin typeface="Calibri" panose="020F0502020204030204" pitchFamily="34" charset="0"/>
              </a:rPr>
              <a:pPr/>
              <a:t>‹N°›</a:t>
            </a:fld>
            <a:endParaRPr lang="fr-FR" altLang="fr-FR" dirty="0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fr-FR"/>
              <a:t>12-13/11/2020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Intitulé de la direction/service interministérielle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8883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34925"/>
            <a:ext cx="8763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ignalisation droite 7"/>
          <p:cNvSpPr/>
          <p:nvPr/>
        </p:nvSpPr>
        <p:spPr>
          <a:xfrm>
            <a:off x="0" y="2943225"/>
            <a:ext cx="566738" cy="211138"/>
          </a:xfrm>
          <a:prstGeom prst="homePlate">
            <a:avLst/>
          </a:prstGeom>
          <a:gradFill flip="none" rotWithShape="1">
            <a:gsLst>
              <a:gs pos="100000">
                <a:srgbClr val="73BA64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000" dirty="0">
                <a:solidFill>
                  <a:srgbClr val="FFFFFF"/>
                </a:solidFill>
                <a:latin typeface="Calibri" panose="020F0502020204030204" pitchFamily="34" charset="0"/>
              </a:rPr>
              <a:t>  </a:t>
            </a:r>
            <a:fld id="{500EA998-2CB1-44FF-8CFE-7BE9E31085ED}" type="slidenum">
              <a:rPr lang="fr-FR" altLang="fr-FR" sz="1000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‹N°›</a:t>
            </a:fld>
            <a:endParaRPr lang="fr-FR" altLang="fr-FR" sz="1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Image 11" descr="logo NPA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5853113"/>
            <a:ext cx="947738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-82550" y="2444750"/>
            <a:ext cx="568325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1FAAEF2-BAE8-4755-8CDE-446CCB202D05}" type="slidenum">
              <a:rPr lang="fr-FR" altLang="fr-FR">
                <a:solidFill>
                  <a:srgbClr val="FFFFFF"/>
                </a:solidFill>
                <a:latin typeface="Calibri" panose="020F0502020204030204" pitchFamily="34" charset="0"/>
              </a:rPr>
              <a:pPr/>
              <a:t>‹N°›</a:t>
            </a:fld>
            <a:endParaRPr lang="fr-FR" alt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fr-FR"/>
              <a:t>12-13/11/2020</a:t>
            </a:r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Intitulé de la direction/service interministérielle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2691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34925"/>
            <a:ext cx="8763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ignalisation droite 7"/>
          <p:cNvSpPr/>
          <p:nvPr/>
        </p:nvSpPr>
        <p:spPr>
          <a:xfrm>
            <a:off x="0" y="2943225"/>
            <a:ext cx="566738" cy="211138"/>
          </a:xfrm>
          <a:prstGeom prst="homePlate">
            <a:avLst/>
          </a:prstGeom>
          <a:gradFill flip="none" rotWithShape="1">
            <a:gsLst>
              <a:gs pos="100000">
                <a:srgbClr val="73BA64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000" dirty="0">
                <a:solidFill>
                  <a:srgbClr val="FFFFFF"/>
                </a:solidFill>
                <a:latin typeface="Calibri" panose="020F0502020204030204" pitchFamily="34" charset="0"/>
              </a:rPr>
              <a:t>  </a:t>
            </a:r>
            <a:fld id="{4B931504-F481-4EF8-86EA-024EEED93F3F}" type="slidenum">
              <a:rPr lang="fr-FR" altLang="fr-FR" sz="1000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‹N°›</a:t>
            </a:fld>
            <a:endParaRPr lang="fr-FR" altLang="fr-FR" sz="1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Image 11" descr="logo NPA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5853113"/>
            <a:ext cx="947738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-82550" y="2444750"/>
            <a:ext cx="568325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A56B41F-84F6-448B-91E8-6C8AE58F4547}" type="slidenum">
              <a:rPr lang="fr-FR" altLang="fr-FR">
                <a:solidFill>
                  <a:srgbClr val="FFFFFF"/>
                </a:solidFill>
                <a:latin typeface="Calibri" panose="020F0502020204030204" pitchFamily="34" charset="0"/>
              </a:rPr>
              <a:pPr/>
              <a:t>‹N°›</a:t>
            </a:fld>
            <a:endParaRPr lang="fr-FR" alt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fr-FR"/>
              <a:t>12-13/11/2020</a:t>
            </a:r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Intitulé de la direction/service interministérielle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64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36513"/>
            <a:ext cx="8731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et modifiez le titre</a:t>
            </a:r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/>
              <a:t>12-13/11/2020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9" name="Signalisation droite 7"/>
          <p:cNvSpPr/>
          <p:nvPr/>
        </p:nvSpPr>
        <p:spPr>
          <a:xfrm>
            <a:off x="0" y="2943225"/>
            <a:ext cx="566738" cy="211138"/>
          </a:xfrm>
          <a:prstGeom prst="homePlate">
            <a:avLst/>
          </a:prstGeom>
          <a:gradFill flip="none" rotWithShape="1">
            <a:gsLst>
              <a:gs pos="100000">
                <a:srgbClr val="73BA64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000" dirty="0">
                <a:solidFill>
                  <a:srgbClr val="FFFFFF"/>
                </a:solidFill>
                <a:latin typeface="Calibri" panose="020F0502020204030204" pitchFamily="34" charset="0"/>
              </a:rPr>
              <a:t>  </a:t>
            </a:r>
            <a:fld id="{EAA45B13-64EA-4F22-BFEE-4D2AF1FDDD60}" type="slidenum">
              <a:rPr lang="fr-FR" altLang="fr-FR" sz="1000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‹N°›</a:t>
            </a:fld>
            <a:endParaRPr lang="fr-FR" altLang="fr-FR" sz="1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032" name="Image 11" descr="logo NPA.eps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5853113"/>
            <a:ext cx="947738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4E1BE52D-4456-46F6-A83D-F9082E6682BA}" type="slidenum">
              <a:rPr lang="fr-FR" altLang="fr-FR"/>
              <a:pPr/>
              <a:t>‹N°›</a:t>
            </a:fld>
            <a:endParaRPr lang="fr-FR" altLang="fr-FR" dirty="0"/>
          </a:p>
        </p:txBody>
      </p:sp>
      <p:sp>
        <p:nvSpPr>
          <p:cNvPr id="1034" name="Rectangle 2"/>
          <p:cNvSpPr>
            <a:spLocks noChangeArrowheads="1"/>
          </p:cNvSpPr>
          <p:nvPr/>
        </p:nvSpPr>
        <p:spPr bwMode="auto">
          <a:xfrm>
            <a:off x="-82550" y="2444750"/>
            <a:ext cx="568325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3A83C0E-2CE3-44DD-892A-20B2664174BF}" type="slidenum">
              <a:rPr lang="fr-FR" altLang="fr-FR">
                <a:solidFill>
                  <a:srgbClr val="FFFFFF"/>
                </a:solidFill>
                <a:latin typeface="Calibri" panose="020F0502020204030204" pitchFamily="34" charset="0"/>
              </a:rPr>
              <a:pPr/>
              <a:t>‹N°›</a:t>
            </a:fld>
            <a:endParaRPr lang="fr-FR" alt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</p:sldLayoutIdLst>
  <p:hf hdr="0" ft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genre-et-ville.org/comprendre-les-inegalites-dans-la-cour-decole-par-edith-maruejouls/" TargetMode="External"/><Relationship Id="rId4" Type="http://schemas.openxmlformats.org/officeDocument/2006/relationships/hyperlink" Target="https://matilda.education/app/course/view.php?id=218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2815597" y="1357689"/>
            <a:ext cx="3918577" cy="646691"/>
          </a:xfrm>
        </p:spPr>
        <p:txBody>
          <a:bodyPr/>
          <a:lstStyle/>
          <a:p>
            <a:pPr marL="0" indent="0">
              <a:buNone/>
            </a:pPr>
            <a:r>
              <a:rPr lang="fr-FR" sz="3600" dirty="0"/>
              <a:t>TEMOIGNAGE N°4</a:t>
            </a:r>
            <a:endParaRPr lang="fr-FR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6457" y="2563314"/>
            <a:ext cx="809685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/>
              <a:t>La cour de récréation, </a:t>
            </a:r>
          </a:p>
          <a:p>
            <a:pPr algn="ctr"/>
            <a:r>
              <a:rPr lang="fr-FR" sz="2000" b="1" dirty="0"/>
              <a:t>un espace d'apprentissage de l'égalité filles-garçons</a:t>
            </a:r>
            <a:r>
              <a:rPr lang="fr-FR" sz="2000" dirty="0"/>
              <a:t> </a:t>
            </a:r>
          </a:p>
          <a:p>
            <a:pPr algn="ctr"/>
            <a:r>
              <a:rPr lang="fr-FR" sz="2000" dirty="0"/>
              <a:t>Ecole élémentaire REP Peyrouat - Mont-de-Marsan</a:t>
            </a:r>
          </a:p>
          <a:p>
            <a:pPr algn="ctr"/>
            <a:endParaRPr lang="fr-FR" sz="2000" dirty="0"/>
          </a:p>
          <a:p>
            <a:pPr algn="ctr"/>
            <a:r>
              <a:rPr lang="fr-FR" sz="2000" dirty="0"/>
              <a:t>Monsieur BAYLET, Directeur </a:t>
            </a:r>
          </a:p>
          <a:p>
            <a:pPr algn="ctr"/>
            <a:r>
              <a:rPr lang="fr-FR" sz="2000" dirty="0"/>
              <a:t>A</a:t>
            </a:r>
            <a:r>
              <a:rPr lang="fr-FR" dirty="0"/>
              <a:t>cadémie de Bordeaux</a:t>
            </a:r>
          </a:p>
          <a:p>
            <a:pPr algn="ctr"/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988785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Picture 2" descr="http://cache.media.education.gouv.fr/image/Orientation,_Formation/15/6/Les_mains_395156.jpg">
            <a:extLst>
              <a:ext uri="{FF2B5EF4-FFF2-40B4-BE49-F238E27FC236}">
                <a16:creationId xmlns:a16="http://schemas.microsoft.com/office/drawing/2014/main" id="{DD01214A-AC44-4711-B5B7-2254F586C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59" y="1305307"/>
            <a:ext cx="8254944" cy="465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16155" y="124827"/>
            <a:ext cx="75603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rgbClr val="0033CC"/>
                </a:solidFill>
              </a:rPr>
              <a:t>L’égalité entre filles et garçons, </a:t>
            </a:r>
            <a:br>
              <a:rPr lang="fr-FR" sz="3200" b="1" dirty="0">
                <a:solidFill>
                  <a:srgbClr val="0033CC"/>
                </a:solidFill>
              </a:rPr>
            </a:br>
            <a:r>
              <a:rPr lang="fr-FR" sz="3200" b="1" dirty="0">
                <a:solidFill>
                  <a:srgbClr val="0033CC"/>
                </a:solidFill>
              </a:rPr>
              <a:t>ça commence à l’école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348270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1781927" y="272472"/>
            <a:ext cx="6686212" cy="646691"/>
          </a:xfrm>
        </p:spPr>
        <p:txBody>
          <a:bodyPr/>
          <a:lstStyle/>
          <a:p>
            <a:pPr marL="0" indent="0">
              <a:buNone/>
            </a:pPr>
            <a:r>
              <a:rPr lang="fr-FR" sz="3600" dirty="0"/>
              <a:t>Pourquoi aborder les questions d’égalité de genre avec nos élèves ?</a:t>
            </a:r>
            <a:endParaRPr lang="fr-FR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900" y="2338027"/>
            <a:ext cx="8417543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FR" sz="2400" b="1" dirty="0"/>
              <a:t>Promouvoir l’égalité entre les filles et les garçons, c’est:</a:t>
            </a:r>
          </a:p>
          <a:p>
            <a:r>
              <a:rPr lang="fr-FR" sz="2400" dirty="0"/>
              <a:t>- promouvoir l’égalité entre tous les élèves.</a:t>
            </a:r>
          </a:p>
          <a:p>
            <a:r>
              <a:rPr lang="fr-FR" sz="2400" dirty="0"/>
              <a:t>- faire comprendre aux élèves que le contraire de l’égalité, ce n’est pas la différence, c’est l’inégalité.</a:t>
            </a:r>
          </a:p>
          <a:p>
            <a:r>
              <a:rPr lang="fr-FR" sz="2400" dirty="0"/>
              <a:t>- promouvoir le principe de l’égale valeur et de l’égale liberté d’accès à l’espace public, lieu de la citoyenneté, de la parole et du vivre ensemble</a:t>
            </a:r>
          </a:p>
          <a:p>
            <a:pPr algn="ctr"/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713057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1914450" y="536054"/>
            <a:ext cx="6487428" cy="646691"/>
          </a:xfrm>
        </p:spPr>
        <p:txBody>
          <a:bodyPr/>
          <a:lstStyle/>
          <a:p>
            <a:pPr marL="0" indent="0">
              <a:buNone/>
            </a:pPr>
            <a:r>
              <a:rPr lang="fr-FR" sz="3600" dirty="0"/>
              <a:t>Les étapes de notre travail</a:t>
            </a:r>
            <a:endParaRPr lang="fr-FR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51744" y="2059731"/>
            <a:ext cx="809685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- Une phase d’observation</a:t>
            </a:r>
          </a:p>
          <a:p>
            <a:r>
              <a:rPr lang="fr-FR" sz="2400" dirty="0"/>
              <a:t>- Un travail pédagogique d’équipe : débats, lectures, production d’écrits, analyses vidéo, pratiques artistiques</a:t>
            </a:r>
          </a:p>
          <a:p>
            <a:r>
              <a:rPr lang="fr-FR" sz="2400" dirty="0"/>
              <a:t>- Une action sur les temps de récréation</a:t>
            </a:r>
          </a:p>
          <a:p>
            <a:r>
              <a:rPr lang="fr-FR" sz="2400" dirty="0"/>
              <a:t>- Des restitutions en direction des parents</a:t>
            </a:r>
          </a:p>
          <a:p>
            <a:r>
              <a:rPr lang="fr-FR" sz="2400" dirty="0"/>
              <a:t>- La création d’outils collectifs</a:t>
            </a:r>
          </a:p>
          <a:p>
            <a:pPr algn="ctr"/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591235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Espace réservé du contenu 3">
            <a:extLst>
              <a:ext uri="{FF2B5EF4-FFF2-40B4-BE49-F238E27FC236}">
                <a16:creationId xmlns:a16="http://schemas.microsoft.com/office/drawing/2014/main" id="{5B8147ED-1058-4FC3-9174-C1BB77A9749B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29" y="1922512"/>
            <a:ext cx="8214153" cy="449248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745432" y="75273"/>
            <a:ext cx="88524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/>
              <a:t>La cour de récréation est un espace de reproduction des inégalités…</a:t>
            </a:r>
            <a:endParaRPr lang="fr-FR" sz="2000" dirty="0"/>
          </a:p>
        </p:txBody>
      </p:sp>
      <p:sp>
        <p:nvSpPr>
          <p:cNvPr id="9" name="Rectangle 8"/>
          <p:cNvSpPr/>
          <p:nvPr/>
        </p:nvSpPr>
        <p:spPr>
          <a:xfrm>
            <a:off x="1451113" y="536939"/>
            <a:ext cx="70170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u="sng" dirty="0">
                <a:hlinkClick r:id="rId4"/>
              </a:rPr>
              <a:t>https://matilda.education/app/course/view.php?id=218</a:t>
            </a:r>
            <a:endParaRPr lang="fr-FR" b="1" dirty="0"/>
          </a:p>
        </p:txBody>
      </p:sp>
      <p:sp>
        <p:nvSpPr>
          <p:cNvPr id="10" name="Rectangle 9"/>
          <p:cNvSpPr/>
          <p:nvPr/>
        </p:nvSpPr>
        <p:spPr>
          <a:xfrm>
            <a:off x="1199320" y="906849"/>
            <a:ext cx="79446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/>
              <a:t>… Mais notre action peut changer les choses</a:t>
            </a:r>
            <a:br>
              <a:rPr lang="fr-FR" sz="2400" b="1" dirty="0"/>
            </a:br>
            <a:r>
              <a:rPr lang="fr-FR" b="1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http://www.genre-et-ville.org/comprendre-les-inegalites-dans-la-cour-decole-par-edith-maruejouls/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8996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9947DF9-B21B-490E-A682-EB5F31991C0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80" y="968893"/>
            <a:ext cx="7432158" cy="48803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1948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1610684" y="867358"/>
            <a:ext cx="6328403" cy="646691"/>
          </a:xfrm>
        </p:spPr>
        <p:txBody>
          <a:bodyPr/>
          <a:lstStyle/>
          <a:p>
            <a:pPr marL="0" indent="0">
              <a:buNone/>
            </a:pPr>
            <a:r>
              <a:rPr lang="fr-FR" sz="3600" dirty="0"/>
              <a:t>Quelques principes pour tenter d’être efficace</a:t>
            </a:r>
            <a:endParaRPr lang="fr-FR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6457" y="2563314"/>
            <a:ext cx="809685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/>
              <a:t>- S’inscrire dans la durée</a:t>
            </a:r>
          </a:p>
          <a:p>
            <a:r>
              <a:rPr lang="fr-FR" sz="2000" dirty="0"/>
              <a:t>- Mobiliser l’ensemble de l’équipe pédagogique et éducative</a:t>
            </a:r>
          </a:p>
          <a:p>
            <a:r>
              <a:rPr lang="fr-FR" sz="2000" dirty="0"/>
              <a:t>- Prendre le temps d’observer</a:t>
            </a:r>
          </a:p>
          <a:p>
            <a:r>
              <a:rPr lang="fr-FR" sz="2000" dirty="0"/>
              <a:t>- Aborder le sujet de manière régulière à partir de supports variés</a:t>
            </a:r>
          </a:p>
          <a:p>
            <a:r>
              <a:rPr lang="fr-FR" sz="2000" dirty="0"/>
              <a:t>- Trouver les leviers pour mobiliser les familles et les impliquer dans la réflexion</a:t>
            </a:r>
          </a:p>
          <a:p>
            <a:pPr algn="ctr"/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722209796"/>
      </p:ext>
    </p:extLst>
  </p:cSld>
  <p:clrMapOvr>
    <a:masterClrMapping/>
  </p:clrMapOvr>
</p:sld>
</file>

<file path=ppt/theme/theme1.xml><?xml version="1.0" encoding="utf-8"?>
<a:theme xmlns:a="http://schemas.openxmlformats.org/drawingml/2006/main" name="modele-diaporama-academique-2016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ésentation1.pot [Mode de compatibilité]" id="{ABE4140C-D376-4BE9-BDFF-23C74214A693}" vid="{26625D04-A03A-4312-80BA-6114A8B3F45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</Template>
  <TotalTime>13050</TotalTime>
  <Words>521</Words>
  <Application>Microsoft Macintosh PowerPoint</Application>
  <PresentationFormat>Affichage à l'écran (4:3)</PresentationFormat>
  <Paragraphs>70</Paragraphs>
  <Slides>7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0" baseType="lpstr">
      <vt:lpstr>Arial</vt:lpstr>
      <vt:lpstr>Calibri</vt:lpstr>
      <vt:lpstr>modele-diaporama-academique-2016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Rectorat</dc:creator>
  <cp:lastModifiedBy>Cédric EVAIN</cp:lastModifiedBy>
  <cp:revision>984</cp:revision>
  <cp:lastPrinted>2020-12-16T06:50:34Z</cp:lastPrinted>
  <dcterms:created xsi:type="dcterms:W3CDTF">2017-06-01T09:36:37Z</dcterms:created>
  <dcterms:modified xsi:type="dcterms:W3CDTF">2022-12-23T15:15:02Z</dcterms:modified>
</cp:coreProperties>
</file>