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2"/>
  </p:notesMasterIdLst>
  <p:sldIdLst>
    <p:sldId id="257" r:id="rId2"/>
    <p:sldId id="272" r:id="rId3"/>
    <p:sldId id="322" r:id="rId4"/>
    <p:sldId id="263" r:id="rId5"/>
    <p:sldId id="264" r:id="rId6"/>
    <p:sldId id="265" r:id="rId7"/>
    <p:sldId id="326" r:id="rId8"/>
    <p:sldId id="325" r:id="rId9"/>
    <p:sldId id="349" r:id="rId10"/>
    <p:sldId id="323" r:id="rId11"/>
    <p:sldId id="351" r:id="rId12"/>
    <p:sldId id="346" r:id="rId13"/>
    <p:sldId id="328" r:id="rId14"/>
    <p:sldId id="353" r:id="rId15"/>
    <p:sldId id="354" r:id="rId16"/>
    <p:sldId id="332" r:id="rId17"/>
    <p:sldId id="331" r:id="rId18"/>
    <p:sldId id="355" r:id="rId19"/>
    <p:sldId id="348" r:id="rId20"/>
    <p:sldId id="334" r:id="rId21"/>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5578"/>
    <p:restoredTop sz="94721"/>
  </p:normalViewPr>
  <p:slideViewPr>
    <p:cSldViewPr snapToGrid="0" snapToObjects="1">
      <p:cViewPr varScale="1">
        <p:scale>
          <a:sx n="92" d="100"/>
          <a:sy n="92" d="100"/>
        </p:scale>
        <p:origin x="192" y="53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C9F8DE2-25EA-CA41-8EE9-09BF6240F947}" type="datetimeFigureOut">
              <a:rPr lang="fr-FR" smtClean="0"/>
              <a:t>19/12/2019</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38EAB88-351C-134D-B47A-FBDE2A8869E8}" type="slidenum">
              <a:rPr lang="fr-FR" smtClean="0"/>
              <a:t>‹N°›</a:t>
            </a:fld>
            <a:endParaRPr lang="fr-FR"/>
          </a:p>
        </p:txBody>
      </p:sp>
    </p:spTree>
    <p:extLst>
      <p:ext uri="{BB962C8B-B14F-4D97-AF65-F5344CB8AC3E}">
        <p14:creationId xmlns:p14="http://schemas.microsoft.com/office/powerpoint/2010/main" val="91813810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fr-FR"/>
              <a:t>Cliquez et modifiez le titre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endParaRPr dirty="0"/>
          </a:p>
        </p:txBody>
      </p:sp>
      <p:sp>
        <p:nvSpPr>
          <p:cNvPr id="4" name="Date Placeholder 3"/>
          <p:cNvSpPr>
            <a:spLocks noGrp="1"/>
          </p:cNvSpPr>
          <p:nvPr>
            <p:ph type="dt" sz="half" idx="10"/>
          </p:nvPr>
        </p:nvSpPr>
        <p:spPr/>
        <p:txBody>
          <a:bodyPr/>
          <a:lstStyle/>
          <a:p>
            <a:fld id="{66DA7796-51AE-B247-B22C-2A5F5F450A17}" type="datetimeFigureOut">
              <a:rPr lang="fr-FR" smtClean="0"/>
              <a:t>19/12/2019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7A8CB26-67C1-7049-91EB-086237C481F7}" type="slidenum">
              <a:rPr lang="fr-FR" smtClean="0"/>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Cliquez et modifiez le titre</a:t>
            </a:r>
            <a:endParaRPr/>
          </a:p>
        </p:txBody>
      </p:sp>
      <p:sp>
        <p:nvSpPr>
          <p:cNvPr id="3" name="Content Placeholder 2"/>
          <p:cNvSpPr>
            <a:spLocks noGrp="1"/>
          </p:cNvSpPr>
          <p:nvPr>
            <p:ph idx="1"/>
          </p:nvPr>
        </p:nvSpPr>
        <p:spPr/>
        <p:txBody>
          <a:bodyPr/>
          <a:lstStyle>
            <a:lvl5pPr>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dirty="0"/>
          </a:p>
        </p:txBody>
      </p:sp>
      <p:sp>
        <p:nvSpPr>
          <p:cNvPr id="4" name="Date Placeholder 3"/>
          <p:cNvSpPr>
            <a:spLocks noGrp="1"/>
          </p:cNvSpPr>
          <p:nvPr>
            <p:ph type="dt" sz="half" idx="10"/>
          </p:nvPr>
        </p:nvSpPr>
        <p:spPr/>
        <p:txBody>
          <a:bodyPr/>
          <a:lstStyle/>
          <a:p>
            <a:fld id="{66DA7796-51AE-B247-B22C-2A5F5F450A17}" type="datetimeFigureOut">
              <a:rPr lang="fr-FR" smtClean="0"/>
              <a:t>19/12/2019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7A8CB26-67C1-7049-91EB-086237C481F7}"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Diapositive de titre avec imag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fr-FR"/>
              <a:t>Cliquez et modifiez le titre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endParaRPr dirty="0"/>
          </a:p>
        </p:txBody>
      </p:sp>
      <p:sp>
        <p:nvSpPr>
          <p:cNvPr id="4" name="Date Placeholder 3"/>
          <p:cNvSpPr>
            <a:spLocks noGrp="1"/>
          </p:cNvSpPr>
          <p:nvPr>
            <p:ph type="dt" sz="half" idx="10"/>
          </p:nvPr>
        </p:nvSpPr>
        <p:spPr/>
        <p:txBody>
          <a:bodyPr/>
          <a:lstStyle/>
          <a:p>
            <a:fld id="{66DA7796-51AE-B247-B22C-2A5F5F450A17}" type="datetimeFigureOut">
              <a:rPr lang="fr-FR" smtClean="0"/>
              <a:t>19/12/2019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7A8CB26-67C1-7049-91EB-086237C481F7}" type="slidenum">
              <a:rPr lang="fr-FR" smtClean="0"/>
              <a:t>‹N°›</a:t>
            </a:fld>
            <a:endParaRPr lang="fr-FR"/>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Faire glisser l'image vers l'espace réservé ou cliquer sur l'icône pour l'ajouter</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fr-FR"/>
              <a:t>Cliquez et modifiez le titre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66DA7796-51AE-B247-B22C-2A5F5F450A17}" type="datetimeFigureOut">
              <a:rPr lang="fr-FR" smtClean="0"/>
              <a:t>19/12/2019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7A8CB26-67C1-7049-91EB-086237C481F7}"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fr-FR"/>
              <a:t>Cliquez et modifiez le titre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dirty="0"/>
          </a:p>
        </p:txBody>
      </p:sp>
      <p:sp>
        <p:nvSpPr>
          <p:cNvPr id="5" name="Date Placeholder 4"/>
          <p:cNvSpPr>
            <a:spLocks noGrp="1"/>
          </p:cNvSpPr>
          <p:nvPr>
            <p:ph type="dt" sz="half" idx="10"/>
          </p:nvPr>
        </p:nvSpPr>
        <p:spPr/>
        <p:txBody>
          <a:bodyPr/>
          <a:lstStyle/>
          <a:p>
            <a:fld id="{66DA7796-51AE-B247-B22C-2A5F5F450A17}" type="datetimeFigureOut">
              <a:rPr lang="fr-FR" smtClean="0"/>
              <a:t>19/12/2019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A7A8CB26-67C1-7049-91EB-086237C481F7}" type="slidenum">
              <a:rPr lang="fr-FR" smtClean="0"/>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fr-FR"/>
              <a:t>Cliquez et modifiez le titre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dirty="0"/>
          </a:p>
        </p:txBody>
      </p:sp>
      <p:sp>
        <p:nvSpPr>
          <p:cNvPr id="7" name="Date Placeholder 6"/>
          <p:cNvSpPr>
            <a:spLocks noGrp="1"/>
          </p:cNvSpPr>
          <p:nvPr>
            <p:ph type="dt" sz="half" idx="10"/>
          </p:nvPr>
        </p:nvSpPr>
        <p:spPr/>
        <p:txBody>
          <a:bodyPr/>
          <a:lstStyle/>
          <a:p>
            <a:fld id="{66DA7796-51AE-B247-B22C-2A5F5F450A17}" type="datetimeFigureOut">
              <a:rPr lang="fr-FR" smtClean="0"/>
              <a:t>19/12/2019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A7A8CB26-67C1-7049-91EB-086237C481F7}"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Cliquez et modifiez le titre</a:t>
            </a:r>
            <a:endParaRPr/>
          </a:p>
        </p:txBody>
      </p:sp>
      <p:sp>
        <p:nvSpPr>
          <p:cNvPr id="3" name="Date Placeholder 2"/>
          <p:cNvSpPr>
            <a:spLocks noGrp="1"/>
          </p:cNvSpPr>
          <p:nvPr>
            <p:ph type="dt" sz="half" idx="10"/>
          </p:nvPr>
        </p:nvSpPr>
        <p:spPr/>
        <p:txBody>
          <a:bodyPr/>
          <a:lstStyle/>
          <a:p>
            <a:fld id="{66DA7796-51AE-B247-B22C-2A5F5F450A17}" type="datetimeFigureOut">
              <a:rPr lang="fr-FR" smtClean="0"/>
              <a:t>19/12/2019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A7A8CB26-67C1-7049-91EB-086237C481F7}"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DA7796-51AE-B247-B22C-2A5F5F450A17}" type="datetimeFigureOut">
              <a:rPr lang="fr-FR" smtClean="0"/>
              <a:t>19/12/2019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A7A8CB26-67C1-7049-91EB-086237C481F7}" type="slidenum">
              <a:rPr lang="fr-FR" smtClean="0"/>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fr-FR"/>
              <a:t>Cliquez et modifiez le titre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66DA7796-51AE-B247-B22C-2A5F5F450A17}" type="datetimeFigureOut">
              <a:rPr lang="fr-FR" smtClean="0"/>
              <a:t>19/12/2019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A7A8CB26-67C1-7049-91EB-086237C481F7}" type="slidenum">
              <a:rPr lang="fr-FR" smtClean="0"/>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fr-FR"/>
              <a:t>Cliquez et modifiez le titre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66DA7796-51AE-B247-B22C-2A5F5F450A17}" type="datetimeFigureOut">
              <a:rPr lang="fr-FR" smtClean="0"/>
              <a:t>19/12/2019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A7A8CB26-67C1-7049-91EB-086237C481F7}" type="slidenum">
              <a:rPr lang="fr-FR" smtClean="0"/>
              <a:t>‹N°›</a:t>
            </a:fld>
            <a:endParaRPr lang="fr-FR"/>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Faire glisser l'image vers l'espace réservé ou cliquer sur l'icône pour l'ajouter</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Cliquez et modifiez le titre</a:t>
            </a:r>
            <a:endParaRPr/>
          </a:p>
        </p:txBody>
      </p:sp>
      <p:sp>
        <p:nvSpPr>
          <p:cNvPr id="3" name="Vertical Text Placeholder 2"/>
          <p:cNvSpPr>
            <a:spLocks noGrp="1"/>
          </p:cNvSpPr>
          <p:nvPr>
            <p:ph type="body" orient="vert" idx="1"/>
          </p:nvPr>
        </p:nvSpPr>
        <p:spPr/>
        <p:txBody>
          <a:bodyPr vert="eaVert"/>
          <a:lstStyle>
            <a:lvl5pPr>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dirty="0"/>
          </a:p>
        </p:txBody>
      </p:sp>
      <p:sp>
        <p:nvSpPr>
          <p:cNvPr id="4" name="Date Placeholder 3"/>
          <p:cNvSpPr>
            <a:spLocks noGrp="1"/>
          </p:cNvSpPr>
          <p:nvPr>
            <p:ph type="dt" sz="half" idx="10"/>
          </p:nvPr>
        </p:nvSpPr>
        <p:spPr/>
        <p:txBody>
          <a:bodyPr/>
          <a:lstStyle/>
          <a:p>
            <a:fld id="{66DA7796-51AE-B247-B22C-2A5F5F450A17}" type="datetimeFigureOut">
              <a:rPr lang="fr-FR" smtClean="0"/>
              <a:t>19/12/2019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7A8CB26-67C1-7049-91EB-086237C481F7}" type="slidenum">
              <a:rPr lang="fr-FR" smtClean="0"/>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fr-FR"/>
              <a:t>Cliquez et modifiez le titre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dirty="0"/>
          </a:p>
        </p:txBody>
      </p:sp>
      <p:sp>
        <p:nvSpPr>
          <p:cNvPr id="4" name="Date Placeholder 3"/>
          <p:cNvSpPr>
            <a:spLocks noGrp="1"/>
          </p:cNvSpPr>
          <p:nvPr>
            <p:ph type="dt" sz="half" idx="10"/>
          </p:nvPr>
        </p:nvSpPr>
        <p:spPr/>
        <p:txBody>
          <a:bodyPr/>
          <a:lstStyle/>
          <a:p>
            <a:fld id="{66DA7796-51AE-B247-B22C-2A5F5F450A17}" type="datetimeFigureOut">
              <a:rPr lang="fr-FR" smtClean="0"/>
              <a:t>19/12/2019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7A8CB26-67C1-7049-91EB-086237C481F7}"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33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fr-FR"/>
              <a:t>Cliquez et modifiez le titre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66DA7796-51AE-B247-B22C-2A5F5F450A17}" type="datetimeFigureOut">
              <a:rPr lang="fr-FR" smtClean="0"/>
              <a:t>19/12/2019</a:t>
            </a:fld>
            <a:endParaRPr lang="fr-FR"/>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fr-FR"/>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A7A8CB26-67C1-7049-91EB-086237C481F7}" type="slidenum">
              <a:rPr lang="fr-FR" smtClean="0"/>
              <a:t>‹N°›</a:t>
            </a:fld>
            <a:endParaRPr lang="fr-F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cvirtuelle.phm.education.gouv.fr/r%C3%A9formedulyc%C3%A9eanglais2019"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cvirtuelle.phm.education.gouv.fr/webinaires20192020"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package" Target="../embeddings/Document_Microsoft_Word.docx"/><Relationship Id="rId2" Type="http://schemas.openxmlformats.org/officeDocument/2006/relationships/slideLayout" Target="../slideLayouts/slideLayout8.xml"/><Relationship Id="rId1" Type="http://schemas.openxmlformats.org/officeDocument/2006/relationships/vmlDrawing" Target="../drawings/vmlDrawing1.vml"/><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package" Target="../embeddings/Document_Microsoft_Word1.docx"/><Relationship Id="rId2" Type="http://schemas.openxmlformats.org/officeDocument/2006/relationships/slideLayout" Target="../slideLayouts/slideLayout8.xml"/><Relationship Id="rId1" Type="http://schemas.openxmlformats.org/officeDocument/2006/relationships/vmlDrawing" Target="../drawings/vmlDrawing2.vml"/><Relationship Id="rId4" Type="http://schemas.openxmlformats.org/officeDocument/2006/relationships/image" Target="../media/image5.emf"/></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gKH7uOlYe5o"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package" Target="../embeddings/Document_Microsoft_Word2.docx"/><Relationship Id="rId2" Type="http://schemas.openxmlformats.org/officeDocument/2006/relationships/slideLayout" Target="../slideLayouts/slideLayout8.xml"/><Relationship Id="rId1" Type="http://schemas.openxmlformats.org/officeDocument/2006/relationships/vmlDrawing" Target="../drawings/vmlDrawing3.vml"/><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package" Target="../embeddings/Document_Microsoft_Word3.docx"/><Relationship Id="rId2" Type="http://schemas.openxmlformats.org/officeDocument/2006/relationships/slideLayout" Target="../slideLayouts/slideLayout8.xml"/><Relationship Id="rId1" Type="http://schemas.openxmlformats.org/officeDocument/2006/relationships/vmlDrawing" Target="../drawings/vmlDrawing4.v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package" Target="../embeddings/Document_Microsoft_Word4.docx"/><Relationship Id="rId2" Type="http://schemas.openxmlformats.org/officeDocument/2006/relationships/slideLayout" Target="../slideLayouts/slideLayout8.xml"/><Relationship Id="rId1" Type="http://schemas.openxmlformats.org/officeDocument/2006/relationships/vmlDrawing" Target="../drawings/vmlDrawing5.v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34957" y="2743799"/>
            <a:ext cx="7956593" cy="3199801"/>
          </a:xfrm>
        </p:spPr>
        <p:txBody>
          <a:bodyPr>
            <a:normAutofit lnSpcReduction="10000"/>
          </a:bodyPr>
          <a:lstStyle/>
          <a:p>
            <a:pPr marL="0" indent="0" algn="ctr">
              <a:buNone/>
            </a:pPr>
            <a:r>
              <a:rPr lang="fr-FR" sz="3600" i="1" dirty="0">
                <a:solidFill>
                  <a:srgbClr val="4B4582"/>
                </a:solidFill>
              </a:rPr>
              <a:t>La compréhension orale</a:t>
            </a:r>
          </a:p>
          <a:p>
            <a:pPr marL="0" indent="0" algn="ctr">
              <a:buNone/>
            </a:pPr>
            <a:r>
              <a:rPr lang="fr-FR" sz="3600" dirty="0">
                <a:solidFill>
                  <a:srgbClr val="4B4582"/>
                </a:solidFill>
              </a:rPr>
              <a:t>au baccalauréat</a:t>
            </a:r>
          </a:p>
          <a:p>
            <a:pPr marL="0" indent="0" algn="ctr">
              <a:buNone/>
            </a:pPr>
            <a:endParaRPr lang="fr-FR" dirty="0">
              <a:solidFill>
                <a:srgbClr val="4B4582"/>
              </a:solidFill>
            </a:endParaRPr>
          </a:p>
          <a:p>
            <a:pPr marL="0" indent="0" algn="ctr">
              <a:buNone/>
            </a:pPr>
            <a:r>
              <a:rPr lang="fr-FR" dirty="0">
                <a:solidFill>
                  <a:srgbClr val="4B4582"/>
                </a:solidFill>
              </a:rPr>
              <a:t>Frédéric </a:t>
            </a:r>
            <a:r>
              <a:rPr lang="fr-FR" dirty="0" err="1">
                <a:solidFill>
                  <a:srgbClr val="4B4582"/>
                </a:solidFill>
              </a:rPr>
              <a:t>Chotard</a:t>
            </a:r>
            <a:r>
              <a:rPr lang="fr-FR" dirty="0">
                <a:solidFill>
                  <a:srgbClr val="4B4582"/>
                </a:solidFill>
              </a:rPr>
              <a:t> et Fiona Ratkoff</a:t>
            </a:r>
          </a:p>
          <a:p>
            <a:pPr marL="0" indent="0" algn="ctr">
              <a:buNone/>
            </a:pPr>
            <a:r>
              <a:rPr lang="fr-FR" dirty="0"/>
              <a:t>IA-IPR d’anglais</a:t>
            </a:r>
          </a:p>
          <a:p>
            <a:pPr marL="0" indent="0" algn="r">
              <a:buNone/>
            </a:pPr>
            <a:endParaRPr lang="fr-FR" sz="1400" dirty="0"/>
          </a:p>
        </p:txBody>
      </p:sp>
      <p:pic>
        <p:nvPicPr>
          <p:cNvPr id="4" name="Image 3" descr="Z:\rc_communication\Chartes graphiques\LOGO ACAD 2018\2018_logo_academie_Nantes.jpg">
            <a:extLst>
              <a:ext uri="{FF2B5EF4-FFF2-40B4-BE49-F238E27FC236}">
                <a16:creationId xmlns:a16="http://schemas.microsoft.com/office/drawing/2014/main" id="{A44C1057-9CBF-6845-80F4-339FB3CAA888}"/>
              </a:ext>
            </a:extLst>
          </p:cNvPr>
          <p:cNvPicPr/>
          <p:nvPr/>
        </p:nvPicPr>
        <p:blipFill>
          <a:blip r:embed="rId2"/>
          <a:stretch>
            <a:fillRect/>
          </a:stretch>
        </p:blipFill>
        <p:spPr bwMode="auto">
          <a:xfrm>
            <a:off x="634957" y="468605"/>
            <a:ext cx="1668780" cy="2163445"/>
          </a:xfrm>
          <a:prstGeom prst="rect">
            <a:avLst/>
          </a:prstGeom>
          <a:noFill/>
          <a:ln w="9525">
            <a:noFill/>
            <a:miter lim="800000"/>
            <a:headEnd/>
            <a:tailEnd/>
          </a:ln>
        </p:spPr>
      </p:pic>
    </p:spTree>
    <p:extLst>
      <p:ext uri="{BB962C8B-B14F-4D97-AF65-F5344CB8AC3E}">
        <p14:creationId xmlns:p14="http://schemas.microsoft.com/office/powerpoint/2010/main" val="21891000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4177D9-03BE-DF43-87C6-B7DE7B67E76D}"/>
              </a:ext>
            </a:extLst>
          </p:cNvPr>
          <p:cNvSpPr>
            <a:spLocks noGrp="1"/>
          </p:cNvSpPr>
          <p:nvPr>
            <p:ph type="title"/>
          </p:nvPr>
        </p:nvSpPr>
        <p:spPr/>
        <p:txBody>
          <a:bodyPr/>
          <a:lstStyle/>
          <a:p>
            <a:r>
              <a:rPr lang="fr-FR" dirty="0"/>
              <a:t>Ce webinaire s’adresse :</a:t>
            </a:r>
          </a:p>
        </p:txBody>
      </p:sp>
      <p:sp>
        <p:nvSpPr>
          <p:cNvPr id="3" name="Espace réservé du contenu 2">
            <a:extLst>
              <a:ext uri="{FF2B5EF4-FFF2-40B4-BE49-F238E27FC236}">
                <a16:creationId xmlns:a16="http://schemas.microsoft.com/office/drawing/2014/main" id="{97238F85-738B-0048-92D5-60ECE325D8C6}"/>
              </a:ext>
            </a:extLst>
          </p:cNvPr>
          <p:cNvSpPr>
            <a:spLocks noGrp="1"/>
          </p:cNvSpPr>
          <p:nvPr>
            <p:ph idx="1"/>
          </p:nvPr>
        </p:nvSpPr>
        <p:spPr/>
        <p:txBody>
          <a:bodyPr/>
          <a:lstStyle/>
          <a:p>
            <a:pPr lvl="0"/>
            <a:r>
              <a:rPr lang="fr-FR" dirty="0"/>
              <a:t>aux professeurs de lycée</a:t>
            </a:r>
          </a:p>
          <a:p>
            <a:pPr lvl="0"/>
            <a:r>
              <a:rPr lang="fr-FR" dirty="0"/>
              <a:t>aux professeurs expérimentés, aux stagiaires, aux contractuels</a:t>
            </a:r>
          </a:p>
          <a:p>
            <a:pPr lvl="0"/>
            <a:endParaRPr lang="fr-FR" dirty="0"/>
          </a:p>
          <a:p>
            <a:endParaRPr lang="fr-FR" dirty="0"/>
          </a:p>
        </p:txBody>
      </p:sp>
    </p:spTree>
    <p:extLst>
      <p:ext uri="{BB962C8B-B14F-4D97-AF65-F5344CB8AC3E}">
        <p14:creationId xmlns:p14="http://schemas.microsoft.com/office/powerpoint/2010/main" val="25897854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770EED-F8DD-6049-8BCE-753BFB500FCD}"/>
              </a:ext>
            </a:extLst>
          </p:cNvPr>
          <p:cNvSpPr>
            <a:spLocks noGrp="1"/>
          </p:cNvSpPr>
          <p:nvPr>
            <p:ph type="title"/>
          </p:nvPr>
        </p:nvSpPr>
        <p:spPr/>
        <p:txBody>
          <a:bodyPr/>
          <a:lstStyle/>
          <a:p>
            <a:r>
              <a:rPr lang="fr-FR" dirty="0"/>
              <a:t>Les objectifs</a:t>
            </a:r>
          </a:p>
        </p:txBody>
      </p:sp>
      <p:sp>
        <p:nvSpPr>
          <p:cNvPr id="3" name="Espace réservé du contenu 2">
            <a:extLst>
              <a:ext uri="{FF2B5EF4-FFF2-40B4-BE49-F238E27FC236}">
                <a16:creationId xmlns:a16="http://schemas.microsoft.com/office/drawing/2014/main" id="{E4683BC0-9DD6-344E-A0ED-42351437B680}"/>
              </a:ext>
            </a:extLst>
          </p:cNvPr>
          <p:cNvSpPr>
            <a:spLocks noGrp="1"/>
          </p:cNvSpPr>
          <p:nvPr>
            <p:ph idx="1"/>
          </p:nvPr>
        </p:nvSpPr>
        <p:spPr/>
        <p:txBody>
          <a:bodyPr/>
          <a:lstStyle/>
          <a:p>
            <a:r>
              <a:rPr lang="fr-FR" dirty="0"/>
              <a:t>Clarifier la grille de compréhension orale</a:t>
            </a:r>
          </a:p>
          <a:p>
            <a:r>
              <a:rPr lang="fr-FR" dirty="0"/>
              <a:t>Partir d’un sujet de CO pour revenir à la grille</a:t>
            </a:r>
          </a:p>
          <a:p>
            <a:r>
              <a:rPr lang="fr-FR" dirty="0"/>
              <a:t>Analyser deux copies d’élèves </a:t>
            </a:r>
          </a:p>
        </p:txBody>
      </p:sp>
    </p:spTree>
    <p:extLst>
      <p:ext uri="{BB962C8B-B14F-4D97-AF65-F5344CB8AC3E}">
        <p14:creationId xmlns:p14="http://schemas.microsoft.com/office/powerpoint/2010/main" val="30620443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2000" dirty="0"/>
              <a:t>D’autres sur la réforme du lycée sont accessibles sur ce lien :</a:t>
            </a:r>
            <a:br>
              <a:rPr lang="fr-FR" sz="2000" dirty="0"/>
            </a:br>
            <a:r>
              <a:rPr lang="fr-FR" sz="2000" b="1" dirty="0">
                <a:hlinkClick r:id="rId2"/>
              </a:rPr>
              <a:t>https://cvirtuelle.phm.education.gouv.fr/réformedulycéeanglais2019</a:t>
            </a:r>
            <a:endParaRPr lang="fr-FR" sz="2000" dirty="0"/>
          </a:p>
        </p:txBody>
      </p:sp>
      <p:sp>
        <p:nvSpPr>
          <p:cNvPr id="3" name="Espace réservé du contenu 2"/>
          <p:cNvSpPr>
            <a:spLocks noGrp="1"/>
          </p:cNvSpPr>
          <p:nvPr>
            <p:ph idx="1"/>
          </p:nvPr>
        </p:nvSpPr>
        <p:spPr>
          <a:xfrm>
            <a:off x="549275" y="1600201"/>
            <a:ext cx="8042276" cy="5061856"/>
          </a:xfrm>
        </p:spPr>
        <p:txBody>
          <a:bodyPr>
            <a:normAutofit fontScale="25000" lnSpcReduction="20000"/>
          </a:bodyPr>
          <a:lstStyle/>
          <a:p>
            <a:pPr lvl="0">
              <a:lnSpc>
                <a:spcPct val="120000"/>
              </a:lnSpc>
            </a:pPr>
            <a:r>
              <a:rPr lang="fr-FR" sz="4400" dirty="0"/>
              <a:t>La réforme du lycée</a:t>
            </a:r>
          </a:p>
          <a:p>
            <a:pPr lvl="0">
              <a:lnSpc>
                <a:spcPct val="120000"/>
              </a:lnSpc>
            </a:pPr>
            <a:r>
              <a:rPr lang="fr-FR" sz="4400" dirty="0"/>
              <a:t>L’enseignement en ETLV</a:t>
            </a:r>
          </a:p>
          <a:p>
            <a:pPr lvl="0">
              <a:lnSpc>
                <a:spcPct val="120000"/>
              </a:lnSpc>
            </a:pPr>
            <a:r>
              <a:rPr lang="fr-FR" sz="4400" dirty="0"/>
              <a:t>L’enseignement en LLCER</a:t>
            </a:r>
          </a:p>
          <a:p>
            <a:pPr lvl="0">
              <a:lnSpc>
                <a:spcPct val="120000"/>
              </a:lnSpc>
            </a:pPr>
            <a:r>
              <a:rPr lang="fr-FR" sz="4400" b="1" dirty="0"/>
              <a:t>L’analyse filmique : la rencontre dansée au cinéma</a:t>
            </a:r>
          </a:p>
          <a:p>
            <a:pPr lvl="0">
              <a:lnSpc>
                <a:spcPct val="120000"/>
              </a:lnSpc>
            </a:pPr>
            <a:r>
              <a:rPr lang="fr-FR" sz="4400" dirty="0"/>
              <a:t>Une séquence en LLCER : The </a:t>
            </a:r>
            <a:r>
              <a:rPr lang="fr-FR" sz="4400" dirty="0" err="1"/>
              <a:t>Chronicles</a:t>
            </a:r>
            <a:r>
              <a:rPr lang="fr-FR" sz="4400" dirty="0"/>
              <a:t> of </a:t>
            </a:r>
            <a:r>
              <a:rPr lang="fr-FR" sz="4400" dirty="0" err="1"/>
              <a:t>Narnia</a:t>
            </a:r>
            <a:endParaRPr lang="fr-FR" sz="4400" dirty="0"/>
          </a:p>
          <a:p>
            <a:pPr lvl="0">
              <a:lnSpc>
                <a:spcPct val="120000"/>
              </a:lnSpc>
            </a:pPr>
            <a:r>
              <a:rPr lang="fr-FR" sz="4400" dirty="0"/>
              <a:t>Une séquence en LLCER : Gothic </a:t>
            </a:r>
            <a:r>
              <a:rPr lang="fr-FR" sz="4400" dirty="0" err="1"/>
              <a:t>literature</a:t>
            </a:r>
            <a:endParaRPr lang="fr-FR" sz="4400" dirty="0"/>
          </a:p>
          <a:p>
            <a:pPr lvl="0">
              <a:lnSpc>
                <a:spcPct val="120000"/>
              </a:lnSpc>
            </a:pPr>
            <a:r>
              <a:rPr lang="fr-FR" sz="4400" dirty="0"/>
              <a:t>Jane Austen en LLCER</a:t>
            </a:r>
          </a:p>
          <a:p>
            <a:pPr lvl="0">
              <a:lnSpc>
                <a:spcPct val="120000"/>
              </a:lnSpc>
            </a:pPr>
            <a:r>
              <a:rPr lang="fr-FR" sz="4400" dirty="0"/>
              <a:t>Une séquence en LLCER : Romeo and Juliet</a:t>
            </a:r>
          </a:p>
          <a:p>
            <a:pPr lvl="0">
              <a:lnSpc>
                <a:spcPct val="120000"/>
              </a:lnSpc>
            </a:pPr>
            <a:r>
              <a:rPr lang="fr-FR" sz="4400" dirty="0"/>
              <a:t>Différencier dans des classes chargées</a:t>
            </a:r>
          </a:p>
          <a:p>
            <a:pPr lvl="0">
              <a:lnSpc>
                <a:spcPct val="120000"/>
              </a:lnSpc>
            </a:pPr>
            <a:r>
              <a:rPr lang="fr-FR" sz="4400" b="1" dirty="0"/>
              <a:t>L’analyse de l’image en LLCER</a:t>
            </a:r>
          </a:p>
          <a:p>
            <a:pPr lvl="0">
              <a:lnSpc>
                <a:spcPct val="120000"/>
              </a:lnSpc>
            </a:pPr>
            <a:r>
              <a:rPr lang="fr-FR" sz="4400" dirty="0"/>
              <a:t>La traduction</a:t>
            </a:r>
          </a:p>
          <a:p>
            <a:pPr lvl="0">
              <a:lnSpc>
                <a:spcPct val="120000"/>
              </a:lnSpc>
            </a:pPr>
            <a:r>
              <a:rPr lang="fr-FR" sz="4400" dirty="0"/>
              <a:t>La lecture d’une œuvre complète</a:t>
            </a:r>
          </a:p>
          <a:p>
            <a:pPr marL="0" indent="0">
              <a:buClr>
                <a:schemeClr val="tx2">
                  <a:lumMod val="75000"/>
                  <a:lumOff val="25000"/>
                </a:schemeClr>
              </a:buClr>
              <a:buNone/>
            </a:pPr>
            <a:endParaRPr lang="fr-FR" dirty="0"/>
          </a:p>
        </p:txBody>
      </p:sp>
    </p:spTree>
    <p:extLst>
      <p:ext uri="{BB962C8B-B14F-4D97-AF65-F5344CB8AC3E}">
        <p14:creationId xmlns:p14="http://schemas.microsoft.com/office/powerpoint/2010/main" val="1979892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9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9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9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9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9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9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9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9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9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9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9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9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9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9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9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9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9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9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9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9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9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9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7" dur="9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8" dur="900"/>
                                        <p:tgtEl>
                                          <p:spTgt spid="3">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900" fill="hold"/>
                                        <p:tgtEl>
                                          <p:spTgt spid="3">
                                            <p:txEl>
                                              <p:pRg st="8" end="8"/>
                                            </p:txEl>
                                          </p:spTgt>
                                        </p:tgtEl>
                                        <p:attrNameLst>
                                          <p:attrName>ppt_w</p:attrName>
                                        </p:attrNameLst>
                                      </p:cBhvr>
                                      <p:tavLst>
                                        <p:tav tm="0">
                                          <p:val>
                                            <p:fltVal val="0"/>
                                          </p:val>
                                        </p:tav>
                                        <p:tav tm="100000">
                                          <p:val>
                                            <p:strVal val="#ppt_w"/>
                                          </p:val>
                                        </p:tav>
                                      </p:tavLst>
                                    </p:anim>
                                    <p:anim calcmode="lin" valueType="num">
                                      <p:cBhvr>
                                        <p:cTn id="64" dur="9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65" dur="900"/>
                                        <p:tgtEl>
                                          <p:spTgt spid="3">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 calcmode="lin" valueType="num">
                                      <p:cBhvr>
                                        <p:cTn id="70" dur="900" fill="hold"/>
                                        <p:tgtEl>
                                          <p:spTgt spid="3">
                                            <p:txEl>
                                              <p:pRg st="9" end="9"/>
                                            </p:txEl>
                                          </p:spTgt>
                                        </p:tgtEl>
                                        <p:attrNameLst>
                                          <p:attrName>ppt_w</p:attrName>
                                        </p:attrNameLst>
                                      </p:cBhvr>
                                      <p:tavLst>
                                        <p:tav tm="0">
                                          <p:val>
                                            <p:fltVal val="0"/>
                                          </p:val>
                                        </p:tav>
                                        <p:tav tm="100000">
                                          <p:val>
                                            <p:strVal val="#ppt_w"/>
                                          </p:val>
                                        </p:tav>
                                      </p:tavLst>
                                    </p:anim>
                                    <p:anim calcmode="lin" valueType="num">
                                      <p:cBhvr>
                                        <p:cTn id="71" dur="9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72" dur="900"/>
                                        <p:tgtEl>
                                          <p:spTgt spid="3">
                                            <p:txEl>
                                              <p:pRg st="9" end="9"/>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nodeType="click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 calcmode="lin" valueType="num">
                                      <p:cBhvr>
                                        <p:cTn id="77" dur="9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78" dur="9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79" dur="900"/>
                                        <p:tgtEl>
                                          <p:spTgt spid="3">
                                            <p:txEl>
                                              <p:pRg st="10" end="10"/>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nodeType="clickEffect">
                                  <p:stCondLst>
                                    <p:cond delay="0"/>
                                  </p:stCondLst>
                                  <p:childTnLst>
                                    <p:set>
                                      <p:cBhvr>
                                        <p:cTn id="83" dur="1" fill="hold">
                                          <p:stCondLst>
                                            <p:cond delay="0"/>
                                          </p:stCondLst>
                                        </p:cTn>
                                        <p:tgtEl>
                                          <p:spTgt spid="3">
                                            <p:txEl>
                                              <p:pRg st="11" end="11"/>
                                            </p:txEl>
                                          </p:spTgt>
                                        </p:tgtEl>
                                        <p:attrNameLst>
                                          <p:attrName>style.visibility</p:attrName>
                                        </p:attrNameLst>
                                      </p:cBhvr>
                                      <p:to>
                                        <p:strVal val="visible"/>
                                      </p:to>
                                    </p:set>
                                    <p:anim calcmode="lin" valueType="num">
                                      <p:cBhvr>
                                        <p:cTn id="84" dur="9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85" dur="900" fill="hold"/>
                                        <p:tgtEl>
                                          <p:spTgt spid="3">
                                            <p:txEl>
                                              <p:pRg st="11" end="11"/>
                                            </p:txEl>
                                          </p:spTgt>
                                        </p:tgtEl>
                                        <p:attrNameLst>
                                          <p:attrName>ppt_h</p:attrName>
                                        </p:attrNameLst>
                                      </p:cBhvr>
                                      <p:tavLst>
                                        <p:tav tm="0">
                                          <p:val>
                                            <p:fltVal val="0"/>
                                          </p:val>
                                        </p:tav>
                                        <p:tav tm="100000">
                                          <p:val>
                                            <p:strVal val="#ppt_h"/>
                                          </p:val>
                                        </p:tav>
                                      </p:tavLst>
                                    </p:anim>
                                    <p:animEffect transition="in" filter="fade">
                                      <p:cBhvr>
                                        <p:cTn id="86" dur="9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2400" dirty="0"/>
              <a:t>Les derniers webinaires 2019-2020:</a:t>
            </a:r>
            <a:br>
              <a:rPr lang="fr-FR" sz="2400" dirty="0"/>
            </a:br>
            <a:r>
              <a:rPr lang="fr-FR" sz="2400" u="sng" dirty="0">
                <a:hlinkClick r:id="rId2"/>
              </a:rPr>
              <a:t>https://cvirtuelle.phm.education.gouv.fr/webinaires20192020</a:t>
            </a:r>
            <a:endParaRPr lang="fr-FR" sz="2400" dirty="0">
              <a:solidFill>
                <a:srgbClr val="4B4582"/>
              </a:solidFill>
            </a:endParaRPr>
          </a:p>
        </p:txBody>
      </p:sp>
      <p:sp>
        <p:nvSpPr>
          <p:cNvPr id="3" name="Espace réservé du contenu 2"/>
          <p:cNvSpPr>
            <a:spLocks noGrp="1"/>
          </p:cNvSpPr>
          <p:nvPr>
            <p:ph idx="1"/>
          </p:nvPr>
        </p:nvSpPr>
        <p:spPr/>
        <p:txBody>
          <a:bodyPr>
            <a:normAutofit fontScale="70000" lnSpcReduction="20000"/>
          </a:bodyPr>
          <a:lstStyle/>
          <a:p>
            <a:pPr lvl="0"/>
            <a:r>
              <a:rPr lang="fr-FR" dirty="0"/>
              <a:t>L’analyse filmique niveau 1 : le 12 décembre à 16h</a:t>
            </a:r>
          </a:p>
          <a:p>
            <a:pPr lvl="0"/>
            <a:r>
              <a:rPr lang="fr-FR" dirty="0"/>
              <a:t>L'utilisation d'</a:t>
            </a:r>
            <a:r>
              <a:rPr lang="fr-FR" dirty="0" err="1"/>
              <a:t>elyco</a:t>
            </a:r>
            <a:r>
              <a:rPr lang="fr-FR" dirty="0"/>
              <a:t> : le 9 janvier à 12h</a:t>
            </a:r>
          </a:p>
          <a:p>
            <a:pPr lvl="0"/>
            <a:r>
              <a:rPr lang="fr-FR" dirty="0"/>
              <a:t>Les bonnes idées vues en inspection : le lundi 10 février à 12h</a:t>
            </a:r>
          </a:p>
          <a:p>
            <a:pPr lvl="0"/>
            <a:r>
              <a:rPr lang="fr-FR" b="1" dirty="0"/>
              <a:t>Qu’est-ce qui est observé pendant une séance d’inspection ? l</a:t>
            </a:r>
            <a:r>
              <a:rPr lang="fr-FR" dirty="0"/>
              <a:t>e 10 février à 13h</a:t>
            </a:r>
          </a:p>
          <a:p>
            <a:pPr lvl="0"/>
            <a:r>
              <a:rPr lang="fr-FR" dirty="0"/>
              <a:t>L’analyse de séquences intéressantes : le mardi 11 février à 12h</a:t>
            </a:r>
          </a:p>
          <a:p>
            <a:pPr lvl="0"/>
            <a:r>
              <a:rPr lang="fr-FR" dirty="0"/>
              <a:t>L’objectif culturel : le mercredi 12 février à 12h </a:t>
            </a:r>
          </a:p>
          <a:p>
            <a:pPr lvl="0"/>
            <a:r>
              <a:rPr lang="fr-FR" b="1" dirty="0"/>
              <a:t>Des exemples de différenciation en collège </a:t>
            </a:r>
            <a:r>
              <a:rPr lang="fr-FR" dirty="0"/>
              <a:t>: le jeudi 13 février à 12h</a:t>
            </a:r>
          </a:p>
          <a:p>
            <a:pPr lvl="0"/>
            <a:r>
              <a:rPr lang="fr-FR" b="1" dirty="0"/>
              <a:t>La musique en cours d’anglais</a:t>
            </a:r>
            <a:r>
              <a:rPr lang="fr-FR" dirty="0"/>
              <a:t> : le vendredi 14 février à 12h</a:t>
            </a:r>
          </a:p>
          <a:p>
            <a:pPr lvl="0"/>
            <a:r>
              <a:rPr lang="fr-FR" dirty="0"/>
              <a:t>(La narratologie en LLCER : date à venir)</a:t>
            </a:r>
          </a:p>
          <a:p>
            <a:pPr marL="0" indent="0">
              <a:buClr>
                <a:schemeClr val="tx2">
                  <a:lumMod val="75000"/>
                  <a:lumOff val="25000"/>
                </a:schemeClr>
              </a:buClr>
              <a:buNone/>
            </a:pPr>
            <a:endParaRPr lang="fr-FR" dirty="0"/>
          </a:p>
        </p:txBody>
      </p:sp>
    </p:spTree>
    <p:extLst>
      <p:ext uri="{BB962C8B-B14F-4D97-AF65-F5344CB8AC3E}">
        <p14:creationId xmlns:p14="http://schemas.microsoft.com/office/powerpoint/2010/main" val="3615236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9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9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9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9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9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9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9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9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9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9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9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9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9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9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9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9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9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9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9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9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9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9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7" dur="9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8" dur="900"/>
                                        <p:tgtEl>
                                          <p:spTgt spid="3">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900" fill="hold"/>
                                        <p:tgtEl>
                                          <p:spTgt spid="3">
                                            <p:txEl>
                                              <p:pRg st="8" end="8"/>
                                            </p:txEl>
                                          </p:spTgt>
                                        </p:tgtEl>
                                        <p:attrNameLst>
                                          <p:attrName>ppt_w</p:attrName>
                                        </p:attrNameLst>
                                      </p:cBhvr>
                                      <p:tavLst>
                                        <p:tav tm="0">
                                          <p:val>
                                            <p:fltVal val="0"/>
                                          </p:val>
                                        </p:tav>
                                        <p:tav tm="100000">
                                          <p:val>
                                            <p:strVal val="#ppt_w"/>
                                          </p:val>
                                        </p:tav>
                                      </p:tavLst>
                                    </p:anim>
                                    <p:anim calcmode="lin" valueType="num">
                                      <p:cBhvr>
                                        <p:cTn id="64" dur="9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65" dur="9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9275" y="107576"/>
            <a:ext cx="8042276" cy="664320"/>
          </a:xfrm>
        </p:spPr>
        <p:txBody>
          <a:bodyPr/>
          <a:lstStyle/>
          <a:p>
            <a:r>
              <a:rPr lang="fr-FR" sz="2400" dirty="0">
                <a:solidFill>
                  <a:srgbClr val="4B4582"/>
                </a:solidFill>
              </a:rPr>
              <a:t>Vous avez des problèmes pour y accéder?</a:t>
            </a:r>
          </a:p>
        </p:txBody>
      </p:sp>
      <p:sp>
        <p:nvSpPr>
          <p:cNvPr id="3" name="Espace réservé du contenu 2"/>
          <p:cNvSpPr>
            <a:spLocks noGrp="1"/>
          </p:cNvSpPr>
          <p:nvPr>
            <p:ph idx="1"/>
          </p:nvPr>
        </p:nvSpPr>
        <p:spPr>
          <a:xfrm>
            <a:off x="549275" y="1033153"/>
            <a:ext cx="8042276" cy="4910448"/>
          </a:xfrm>
        </p:spPr>
        <p:txBody>
          <a:bodyPr>
            <a:normAutofit fontScale="55000" lnSpcReduction="20000"/>
          </a:bodyPr>
          <a:lstStyle/>
          <a:p>
            <a:pPr>
              <a:buClr>
                <a:schemeClr val="tx2">
                  <a:lumMod val="75000"/>
                  <a:lumOff val="25000"/>
                </a:schemeClr>
              </a:buClr>
              <a:buFontTx/>
              <a:buChar char="-"/>
            </a:pPr>
            <a:r>
              <a:rPr lang="fr-FR" dirty="0"/>
              <a:t>Eteignez tout et rallumez.</a:t>
            </a:r>
          </a:p>
          <a:p>
            <a:pPr>
              <a:buClr>
                <a:schemeClr val="tx2">
                  <a:lumMod val="75000"/>
                  <a:lumOff val="25000"/>
                </a:schemeClr>
              </a:buClr>
              <a:buFontTx/>
              <a:buChar char="-"/>
            </a:pPr>
            <a:r>
              <a:rPr lang="fr-FR" dirty="0"/>
              <a:t>Passer par Firefox et non par Safari si vous êtes sur Apple</a:t>
            </a:r>
          </a:p>
          <a:p>
            <a:pPr>
              <a:buClr>
                <a:schemeClr val="tx2">
                  <a:lumMod val="75000"/>
                  <a:lumOff val="25000"/>
                </a:schemeClr>
              </a:buClr>
              <a:buFontTx/>
              <a:buChar char="-"/>
            </a:pPr>
            <a:r>
              <a:rPr lang="fr-FR" dirty="0"/>
              <a:t>Tapez le lien vers le webinaire dans votre moteur de recherche</a:t>
            </a:r>
          </a:p>
          <a:p>
            <a:r>
              <a:rPr lang="fr-FR" dirty="0"/>
              <a:t>Accéder/accès utilisateur (mettre votre mot de passe académique si nécessaire)/ Académie de Nantes/valider/rentrer vos codes.</a:t>
            </a:r>
          </a:p>
          <a:p>
            <a:r>
              <a:rPr lang="fr-FR" dirty="0"/>
              <a:t>Quand vous arrivez sur la page « Ma Classe Virtuelle »:</a:t>
            </a:r>
          </a:p>
          <a:p>
            <a:pPr lvl="0"/>
            <a:r>
              <a:rPr lang="fr-FR" dirty="0"/>
              <a:t>Accéder </a:t>
            </a:r>
          </a:p>
          <a:p>
            <a:pPr lvl="0"/>
            <a:r>
              <a:rPr lang="fr-FR" dirty="0"/>
              <a:t>autoriser l’accès à flash </a:t>
            </a:r>
            <a:r>
              <a:rPr lang="fr-FR" dirty="0" err="1"/>
              <a:t>player</a:t>
            </a:r>
            <a:r>
              <a:rPr lang="fr-FR" dirty="0"/>
              <a:t> (attendre quelques secondes s’il y a une page blanche)</a:t>
            </a:r>
          </a:p>
          <a:p>
            <a:pPr lvl="0"/>
            <a:r>
              <a:rPr lang="fr-FR" dirty="0"/>
              <a:t>hauts parleurs/ confirmer</a:t>
            </a:r>
          </a:p>
          <a:p>
            <a:pPr lvl="0"/>
            <a:r>
              <a:rPr lang="fr-FR" dirty="0"/>
              <a:t>mettre le son et la caméra (en haut à gauche)/autoriser.</a:t>
            </a:r>
          </a:p>
          <a:p>
            <a:r>
              <a:rPr lang="fr-FR" dirty="0"/>
              <a:t> Il faut parfois télécharger adobe ou insister plusieurs fois même si le message « impossible d’accéder/non» s’affiche ou votre mot de passe académique ne passe pas immédiatement.</a:t>
            </a:r>
          </a:p>
          <a:p>
            <a:pPr marL="0" indent="0">
              <a:buClr>
                <a:schemeClr val="tx2">
                  <a:lumMod val="75000"/>
                  <a:lumOff val="25000"/>
                </a:schemeClr>
              </a:buClr>
              <a:buNone/>
            </a:pPr>
            <a:r>
              <a:rPr lang="fr-FR" dirty="0"/>
              <a:t>Note: lire les </a:t>
            </a:r>
            <a:r>
              <a:rPr lang="fr-FR" dirty="0" err="1"/>
              <a:t>powerpoints</a:t>
            </a:r>
            <a:r>
              <a:rPr lang="fr-FR" dirty="0"/>
              <a:t> joints ne suffit pas à comprendre de ce qui est dit lors des webinaires.</a:t>
            </a:r>
          </a:p>
        </p:txBody>
      </p:sp>
    </p:spTree>
    <p:extLst>
      <p:ext uri="{BB962C8B-B14F-4D97-AF65-F5344CB8AC3E}">
        <p14:creationId xmlns:p14="http://schemas.microsoft.com/office/powerpoint/2010/main" val="2088835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9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9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9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9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9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9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9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9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9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 calcmode="lin" valueType="num">
                                      <p:cBhvr>
                                        <p:cTn id="28" dur="900" fill="hold"/>
                                        <p:tgtEl>
                                          <p:spTgt spid="3">
                                            <p:txEl>
                                              <p:pRg st="9" end="9"/>
                                            </p:txEl>
                                          </p:spTgt>
                                        </p:tgtEl>
                                        <p:attrNameLst>
                                          <p:attrName>ppt_w</p:attrName>
                                        </p:attrNameLst>
                                      </p:cBhvr>
                                      <p:tavLst>
                                        <p:tav tm="0">
                                          <p:val>
                                            <p:fltVal val="0"/>
                                          </p:val>
                                        </p:tav>
                                        <p:tav tm="100000">
                                          <p:val>
                                            <p:strVal val="#ppt_w"/>
                                          </p:val>
                                        </p:tav>
                                      </p:tavLst>
                                    </p:anim>
                                    <p:anim calcmode="lin" valueType="num">
                                      <p:cBhvr>
                                        <p:cTn id="29" dur="9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30" dur="900"/>
                                        <p:tgtEl>
                                          <p:spTgt spid="3">
                                            <p:txEl>
                                              <p:pRg st="9" end="9"/>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9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6" dur="9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7" dur="9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calcmode="lin" valueType="num">
                                      <p:cBhvr>
                                        <p:cTn id="42" dur="9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3" dur="9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4" dur="900"/>
                                        <p:tgtEl>
                                          <p:spTgt spid="3">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p:cTn id="49" dur="9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0" dur="9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1" dur="900"/>
                                        <p:tgtEl>
                                          <p:spTgt spid="3">
                                            <p:txEl>
                                              <p:pRg st="5" end="5"/>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 calcmode="lin" valueType="num">
                                      <p:cBhvr>
                                        <p:cTn id="56" dur="9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7" dur="9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8" dur="900"/>
                                        <p:tgtEl>
                                          <p:spTgt spid="3">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 calcmode="lin" valueType="num">
                                      <p:cBhvr>
                                        <p:cTn id="63" dur="9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4" dur="9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65" dur="900"/>
                                        <p:tgtEl>
                                          <p:spTgt spid="3">
                                            <p:txEl>
                                              <p:pRg st="7" end="7"/>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nodeType="clickEffect">
                                  <p:stCondLst>
                                    <p:cond delay="0"/>
                                  </p:stCondLst>
                                  <p:childTnLst>
                                    <p:set>
                                      <p:cBhvr>
                                        <p:cTn id="69" dur="1" fill="hold">
                                          <p:stCondLst>
                                            <p:cond delay="0"/>
                                          </p:stCondLst>
                                        </p:cTn>
                                        <p:tgtEl>
                                          <p:spTgt spid="3">
                                            <p:txEl>
                                              <p:pRg st="8" end="8"/>
                                            </p:txEl>
                                          </p:spTgt>
                                        </p:tgtEl>
                                        <p:attrNameLst>
                                          <p:attrName>style.visibility</p:attrName>
                                        </p:attrNameLst>
                                      </p:cBhvr>
                                      <p:to>
                                        <p:strVal val="visible"/>
                                      </p:to>
                                    </p:set>
                                    <p:anim calcmode="lin" valueType="num">
                                      <p:cBhvr>
                                        <p:cTn id="70" dur="900" fill="hold"/>
                                        <p:tgtEl>
                                          <p:spTgt spid="3">
                                            <p:txEl>
                                              <p:pRg st="8" end="8"/>
                                            </p:txEl>
                                          </p:spTgt>
                                        </p:tgtEl>
                                        <p:attrNameLst>
                                          <p:attrName>ppt_w</p:attrName>
                                        </p:attrNameLst>
                                      </p:cBhvr>
                                      <p:tavLst>
                                        <p:tav tm="0">
                                          <p:val>
                                            <p:fltVal val="0"/>
                                          </p:val>
                                        </p:tav>
                                        <p:tav tm="100000">
                                          <p:val>
                                            <p:strVal val="#ppt_w"/>
                                          </p:val>
                                        </p:tav>
                                      </p:tavLst>
                                    </p:anim>
                                    <p:anim calcmode="lin" valueType="num">
                                      <p:cBhvr>
                                        <p:cTn id="71" dur="9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72" dur="900"/>
                                        <p:tgtEl>
                                          <p:spTgt spid="3">
                                            <p:txEl>
                                              <p:pRg st="8" end="8"/>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nodeType="click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 calcmode="lin" valueType="num">
                                      <p:cBhvr>
                                        <p:cTn id="77" dur="9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78" dur="9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79" dur="9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37DB4D0-713D-CF46-8F6D-7D1083FE578A}"/>
              </a:ext>
            </a:extLst>
          </p:cNvPr>
          <p:cNvPicPr>
            <a:picLocks noChangeAspect="1"/>
          </p:cNvPicPr>
          <p:nvPr/>
        </p:nvPicPr>
        <p:blipFill>
          <a:blip r:embed="rId2"/>
          <a:stretch>
            <a:fillRect/>
          </a:stretch>
        </p:blipFill>
        <p:spPr>
          <a:xfrm>
            <a:off x="0" y="430618"/>
            <a:ext cx="9144000" cy="5996763"/>
          </a:xfrm>
          <a:prstGeom prst="rect">
            <a:avLst/>
          </a:prstGeom>
        </p:spPr>
      </p:pic>
    </p:spTree>
    <p:extLst>
      <p:ext uri="{BB962C8B-B14F-4D97-AF65-F5344CB8AC3E}">
        <p14:creationId xmlns:p14="http://schemas.microsoft.com/office/powerpoint/2010/main" val="6318536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t 1">
            <a:extLst>
              <a:ext uri="{FF2B5EF4-FFF2-40B4-BE49-F238E27FC236}">
                <a16:creationId xmlns:a16="http://schemas.microsoft.com/office/drawing/2014/main" id="{7120816B-5B42-9942-9980-3B84CF19EC3D}"/>
              </a:ext>
            </a:extLst>
          </p:cNvPr>
          <p:cNvGraphicFramePr>
            <a:graphicFrameLocks noChangeAspect="1"/>
          </p:cNvGraphicFramePr>
          <p:nvPr>
            <p:extLst>
              <p:ext uri="{D42A27DB-BD31-4B8C-83A1-F6EECF244321}">
                <p14:modId xmlns:p14="http://schemas.microsoft.com/office/powerpoint/2010/main" val="229016981"/>
              </p:ext>
            </p:extLst>
          </p:nvPr>
        </p:nvGraphicFramePr>
        <p:xfrm>
          <a:off x="127000" y="706005"/>
          <a:ext cx="8890000" cy="5473700"/>
        </p:xfrm>
        <a:graphic>
          <a:graphicData uri="http://schemas.openxmlformats.org/presentationml/2006/ole">
            <mc:AlternateContent xmlns:mc="http://schemas.openxmlformats.org/markup-compatibility/2006">
              <mc:Choice xmlns:v="urn:schemas-microsoft-com:vml" Requires="v">
                <p:oleObj spid="_x0000_s1065" name="Document" r:id="rId3" imgW="8890000" imgH="5473700" progId="Word.Document.12">
                  <p:embed/>
                </p:oleObj>
              </mc:Choice>
              <mc:Fallback>
                <p:oleObj name="Document" r:id="rId3" imgW="8890000" imgH="5473700" progId="Word.Document.12">
                  <p:embed/>
                  <p:pic>
                    <p:nvPicPr>
                      <p:cNvPr id="0" name=""/>
                      <p:cNvPicPr/>
                      <p:nvPr/>
                    </p:nvPicPr>
                    <p:blipFill>
                      <a:blip r:embed="rId4"/>
                      <a:stretch>
                        <a:fillRect/>
                      </a:stretch>
                    </p:blipFill>
                    <p:spPr>
                      <a:xfrm>
                        <a:off x="127000" y="706005"/>
                        <a:ext cx="8890000" cy="5473700"/>
                      </a:xfrm>
                      <a:prstGeom prst="rect">
                        <a:avLst/>
                      </a:prstGeom>
                    </p:spPr>
                  </p:pic>
                </p:oleObj>
              </mc:Fallback>
            </mc:AlternateContent>
          </a:graphicData>
        </a:graphic>
      </p:graphicFrame>
    </p:spTree>
    <p:extLst>
      <p:ext uri="{BB962C8B-B14F-4D97-AF65-F5344CB8AC3E}">
        <p14:creationId xmlns:p14="http://schemas.microsoft.com/office/powerpoint/2010/main" val="2330632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t 1">
            <a:extLst>
              <a:ext uri="{FF2B5EF4-FFF2-40B4-BE49-F238E27FC236}">
                <a16:creationId xmlns:a16="http://schemas.microsoft.com/office/drawing/2014/main" id="{7120816B-5B42-9942-9980-3B84CF19EC3D}"/>
              </a:ext>
            </a:extLst>
          </p:cNvPr>
          <p:cNvGraphicFramePr>
            <a:graphicFrameLocks noChangeAspect="1"/>
          </p:cNvGraphicFramePr>
          <p:nvPr>
            <p:extLst>
              <p:ext uri="{D42A27DB-BD31-4B8C-83A1-F6EECF244321}">
                <p14:modId xmlns:p14="http://schemas.microsoft.com/office/powerpoint/2010/main" val="3303384016"/>
              </p:ext>
            </p:extLst>
          </p:nvPr>
        </p:nvGraphicFramePr>
        <p:xfrm>
          <a:off x="127000" y="692150"/>
          <a:ext cx="8890000" cy="5473700"/>
        </p:xfrm>
        <a:graphic>
          <a:graphicData uri="http://schemas.openxmlformats.org/presentationml/2006/ole">
            <mc:AlternateContent xmlns:mc="http://schemas.openxmlformats.org/markup-compatibility/2006">
              <mc:Choice xmlns:v="urn:schemas-microsoft-com:vml" Requires="v">
                <p:oleObj spid="_x0000_s2073" name="Document" r:id="rId3" imgW="8890000" imgH="5473700" progId="Word.Document.12">
                  <p:embed/>
                </p:oleObj>
              </mc:Choice>
              <mc:Fallback>
                <p:oleObj name="Document" r:id="rId3" imgW="8890000" imgH="5473700" progId="Word.Document.12">
                  <p:embed/>
                  <p:pic>
                    <p:nvPicPr>
                      <p:cNvPr id="2" name="Objet 1">
                        <a:extLst>
                          <a:ext uri="{FF2B5EF4-FFF2-40B4-BE49-F238E27FC236}">
                            <a16:creationId xmlns:a16="http://schemas.microsoft.com/office/drawing/2014/main" id="{7120816B-5B42-9942-9980-3B84CF19EC3D}"/>
                          </a:ext>
                        </a:extLst>
                      </p:cNvPr>
                      <p:cNvPicPr/>
                      <p:nvPr/>
                    </p:nvPicPr>
                    <p:blipFill>
                      <a:blip r:embed="rId4"/>
                      <a:stretch>
                        <a:fillRect/>
                      </a:stretch>
                    </p:blipFill>
                    <p:spPr>
                      <a:xfrm>
                        <a:off x="127000" y="692150"/>
                        <a:ext cx="8890000" cy="5473700"/>
                      </a:xfrm>
                      <a:prstGeom prst="rect">
                        <a:avLst/>
                      </a:prstGeom>
                    </p:spPr>
                  </p:pic>
                </p:oleObj>
              </mc:Fallback>
            </mc:AlternateContent>
          </a:graphicData>
        </a:graphic>
      </p:graphicFrame>
    </p:spTree>
    <p:extLst>
      <p:ext uri="{BB962C8B-B14F-4D97-AF65-F5344CB8AC3E}">
        <p14:creationId xmlns:p14="http://schemas.microsoft.com/office/powerpoint/2010/main" val="3918373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8BF029-E095-5F4F-A393-435871AC5893}"/>
              </a:ext>
            </a:extLst>
          </p:cNvPr>
          <p:cNvSpPr>
            <a:spLocks noGrp="1"/>
          </p:cNvSpPr>
          <p:nvPr>
            <p:ph type="title"/>
          </p:nvPr>
        </p:nvSpPr>
        <p:spPr/>
        <p:txBody>
          <a:bodyPr/>
          <a:lstStyle/>
          <a:p>
            <a:r>
              <a:rPr lang="fr-FR" dirty="0"/>
              <a:t>La vidéo</a:t>
            </a:r>
          </a:p>
        </p:txBody>
      </p:sp>
      <p:sp>
        <p:nvSpPr>
          <p:cNvPr id="4" name="ZoneTexte 3">
            <a:extLst>
              <a:ext uri="{FF2B5EF4-FFF2-40B4-BE49-F238E27FC236}">
                <a16:creationId xmlns:a16="http://schemas.microsoft.com/office/drawing/2014/main" id="{ED97C414-99D0-2A4B-B0E5-10ECA7EB519B}"/>
              </a:ext>
            </a:extLst>
          </p:cNvPr>
          <p:cNvSpPr txBox="1"/>
          <p:nvPr/>
        </p:nvSpPr>
        <p:spPr>
          <a:xfrm>
            <a:off x="549275" y="3953435"/>
            <a:ext cx="7086600" cy="2308324"/>
          </a:xfrm>
          <a:prstGeom prst="rect">
            <a:avLst/>
          </a:prstGeom>
          <a:noFill/>
        </p:spPr>
        <p:txBody>
          <a:bodyPr wrap="square" rtlCol="0">
            <a:spAutoFit/>
          </a:bodyPr>
          <a:lstStyle/>
          <a:p>
            <a:r>
              <a:rPr lang="fr-FR" dirty="0"/>
              <a:t>1) Can people </a:t>
            </a:r>
            <a:r>
              <a:rPr lang="fr-FR" dirty="0" err="1"/>
              <a:t>unite</a:t>
            </a:r>
            <a:r>
              <a:rPr lang="fr-FR" dirty="0"/>
              <a:t> </a:t>
            </a:r>
            <a:r>
              <a:rPr lang="fr-FR" dirty="0" err="1"/>
              <a:t>worldwide</a:t>
            </a:r>
            <a:r>
              <a:rPr lang="fr-FR" dirty="0"/>
              <a:t>? </a:t>
            </a:r>
          </a:p>
          <a:p>
            <a:r>
              <a:rPr lang="fr-FR" dirty="0"/>
              <a:t>2) To </a:t>
            </a:r>
            <a:r>
              <a:rPr lang="fr-FR" dirty="0" err="1"/>
              <a:t>what</a:t>
            </a:r>
            <a:r>
              <a:rPr lang="fr-FR" dirty="0"/>
              <a:t> </a:t>
            </a:r>
            <a:r>
              <a:rPr lang="fr-FR" dirty="0" err="1"/>
              <a:t>extent</a:t>
            </a:r>
            <a:r>
              <a:rPr lang="fr-FR" dirty="0"/>
              <a:t> </a:t>
            </a:r>
            <a:r>
              <a:rPr lang="fr-FR" dirty="0" err="1"/>
              <a:t>is</a:t>
            </a:r>
            <a:r>
              <a:rPr lang="fr-FR" dirty="0"/>
              <a:t> communication important in the global issue of </a:t>
            </a:r>
            <a:r>
              <a:rPr lang="fr-FR" dirty="0" err="1"/>
              <a:t>climate</a:t>
            </a:r>
            <a:r>
              <a:rPr lang="fr-FR" dirty="0"/>
              <a:t> change? </a:t>
            </a:r>
          </a:p>
          <a:p>
            <a:r>
              <a:rPr lang="fr-FR" dirty="0"/>
              <a:t>3) Do </a:t>
            </a:r>
            <a:r>
              <a:rPr lang="fr-FR" dirty="0" err="1"/>
              <a:t>you</a:t>
            </a:r>
            <a:r>
              <a:rPr lang="fr-FR" dirty="0"/>
              <a:t> </a:t>
            </a:r>
            <a:r>
              <a:rPr lang="fr-FR" dirty="0" err="1"/>
              <a:t>agree</a:t>
            </a:r>
            <a:r>
              <a:rPr lang="fr-FR" dirty="0"/>
              <a:t> </a:t>
            </a:r>
            <a:r>
              <a:rPr lang="fr-FR" dirty="0" err="1"/>
              <a:t>that</a:t>
            </a:r>
            <a:r>
              <a:rPr lang="fr-FR" dirty="0"/>
              <a:t> the </a:t>
            </a:r>
            <a:r>
              <a:rPr lang="fr-FR" dirty="0" err="1"/>
              <a:t>generation</a:t>
            </a:r>
            <a:r>
              <a:rPr lang="fr-FR" dirty="0"/>
              <a:t> gap </a:t>
            </a:r>
            <a:r>
              <a:rPr lang="fr-FR" dirty="0" err="1"/>
              <a:t>is</a:t>
            </a:r>
            <a:r>
              <a:rPr lang="fr-FR" dirty="0"/>
              <a:t>  an obstacle </a:t>
            </a:r>
            <a:r>
              <a:rPr lang="fr-FR" dirty="0" err="1"/>
              <a:t>against</a:t>
            </a:r>
            <a:r>
              <a:rPr lang="fr-FR" dirty="0"/>
              <a:t> </a:t>
            </a:r>
            <a:r>
              <a:rPr lang="fr-FR" dirty="0" err="1"/>
              <a:t>climate</a:t>
            </a:r>
            <a:r>
              <a:rPr lang="fr-FR" dirty="0"/>
              <a:t> change? </a:t>
            </a:r>
          </a:p>
          <a:p>
            <a:r>
              <a:rPr lang="fr-FR" dirty="0"/>
              <a:t>4) Do </a:t>
            </a:r>
            <a:r>
              <a:rPr lang="fr-FR" dirty="0" err="1"/>
              <a:t>you</a:t>
            </a:r>
            <a:r>
              <a:rPr lang="fr-FR" dirty="0"/>
              <a:t> </a:t>
            </a:r>
            <a:r>
              <a:rPr lang="fr-FR" dirty="0" err="1"/>
              <a:t>think</a:t>
            </a:r>
            <a:r>
              <a:rPr lang="fr-FR" dirty="0"/>
              <a:t> </a:t>
            </a:r>
            <a:r>
              <a:rPr lang="fr-FR" dirty="0" err="1"/>
              <a:t>that</a:t>
            </a:r>
            <a:r>
              <a:rPr lang="fr-FR" dirty="0"/>
              <a:t> </a:t>
            </a:r>
            <a:r>
              <a:rPr lang="fr-FR" dirty="0" err="1"/>
              <a:t>young</a:t>
            </a:r>
            <a:r>
              <a:rPr lang="fr-FR" dirty="0"/>
              <a:t> </a:t>
            </a:r>
            <a:r>
              <a:rPr lang="fr-FR" dirty="0" err="1"/>
              <a:t>climate</a:t>
            </a:r>
            <a:r>
              <a:rPr lang="fr-FR" dirty="0"/>
              <a:t> </a:t>
            </a:r>
            <a:r>
              <a:rPr lang="fr-FR" dirty="0" err="1"/>
              <a:t>strikers</a:t>
            </a:r>
            <a:r>
              <a:rPr lang="fr-FR" dirty="0"/>
              <a:t> </a:t>
            </a:r>
            <a:r>
              <a:rPr lang="fr-FR" dirty="0" err="1"/>
              <a:t>can</a:t>
            </a:r>
            <a:r>
              <a:rPr lang="fr-FR" dirty="0"/>
              <a:t> </a:t>
            </a:r>
            <a:r>
              <a:rPr lang="fr-FR" dirty="0" err="1"/>
              <a:t>make</a:t>
            </a:r>
            <a:r>
              <a:rPr lang="fr-FR" dirty="0"/>
              <a:t> a </a:t>
            </a:r>
            <a:r>
              <a:rPr lang="fr-FR" dirty="0" err="1"/>
              <a:t>difference</a:t>
            </a:r>
            <a:r>
              <a:rPr lang="fr-FR" dirty="0"/>
              <a:t>? </a:t>
            </a:r>
          </a:p>
          <a:p>
            <a:br>
              <a:rPr lang="fr-FR" dirty="0"/>
            </a:br>
            <a:endParaRPr lang="fr-FR" dirty="0"/>
          </a:p>
        </p:txBody>
      </p:sp>
      <p:sp>
        <p:nvSpPr>
          <p:cNvPr id="5" name="ZoneTexte 4">
            <a:extLst>
              <a:ext uri="{FF2B5EF4-FFF2-40B4-BE49-F238E27FC236}">
                <a16:creationId xmlns:a16="http://schemas.microsoft.com/office/drawing/2014/main" id="{5A63B8EE-0DF9-834C-AB90-EAA93EE21E0E}"/>
              </a:ext>
            </a:extLst>
          </p:cNvPr>
          <p:cNvSpPr txBox="1"/>
          <p:nvPr/>
        </p:nvSpPr>
        <p:spPr>
          <a:xfrm>
            <a:off x="1008529" y="2380129"/>
            <a:ext cx="6804212" cy="646331"/>
          </a:xfrm>
          <a:prstGeom prst="rect">
            <a:avLst/>
          </a:prstGeom>
          <a:noFill/>
        </p:spPr>
        <p:txBody>
          <a:bodyPr wrap="square" rtlCol="0">
            <a:spAutoFit/>
          </a:bodyPr>
          <a:lstStyle/>
          <a:p>
            <a:r>
              <a:rPr lang="fr-FR" dirty="0">
                <a:hlinkClick r:id="rId2"/>
              </a:rPr>
              <a:t>https://www.youtube.com/watch?v=gKH7uOlYe5o</a:t>
            </a:r>
            <a:r>
              <a:rPr lang="fr-FR" dirty="0"/>
              <a:t> jusqu'à 1:37</a:t>
            </a:r>
          </a:p>
          <a:p>
            <a:endParaRPr lang="fr-FR" dirty="0">
              <a:effectLst/>
            </a:endParaRPr>
          </a:p>
        </p:txBody>
      </p:sp>
    </p:spTree>
    <p:extLst>
      <p:ext uri="{BB962C8B-B14F-4D97-AF65-F5344CB8AC3E}">
        <p14:creationId xmlns:p14="http://schemas.microsoft.com/office/powerpoint/2010/main" val="33191643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t 3">
            <a:extLst>
              <a:ext uri="{FF2B5EF4-FFF2-40B4-BE49-F238E27FC236}">
                <a16:creationId xmlns:a16="http://schemas.microsoft.com/office/drawing/2014/main" id="{7B134799-07CD-2E44-8110-38D5AE379E65}"/>
              </a:ext>
            </a:extLst>
          </p:cNvPr>
          <p:cNvGraphicFramePr>
            <a:graphicFrameLocks noChangeAspect="1"/>
          </p:cNvGraphicFramePr>
          <p:nvPr>
            <p:extLst>
              <p:ext uri="{D42A27DB-BD31-4B8C-83A1-F6EECF244321}">
                <p14:modId xmlns:p14="http://schemas.microsoft.com/office/powerpoint/2010/main" val="2676588623"/>
              </p:ext>
            </p:extLst>
          </p:nvPr>
        </p:nvGraphicFramePr>
        <p:xfrm>
          <a:off x="110836" y="566570"/>
          <a:ext cx="8906164" cy="6215230"/>
        </p:xfrm>
        <a:graphic>
          <a:graphicData uri="http://schemas.openxmlformats.org/presentationml/2006/ole">
            <mc:AlternateContent xmlns:mc="http://schemas.openxmlformats.org/markup-compatibility/2006">
              <mc:Choice xmlns:v="urn:schemas-microsoft-com:vml" Requires="v">
                <p:oleObj spid="_x0000_s6170" name="Document" r:id="rId3" imgW="8890000" imgH="5689600" progId="Word.Document.12">
                  <p:embed/>
                </p:oleObj>
              </mc:Choice>
              <mc:Fallback>
                <p:oleObj name="Document" r:id="rId3" imgW="8890000" imgH="5689600" progId="Word.Document.12">
                  <p:embed/>
                  <p:pic>
                    <p:nvPicPr>
                      <p:cNvPr id="0" name=""/>
                      <p:cNvPicPr/>
                      <p:nvPr/>
                    </p:nvPicPr>
                    <p:blipFill>
                      <a:blip r:embed="rId4"/>
                      <a:stretch>
                        <a:fillRect/>
                      </a:stretch>
                    </p:blipFill>
                    <p:spPr>
                      <a:xfrm>
                        <a:off x="110836" y="566570"/>
                        <a:ext cx="8906164" cy="6215230"/>
                      </a:xfrm>
                      <a:prstGeom prst="rect">
                        <a:avLst/>
                      </a:prstGeom>
                    </p:spPr>
                  </p:pic>
                </p:oleObj>
              </mc:Fallback>
            </mc:AlternateContent>
          </a:graphicData>
        </a:graphic>
      </p:graphicFrame>
    </p:spTree>
    <p:extLst>
      <p:ext uri="{BB962C8B-B14F-4D97-AF65-F5344CB8AC3E}">
        <p14:creationId xmlns:p14="http://schemas.microsoft.com/office/powerpoint/2010/main" val="31391862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855FABB-3572-9B44-B286-AB527B931416}"/>
              </a:ext>
            </a:extLst>
          </p:cNvPr>
          <p:cNvSpPr/>
          <p:nvPr/>
        </p:nvSpPr>
        <p:spPr>
          <a:xfrm>
            <a:off x="914400" y="1080656"/>
            <a:ext cx="6733310" cy="4801314"/>
          </a:xfrm>
          <a:prstGeom prst="rect">
            <a:avLst/>
          </a:prstGeom>
        </p:spPr>
        <p:txBody>
          <a:bodyPr wrap="square">
            <a:spAutoFit/>
          </a:bodyPr>
          <a:lstStyle/>
          <a:p>
            <a:r>
              <a:rPr lang="fr-FR" sz="1600" dirty="0">
                <a:latin typeface="Arial" panose="020B0604020202020204" pitchFamily="34" charset="0"/>
                <a:cs typeface="Arial" panose="020B0604020202020204" pitchFamily="34" charset="0"/>
              </a:rPr>
              <a:t>Hi, </a:t>
            </a:r>
            <a:r>
              <a:rPr lang="fr-FR" sz="1600" dirty="0" err="1">
                <a:latin typeface="Arial" panose="020B0604020202020204" pitchFamily="34" charset="0"/>
                <a:cs typeface="Arial" panose="020B0604020202020204" pitchFamily="34" charset="0"/>
              </a:rPr>
              <a:t>I'm</a:t>
            </a:r>
            <a:r>
              <a:rPr lang="fr-FR" sz="1600" dirty="0">
                <a:latin typeface="Arial" panose="020B0604020202020204" pitchFamily="34" charset="0"/>
                <a:cs typeface="Arial" panose="020B0604020202020204" pitchFamily="34" charset="0"/>
              </a:rPr>
              <a:t> Michelle Sterling for </a:t>
            </a:r>
            <a:r>
              <a:rPr lang="fr-FR" sz="1600" i="1" dirty="0">
                <a:latin typeface="Arial" panose="020B0604020202020204" pitchFamily="34" charset="0"/>
                <a:cs typeface="Arial" panose="020B0604020202020204" pitchFamily="34" charset="0"/>
              </a:rPr>
              <a:t>Friends of Science Society.</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There's</a:t>
            </a:r>
            <a:r>
              <a:rPr lang="fr-FR" sz="1600" dirty="0">
                <a:latin typeface="Arial" panose="020B0604020202020204" pitchFamily="34" charset="0"/>
                <a:cs typeface="Arial" panose="020B0604020202020204" pitchFamily="34" charset="0"/>
              </a:rPr>
              <a:t> an internet </a:t>
            </a:r>
            <a:r>
              <a:rPr lang="fr-FR" sz="1600" b="1" dirty="0" err="1">
                <a:latin typeface="Arial" panose="020B0604020202020204" pitchFamily="34" charset="0"/>
                <a:cs typeface="Arial" panose="020B0604020202020204" pitchFamily="34" charset="0"/>
              </a:rPr>
              <a:t>frenzy</a:t>
            </a:r>
            <a:r>
              <a:rPr lang="fr-FR" sz="1600" dirty="0">
                <a:latin typeface="Arial" panose="020B0604020202020204" pitchFamily="34" charset="0"/>
                <a:cs typeface="Arial" panose="020B0604020202020204" pitchFamily="34" charset="0"/>
              </a:rPr>
              <a:t> over Greta </a:t>
            </a:r>
            <a:r>
              <a:rPr lang="fr-FR" sz="1600" dirty="0" err="1">
                <a:latin typeface="Arial" panose="020B0604020202020204" pitchFamily="34" charset="0"/>
                <a:cs typeface="Arial" panose="020B0604020202020204" pitchFamily="34" charset="0"/>
              </a:rPr>
              <a:t>Thurnberg's</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arrival</a:t>
            </a:r>
            <a:r>
              <a:rPr lang="fr-FR" sz="1600" dirty="0">
                <a:latin typeface="Arial" panose="020B0604020202020204" pitchFamily="34" charset="0"/>
                <a:cs typeface="Arial" panose="020B0604020202020204" pitchFamily="34" charset="0"/>
              </a:rPr>
              <a:t> by </a:t>
            </a:r>
            <a:r>
              <a:rPr lang="fr-FR" sz="1600" dirty="0" err="1">
                <a:latin typeface="Arial" panose="020B0604020202020204" pitchFamily="34" charset="0"/>
                <a:cs typeface="Arial" panose="020B0604020202020204" pitchFamily="34" charset="0"/>
              </a:rPr>
              <a:t>racing</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sailboat</a:t>
            </a:r>
            <a:r>
              <a:rPr lang="fr-FR" sz="1600" dirty="0">
                <a:latin typeface="Arial" panose="020B0604020202020204" pitchFamily="34" charset="0"/>
                <a:cs typeface="Arial" panose="020B0604020202020204" pitchFamily="34" charset="0"/>
              </a:rPr>
              <a:t> to New York City. </a:t>
            </a:r>
            <a:r>
              <a:rPr lang="fr-FR" sz="1600" dirty="0" err="1">
                <a:latin typeface="Arial" panose="020B0604020202020204" pitchFamily="34" charset="0"/>
                <a:cs typeface="Arial" panose="020B0604020202020204" pitchFamily="34" charset="0"/>
              </a:rPr>
              <a:t>While</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her</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followers</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laud</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her</a:t>
            </a:r>
            <a:r>
              <a:rPr lang="fr-FR" sz="1600" dirty="0">
                <a:latin typeface="Arial" panose="020B0604020202020204" pitchFamily="34" charset="0"/>
                <a:cs typeface="Arial" panose="020B0604020202020204" pitchFamily="34" charset="0"/>
              </a:rPr>
              <a:t> as a </a:t>
            </a:r>
            <a:r>
              <a:rPr lang="fr-FR" sz="1600" dirty="0" err="1">
                <a:latin typeface="Arial" panose="020B0604020202020204" pitchFamily="34" charset="0"/>
                <a:cs typeface="Arial" panose="020B0604020202020204" pitchFamily="34" charset="0"/>
              </a:rPr>
              <a:t>climate</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heroin</a:t>
            </a:r>
            <a:r>
              <a:rPr lang="fr-FR" sz="1600" dirty="0">
                <a:latin typeface="Arial" panose="020B0604020202020204" pitchFamily="34" charset="0"/>
                <a:cs typeface="Arial" panose="020B0604020202020204" pitchFamily="34" charset="0"/>
              </a:rPr>
              <a:t>, </a:t>
            </a:r>
            <a:r>
              <a:rPr lang="fr-FR" sz="1600" b="1" dirty="0" err="1">
                <a:latin typeface="Arial" panose="020B0604020202020204" pitchFamily="34" charset="0"/>
                <a:cs typeface="Arial" panose="020B0604020202020204" pitchFamily="34" charset="0"/>
              </a:rPr>
              <a:t>critics</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also</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abound</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Some</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members</a:t>
            </a:r>
            <a:r>
              <a:rPr lang="fr-FR" sz="1600" dirty="0">
                <a:latin typeface="Arial" panose="020B0604020202020204" pitchFamily="34" charset="0"/>
                <a:cs typeface="Arial" panose="020B0604020202020204" pitchFamily="34" charset="0"/>
              </a:rPr>
              <a:t> of the public are </a:t>
            </a:r>
            <a:r>
              <a:rPr lang="fr-FR" sz="1600" dirty="0" err="1">
                <a:latin typeface="Arial" panose="020B0604020202020204" pitchFamily="34" charset="0"/>
                <a:cs typeface="Arial" panose="020B0604020202020204" pitchFamily="34" charset="0"/>
              </a:rPr>
              <a:t>concerned</a:t>
            </a:r>
            <a:r>
              <a:rPr lang="fr-FR" sz="1600" dirty="0">
                <a:latin typeface="Arial" panose="020B0604020202020204" pitchFamily="34" charset="0"/>
                <a:cs typeface="Arial" panose="020B0604020202020204" pitchFamily="34" charset="0"/>
              </a:rPr>
              <a:t> for </a:t>
            </a:r>
            <a:r>
              <a:rPr lang="fr-FR" sz="1600" dirty="0" err="1">
                <a:latin typeface="Arial" panose="020B0604020202020204" pitchFamily="34" charset="0"/>
                <a:cs typeface="Arial" panose="020B0604020202020204" pitchFamily="34" charset="0"/>
              </a:rPr>
              <a:t>her</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health</a:t>
            </a:r>
            <a:r>
              <a:rPr lang="fr-FR" sz="1600" dirty="0">
                <a:latin typeface="Arial" panose="020B0604020202020204" pitchFamily="34" charset="0"/>
                <a:cs typeface="Arial" panose="020B0604020202020204" pitchFamily="34" charset="0"/>
              </a:rPr>
              <a:t> and the stress of </a:t>
            </a:r>
            <a:r>
              <a:rPr lang="fr-FR" sz="1600" dirty="0" err="1">
                <a:latin typeface="Arial" panose="020B0604020202020204" pitchFamily="34" charset="0"/>
                <a:cs typeface="Arial" panose="020B0604020202020204" pitchFamily="34" charset="0"/>
              </a:rPr>
              <a:t>being</a:t>
            </a:r>
            <a:r>
              <a:rPr lang="fr-FR" sz="1600" dirty="0">
                <a:latin typeface="Arial" panose="020B0604020202020204" pitchFamily="34" charset="0"/>
                <a:cs typeface="Arial" panose="020B0604020202020204" pitchFamily="34" charset="0"/>
              </a:rPr>
              <a:t> a </a:t>
            </a:r>
            <a:r>
              <a:rPr lang="fr-FR" sz="1600" dirty="0" err="1">
                <a:latin typeface="Arial" panose="020B0604020202020204" pitchFamily="34" charset="0"/>
                <a:cs typeface="Arial" panose="020B0604020202020204" pitchFamily="34" charset="0"/>
              </a:rPr>
              <a:t>vulnerable</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youth</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thrust</a:t>
            </a:r>
            <a:r>
              <a:rPr lang="fr-FR" sz="1600" dirty="0">
                <a:latin typeface="Arial" panose="020B0604020202020204" pitchFamily="34" charset="0"/>
                <a:cs typeface="Arial" panose="020B0604020202020204" pitchFamily="34" charset="0"/>
              </a:rPr>
              <a:t> on the world stage. </a:t>
            </a:r>
            <a:r>
              <a:rPr lang="fr-FR" sz="1600" dirty="0" err="1">
                <a:latin typeface="Arial" panose="020B0604020202020204" pitchFamily="34" charset="0"/>
                <a:cs typeface="Arial" panose="020B0604020202020204" pitchFamily="34" charset="0"/>
              </a:rPr>
              <a:t>Some</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say</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she's</a:t>
            </a:r>
            <a:r>
              <a:rPr lang="fr-FR" sz="1600" dirty="0">
                <a:latin typeface="Arial" panose="020B0604020202020204" pitchFamily="34" charset="0"/>
                <a:cs typeface="Arial" panose="020B0604020202020204" pitchFamily="34" charset="0"/>
              </a:rPr>
              <a:t> a </a:t>
            </a:r>
            <a:r>
              <a:rPr lang="fr-FR" sz="1600" dirty="0" err="1">
                <a:latin typeface="Arial" panose="020B0604020202020204" pitchFamily="34" charset="0"/>
                <a:cs typeface="Arial" panose="020B0604020202020204" pitchFamily="34" charset="0"/>
              </a:rPr>
              <a:t>puppet</a:t>
            </a:r>
            <a:r>
              <a:rPr lang="fr-FR" sz="1600" dirty="0">
                <a:latin typeface="Arial" panose="020B0604020202020204" pitchFamily="34" charset="0"/>
                <a:cs typeface="Arial" panose="020B0604020202020204" pitchFamily="34" charset="0"/>
              </a:rPr>
              <a:t> for </a:t>
            </a:r>
            <a:r>
              <a:rPr lang="fr-FR" sz="1600" dirty="0" err="1">
                <a:latin typeface="Arial" panose="020B0604020202020204" pitchFamily="34" charset="0"/>
                <a:cs typeface="Arial" panose="020B0604020202020204" pitchFamily="34" charset="0"/>
              </a:rPr>
              <a:t>Big</a:t>
            </a:r>
            <a:r>
              <a:rPr lang="fr-FR" sz="1600" dirty="0">
                <a:latin typeface="Arial" panose="020B0604020202020204" pitchFamily="34" charset="0"/>
                <a:cs typeface="Arial" panose="020B0604020202020204" pitchFamily="34" charset="0"/>
              </a:rPr>
              <a:t> Green and </a:t>
            </a:r>
            <a:r>
              <a:rPr lang="fr-FR" sz="1600" dirty="0" err="1">
                <a:latin typeface="Arial" panose="020B0604020202020204" pitchFamily="34" charset="0"/>
                <a:cs typeface="Arial" panose="020B0604020202020204" pitchFamily="34" charset="0"/>
              </a:rPr>
              <a:t>they</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decry</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her</a:t>
            </a:r>
            <a:r>
              <a:rPr lang="fr-FR" sz="1600" dirty="0">
                <a:latin typeface="Arial" panose="020B0604020202020204" pitchFamily="34" charset="0"/>
                <a:cs typeface="Arial" panose="020B0604020202020204" pitchFamily="34" charset="0"/>
              </a:rPr>
              <a:t> exploitation. And </a:t>
            </a:r>
            <a:r>
              <a:rPr lang="fr-FR" sz="1600" dirty="0" err="1">
                <a:latin typeface="Arial" panose="020B0604020202020204" pitchFamily="34" charset="0"/>
                <a:cs typeface="Arial" panose="020B0604020202020204" pitchFamily="34" charset="0"/>
              </a:rPr>
              <a:t>some</a:t>
            </a:r>
            <a:r>
              <a:rPr lang="fr-FR" sz="1600" dirty="0">
                <a:latin typeface="Arial" panose="020B0604020202020204" pitchFamily="34" charset="0"/>
                <a:cs typeface="Arial" panose="020B0604020202020204" pitchFamily="34" charset="0"/>
              </a:rPr>
              <a:t> are </a:t>
            </a:r>
            <a:r>
              <a:rPr lang="fr-FR" sz="1600" dirty="0" err="1">
                <a:latin typeface="Arial" panose="020B0604020202020204" pitchFamily="34" charset="0"/>
                <a:cs typeface="Arial" panose="020B0604020202020204" pitchFamily="34" charset="0"/>
              </a:rPr>
              <a:t>critical</a:t>
            </a:r>
            <a:r>
              <a:rPr lang="fr-FR" sz="1600" dirty="0">
                <a:latin typeface="Arial" panose="020B0604020202020204" pitchFamily="34" charset="0"/>
                <a:cs typeface="Arial" panose="020B0604020202020204" pitchFamily="34" charset="0"/>
              </a:rPr>
              <a:t> of </a:t>
            </a:r>
            <a:r>
              <a:rPr lang="fr-FR" sz="1600" dirty="0" err="1">
                <a:latin typeface="Arial" panose="020B0604020202020204" pitchFamily="34" charset="0"/>
                <a:cs typeface="Arial" panose="020B0604020202020204" pitchFamily="34" charset="0"/>
              </a:rPr>
              <a:t>her</a:t>
            </a:r>
            <a:r>
              <a:rPr lang="fr-FR" sz="1600" dirty="0">
                <a:latin typeface="Arial" panose="020B0604020202020204" pitchFamily="34" charset="0"/>
                <a:cs typeface="Arial" panose="020B0604020202020204" pitchFamily="34" charset="0"/>
              </a:rPr>
              <a:t> black and white </a:t>
            </a:r>
            <a:r>
              <a:rPr lang="fr-FR" sz="1600" dirty="0" err="1">
                <a:latin typeface="Arial" panose="020B0604020202020204" pitchFamily="34" charset="0"/>
                <a:cs typeface="Arial" panose="020B0604020202020204" pitchFamily="34" charset="0"/>
              </a:rPr>
              <a:t>ideology</a:t>
            </a:r>
            <a:r>
              <a:rPr lang="fr-FR" sz="1600" dirty="0">
                <a:latin typeface="Arial" panose="020B0604020202020204" pitchFamily="34" charset="0"/>
                <a:cs typeface="Arial" panose="020B0604020202020204" pitchFamily="34" charset="0"/>
              </a:rPr>
              <a:t> of </a:t>
            </a:r>
            <a:r>
              <a:rPr lang="fr-FR" sz="1600" dirty="0" err="1">
                <a:latin typeface="Arial" panose="020B0604020202020204" pitchFamily="34" charset="0"/>
                <a:cs typeface="Arial" panose="020B0604020202020204" pitchFamily="34" charset="0"/>
              </a:rPr>
              <a:t>going</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from</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some</a:t>
            </a:r>
            <a:r>
              <a:rPr lang="fr-FR" sz="1600" dirty="0">
                <a:latin typeface="Arial" panose="020B0604020202020204" pitchFamily="34" charset="0"/>
                <a:cs typeface="Arial" panose="020B0604020202020204" pitchFamily="34" charset="0"/>
              </a:rPr>
              <a:t> 80 percent </a:t>
            </a:r>
            <a:r>
              <a:rPr lang="fr-FR" sz="1600" dirty="0" err="1">
                <a:latin typeface="Arial" panose="020B0604020202020204" pitchFamily="34" charset="0"/>
                <a:cs typeface="Arial" panose="020B0604020202020204" pitchFamily="34" charset="0"/>
              </a:rPr>
              <a:t>conventional</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energy</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supply</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today</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from</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coal</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oil</a:t>
            </a:r>
            <a:r>
              <a:rPr lang="fr-FR" sz="1600" dirty="0">
                <a:latin typeface="Arial" panose="020B0604020202020204" pitchFamily="34" charset="0"/>
                <a:cs typeface="Arial" panose="020B0604020202020204" pitchFamily="34" charset="0"/>
              </a:rPr>
              <a:t>, and </a:t>
            </a:r>
            <a:r>
              <a:rPr lang="fr-FR" sz="1600" dirty="0" err="1">
                <a:latin typeface="Arial" panose="020B0604020202020204" pitchFamily="34" charset="0"/>
                <a:cs typeface="Arial" panose="020B0604020202020204" pitchFamily="34" charset="0"/>
              </a:rPr>
              <a:t>natural</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gas</a:t>
            </a:r>
            <a:r>
              <a:rPr lang="fr-FR" sz="1600" dirty="0">
                <a:latin typeface="Arial" panose="020B0604020202020204" pitchFamily="34" charset="0"/>
                <a:cs typeface="Arial" panose="020B0604020202020204" pitchFamily="34" charset="0"/>
              </a:rPr>
              <a:t>, to 100 percent </a:t>
            </a:r>
            <a:r>
              <a:rPr lang="fr-FR" sz="1600" dirty="0" err="1">
                <a:latin typeface="Arial" panose="020B0604020202020204" pitchFamily="34" charset="0"/>
                <a:cs typeface="Arial" panose="020B0604020202020204" pitchFamily="34" charset="0"/>
              </a:rPr>
              <a:t>renewables</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tomorrow</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Practically</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speaking</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those</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critics</a:t>
            </a:r>
            <a:r>
              <a:rPr lang="fr-FR" sz="1600" dirty="0">
                <a:latin typeface="Arial" panose="020B0604020202020204" pitchFamily="34" charset="0"/>
                <a:cs typeface="Arial" panose="020B0604020202020204" pitchFamily="34" charset="0"/>
              </a:rPr>
              <a:t> are right. </a:t>
            </a:r>
            <a:r>
              <a:rPr lang="fr-FR" sz="1600" dirty="0" err="1">
                <a:latin typeface="Arial" panose="020B0604020202020204" pitchFamily="34" charset="0"/>
                <a:cs typeface="Arial" panose="020B0604020202020204" pitchFamily="34" charset="0"/>
              </a:rPr>
              <a:t>There's</a:t>
            </a:r>
            <a:r>
              <a:rPr lang="fr-FR" sz="1600" dirty="0">
                <a:latin typeface="Arial" panose="020B0604020202020204" pitchFamily="34" charset="0"/>
                <a:cs typeface="Arial" panose="020B0604020202020204" pitchFamily="34" charset="0"/>
              </a:rPr>
              <a:t> </a:t>
            </a:r>
            <a:r>
              <a:rPr lang="fr-FR" sz="1600" b="1" dirty="0">
                <a:latin typeface="Arial" panose="020B0604020202020204" pitchFamily="34" charset="0"/>
                <a:cs typeface="Arial" panose="020B0604020202020204" pitchFamily="34" charset="0"/>
              </a:rPr>
              <a:t>no </a:t>
            </a:r>
            <a:r>
              <a:rPr lang="fr-FR" sz="1600" b="1" dirty="0" err="1">
                <a:latin typeface="Arial" panose="020B0604020202020204" pitchFamily="34" charset="0"/>
                <a:cs typeface="Arial" panose="020B0604020202020204" pitchFamily="34" charset="0"/>
              </a:rPr>
              <a:t>way</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that</a:t>
            </a:r>
            <a:r>
              <a:rPr lang="fr-FR" sz="1600" dirty="0">
                <a:latin typeface="Arial" panose="020B0604020202020204" pitchFamily="34" charset="0"/>
                <a:cs typeface="Arial" panose="020B0604020202020204" pitchFamily="34" charset="0"/>
              </a:rPr>
              <a:t> modern society </a:t>
            </a:r>
            <a:r>
              <a:rPr lang="fr-FR" sz="1600" dirty="0" err="1">
                <a:latin typeface="Arial" panose="020B0604020202020204" pitchFamily="34" charset="0"/>
                <a:cs typeface="Arial" panose="020B0604020202020204" pitchFamily="34" charset="0"/>
              </a:rPr>
              <a:t>could</a:t>
            </a:r>
            <a:r>
              <a:rPr lang="fr-FR" sz="1600" dirty="0">
                <a:latin typeface="Arial" panose="020B0604020202020204" pitchFamily="34" charset="0"/>
                <a:cs typeface="Arial" panose="020B0604020202020204" pitchFamily="34" charset="0"/>
              </a:rPr>
              <a:t> switch off </a:t>
            </a:r>
            <a:r>
              <a:rPr lang="fr-FR" sz="1600" dirty="0" err="1">
                <a:latin typeface="Arial" panose="020B0604020202020204" pitchFamily="34" charset="0"/>
                <a:cs typeface="Arial" panose="020B0604020202020204" pitchFamily="34" charset="0"/>
              </a:rPr>
              <a:t>fossil</a:t>
            </a:r>
            <a:r>
              <a:rPr lang="fr-FR" sz="1600" dirty="0">
                <a:latin typeface="Arial" panose="020B0604020202020204" pitchFamily="34" charset="0"/>
                <a:cs typeface="Arial" panose="020B0604020202020204" pitchFamily="34" charset="0"/>
              </a:rPr>
              <a:t> fuels </a:t>
            </a:r>
            <a:r>
              <a:rPr lang="fr-FR" sz="1600" dirty="0" err="1">
                <a:latin typeface="Arial" panose="020B0604020202020204" pitchFamily="34" charset="0"/>
                <a:cs typeface="Arial" panose="020B0604020202020204" pitchFamily="34" charset="0"/>
              </a:rPr>
              <a:t>overnight</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Unless</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you</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want</a:t>
            </a:r>
            <a:r>
              <a:rPr lang="fr-FR" sz="1600" dirty="0">
                <a:latin typeface="Arial" panose="020B0604020202020204" pitchFamily="34" charset="0"/>
                <a:cs typeface="Arial" panose="020B0604020202020204" pitchFamily="34" charset="0"/>
              </a:rPr>
              <a:t> a zombie </a:t>
            </a:r>
            <a:r>
              <a:rPr lang="fr-FR" sz="1600" b="1" dirty="0">
                <a:latin typeface="Arial" panose="020B0604020202020204" pitchFamily="34" charset="0"/>
                <a:cs typeface="Arial" panose="020B0604020202020204" pitchFamily="34" charset="0"/>
              </a:rPr>
              <a:t>apocalypse</a:t>
            </a:r>
            <a:r>
              <a:rPr lang="fr-FR" sz="1600" dirty="0">
                <a:latin typeface="Arial" panose="020B0604020202020204" pitchFamily="34" charset="0"/>
                <a:cs typeface="Arial" panose="020B0604020202020204" pitchFamily="34" charset="0"/>
              </a:rPr>
              <a:t>. And the good news </a:t>
            </a:r>
            <a:r>
              <a:rPr lang="fr-FR" sz="1600" dirty="0" err="1">
                <a:latin typeface="Arial" panose="020B0604020202020204" pitchFamily="34" charset="0"/>
                <a:cs typeface="Arial" panose="020B0604020202020204" pitchFamily="34" charset="0"/>
              </a:rPr>
              <a:t>is</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we've</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got</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way</a:t>
            </a:r>
            <a:r>
              <a:rPr lang="fr-FR" sz="1600" dirty="0">
                <a:latin typeface="Arial" panose="020B0604020202020204" pitchFamily="34" charset="0"/>
                <a:cs typeface="Arial" panose="020B0604020202020204" pitchFamily="34" charset="0"/>
              </a:rPr>
              <a:t> more </a:t>
            </a:r>
            <a:r>
              <a:rPr lang="fr-FR" sz="1600" dirty="0" err="1">
                <a:latin typeface="Arial" panose="020B0604020202020204" pitchFamily="34" charset="0"/>
                <a:cs typeface="Arial" panose="020B0604020202020204" pitchFamily="34" charset="0"/>
              </a:rPr>
              <a:t>than</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twelve</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years</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left</a:t>
            </a:r>
            <a:r>
              <a:rPr lang="fr-FR" sz="1600" dirty="0">
                <a:latin typeface="Arial" panose="020B0604020202020204" pitchFamily="34" charset="0"/>
                <a:cs typeface="Arial" panose="020B0604020202020204" pitchFamily="34" charset="0"/>
              </a:rPr>
              <a:t> to figure </a:t>
            </a:r>
            <a:r>
              <a:rPr lang="fr-FR" sz="1600" dirty="0" err="1">
                <a:latin typeface="Arial" panose="020B0604020202020204" pitchFamily="34" charset="0"/>
                <a:cs typeface="Arial" panose="020B0604020202020204" pitchFamily="34" charset="0"/>
              </a:rPr>
              <a:t>things</a:t>
            </a:r>
            <a:r>
              <a:rPr lang="fr-FR" sz="1600" dirty="0">
                <a:latin typeface="Arial" panose="020B0604020202020204" pitchFamily="34" charset="0"/>
                <a:cs typeface="Arial" panose="020B0604020202020204" pitchFamily="34" charset="0"/>
              </a:rPr>
              <a:t> out. But </a:t>
            </a:r>
            <a:r>
              <a:rPr lang="fr-FR" sz="1600" dirty="0" err="1">
                <a:latin typeface="Arial" panose="020B0604020202020204" pitchFamily="34" charset="0"/>
                <a:cs typeface="Arial" panose="020B0604020202020204" pitchFamily="34" charset="0"/>
              </a:rPr>
              <a:t>this</a:t>
            </a:r>
            <a:r>
              <a:rPr lang="fr-FR" sz="1600" dirty="0">
                <a:latin typeface="Arial" panose="020B0604020202020204" pitchFamily="34" charset="0"/>
                <a:cs typeface="Arial" panose="020B0604020202020204" pitchFamily="34" charset="0"/>
              </a:rPr>
              <a:t> message of reality </a:t>
            </a:r>
            <a:r>
              <a:rPr lang="fr-FR" sz="1600" dirty="0" err="1">
                <a:latin typeface="Arial" panose="020B0604020202020204" pitchFamily="34" charset="0"/>
                <a:cs typeface="Arial" panose="020B0604020202020204" pitchFamily="34" charset="0"/>
              </a:rPr>
              <a:t>is</a:t>
            </a:r>
            <a:r>
              <a:rPr lang="fr-FR" sz="1600" dirty="0">
                <a:latin typeface="Arial" panose="020B0604020202020204" pitchFamily="34" charset="0"/>
                <a:cs typeface="Arial" panose="020B0604020202020204" pitchFamily="34" charset="0"/>
              </a:rPr>
              <a:t> met </a:t>
            </a:r>
            <a:r>
              <a:rPr lang="fr-FR" sz="1600" dirty="0" err="1">
                <a:latin typeface="Arial" panose="020B0604020202020204" pitchFamily="34" charset="0"/>
                <a:cs typeface="Arial" panose="020B0604020202020204" pitchFamily="34" charset="0"/>
              </a:rPr>
              <a:t>with</a:t>
            </a:r>
            <a:r>
              <a:rPr lang="fr-FR" sz="1600" dirty="0">
                <a:latin typeface="Arial" panose="020B0604020202020204" pitchFamily="34" charset="0"/>
                <a:cs typeface="Arial" panose="020B0604020202020204" pitchFamily="34" charset="0"/>
              </a:rPr>
              <a:t> </a:t>
            </a:r>
            <a:r>
              <a:rPr lang="fr-FR" sz="1600" b="1" dirty="0" err="1">
                <a:latin typeface="Arial" panose="020B0604020202020204" pitchFamily="34" charset="0"/>
                <a:cs typeface="Arial" panose="020B0604020202020204" pitchFamily="34" charset="0"/>
              </a:rPr>
              <a:t>howls</a:t>
            </a:r>
            <a:r>
              <a:rPr lang="fr-FR" sz="1600" b="1" dirty="0">
                <a:latin typeface="Arial" panose="020B0604020202020204" pitchFamily="34" charset="0"/>
                <a:cs typeface="Arial" panose="020B0604020202020204" pitchFamily="34" charset="0"/>
              </a:rPr>
              <a:t> </a:t>
            </a:r>
            <a:r>
              <a:rPr lang="fr-FR" sz="1600" dirty="0">
                <a:latin typeface="Arial" panose="020B0604020202020204" pitchFamily="34" charset="0"/>
                <a:cs typeface="Arial" panose="020B0604020202020204" pitchFamily="34" charset="0"/>
              </a:rPr>
              <a:t>of </a:t>
            </a:r>
            <a:r>
              <a:rPr lang="fr-FR" sz="1600" dirty="0" err="1">
                <a:latin typeface="Arial" panose="020B0604020202020204" pitchFamily="34" charset="0"/>
                <a:cs typeface="Arial" panose="020B0604020202020204" pitchFamily="34" charset="0"/>
              </a:rPr>
              <a:t>protest</a:t>
            </a:r>
            <a:r>
              <a:rPr lang="fr-FR" sz="1600" dirty="0">
                <a:latin typeface="Arial" panose="020B0604020202020204" pitchFamily="34" charset="0"/>
                <a:cs typeface="Arial" panose="020B0604020202020204" pitchFamily="34" charset="0"/>
              </a:rPr>
              <a:t> by </a:t>
            </a:r>
            <a:r>
              <a:rPr lang="fr-FR" sz="1600" dirty="0" err="1">
                <a:latin typeface="Arial" panose="020B0604020202020204" pitchFamily="34" charset="0"/>
                <a:cs typeface="Arial" panose="020B0604020202020204" pitchFamily="34" charset="0"/>
              </a:rPr>
              <a:t>Greta's</a:t>
            </a:r>
            <a:r>
              <a:rPr lang="fr-FR" sz="1600" dirty="0">
                <a:latin typeface="Arial" panose="020B0604020202020204" pitchFamily="34" charset="0"/>
                <a:cs typeface="Arial" panose="020B0604020202020204" pitchFamily="34" charset="0"/>
              </a:rPr>
              <a:t> supporters, </a:t>
            </a:r>
            <a:r>
              <a:rPr lang="fr-FR" sz="1600" dirty="0" err="1">
                <a:latin typeface="Arial" panose="020B0604020202020204" pitchFamily="34" charset="0"/>
                <a:cs typeface="Arial" panose="020B0604020202020204" pitchFamily="34" charset="0"/>
              </a:rPr>
              <a:t>who</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typically</a:t>
            </a:r>
            <a:r>
              <a:rPr lang="fr-FR" sz="1600" dirty="0">
                <a:latin typeface="Arial" panose="020B0604020202020204" pitchFamily="34" charset="0"/>
                <a:cs typeface="Arial" panose="020B0604020202020204" pitchFamily="34" charset="0"/>
              </a:rPr>
              <a:t> jump in the </a:t>
            </a:r>
            <a:r>
              <a:rPr lang="fr-FR" sz="1600" dirty="0" err="1">
                <a:latin typeface="Arial" panose="020B0604020202020204" pitchFamily="34" charset="0"/>
                <a:cs typeface="Arial" panose="020B0604020202020204" pitchFamily="34" charset="0"/>
              </a:rPr>
              <a:t>name-calling</a:t>
            </a:r>
            <a:r>
              <a:rPr lang="fr-FR" sz="1600" dirty="0">
                <a:latin typeface="Arial" panose="020B0604020202020204" pitchFamily="34" charset="0"/>
                <a:cs typeface="Arial" panose="020B0604020202020204" pitchFamily="34" charset="0"/>
              </a:rPr>
              <a:t> of '</a:t>
            </a:r>
            <a:r>
              <a:rPr lang="fr-FR" sz="1600" dirty="0" err="1">
                <a:latin typeface="Arial" panose="020B0604020202020204" pitchFamily="34" charset="0"/>
                <a:cs typeface="Arial" panose="020B0604020202020204" pitchFamily="34" charset="0"/>
              </a:rPr>
              <a:t>old</a:t>
            </a:r>
            <a:r>
              <a:rPr lang="fr-FR" sz="1600" dirty="0">
                <a:latin typeface="Arial" panose="020B0604020202020204" pitchFamily="34" charset="0"/>
                <a:cs typeface="Arial" panose="020B0604020202020204" pitchFamily="34" charset="0"/>
              </a:rPr>
              <a:t> white men' </a:t>
            </a:r>
            <a:r>
              <a:rPr lang="fr-FR" sz="1600" dirty="0" err="1">
                <a:latin typeface="Arial" panose="020B0604020202020204" pitchFamily="34" charset="0"/>
                <a:cs typeface="Arial" panose="020B0604020202020204" pitchFamily="34" charset="0"/>
              </a:rPr>
              <a:t>who</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just</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aren't</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with</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it</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enough</a:t>
            </a:r>
            <a:r>
              <a:rPr lang="fr-FR" sz="1600" dirty="0">
                <a:latin typeface="Arial" panose="020B0604020202020204" pitchFamily="34" charset="0"/>
                <a:cs typeface="Arial" panose="020B0604020202020204" pitchFamily="34" charset="0"/>
              </a:rPr>
              <a:t> on </a:t>
            </a:r>
            <a:r>
              <a:rPr lang="fr-FR" sz="1600" dirty="0" err="1">
                <a:latin typeface="Arial" panose="020B0604020202020204" pitchFamily="34" charset="0"/>
                <a:cs typeface="Arial" panose="020B0604020202020204" pitchFamily="34" charset="0"/>
              </a:rPr>
              <a:t>energy</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It's</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odd</a:t>
            </a:r>
            <a:r>
              <a:rPr lang="fr-FR" sz="1600" dirty="0">
                <a:latin typeface="Arial" panose="020B0604020202020204" pitchFamily="34" charset="0"/>
                <a:cs typeface="Arial" panose="020B0604020202020204" pitchFamily="34" charset="0"/>
              </a:rPr>
              <a:t> to </a:t>
            </a:r>
            <a:r>
              <a:rPr lang="fr-FR" sz="1600" dirty="0" err="1">
                <a:latin typeface="Arial" panose="020B0604020202020204" pitchFamily="34" charset="0"/>
                <a:cs typeface="Arial" panose="020B0604020202020204" pitchFamily="34" charset="0"/>
              </a:rPr>
              <a:t>think</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that</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energy</a:t>
            </a:r>
            <a:r>
              <a:rPr lang="fr-FR" sz="1600" dirty="0">
                <a:latin typeface="Arial" panose="020B0604020202020204" pitchFamily="34" charset="0"/>
                <a:cs typeface="Arial" panose="020B0604020202020204" pitchFamily="34" charset="0"/>
              </a:rPr>
              <a:t> experts </a:t>
            </a:r>
            <a:r>
              <a:rPr lang="fr-FR" sz="1600" dirty="0" err="1">
                <a:latin typeface="Arial" panose="020B0604020202020204" pitchFamily="34" charset="0"/>
                <a:cs typeface="Arial" panose="020B0604020202020204" pitchFamily="34" charset="0"/>
              </a:rPr>
              <a:t>like</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professional</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engineers</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many</a:t>
            </a:r>
            <a:r>
              <a:rPr lang="fr-FR" sz="1600" dirty="0">
                <a:latin typeface="Arial" panose="020B0604020202020204" pitchFamily="34" charset="0"/>
                <a:cs typeface="Arial" panose="020B0604020202020204" pitchFamily="34" charset="0"/>
              </a:rPr>
              <a:t> of </a:t>
            </a:r>
            <a:r>
              <a:rPr lang="fr-FR" sz="1600" dirty="0" err="1">
                <a:latin typeface="Arial" panose="020B0604020202020204" pitchFamily="34" charset="0"/>
                <a:cs typeface="Arial" panose="020B0604020202020204" pitchFamily="34" charset="0"/>
              </a:rPr>
              <a:t>whom</a:t>
            </a:r>
            <a:r>
              <a:rPr lang="fr-FR" sz="1600" dirty="0">
                <a:latin typeface="Arial" panose="020B0604020202020204" pitchFamily="34" charset="0"/>
                <a:cs typeface="Arial" panose="020B0604020202020204" pitchFamily="34" charset="0"/>
              </a:rPr>
              <a:t> are </a:t>
            </a:r>
            <a:r>
              <a:rPr lang="fr-FR" sz="1600" dirty="0" err="1">
                <a:latin typeface="Arial" panose="020B0604020202020204" pitchFamily="34" charset="0"/>
                <a:cs typeface="Arial" panose="020B0604020202020204" pitchFamily="34" charset="0"/>
              </a:rPr>
              <a:t>old</a:t>
            </a:r>
            <a:r>
              <a:rPr lang="fr-FR" sz="1600" dirty="0">
                <a:latin typeface="Arial" panose="020B0604020202020204" pitchFamily="34" charset="0"/>
                <a:cs typeface="Arial" panose="020B0604020202020204" pitchFamily="34" charset="0"/>
              </a:rPr>
              <a:t> white men, </a:t>
            </a:r>
            <a:r>
              <a:rPr lang="fr-FR" sz="1600" dirty="0" err="1">
                <a:latin typeface="Arial" panose="020B0604020202020204" pitchFamily="34" charset="0"/>
                <a:cs typeface="Arial" panose="020B0604020202020204" pitchFamily="34" charset="0"/>
              </a:rPr>
              <a:t>who</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went</a:t>
            </a:r>
            <a:r>
              <a:rPr lang="fr-FR" sz="1600" dirty="0">
                <a:latin typeface="Arial" panose="020B0604020202020204" pitchFamily="34" charset="0"/>
                <a:cs typeface="Arial" panose="020B0604020202020204" pitchFamily="34" charset="0"/>
              </a:rPr>
              <a:t> to </a:t>
            </a:r>
            <a:r>
              <a:rPr lang="fr-FR" sz="1600" dirty="0" err="1">
                <a:latin typeface="Arial" panose="020B0604020202020204" pitchFamily="34" charset="0"/>
                <a:cs typeface="Arial" panose="020B0604020202020204" pitchFamily="34" charset="0"/>
              </a:rPr>
              <a:t>school</a:t>
            </a:r>
            <a:r>
              <a:rPr lang="fr-FR" sz="1600" dirty="0">
                <a:latin typeface="Arial" panose="020B0604020202020204" pitchFamily="34" charset="0"/>
                <a:cs typeface="Arial" panose="020B0604020202020204" pitchFamily="34" charset="0"/>
              </a:rPr>
              <a:t> for </a:t>
            </a:r>
            <a:r>
              <a:rPr lang="fr-FR" sz="1600" dirty="0" err="1">
                <a:latin typeface="Arial" panose="020B0604020202020204" pitchFamily="34" charset="0"/>
                <a:cs typeface="Arial" panose="020B0604020202020204" pitchFamily="34" charset="0"/>
              </a:rPr>
              <a:t>some</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twenty</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years</a:t>
            </a:r>
            <a:r>
              <a:rPr lang="fr-FR" sz="1600" dirty="0">
                <a:latin typeface="Arial" panose="020B0604020202020204" pitchFamily="34" charset="0"/>
                <a:cs typeface="Arial" panose="020B0604020202020204" pitchFamily="34" charset="0"/>
              </a:rPr>
              <a:t> to </a:t>
            </a:r>
            <a:r>
              <a:rPr lang="fr-FR" sz="1600" dirty="0" err="1">
                <a:latin typeface="Arial" panose="020B0604020202020204" pitchFamily="34" charset="0"/>
                <a:cs typeface="Arial" panose="020B0604020202020204" pitchFamily="34" charset="0"/>
              </a:rPr>
              <a:t>get</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their</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much-prized</a:t>
            </a:r>
            <a:r>
              <a:rPr lang="fr-FR" sz="1600" dirty="0">
                <a:latin typeface="Arial" panose="020B0604020202020204" pitchFamily="34" charset="0"/>
                <a:cs typeface="Arial" panose="020B0604020202020204" pitchFamily="34" charset="0"/>
              </a:rPr>
              <a:t> engineering </a:t>
            </a:r>
            <a:r>
              <a:rPr lang="fr-FR" sz="1600" dirty="0" err="1">
                <a:latin typeface="Arial" panose="020B0604020202020204" pitchFamily="34" charset="0"/>
                <a:cs typeface="Arial" panose="020B0604020202020204" pitchFamily="34" charset="0"/>
              </a:rPr>
              <a:t>degrees</a:t>
            </a:r>
            <a:r>
              <a:rPr lang="fr-FR" sz="1600" dirty="0">
                <a:latin typeface="Arial" panose="020B0604020202020204" pitchFamily="34" charset="0"/>
                <a:cs typeface="Arial" panose="020B0604020202020204" pitchFamily="34" charset="0"/>
              </a:rPr>
              <a:t>, are </a:t>
            </a:r>
            <a:r>
              <a:rPr lang="fr-FR" sz="1600" dirty="0" err="1">
                <a:latin typeface="Arial" panose="020B0604020202020204" pitchFamily="34" charset="0"/>
                <a:cs typeface="Arial" panose="020B0604020202020204" pitchFamily="34" charset="0"/>
              </a:rPr>
              <a:t>being</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told</a:t>
            </a:r>
            <a:r>
              <a:rPr lang="fr-FR" sz="1600" dirty="0">
                <a:latin typeface="Arial" panose="020B0604020202020204" pitchFamily="34" charset="0"/>
                <a:cs typeface="Arial" panose="020B0604020202020204" pitchFamily="34" charset="0"/>
              </a:rPr>
              <a:t> by supporters of a high </a:t>
            </a:r>
            <a:r>
              <a:rPr lang="fr-FR" sz="1600" dirty="0" err="1">
                <a:latin typeface="Arial" panose="020B0604020202020204" pitchFamily="34" charset="0"/>
                <a:cs typeface="Arial" panose="020B0604020202020204" pitchFamily="34" charset="0"/>
              </a:rPr>
              <a:t>school</a:t>
            </a:r>
            <a:r>
              <a:rPr lang="fr-FR" sz="1600" dirty="0">
                <a:latin typeface="Arial" panose="020B0604020202020204" pitchFamily="34" charset="0"/>
                <a:cs typeface="Arial" panose="020B0604020202020204" pitchFamily="34" charset="0"/>
              </a:rPr>
              <a:t> dropout, </a:t>
            </a:r>
            <a:r>
              <a:rPr lang="fr-FR" sz="1600" dirty="0" err="1">
                <a:latin typeface="Arial" panose="020B0604020202020204" pitchFamily="34" charset="0"/>
                <a:cs typeface="Arial" panose="020B0604020202020204" pitchFamily="34" charset="0"/>
              </a:rPr>
              <a:t>that</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they</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don’t</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get</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it</a:t>
            </a:r>
            <a:r>
              <a:rPr lang="fr-FR" sz="1600" dirty="0">
                <a:latin typeface="Arial" panose="020B0604020202020204" pitchFamily="34" charset="0"/>
                <a:cs typeface="Arial" panose="020B0604020202020204" pitchFamily="34" charset="0"/>
              </a:rPr>
              <a:t> on </a:t>
            </a:r>
            <a:r>
              <a:rPr lang="fr-FR" sz="1600" dirty="0" err="1">
                <a:latin typeface="Arial" panose="020B0604020202020204" pitchFamily="34" charset="0"/>
                <a:cs typeface="Arial" panose="020B0604020202020204" pitchFamily="34" charset="0"/>
              </a:rPr>
              <a:t>energy</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They</a:t>
            </a:r>
            <a:r>
              <a:rPr lang="fr-FR" sz="1600" dirty="0">
                <a:latin typeface="Arial" panose="020B0604020202020204" pitchFamily="34" charset="0"/>
                <a:cs typeface="Arial" panose="020B0604020202020204" pitchFamily="34" charset="0"/>
              </a:rPr>
              <a:t> </a:t>
            </a:r>
            <a:r>
              <a:rPr lang="fr-FR" sz="1600" dirty="0" err="1">
                <a:latin typeface="Arial" panose="020B0604020202020204" pitchFamily="34" charset="0"/>
                <a:cs typeface="Arial" panose="020B0604020202020204" pitchFamily="34" charset="0"/>
              </a:rPr>
              <a:t>certainly</a:t>
            </a:r>
            <a:r>
              <a:rPr lang="fr-FR" sz="1600" dirty="0">
                <a:latin typeface="Arial" panose="020B0604020202020204" pitchFamily="34" charset="0"/>
                <a:cs typeface="Arial" panose="020B0604020202020204" pitchFamily="34" charset="0"/>
              </a:rPr>
              <a:t> do</a:t>
            </a:r>
            <a:r>
              <a:rPr lang="fr-FR" dirty="0">
                <a:latin typeface="Arial" panose="020B0604020202020204" pitchFamily="34" charset="0"/>
                <a:cs typeface="Arial" panose="020B0604020202020204" pitchFamily="34" charset="0"/>
              </a:rPr>
              <a:t>.</a:t>
            </a:r>
          </a:p>
        </p:txBody>
      </p:sp>
      <p:sp>
        <p:nvSpPr>
          <p:cNvPr id="3" name="ZoneTexte 2">
            <a:extLst>
              <a:ext uri="{FF2B5EF4-FFF2-40B4-BE49-F238E27FC236}">
                <a16:creationId xmlns:a16="http://schemas.microsoft.com/office/drawing/2014/main" id="{E2BCCA41-37B2-094F-9584-B971E49BE0F0}"/>
              </a:ext>
            </a:extLst>
          </p:cNvPr>
          <p:cNvSpPr txBox="1"/>
          <p:nvPr/>
        </p:nvSpPr>
        <p:spPr>
          <a:xfrm>
            <a:off x="1953491" y="498763"/>
            <a:ext cx="1898073" cy="369332"/>
          </a:xfrm>
          <a:prstGeom prst="rect">
            <a:avLst/>
          </a:prstGeom>
          <a:noFill/>
        </p:spPr>
        <p:txBody>
          <a:bodyPr wrap="square" rtlCol="0">
            <a:spAutoFit/>
          </a:bodyPr>
          <a:lstStyle/>
          <a:p>
            <a:r>
              <a:rPr lang="fr-FR" dirty="0"/>
              <a:t>Le script</a:t>
            </a:r>
          </a:p>
        </p:txBody>
      </p:sp>
    </p:spTree>
    <p:extLst>
      <p:ext uri="{BB962C8B-B14F-4D97-AF65-F5344CB8AC3E}">
        <p14:creationId xmlns:p14="http://schemas.microsoft.com/office/powerpoint/2010/main" val="8885952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53CC7BF-CAA0-D74B-B78F-824692D9E410}"/>
              </a:ext>
            </a:extLst>
          </p:cNvPr>
          <p:cNvSpPr/>
          <p:nvPr/>
        </p:nvSpPr>
        <p:spPr>
          <a:xfrm>
            <a:off x="1219200" y="387926"/>
            <a:ext cx="6026727" cy="4893647"/>
          </a:xfrm>
          <a:prstGeom prst="rect">
            <a:avLst/>
          </a:prstGeom>
        </p:spPr>
        <p:txBody>
          <a:bodyPr wrap="square">
            <a:spAutoFit/>
          </a:bodyPr>
          <a:lstStyle/>
          <a:p>
            <a:pPr>
              <a:spcAft>
                <a:spcPts val="0"/>
              </a:spcAft>
            </a:pPr>
            <a:endParaRPr lang="fr-FR" sz="16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fr-FR" sz="16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fr-FR" sz="1400" dirty="0">
                <a:latin typeface="Calibri" panose="020F0502020204030204" pitchFamily="34" charset="0"/>
                <a:ea typeface="Calibri" panose="020F0502020204030204" pitchFamily="34" charset="0"/>
                <a:cs typeface="Times New Roman" panose="02020603050405020304" pitchFamily="18" charset="0"/>
              </a:rPr>
              <a:t>Document n°1     Compréhension orale</a:t>
            </a:r>
          </a:p>
          <a:p>
            <a:pPr>
              <a:spcAft>
                <a:spcPts val="0"/>
              </a:spcAft>
            </a:pPr>
            <a:r>
              <a:rPr lang="fr-FR" sz="1400" dirty="0">
                <a:latin typeface="Calibri" panose="020F0502020204030204" pitchFamily="34" charset="0"/>
                <a:ea typeface="Calibri" panose="020F0502020204030204" pitchFamily="34" charset="0"/>
                <a:cs typeface="Times New Roman" panose="02020603050405020304" pitchFamily="18" charset="0"/>
              </a:rPr>
              <a:t> </a:t>
            </a:r>
          </a:p>
          <a:p>
            <a:pPr>
              <a:spcAft>
                <a:spcPts val="0"/>
              </a:spcAft>
            </a:pP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Ceci est une vidéo de « </a:t>
            </a:r>
            <a:r>
              <a:rPr lang="fr-FR" sz="1400" dirty="0" err="1">
                <a:solidFill>
                  <a:srgbClr val="000000"/>
                </a:solidFill>
                <a:latin typeface="Helvetica Neue" panose="02000503000000020004" pitchFamily="2" charset="0"/>
                <a:ea typeface="Calibri" panose="020F0502020204030204" pitchFamily="34" charset="0"/>
                <a:cs typeface="Helvetica Neue" panose="02000503000000020004" pitchFamily="2" charset="0"/>
              </a:rPr>
              <a:t>friends</a:t>
            </a: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 of science » qui parle des ingénieur et des gréviste pour le climat, intitulé « </a:t>
            </a:r>
            <a:r>
              <a:rPr lang="fr-FR" sz="1400" dirty="0" err="1">
                <a:solidFill>
                  <a:srgbClr val="000000"/>
                </a:solidFill>
                <a:latin typeface="Helvetica Neue" panose="02000503000000020004" pitchFamily="2" charset="0"/>
                <a:ea typeface="Calibri" panose="020F0502020204030204" pitchFamily="34" charset="0"/>
                <a:cs typeface="Helvetica Neue" panose="02000503000000020004" pitchFamily="2" charset="0"/>
              </a:rPr>
              <a:t>engineers</a:t>
            </a: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 and </a:t>
            </a:r>
            <a:r>
              <a:rPr lang="fr-FR" sz="1400" dirty="0" err="1">
                <a:solidFill>
                  <a:srgbClr val="000000"/>
                </a:solidFill>
                <a:latin typeface="Helvetica Neue" panose="02000503000000020004" pitchFamily="2" charset="0"/>
                <a:ea typeface="Calibri" panose="020F0502020204030204" pitchFamily="34" charset="0"/>
                <a:cs typeface="Helvetica Neue" panose="02000503000000020004" pitchFamily="2" charset="0"/>
              </a:rPr>
              <a:t>Climate</a:t>
            </a: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 </a:t>
            </a:r>
            <a:r>
              <a:rPr lang="fr-FR" sz="1400" dirty="0" err="1">
                <a:solidFill>
                  <a:srgbClr val="000000"/>
                </a:solidFill>
                <a:latin typeface="Helvetica Neue" panose="02000503000000020004" pitchFamily="2" charset="0"/>
                <a:ea typeface="Calibri" panose="020F0502020204030204" pitchFamily="34" charset="0"/>
                <a:cs typeface="Helvetica Neue" panose="02000503000000020004" pitchFamily="2" charset="0"/>
              </a:rPr>
              <a:t>strikers</a:t>
            </a: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 </a:t>
            </a:r>
            <a:r>
              <a:rPr lang="fr-FR" sz="1400" dirty="0" err="1">
                <a:solidFill>
                  <a:srgbClr val="000000"/>
                </a:solidFill>
                <a:latin typeface="Helvetica Neue" panose="02000503000000020004" pitchFamily="2" charset="0"/>
                <a:ea typeface="Calibri" panose="020F0502020204030204" pitchFamily="34" charset="0"/>
                <a:cs typeface="Helvetica Neue" panose="02000503000000020004" pitchFamily="2" charset="0"/>
              </a:rPr>
              <a:t>unite</a:t>
            </a: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 ! ». Michelle, la seule personne parlant dans cet extrait, nous parle de l'engouement qu'il y a eu autour de Greta une jeune activiste de 16 ans qui se bat pour le réchauffement climatique, qui a traversé l'Atlantique en bateau pour se rendre à N-Y pour notamment manifester. Elle est décrite comme une héroïne par les jeunes activiste. Mais décrite par les vieux homme blanc comme une marionnette. Greta voudrais que nous passions des </a:t>
            </a:r>
            <a:r>
              <a:rPr lang="fr-FR" sz="1400" dirty="0" err="1">
                <a:solidFill>
                  <a:srgbClr val="000000"/>
                </a:solidFill>
                <a:latin typeface="Helvetica Neue" panose="02000503000000020004" pitchFamily="2" charset="0"/>
                <a:ea typeface="Calibri" panose="020F0502020204030204" pitchFamily="34" charset="0"/>
                <a:cs typeface="Helvetica Neue" panose="02000503000000020004" pitchFamily="2" charset="0"/>
              </a:rPr>
              <a:t>gazoil</a:t>
            </a: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 énergie </a:t>
            </a:r>
            <a:r>
              <a:rPr lang="fr-FR" sz="1400" dirty="0" err="1">
                <a:solidFill>
                  <a:srgbClr val="000000"/>
                </a:solidFill>
                <a:latin typeface="Helvetica Neue" panose="02000503000000020004" pitchFamily="2" charset="0"/>
                <a:ea typeface="Calibri" panose="020F0502020204030204" pitchFamily="34" charset="0"/>
                <a:cs typeface="Helvetica Neue" panose="02000503000000020004" pitchFamily="2" charset="0"/>
              </a:rPr>
              <a:t>fossils</a:t>
            </a: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 à 100 % d'énergie renouvelable, mais ceci est impossible en une nuit. De nombreuse personne s'inquiète sur la santé de Greta par le fait d'être exposé au devant de la scène avec les insultes qu'elle peut recevoir.</a:t>
            </a:r>
            <a:endParaRPr lang="fr-FR" sz="14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De plus les scientifiques disent qu'il y a beaucoup plus que 12 ans pour sauver la </a:t>
            </a:r>
            <a:r>
              <a:rPr lang="fr-FR" sz="1400" dirty="0" err="1">
                <a:solidFill>
                  <a:srgbClr val="000000"/>
                </a:solidFill>
                <a:latin typeface="Helvetica Neue" panose="02000503000000020004" pitchFamily="2" charset="0"/>
                <a:ea typeface="Calibri" panose="020F0502020204030204" pitchFamily="34" charset="0"/>
                <a:cs typeface="Helvetica Neue" panose="02000503000000020004" pitchFamily="2" charset="0"/>
              </a:rPr>
              <a:t>planet</a:t>
            </a: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 de nombreux grévistes comme Greta proteste mais qui aurait raison entre des ingénieurs qui ont reçu des prix et étudié toute leur vie et des gréviste qui ont séché les cours. </a:t>
            </a:r>
            <a:endParaRPr lang="fr-FR" sz="14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Michelle dit bien tous le monde aime </a:t>
            </a:r>
            <a:r>
              <a:rPr lang="fr-FR" sz="1400" dirty="0" err="1">
                <a:solidFill>
                  <a:srgbClr val="000000"/>
                </a:solidFill>
                <a:latin typeface="Helvetica Neue" panose="02000503000000020004" pitchFamily="2" charset="0"/>
                <a:ea typeface="Calibri" panose="020F0502020204030204" pitchFamily="34" charset="0"/>
                <a:cs typeface="Helvetica Neue" panose="02000503000000020004" pitchFamily="2" charset="0"/>
              </a:rPr>
              <a:t>greta</a:t>
            </a: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 mais il y a beaucoup de controverse à propos d'elle.</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221564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9B5078-0291-A34A-AB00-DC721F81E5DC}"/>
              </a:ext>
            </a:extLst>
          </p:cNvPr>
          <p:cNvSpPr>
            <a:spLocks noGrp="1"/>
          </p:cNvSpPr>
          <p:nvPr>
            <p:ph type="title"/>
          </p:nvPr>
        </p:nvSpPr>
        <p:spPr/>
        <p:txBody>
          <a:bodyPr/>
          <a:lstStyle/>
          <a:p>
            <a:r>
              <a:rPr lang="fr-FR" dirty="0"/>
              <a:t>Quelques commentaires</a:t>
            </a:r>
          </a:p>
        </p:txBody>
      </p:sp>
      <p:sp>
        <p:nvSpPr>
          <p:cNvPr id="3" name="ZoneTexte 2">
            <a:extLst>
              <a:ext uri="{FF2B5EF4-FFF2-40B4-BE49-F238E27FC236}">
                <a16:creationId xmlns:a16="http://schemas.microsoft.com/office/drawing/2014/main" id="{0D86C62E-96F0-6244-95E5-BD52F45ECBD5}"/>
              </a:ext>
            </a:extLst>
          </p:cNvPr>
          <p:cNvSpPr txBox="1"/>
          <p:nvPr/>
        </p:nvSpPr>
        <p:spPr>
          <a:xfrm>
            <a:off x="1205345" y="2410690"/>
            <a:ext cx="7148946" cy="1200329"/>
          </a:xfrm>
          <a:prstGeom prst="rect">
            <a:avLst/>
          </a:prstGeom>
          <a:noFill/>
        </p:spPr>
        <p:txBody>
          <a:bodyPr wrap="square" rtlCol="0">
            <a:spAutoFit/>
          </a:bodyPr>
          <a:lstStyle/>
          <a:p>
            <a:pPr marL="285750" indent="-285750">
              <a:buFontTx/>
              <a:buChar char="-"/>
            </a:pPr>
            <a:r>
              <a:rPr lang="fr-FR" dirty="0"/>
              <a:t>Beaucoup de détails perçus</a:t>
            </a:r>
          </a:p>
          <a:p>
            <a:pPr marL="285750" indent="-285750">
              <a:buFontTx/>
              <a:buChar char="-"/>
            </a:pPr>
            <a:r>
              <a:rPr lang="fr-FR" dirty="0"/>
              <a:t>Un effort de structuration</a:t>
            </a:r>
          </a:p>
          <a:p>
            <a:pPr marL="285750" indent="-285750">
              <a:buFontTx/>
              <a:buChar char="-"/>
            </a:pPr>
            <a:r>
              <a:rPr lang="fr-FR" dirty="0"/>
              <a:t>Le point de vue critique n’est pas perçu. </a:t>
            </a:r>
          </a:p>
          <a:p>
            <a:pPr marL="285750" indent="-285750">
              <a:buFontTx/>
              <a:buChar char="-"/>
            </a:pPr>
            <a:r>
              <a:rPr lang="fr-FR" dirty="0"/>
              <a:t>Il n’y a aucune mention des éléments visuels. </a:t>
            </a:r>
          </a:p>
        </p:txBody>
      </p:sp>
    </p:spTree>
    <p:extLst>
      <p:ext uri="{BB962C8B-B14F-4D97-AF65-F5344CB8AC3E}">
        <p14:creationId xmlns:p14="http://schemas.microsoft.com/office/powerpoint/2010/main" val="21516058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t 3">
            <a:extLst>
              <a:ext uri="{FF2B5EF4-FFF2-40B4-BE49-F238E27FC236}">
                <a16:creationId xmlns:a16="http://schemas.microsoft.com/office/drawing/2014/main" id="{7B134799-07CD-2E44-8110-38D5AE379E65}"/>
              </a:ext>
            </a:extLst>
          </p:cNvPr>
          <p:cNvGraphicFramePr>
            <a:graphicFrameLocks noChangeAspect="1"/>
          </p:cNvGraphicFramePr>
          <p:nvPr>
            <p:extLst>
              <p:ext uri="{D42A27DB-BD31-4B8C-83A1-F6EECF244321}">
                <p14:modId xmlns:p14="http://schemas.microsoft.com/office/powerpoint/2010/main" val="3371785433"/>
              </p:ext>
            </p:extLst>
          </p:nvPr>
        </p:nvGraphicFramePr>
        <p:xfrm>
          <a:off x="111125" y="663575"/>
          <a:ext cx="8905875" cy="6021388"/>
        </p:xfrm>
        <a:graphic>
          <a:graphicData uri="http://schemas.openxmlformats.org/presentationml/2006/ole">
            <mc:AlternateContent xmlns:mc="http://schemas.openxmlformats.org/markup-compatibility/2006">
              <mc:Choice xmlns:v="urn:schemas-microsoft-com:vml" Requires="v">
                <p:oleObj spid="_x0000_s7186" name="Document" r:id="rId3" imgW="8890000" imgH="5511800" progId="Word.Document.12">
                  <p:embed/>
                </p:oleObj>
              </mc:Choice>
              <mc:Fallback>
                <p:oleObj name="Document" r:id="rId3" imgW="8890000" imgH="5511800" progId="Word.Document.12">
                  <p:embed/>
                  <p:pic>
                    <p:nvPicPr>
                      <p:cNvPr id="4" name="Objet 3">
                        <a:extLst>
                          <a:ext uri="{FF2B5EF4-FFF2-40B4-BE49-F238E27FC236}">
                            <a16:creationId xmlns:a16="http://schemas.microsoft.com/office/drawing/2014/main" id="{7B134799-07CD-2E44-8110-38D5AE379E65}"/>
                          </a:ext>
                        </a:extLst>
                      </p:cNvPr>
                      <p:cNvPicPr/>
                      <p:nvPr/>
                    </p:nvPicPr>
                    <p:blipFill>
                      <a:blip r:embed="rId4"/>
                      <a:stretch>
                        <a:fillRect/>
                      </a:stretch>
                    </p:blipFill>
                    <p:spPr>
                      <a:xfrm>
                        <a:off x="111125" y="663575"/>
                        <a:ext cx="8905875" cy="6021388"/>
                      </a:xfrm>
                      <a:prstGeom prst="rect">
                        <a:avLst/>
                      </a:prstGeom>
                    </p:spPr>
                  </p:pic>
                </p:oleObj>
              </mc:Fallback>
            </mc:AlternateContent>
          </a:graphicData>
        </a:graphic>
      </p:graphicFrame>
    </p:spTree>
    <p:extLst>
      <p:ext uri="{BB962C8B-B14F-4D97-AF65-F5344CB8AC3E}">
        <p14:creationId xmlns:p14="http://schemas.microsoft.com/office/powerpoint/2010/main" val="35573769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06BFFF-B582-924E-B704-5165EB209441}"/>
              </a:ext>
            </a:extLst>
          </p:cNvPr>
          <p:cNvSpPr/>
          <p:nvPr/>
        </p:nvSpPr>
        <p:spPr>
          <a:xfrm>
            <a:off x="955964" y="1052945"/>
            <a:ext cx="5153891" cy="4832092"/>
          </a:xfrm>
          <a:prstGeom prst="rect">
            <a:avLst/>
          </a:prstGeom>
        </p:spPr>
        <p:txBody>
          <a:bodyPr wrap="square">
            <a:spAutoFit/>
          </a:bodyPr>
          <a:lstStyle/>
          <a:p>
            <a:pPr>
              <a:spcAft>
                <a:spcPts val="0"/>
              </a:spcAft>
            </a:pPr>
            <a:r>
              <a:rPr lang="fr-FR" sz="1400" dirty="0">
                <a:latin typeface="Calibri" panose="020F0502020204030204" pitchFamily="34" charset="0"/>
                <a:ea typeface="Calibri" panose="020F0502020204030204" pitchFamily="34" charset="0"/>
                <a:cs typeface="Times New Roman" panose="02020603050405020304" pitchFamily="18" charset="0"/>
              </a:rPr>
              <a:t>CO copie n°2</a:t>
            </a:r>
          </a:p>
          <a:p>
            <a:pPr>
              <a:spcAft>
                <a:spcPts val="0"/>
              </a:spcAft>
            </a:pPr>
            <a:r>
              <a:rPr lang="fr-FR" sz="1400" dirty="0">
                <a:latin typeface="Calibri" panose="020F0502020204030204" pitchFamily="34" charset="0"/>
                <a:ea typeface="Calibri" panose="020F0502020204030204" pitchFamily="34" charset="0"/>
                <a:cs typeface="Times New Roman" panose="02020603050405020304" pitchFamily="18" charset="0"/>
              </a:rPr>
              <a:t> </a:t>
            </a:r>
          </a:p>
          <a:p>
            <a:pPr>
              <a:spcAft>
                <a:spcPts val="0"/>
              </a:spcAft>
            </a:pP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Le document présenté est une vidéo dans laquelle une femme parle de la société et du climat dans lequel nous vivons. Elle parle d'internet et notamment de Greta </a:t>
            </a:r>
            <a:r>
              <a:rPr lang="fr-FR" sz="1400" dirty="0" err="1">
                <a:solidFill>
                  <a:srgbClr val="000000"/>
                </a:solidFill>
                <a:latin typeface="Helvetica Neue" panose="02000503000000020004" pitchFamily="2" charset="0"/>
                <a:ea typeface="Calibri" panose="020F0502020204030204" pitchFamily="34" charset="0"/>
                <a:cs typeface="Helvetica Neue" panose="02000503000000020004" pitchFamily="2" charset="0"/>
              </a:rPr>
              <a:t>Thurnberg</a:t>
            </a: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 une adolescente qui a réussi à se faire connaître grâce à internet et à prendre de l'ampleur pour parler de son opinions sur la planète et sur ce que nous faisons. Elle est perçue comme une héroïne du climat. </a:t>
            </a:r>
            <a:r>
              <a:rPr lang="fr-FR" sz="1400" dirty="0" err="1">
                <a:solidFill>
                  <a:srgbClr val="000000"/>
                </a:solidFill>
                <a:latin typeface="Helvetica Neue" panose="02000503000000020004" pitchFamily="2" charset="0"/>
                <a:ea typeface="Calibri" panose="020F0502020204030204" pitchFamily="34" charset="0"/>
                <a:cs typeface="Helvetica Neue" panose="02000503000000020004" pitchFamily="2" charset="0"/>
              </a:rPr>
              <a:t>Christer</a:t>
            </a: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 la femme de la vidéo, parle également des énergies que l'ont utilise et notamment du fait que l'on utilise seulement 8 % à énergie renouvelable et le reste à énergie fossile et dis que c'est alors impossible de passer de 8 % à 100 % à usage renouvelable. </a:t>
            </a:r>
            <a:endParaRPr lang="fr-FR" sz="14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fr-FR" sz="1400" dirty="0">
                <a:solidFill>
                  <a:srgbClr val="000000"/>
                </a:solidFill>
                <a:latin typeface="Helvetica Neue" panose="02000503000000020004" pitchFamily="2" charset="0"/>
                <a:ea typeface="Calibri" panose="020F0502020204030204" pitchFamily="34" charset="0"/>
                <a:cs typeface="Helvetica Neue" panose="02000503000000020004" pitchFamily="2" charset="0"/>
              </a:rPr>
              <a:t>Elle dit que Greta a énormément de soutiens au sein de la société. De plus elle dit que des ingénieurs du climat travaillent depuis 20 ans pour faire réaliser l'ampleur du drame et que cela ne sert à rien car les lycéens ne changent rien à leurs habitudes et ne comprennent rien de leur impacte sur la planète.  Pour finir elle dit qu'il y a forcément des pours et des contres des idées noires et blanches mais on retiens qu'il faut qu'on agisse quand même pour atteindre nos attentes et sauver notre planète</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237325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A27AB1-661C-834B-A515-228545724D9E}"/>
              </a:ext>
            </a:extLst>
          </p:cNvPr>
          <p:cNvSpPr>
            <a:spLocks noGrp="1"/>
          </p:cNvSpPr>
          <p:nvPr>
            <p:ph type="title"/>
          </p:nvPr>
        </p:nvSpPr>
        <p:spPr>
          <a:xfrm>
            <a:off x="549275" y="632012"/>
            <a:ext cx="8042276" cy="484094"/>
          </a:xfrm>
        </p:spPr>
        <p:txBody>
          <a:bodyPr/>
          <a:lstStyle/>
          <a:p>
            <a:r>
              <a:rPr lang="fr-FR" sz="2400" dirty="0"/>
              <a:t>Quelques commentaires copie n°2</a:t>
            </a:r>
          </a:p>
        </p:txBody>
      </p:sp>
      <p:sp>
        <p:nvSpPr>
          <p:cNvPr id="4" name="ZoneTexte 3">
            <a:extLst>
              <a:ext uri="{FF2B5EF4-FFF2-40B4-BE49-F238E27FC236}">
                <a16:creationId xmlns:a16="http://schemas.microsoft.com/office/drawing/2014/main" id="{FD3C0D65-BB90-AF43-8CE5-AAE039DCD713}"/>
              </a:ext>
            </a:extLst>
          </p:cNvPr>
          <p:cNvSpPr txBox="1"/>
          <p:nvPr/>
        </p:nvSpPr>
        <p:spPr>
          <a:xfrm>
            <a:off x="1580606" y="2534195"/>
            <a:ext cx="6244045" cy="1754326"/>
          </a:xfrm>
          <a:prstGeom prst="rect">
            <a:avLst/>
          </a:prstGeom>
          <a:noFill/>
        </p:spPr>
        <p:txBody>
          <a:bodyPr wrap="square" rtlCol="0">
            <a:spAutoFit/>
          </a:bodyPr>
          <a:lstStyle/>
          <a:p>
            <a:pPr marL="285750" indent="-285750">
              <a:buFontTx/>
              <a:buChar char="-"/>
            </a:pPr>
            <a:r>
              <a:rPr lang="fr-FR" dirty="0"/>
              <a:t>Un effort de rédaction, de structuration</a:t>
            </a:r>
          </a:p>
          <a:p>
            <a:pPr marL="285750" indent="-285750">
              <a:buFontTx/>
              <a:buChar char="-"/>
            </a:pPr>
            <a:r>
              <a:rPr lang="fr-FR" dirty="0"/>
              <a:t>A compris l’essentiel mais peine à accéder aux détails</a:t>
            </a:r>
          </a:p>
          <a:p>
            <a:pPr marL="285750" indent="-285750">
              <a:buFontTx/>
              <a:buChar char="-"/>
            </a:pPr>
            <a:r>
              <a:rPr lang="fr-FR" dirty="0"/>
              <a:t>Ne perçoit pas le point de vue de Michelle</a:t>
            </a:r>
          </a:p>
          <a:p>
            <a:pPr marL="285750" indent="-285750">
              <a:buFontTx/>
              <a:buChar char="-"/>
            </a:pPr>
            <a:r>
              <a:rPr lang="fr-FR" dirty="0"/>
              <a:t>Ne perçoit pas la focalisation sur l’énergie</a:t>
            </a:r>
          </a:p>
          <a:p>
            <a:pPr marL="285750" indent="-285750">
              <a:buFontTx/>
              <a:buChar char="-"/>
            </a:pPr>
            <a:r>
              <a:rPr lang="fr-FR" dirty="0"/>
              <a:t>Des contresens</a:t>
            </a:r>
          </a:p>
          <a:p>
            <a:pPr marL="285750" indent="-285750">
              <a:buFontTx/>
              <a:buChar char="-"/>
            </a:pPr>
            <a:endParaRPr lang="fr-FR" dirty="0"/>
          </a:p>
        </p:txBody>
      </p:sp>
    </p:spTree>
    <p:extLst>
      <p:ext uri="{BB962C8B-B14F-4D97-AF65-F5344CB8AC3E}">
        <p14:creationId xmlns:p14="http://schemas.microsoft.com/office/powerpoint/2010/main" val="15789482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t 3">
            <a:extLst>
              <a:ext uri="{FF2B5EF4-FFF2-40B4-BE49-F238E27FC236}">
                <a16:creationId xmlns:a16="http://schemas.microsoft.com/office/drawing/2014/main" id="{7B134799-07CD-2E44-8110-38D5AE379E65}"/>
              </a:ext>
            </a:extLst>
          </p:cNvPr>
          <p:cNvGraphicFramePr>
            <a:graphicFrameLocks noChangeAspect="1"/>
          </p:cNvGraphicFramePr>
          <p:nvPr>
            <p:extLst>
              <p:ext uri="{D42A27DB-BD31-4B8C-83A1-F6EECF244321}">
                <p14:modId xmlns:p14="http://schemas.microsoft.com/office/powerpoint/2010/main" val="414737986"/>
              </p:ext>
            </p:extLst>
          </p:nvPr>
        </p:nvGraphicFramePr>
        <p:xfrm>
          <a:off x="110836" y="566570"/>
          <a:ext cx="8906164" cy="6215230"/>
        </p:xfrm>
        <a:graphic>
          <a:graphicData uri="http://schemas.openxmlformats.org/presentationml/2006/ole">
            <mc:AlternateContent xmlns:mc="http://schemas.openxmlformats.org/markup-compatibility/2006">
              <mc:Choice xmlns:v="urn:schemas-microsoft-com:vml" Requires="v">
                <p:oleObj spid="_x0000_s8207" name="Document" r:id="rId3" imgW="8890000" imgH="5689600" progId="Word.Document.12">
                  <p:embed/>
                </p:oleObj>
              </mc:Choice>
              <mc:Fallback>
                <p:oleObj name="Document" r:id="rId3" imgW="8890000" imgH="5689600" progId="Word.Document.12">
                  <p:embed/>
                  <p:pic>
                    <p:nvPicPr>
                      <p:cNvPr id="4" name="Objet 3">
                        <a:extLst>
                          <a:ext uri="{FF2B5EF4-FFF2-40B4-BE49-F238E27FC236}">
                            <a16:creationId xmlns:a16="http://schemas.microsoft.com/office/drawing/2014/main" id="{7B134799-07CD-2E44-8110-38D5AE379E65}"/>
                          </a:ext>
                        </a:extLst>
                      </p:cNvPr>
                      <p:cNvPicPr/>
                      <p:nvPr/>
                    </p:nvPicPr>
                    <p:blipFill>
                      <a:blip r:embed="rId4"/>
                      <a:stretch>
                        <a:fillRect/>
                      </a:stretch>
                    </p:blipFill>
                    <p:spPr>
                      <a:xfrm>
                        <a:off x="110836" y="566570"/>
                        <a:ext cx="8906164" cy="6215230"/>
                      </a:xfrm>
                      <a:prstGeom prst="rect">
                        <a:avLst/>
                      </a:prstGeom>
                    </p:spPr>
                  </p:pic>
                </p:oleObj>
              </mc:Fallback>
            </mc:AlternateContent>
          </a:graphicData>
        </a:graphic>
      </p:graphicFrame>
    </p:spTree>
    <p:extLst>
      <p:ext uri="{BB962C8B-B14F-4D97-AF65-F5344CB8AC3E}">
        <p14:creationId xmlns:p14="http://schemas.microsoft.com/office/powerpoint/2010/main" val="3529331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E20D13-DBA2-3642-8C18-67F86036EE9B}"/>
              </a:ext>
            </a:extLst>
          </p:cNvPr>
          <p:cNvSpPr>
            <a:spLocks noGrp="1"/>
          </p:cNvSpPr>
          <p:nvPr>
            <p:ph type="title"/>
          </p:nvPr>
        </p:nvSpPr>
        <p:spPr>
          <a:xfrm>
            <a:off x="549275" y="107576"/>
            <a:ext cx="8042276" cy="718334"/>
          </a:xfrm>
        </p:spPr>
        <p:txBody>
          <a:bodyPr/>
          <a:lstStyle/>
          <a:p>
            <a:r>
              <a:rPr lang="fr-FR" sz="2400" dirty="0"/>
              <a:t>Conclusion</a:t>
            </a:r>
          </a:p>
        </p:txBody>
      </p:sp>
      <p:sp>
        <p:nvSpPr>
          <p:cNvPr id="3" name="ZoneTexte 2">
            <a:extLst>
              <a:ext uri="{FF2B5EF4-FFF2-40B4-BE49-F238E27FC236}">
                <a16:creationId xmlns:a16="http://schemas.microsoft.com/office/drawing/2014/main" id="{644118EC-C70D-4B44-B3FD-D10CE0FDF042}"/>
              </a:ext>
            </a:extLst>
          </p:cNvPr>
          <p:cNvSpPr txBox="1"/>
          <p:nvPr/>
        </p:nvSpPr>
        <p:spPr>
          <a:xfrm>
            <a:off x="751032" y="1593273"/>
            <a:ext cx="7638761" cy="2677656"/>
          </a:xfrm>
          <a:prstGeom prst="rect">
            <a:avLst/>
          </a:prstGeom>
          <a:noFill/>
        </p:spPr>
        <p:txBody>
          <a:bodyPr wrap="square" rtlCol="0">
            <a:spAutoFit/>
          </a:bodyPr>
          <a:lstStyle/>
          <a:p>
            <a:pPr marL="285750" indent="-285750">
              <a:buFontTx/>
              <a:buChar char="-"/>
            </a:pPr>
            <a:r>
              <a:rPr lang="fr-FR" sz="2400" dirty="0"/>
              <a:t>Ne pas lire le script avant</a:t>
            </a:r>
          </a:p>
          <a:p>
            <a:pPr marL="285750" indent="-285750">
              <a:buFontTx/>
              <a:buChar char="-"/>
            </a:pPr>
            <a:r>
              <a:rPr lang="fr-FR" sz="2400" dirty="0"/>
              <a:t>Compléter la grille A2/B1/B2</a:t>
            </a:r>
          </a:p>
          <a:p>
            <a:pPr marL="285750" indent="-285750">
              <a:buFontTx/>
              <a:buChar char="-"/>
            </a:pPr>
            <a:r>
              <a:rPr lang="fr-FR" sz="2400" dirty="0"/>
              <a:t>Accepter l’idée que certains items peuvent correspondre à deux colonnes</a:t>
            </a:r>
          </a:p>
          <a:p>
            <a:pPr marL="285750" indent="-285750">
              <a:buFontTx/>
              <a:buChar char="-"/>
            </a:pPr>
            <a:r>
              <a:rPr lang="fr-FR" sz="2400" dirty="0"/>
              <a:t>Accepter l’idée que </a:t>
            </a:r>
            <a:r>
              <a:rPr lang="fr-FR" sz="2400"/>
              <a:t>les élèves vont </a:t>
            </a:r>
            <a:r>
              <a:rPr lang="fr-FR" sz="2400" dirty="0"/>
              <a:t>cocher des idées de B2 mais n’auront pas B2 faute d’avoir les éléments précédents</a:t>
            </a:r>
          </a:p>
        </p:txBody>
      </p:sp>
    </p:spTree>
    <p:extLst>
      <p:ext uri="{BB962C8B-B14F-4D97-AF65-F5344CB8AC3E}">
        <p14:creationId xmlns:p14="http://schemas.microsoft.com/office/powerpoint/2010/main" val="17100204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BBEF67-9DD8-1446-B218-6632F2D928D1}"/>
              </a:ext>
            </a:extLst>
          </p:cNvPr>
          <p:cNvSpPr>
            <a:spLocks noGrp="1"/>
          </p:cNvSpPr>
          <p:nvPr>
            <p:ph type="title"/>
          </p:nvPr>
        </p:nvSpPr>
        <p:spPr/>
        <p:txBody>
          <a:bodyPr/>
          <a:lstStyle/>
          <a:p>
            <a:endParaRPr lang="fr-FR"/>
          </a:p>
        </p:txBody>
      </p:sp>
      <p:sp>
        <p:nvSpPr>
          <p:cNvPr id="3" name="ZoneTexte 2">
            <a:extLst>
              <a:ext uri="{FF2B5EF4-FFF2-40B4-BE49-F238E27FC236}">
                <a16:creationId xmlns:a16="http://schemas.microsoft.com/office/drawing/2014/main" id="{555C3A3F-FB8D-D94C-86A4-476B6CFB8F8F}"/>
              </a:ext>
            </a:extLst>
          </p:cNvPr>
          <p:cNvSpPr txBox="1"/>
          <p:nvPr/>
        </p:nvSpPr>
        <p:spPr>
          <a:xfrm>
            <a:off x="1613646" y="2541494"/>
            <a:ext cx="5849472" cy="3416320"/>
          </a:xfrm>
          <a:prstGeom prst="rect">
            <a:avLst/>
          </a:prstGeom>
          <a:noFill/>
        </p:spPr>
        <p:txBody>
          <a:bodyPr wrap="square" rtlCol="0">
            <a:spAutoFit/>
          </a:bodyPr>
          <a:lstStyle/>
          <a:p>
            <a:pPr algn="ctr"/>
            <a:r>
              <a:rPr lang="fr-FR" sz="2400" dirty="0"/>
              <a:t>Un très grand merci</a:t>
            </a:r>
          </a:p>
          <a:p>
            <a:pPr algn="ctr"/>
            <a:endParaRPr lang="fr-FR" sz="2400" dirty="0"/>
          </a:p>
          <a:p>
            <a:pPr algn="ctr"/>
            <a:r>
              <a:rPr lang="fr-FR" sz="2400" dirty="0"/>
              <a:t> à Mme Morin du Lycée Clemenceau à Nantes</a:t>
            </a:r>
          </a:p>
          <a:p>
            <a:pPr algn="ctr"/>
            <a:endParaRPr lang="fr-FR" sz="2400" dirty="0"/>
          </a:p>
          <a:p>
            <a:pPr algn="ctr"/>
            <a:r>
              <a:rPr lang="fr-FR" sz="2400" dirty="0"/>
              <a:t>et</a:t>
            </a:r>
          </a:p>
          <a:p>
            <a:pPr algn="ctr"/>
            <a:endParaRPr lang="fr-FR" sz="2400" dirty="0"/>
          </a:p>
          <a:p>
            <a:pPr algn="ctr"/>
            <a:r>
              <a:rPr lang="fr-FR" sz="2400" dirty="0"/>
              <a:t>à l’équipe de langues vivantes du</a:t>
            </a:r>
          </a:p>
          <a:p>
            <a:pPr algn="ctr"/>
            <a:r>
              <a:rPr lang="fr-FR" sz="2400" dirty="0"/>
              <a:t>Lycée André Malraux à Allonnes</a:t>
            </a:r>
          </a:p>
        </p:txBody>
      </p:sp>
    </p:spTree>
    <p:extLst>
      <p:ext uri="{BB962C8B-B14F-4D97-AF65-F5344CB8AC3E}">
        <p14:creationId xmlns:p14="http://schemas.microsoft.com/office/powerpoint/2010/main" val="255143793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ise">
  <a:themeElements>
    <a:clrScheme name="Personnalisée 4">
      <a:dk1>
        <a:srgbClr val="000000"/>
      </a:dk1>
      <a:lt1>
        <a:sysClr val="window" lastClr="FFFFFF"/>
      </a:lt1>
      <a:dk2>
        <a:srgbClr val="24213E"/>
      </a:dk2>
      <a:lt2>
        <a:srgbClr val="E9EAF0"/>
      </a:lt2>
      <a:accent1>
        <a:srgbClr val="E8BC4A"/>
      </a:accent1>
      <a:accent2>
        <a:srgbClr val="83C1C6"/>
      </a:accent2>
      <a:accent3>
        <a:srgbClr val="E78D35"/>
      </a:accent3>
      <a:accent4>
        <a:srgbClr val="909CE1"/>
      </a:accent4>
      <a:accent5>
        <a:srgbClr val="839C41"/>
      </a:accent5>
      <a:accent6>
        <a:srgbClr val="CC5439"/>
      </a:accent6>
      <a:hlink>
        <a:srgbClr val="1C6CF1"/>
      </a:hlink>
      <a:folHlink>
        <a:srgbClr val="C649E0"/>
      </a:folHlink>
    </a:clrScheme>
    <a:fontScheme name="Civique">
      <a:majorFont>
        <a:latin typeface="Georgia"/>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华文新魏"/>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Bris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1907</TotalTime>
  <Words>1366</Words>
  <Application>Microsoft Macintosh PowerPoint</Application>
  <PresentationFormat>Affichage à l'écran (4:3)</PresentationFormat>
  <Paragraphs>91</Paragraphs>
  <Slides>20</Slides>
  <Notes>0</Notes>
  <HiddenSlides>0</HiddenSlides>
  <MMClips>0</MMClips>
  <ScaleCrop>false</ScaleCrop>
  <HeadingPairs>
    <vt:vector size="8" baseType="variant">
      <vt:variant>
        <vt:lpstr>Polices utilisées</vt:lpstr>
      </vt:variant>
      <vt:variant>
        <vt:i4>6</vt:i4>
      </vt:variant>
      <vt:variant>
        <vt:lpstr>Thème</vt:lpstr>
      </vt:variant>
      <vt:variant>
        <vt:i4>1</vt:i4>
      </vt:variant>
      <vt:variant>
        <vt:lpstr>Serveurs OLE incorporés</vt:lpstr>
      </vt:variant>
      <vt:variant>
        <vt:i4>1</vt:i4>
      </vt:variant>
      <vt:variant>
        <vt:lpstr>Titres des diapositives</vt:lpstr>
      </vt:variant>
      <vt:variant>
        <vt:i4>20</vt:i4>
      </vt:variant>
    </vt:vector>
  </HeadingPairs>
  <TitlesOfParts>
    <vt:vector size="28" baseType="lpstr">
      <vt:lpstr>Arial</vt:lpstr>
      <vt:lpstr>Calibri</vt:lpstr>
      <vt:lpstr>Georgia</vt:lpstr>
      <vt:lpstr>Helvetica Neue</vt:lpstr>
      <vt:lpstr>Times New Roman</vt:lpstr>
      <vt:lpstr>Wingdings 2</vt:lpstr>
      <vt:lpstr>Brise</vt:lpstr>
      <vt:lpstr>Document</vt:lpstr>
      <vt:lpstr>Présentation PowerPoint</vt:lpstr>
      <vt:lpstr>Ce webinaire s’adresse :</vt:lpstr>
      <vt:lpstr>Les objectifs</vt:lpstr>
      <vt:lpstr>D’autres sur la réforme du lycée sont accessibles sur ce lien : https://cvirtuelle.phm.education.gouv.fr/réformedulycéeanglais2019</vt:lpstr>
      <vt:lpstr>Les derniers webinaires 2019-2020: https://cvirtuelle.phm.education.gouv.fr/webinaires20192020</vt:lpstr>
      <vt:lpstr>Vous avez des problèmes pour y accéder?</vt:lpstr>
      <vt:lpstr>Présentation PowerPoint</vt:lpstr>
      <vt:lpstr>Présentation PowerPoint</vt:lpstr>
      <vt:lpstr>Présentation PowerPoint</vt:lpstr>
      <vt:lpstr>La vidéo</vt:lpstr>
      <vt:lpstr>Présentation PowerPoint</vt:lpstr>
      <vt:lpstr>Présentation PowerPoint</vt:lpstr>
      <vt:lpstr>Présentation PowerPoint</vt:lpstr>
      <vt:lpstr>Quelques commentaires</vt:lpstr>
      <vt:lpstr>Présentation PowerPoint</vt:lpstr>
      <vt:lpstr>Présentation PowerPoint</vt:lpstr>
      <vt:lpstr>Quelques commentaires copie n°2</vt:lpstr>
      <vt:lpstr>Présentation PowerPoint</vt:lpstr>
      <vt:lpstr>Conclusion</vt:lpstr>
      <vt:lpstr>Présentation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Ferry</dc:creator>
  <cp:lastModifiedBy>Fiona Ratkoff</cp:lastModifiedBy>
  <cp:revision>167</cp:revision>
  <dcterms:created xsi:type="dcterms:W3CDTF">2019-09-08T19:13:27Z</dcterms:created>
  <dcterms:modified xsi:type="dcterms:W3CDTF">2019-12-19T16:28:29Z</dcterms:modified>
</cp:coreProperties>
</file>