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9" r:id="rId4"/>
    <p:sldId id="273" r:id="rId5"/>
    <p:sldId id="272" r:id="rId6"/>
    <p:sldId id="264" r:id="rId7"/>
    <p:sldId id="265" r:id="rId8"/>
    <p:sldId id="261" r:id="rId9"/>
    <p:sldId id="274" r:id="rId10"/>
    <p:sldId id="266" r:id="rId11"/>
    <p:sldId id="262" r:id="rId12"/>
    <p:sldId id="258" r:id="rId13"/>
    <p:sldId id="268" r:id="rId14"/>
    <p:sldId id="269" r:id="rId15"/>
    <p:sldId id="270" r:id="rId16"/>
    <p:sldId id="271" r:id="rId17"/>
    <p:sldId id="26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D7"/>
    <a:srgbClr val="FF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39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48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04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6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97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90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95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5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4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96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2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8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8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2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27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1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92C0-05C2-42E0-A665-1F3C740CAF7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C2F0FC-1039-48BC-A3FB-AA2D01B18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4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oimage.free.fr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n-science.fr/_int/_fr/topic/topic_sousrub.aspx?tc=SKIN_SCIENCE_ROOT%5eAN_ORGAN_REVEALED%5eTHE_SKIN_IN_3D&amp;cur=THE_SKIN_IN_3D" TargetMode="External"/><Relationship Id="rId2" Type="http://schemas.openxmlformats.org/officeDocument/2006/relationships/hyperlink" Target="http://www.skin-science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ir-science.com/_int/_en/hp/" TargetMode="External"/><Relationship Id="rId5" Type="http://schemas.openxmlformats.org/officeDocument/2006/relationships/hyperlink" Target="http://www.hair-science.fr/_int/_fr/index.aspx?tc=ROOT-HAIR-SCIENCE%5eHOME-HAIR-SCIENCE&amp;cur=HOME-HAIR-SCIENCE&amp;" TargetMode="External"/><Relationship Id="rId4" Type="http://schemas.openxmlformats.org/officeDocument/2006/relationships/hyperlink" Target="http://www.invitroskin.com/_int/_fr/index.aspx?tc=R_HOME_IN_VITRO_SKIN%5eR_HOME_IN_VITRO&amp;cur=R_HOME_IN_VITRO&amp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oimage.free.fr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image.free.f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image.free.fr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3" y="1981200"/>
            <a:ext cx="9602787" cy="1005481"/>
          </a:xfrm>
        </p:spPr>
        <p:txBody>
          <a:bodyPr/>
          <a:lstStyle/>
          <a:p>
            <a:r>
              <a:rPr lang="fr-FR" dirty="0" smtClean="0"/>
              <a:t>La peau dans tous ses états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FR" sz="4000" dirty="0" smtClean="0"/>
              <a:t>Histologie et physiologie d’un organe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1902941" y="6285470"/>
            <a:ext cx="3435178" cy="57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6" y="5915716"/>
            <a:ext cx="2553282" cy="8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 le derme : l’hypoderme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774086" y="1573968"/>
            <a:ext cx="4190376" cy="1094282"/>
          </a:xfrm>
          <a:prstGeom prst="rect">
            <a:avLst/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Tissus conjonctif lâche adipeux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291" y="2953063"/>
            <a:ext cx="3297836" cy="1124261"/>
          </a:xfrm>
          <a:prstGeom prst="rect">
            <a:avLst/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Cellules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0356" y="2955593"/>
            <a:ext cx="3297836" cy="1124261"/>
          </a:xfrm>
          <a:prstGeom prst="rect">
            <a:avLst/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Réseau sanguin et nerveux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1165" y="2953063"/>
            <a:ext cx="3297836" cy="1124261"/>
          </a:xfrm>
          <a:prstGeom prst="rect">
            <a:avLst/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Fibres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2" name="Légende à une bordure 1 11"/>
          <p:cNvSpPr/>
          <p:nvPr/>
        </p:nvSpPr>
        <p:spPr>
          <a:xfrm>
            <a:off x="690172" y="4634491"/>
            <a:ext cx="3215390" cy="1998755"/>
          </a:xfrm>
          <a:prstGeom prst="accentCallout1">
            <a:avLst>
              <a:gd name="adj1" fmla="val 4501"/>
              <a:gd name="adj2" fmla="val -3548"/>
              <a:gd name="adj3" fmla="val -46023"/>
              <a:gd name="adj4" fmla="val 33318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Fibroblastes produisant les fibres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Adipocytes stockant les graisses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Légende à une bordure 2 12"/>
          <p:cNvSpPr/>
          <p:nvPr/>
        </p:nvSpPr>
        <p:spPr>
          <a:xfrm>
            <a:off x="7751165" y="4646951"/>
            <a:ext cx="3297836" cy="1986295"/>
          </a:xfrm>
          <a:prstGeom prst="accentCallout2">
            <a:avLst>
              <a:gd name="adj1" fmla="val -893"/>
              <a:gd name="adj2" fmla="val 102841"/>
              <a:gd name="adj3" fmla="val -11480"/>
              <a:gd name="adj4" fmla="val 98428"/>
              <a:gd name="adj5" fmla="val -49270"/>
              <a:gd name="adj6" fmla="val 63158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Collagène disposés en zones fibreuses alternant avec les zones adipeuses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Légende à une bordure 1 13"/>
          <p:cNvSpPr/>
          <p:nvPr/>
        </p:nvSpPr>
        <p:spPr>
          <a:xfrm>
            <a:off x="4220356" y="4646951"/>
            <a:ext cx="3297836" cy="1998755"/>
          </a:xfrm>
          <a:prstGeom prst="accentCallout1">
            <a:avLst>
              <a:gd name="adj1" fmla="val 2250"/>
              <a:gd name="adj2" fmla="val -3859"/>
              <a:gd name="adj3" fmla="val -36403"/>
              <a:gd name="adj4" fmla="val 38030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Lieu de passage des fibres nerveuses et </a:t>
            </a:r>
            <a:r>
              <a:rPr lang="fr-FR" sz="2400" dirty="0">
                <a:solidFill>
                  <a:schemeClr val="tx1"/>
                </a:solidFill>
              </a:rPr>
              <a:t>des vaisseaux sanguins </a:t>
            </a:r>
          </a:p>
        </p:txBody>
      </p:sp>
    </p:spTree>
    <p:extLst>
      <p:ext uri="{BB962C8B-B14F-4D97-AF65-F5344CB8AC3E}">
        <p14:creationId xmlns:p14="http://schemas.microsoft.com/office/powerpoint/2010/main" val="20825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572659" y="0"/>
            <a:ext cx="9141206" cy="686687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99803" y="1295958"/>
            <a:ext cx="3048001" cy="212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Coupe </a:t>
            </a:r>
          </a:p>
          <a:p>
            <a:r>
              <a:rPr lang="fr-FR" sz="3600" dirty="0" smtClean="0"/>
              <a:t>histologique </a:t>
            </a:r>
          </a:p>
          <a:p>
            <a:r>
              <a:rPr lang="fr-FR" sz="3600" dirty="0" smtClean="0"/>
              <a:t>de l’hypoderme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569865" y="6211669"/>
            <a:ext cx="914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Coupe de peau humaine x 200 coloration </a:t>
            </a:r>
            <a:r>
              <a:rPr lang="fr-FR" dirty="0" err="1" smtClean="0"/>
              <a:t>hémalun</a:t>
            </a:r>
            <a:r>
              <a:rPr lang="fr-FR" dirty="0" smtClean="0"/>
              <a:t> éosine</a:t>
            </a:r>
          </a:p>
          <a:p>
            <a:pPr algn="ctr"/>
            <a:r>
              <a:rPr lang="fr-FR" dirty="0" smtClean="0"/>
              <a:t>Photographie du site </a:t>
            </a:r>
            <a:r>
              <a:rPr lang="fr-FR" dirty="0" smtClean="0">
                <a:hlinkClick r:id="rId3"/>
              </a:rPr>
              <a:t>Bioimage.free.fr </a:t>
            </a:r>
            <a:endParaRPr lang="fr-FR" dirty="0"/>
          </a:p>
        </p:txBody>
      </p:sp>
      <p:sp>
        <p:nvSpPr>
          <p:cNvPr id="6" name="Accolade fermante 5"/>
          <p:cNvSpPr/>
          <p:nvPr/>
        </p:nvSpPr>
        <p:spPr>
          <a:xfrm rot="16200000">
            <a:off x="4501595" y="317883"/>
            <a:ext cx="361276" cy="2069250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fermante 7"/>
          <p:cNvSpPr/>
          <p:nvPr/>
        </p:nvSpPr>
        <p:spPr>
          <a:xfrm rot="16200000">
            <a:off x="8033972" y="-1229193"/>
            <a:ext cx="361276" cy="5126636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 rot="16200000">
            <a:off x="11576050" y="376947"/>
            <a:ext cx="361276" cy="1914355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24330" y="5198675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Fibroblaste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24329" y="5659005"/>
            <a:ext cx="236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Fibre de collagène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24330" y="4738345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Adipocyte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69865" y="500495"/>
            <a:ext cx="208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Tissu conjonctif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73896" y="500495"/>
            <a:ext cx="208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Tissu adipeux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632438" y="461344"/>
            <a:ext cx="208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Tissu conjonctif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535498" y="4938011"/>
            <a:ext cx="5739072" cy="8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535498" y="5381469"/>
            <a:ext cx="2201394" cy="87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272855" y="5887387"/>
            <a:ext cx="1359106" cy="37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rôles de la peau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2215344"/>
            <a:ext cx="9022138" cy="3181115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Barrière physique </a:t>
            </a:r>
            <a:r>
              <a:rPr lang="fr-FR" sz="3600" dirty="0" smtClean="0"/>
              <a:t>contre</a:t>
            </a:r>
          </a:p>
          <a:p>
            <a:pPr lvl="1"/>
            <a:r>
              <a:rPr lang="fr-FR" sz="3600" dirty="0" smtClean="0"/>
              <a:t>les fluides extérieurs, </a:t>
            </a:r>
          </a:p>
          <a:p>
            <a:pPr lvl="1"/>
            <a:r>
              <a:rPr lang="fr-FR" sz="3600" dirty="0" smtClean="0"/>
              <a:t>les microorganismes </a:t>
            </a:r>
          </a:p>
          <a:p>
            <a:pPr lvl="1"/>
            <a:r>
              <a:rPr lang="fr-FR" sz="3600" dirty="0" smtClean="0"/>
              <a:t>les rayonnements (UV) </a:t>
            </a:r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502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rôles de la peau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2474" y="2200353"/>
            <a:ext cx="9449696" cy="2896302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Régulation de la température </a:t>
            </a:r>
            <a:r>
              <a:rPr lang="fr-FR" sz="3600" dirty="0" smtClean="0"/>
              <a:t>intérieure </a:t>
            </a:r>
          </a:p>
          <a:p>
            <a:pPr lvl="1"/>
            <a:r>
              <a:rPr lang="fr-FR" sz="3600" dirty="0" smtClean="0"/>
              <a:t>contre la chaleur : sudation, </a:t>
            </a:r>
            <a:r>
              <a:rPr lang="fr-FR" sz="3600" dirty="0"/>
              <a:t> </a:t>
            </a:r>
            <a:endParaRPr lang="fr-FR" sz="3600" dirty="0" smtClean="0"/>
          </a:p>
          <a:p>
            <a:pPr lvl="1"/>
            <a:r>
              <a:rPr lang="fr-FR" sz="3600" dirty="0" smtClean="0"/>
              <a:t>contre le froid : poils, cheveux, adipocytes</a:t>
            </a:r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1008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rôles de la peau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3436" y="1600747"/>
            <a:ext cx="9808563" cy="4919974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Organe du toucher </a:t>
            </a:r>
            <a:r>
              <a:rPr lang="fr-FR" sz="3600" dirty="0" smtClean="0"/>
              <a:t>grâce aux mécanorécepteurs</a:t>
            </a:r>
          </a:p>
          <a:p>
            <a:pPr lvl="1"/>
            <a:r>
              <a:rPr lang="fr-FR" sz="3600" dirty="0" smtClean="0"/>
              <a:t>Cellules de Merkel de l’épiderme, </a:t>
            </a:r>
          </a:p>
          <a:p>
            <a:pPr lvl="1"/>
            <a:r>
              <a:rPr lang="fr-FR" sz="3600" dirty="0" smtClean="0"/>
              <a:t>Corpuscules de Meissner du derme, </a:t>
            </a:r>
          </a:p>
          <a:p>
            <a:pPr lvl="1"/>
            <a:r>
              <a:rPr lang="fr-FR" sz="3600" dirty="0" smtClean="0"/>
              <a:t>Corpuscules de </a:t>
            </a:r>
            <a:r>
              <a:rPr lang="fr-FR" sz="3600" dirty="0" err="1" smtClean="0"/>
              <a:t>Pacini</a:t>
            </a:r>
            <a:r>
              <a:rPr lang="fr-FR" sz="3600" dirty="0" smtClean="0"/>
              <a:t> de l’hypoderme </a:t>
            </a:r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755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rôles de la peau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0130" y="1600747"/>
            <a:ext cx="9431869" cy="4919974"/>
          </a:xfrm>
        </p:spPr>
        <p:txBody>
          <a:bodyPr>
            <a:noAutofit/>
          </a:bodyPr>
          <a:lstStyle/>
          <a:p>
            <a:r>
              <a:rPr lang="fr-FR" sz="3600" b="1" dirty="0"/>
              <a:t>Protection immunitaire </a:t>
            </a:r>
            <a:r>
              <a:rPr lang="fr-FR" sz="3600" dirty="0" smtClean="0"/>
              <a:t>grâce</a:t>
            </a:r>
          </a:p>
          <a:p>
            <a:pPr lvl="1"/>
            <a:r>
              <a:rPr lang="fr-FR" sz="3400" dirty="0" smtClean="0"/>
              <a:t> </a:t>
            </a:r>
            <a:r>
              <a:rPr lang="fr-FR" sz="3600" dirty="0"/>
              <a:t>aux cellules de Langerhans </a:t>
            </a:r>
            <a:r>
              <a:rPr lang="fr-FR" sz="3600" dirty="0" smtClean="0"/>
              <a:t>de l’épiderme présentant les antigènes aux lymphocytes</a:t>
            </a:r>
          </a:p>
          <a:p>
            <a:pPr lvl="1"/>
            <a:r>
              <a:rPr lang="fr-FR" sz="3600" dirty="0" smtClean="0"/>
              <a:t>aux </a:t>
            </a:r>
            <a:r>
              <a:rPr lang="fr-FR" sz="3600" dirty="0"/>
              <a:t>acides gras spéciaux provenant des glandes sébacées </a:t>
            </a:r>
            <a:endParaRPr lang="fr-FR" sz="3600" dirty="0" smtClean="0"/>
          </a:p>
          <a:p>
            <a:pPr lvl="1"/>
            <a:r>
              <a:rPr lang="fr-FR" sz="3600" dirty="0" smtClean="0"/>
              <a:t>au lysozyme présent dans la sueur</a:t>
            </a:r>
          </a:p>
          <a:p>
            <a:pPr marL="457200" lvl="1" indent="0">
              <a:buNone/>
            </a:pP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11477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rôles de la peau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0130" y="1600747"/>
            <a:ext cx="9431869" cy="4919974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Synthèse endogène de </a:t>
            </a:r>
            <a:r>
              <a:rPr lang="fr-FR" sz="3600" b="1" dirty="0"/>
              <a:t>la vitamine D</a:t>
            </a:r>
            <a:r>
              <a:rPr lang="fr-FR" sz="3600" dirty="0"/>
              <a:t> </a:t>
            </a:r>
            <a:endParaRPr lang="fr-FR" sz="3600" dirty="0" smtClean="0"/>
          </a:p>
          <a:p>
            <a:pPr lvl="1"/>
            <a:r>
              <a:rPr lang="fr-FR" sz="3400" dirty="0" smtClean="0"/>
              <a:t>par les cellules basales de l’épiderme </a:t>
            </a:r>
          </a:p>
          <a:p>
            <a:pPr lvl="1"/>
            <a:r>
              <a:rPr lang="fr-FR" sz="3400" dirty="0" smtClean="0"/>
              <a:t>à partir du cholestérol membranaire </a:t>
            </a:r>
          </a:p>
          <a:p>
            <a:pPr lvl="1"/>
            <a:r>
              <a:rPr lang="fr-FR" sz="3400" dirty="0" smtClean="0"/>
              <a:t>et transformation du cholécalciférol en vitamine D3 </a:t>
            </a:r>
          </a:p>
          <a:p>
            <a:pPr lvl="1"/>
            <a:r>
              <a:rPr lang="fr-FR" sz="3400" dirty="0" smtClean="0"/>
              <a:t>grâce aux UV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27580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sites pour approfondir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hlinkClick r:id="rId2"/>
              </a:rPr>
              <a:t>http://anatomieludique.unblog.fr/la-peau/</a:t>
            </a:r>
          </a:p>
          <a:p>
            <a:r>
              <a:rPr lang="fr-FR" dirty="0" smtClean="0">
                <a:hlinkClick r:id="rId2"/>
              </a:rPr>
              <a:t>http://www.skin-science.fr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http://www.skin-science.fr/_int/_fr/topic/topic_sousrub.aspx?tc=SKIN_SCIENCE_ROOT^AN_ORGAN_REVEALED^THE_SKIN_IN_3D&amp;cur=THE_SKIN_IN_3D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http://www.invitroskin.com/_int/_fr/index.aspx?tc=R_HOME_IN_VITRO_SKIN^R_HOME_IN_VITRO&amp;cur=R_HOME_IN_VITRO&amp;</a:t>
            </a:r>
            <a:endParaRPr lang="fr-FR" dirty="0" smtClean="0"/>
          </a:p>
          <a:p>
            <a:r>
              <a:rPr lang="fr-FR" dirty="0" smtClean="0">
                <a:hlinkClick r:id="rId5"/>
              </a:rPr>
              <a:t>http://www.hair-science.fr/_int/_fr/index.aspx?tc=ROOT-HAIR-SCIENCE^HOME-HAIR-SCIENCE&amp;cur=HOME-HAIR-SCIENCE&amp;</a:t>
            </a:r>
            <a:endParaRPr lang="fr-FR" dirty="0" smtClean="0"/>
          </a:p>
          <a:p>
            <a:r>
              <a:rPr lang="fr-FR" dirty="0">
                <a:hlinkClick r:id="rId6"/>
              </a:rPr>
              <a:t>http://www.hair-science.com/_int/_en/hp</a:t>
            </a:r>
            <a:r>
              <a:rPr lang="fr-FR" dirty="0" smtClean="0">
                <a:hlinkClick r:id="rId6"/>
              </a:rPr>
              <a:t>/</a:t>
            </a:r>
            <a:r>
              <a:rPr lang="fr-FR" dirty="0" smtClean="0"/>
              <a:t> (jeu </a:t>
            </a:r>
            <a:r>
              <a:rPr lang="fr-FR" dirty="0" err="1" smtClean="0"/>
              <a:t>Hair</a:t>
            </a:r>
            <a:r>
              <a:rPr lang="fr-FR" dirty="0" smtClean="0"/>
              <a:t> profiler)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0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peau, un organe bien particulier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600" b="1" dirty="0" smtClean="0"/>
              <a:t>Surface</a:t>
            </a:r>
            <a:r>
              <a:rPr lang="fr-FR" sz="3600" dirty="0" smtClean="0"/>
              <a:t> </a:t>
            </a:r>
            <a:r>
              <a:rPr lang="fr-FR" sz="3600" dirty="0"/>
              <a:t>d’environ </a:t>
            </a:r>
            <a:r>
              <a:rPr lang="fr-FR" sz="3600" dirty="0" smtClean="0"/>
              <a:t>2 </a:t>
            </a:r>
            <a:r>
              <a:rPr lang="fr-FR" sz="3600" dirty="0"/>
              <a:t>m² </a:t>
            </a:r>
            <a:endParaRPr lang="fr-FR" sz="3600" dirty="0" smtClean="0"/>
          </a:p>
          <a:p>
            <a:r>
              <a:rPr lang="fr-FR" sz="3600" b="1" dirty="0" smtClean="0"/>
              <a:t>Poids</a:t>
            </a:r>
            <a:r>
              <a:rPr lang="fr-FR" sz="3600" dirty="0" smtClean="0"/>
              <a:t> </a:t>
            </a:r>
            <a:r>
              <a:rPr lang="fr-FR" sz="3600" dirty="0"/>
              <a:t>de 5 </a:t>
            </a:r>
            <a:r>
              <a:rPr lang="fr-FR" sz="3600" dirty="0" smtClean="0"/>
              <a:t>kg </a:t>
            </a:r>
            <a:r>
              <a:rPr lang="fr-FR" sz="3600" dirty="0"/>
              <a:t> </a:t>
            </a:r>
            <a:endParaRPr lang="fr-FR" sz="3600" dirty="0" smtClean="0"/>
          </a:p>
          <a:p>
            <a:r>
              <a:rPr lang="fr-FR" sz="3600" b="1" dirty="0" smtClean="0"/>
              <a:t>Trois tissus superposés </a:t>
            </a:r>
            <a:r>
              <a:rPr lang="fr-FR" sz="3600" dirty="0" smtClean="0"/>
              <a:t>en allant de la superficie en profondeur liés entre eux et aux tissus sous-jacents</a:t>
            </a:r>
            <a:endParaRPr lang="fr-FR" sz="3600" dirty="0"/>
          </a:p>
          <a:p>
            <a:pPr lvl="1"/>
            <a:r>
              <a:rPr lang="fr-FR" sz="3200" b="1" dirty="0" smtClean="0"/>
              <a:t>L’épiderme</a:t>
            </a:r>
          </a:p>
          <a:p>
            <a:pPr lvl="1"/>
            <a:r>
              <a:rPr lang="fr-FR" sz="3200" b="1" dirty="0" smtClean="0"/>
              <a:t>Le derme</a:t>
            </a:r>
            <a:endParaRPr lang="fr-FR" sz="3200" dirty="0" smtClean="0"/>
          </a:p>
          <a:p>
            <a:pPr lvl="1"/>
            <a:r>
              <a:rPr lang="fr-FR" sz="3200" b="1" dirty="0" smtClean="0"/>
              <a:t>L’hypoderme</a:t>
            </a:r>
            <a:r>
              <a:rPr lang="fr-FR" sz="3200" b="1" dirty="0"/>
              <a:t> </a:t>
            </a:r>
            <a:endParaRPr lang="fr-FR" sz="3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1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474157" cy="895955"/>
          </a:xfrm>
        </p:spPr>
        <p:txBody>
          <a:bodyPr/>
          <a:lstStyle/>
          <a:p>
            <a:r>
              <a:rPr lang="fr-FR" dirty="0" smtClean="0"/>
              <a:t>Le tissu superficiel de la peau : l’épiderme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220356" y="1690688"/>
            <a:ext cx="3297836" cy="1094282"/>
          </a:xfrm>
          <a:prstGeom prst="rect">
            <a:avLst/>
          </a:prstGeom>
          <a:solidFill>
            <a:srgbClr val="FFE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Tissu </a:t>
            </a:r>
            <a:r>
              <a:rPr lang="fr-FR" sz="2800" dirty="0" smtClean="0">
                <a:solidFill>
                  <a:schemeClr val="tx1"/>
                </a:solidFill>
              </a:rPr>
              <a:t>épithélial de recouvrement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657" y="2940603"/>
            <a:ext cx="3297836" cy="1136721"/>
          </a:xfrm>
          <a:prstGeom prst="rect">
            <a:avLst/>
          </a:prstGeom>
          <a:solidFill>
            <a:srgbClr val="FFE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pavimenteux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0356" y="2955593"/>
            <a:ext cx="3297836" cy="1124261"/>
          </a:xfrm>
          <a:prstGeom prst="rect">
            <a:avLst/>
          </a:prstGeom>
          <a:solidFill>
            <a:srgbClr val="FFE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stratifié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28055" y="2953063"/>
            <a:ext cx="3297836" cy="1124261"/>
          </a:xfrm>
          <a:prstGeom prst="rect">
            <a:avLst/>
          </a:prstGeom>
          <a:solidFill>
            <a:srgbClr val="FFE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kératinisant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2" name="Légende à une bordure 1 11"/>
          <p:cNvSpPr/>
          <p:nvPr/>
        </p:nvSpPr>
        <p:spPr>
          <a:xfrm>
            <a:off x="322913" y="4646951"/>
            <a:ext cx="3897443" cy="1998755"/>
          </a:xfrm>
          <a:prstGeom prst="accentCallout1">
            <a:avLst>
              <a:gd name="adj1" fmla="val 2251"/>
              <a:gd name="adj2" fmla="val -2592"/>
              <a:gd name="adj3" fmla="val -46023"/>
              <a:gd name="adj4" fmla="val 34728"/>
            </a:avLst>
          </a:prstGeom>
          <a:solidFill>
            <a:srgbClr val="FFE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tx1"/>
                </a:solidFill>
              </a:rPr>
              <a:t>Cellules jointives : les kératinocytes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Légende à une bordure 2 12"/>
          <p:cNvSpPr/>
          <p:nvPr/>
        </p:nvSpPr>
        <p:spPr>
          <a:xfrm>
            <a:off x="7518192" y="4646951"/>
            <a:ext cx="4345273" cy="1986295"/>
          </a:xfrm>
          <a:prstGeom prst="accentCallout2">
            <a:avLst>
              <a:gd name="adj1" fmla="val 616"/>
              <a:gd name="adj2" fmla="val 102374"/>
              <a:gd name="adj3" fmla="val -5442"/>
              <a:gd name="adj4" fmla="val 97838"/>
              <a:gd name="adj5" fmla="val -49270"/>
              <a:gd name="adj6" fmla="val 63158"/>
            </a:avLst>
          </a:prstGeom>
          <a:solidFill>
            <a:srgbClr val="FFE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Différenciation vers la surface : aplatissement, synthèse de kératine (protéine </a:t>
            </a:r>
            <a:r>
              <a:rPr lang="fr-FR" sz="2400" dirty="0">
                <a:solidFill>
                  <a:schemeClr val="tx1"/>
                </a:solidFill>
              </a:rPr>
              <a:t>fibreuse et </a:t>
            </a:r>
            <a:r>
              <a:rPr lang="fr-FR" sz="2400" dirty="0" smtClean="0">
                <a:solidFill>
                  <a:schemeClr val="tx1"/>
                </a:solidFill>
              </a:rPr>
              <a:t>résistante), perte du noyau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Légende à une bordure 1 13"/>
          <p:cNvSpPr/>
          <p:nvPr/>
        </p:nvSpPr>
        <p:spPr>
          <a:xfrm>
            <a:off x="4302802" y="4646951"/>
            <a:ext cx="3132944" cy="1998755"/>
          </a:xfrm>
          <a:prstGeom prst="accentCallout1">
            <a:avLst>
              <a:gd name="adj1" fmla="val 751"/>
              <a:gd name="adj2" fmla="val -3070"/>
              <a:gd name="adj3" fmla="val -45403"/>
              <a:gd name="adj4" fmla="val 34250"/>
            </a:avLst>
          </a:prstGeom>
          <a:solidFill>
            <a:srgbClr val="FFE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Plusieurs couches de cellules, 10 à 15 selon la localisation de la peau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http://1.bp.blogspot.com/-Zg6aFQnzSS8/UhyouVVIOaI/AAAAAAAAAho/Se5derMloNI/s1600/keratini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607" y="3198611"/>
            <a:ext cx="5958365" cy="35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" name="Groupe 120"/>
          <p:cNvGrpSpPr/>
          <p:nvPr/>
        </p:nvGrpSpPr>
        <p:grpSpPr>
          <a:xfrm>
            <a:off x="7016632" y="3339960"/>
            <a:ext cx="2440525" cy="3290229"/>
            <a:chOff x="268784" y="3327816"/>
            <a:chExt cx="721606" cy="1019331"/>
          </a:xfrm>
        </p:grpSpPr>
        <p:sp>
          <p:nvSpPr>
            <p:cNvPr id="122" name="Forme libre 121"/>
            <p:cNvSpPr/>
            <p:nvPr/>
          </p:nvSpPr>
          <p:spPr>
            <a:xfrm>
              <a:off x="268784" y="3327816"/>
              <a:ext cx="721606" cy="1019331"/>
            </a:xfrm>
            <a:custGeom>
              <a:avLst/>
              <a:gdLst>
                <a:gd name="connsiteX0" fmla="*/ 2078 w 721606"/>
                <a:gd name="connsiteY0" fmla="*/ 89941 h 1019331"/>
                <a:gd name="connsiteX1" fmla="*/ 77029 w 721606"/>
                <a:gd name="connsiteY1" fmla="*/ 74951 h 1019331"/>
                <a:gd name="connsiteX2" fmla="*/ 196950 w 721606"/>
                <a:gd name="connsiteY2" fmla="*/ 59960 h 1019331"/>
                <a:gd name="connsiteX3" fmla="*/ 271901 w 721606"/>
                <a:gd name="connsiteY3" fmla="*/ 29980 h 1019331"/>
                <a:gd name="connsiteX4" fmla="*/ 391822 w 721606"/>
                <a:gd name="connsiteY4" fmla="*/ 0 h 1019331"/>
                <a:gd name="connsiteX5" fmla="*/ 466773 w 721606"/>
                <a:gd name="connsiteY5" fmla="*/ 14990 h 1019331"/>
                <a:gd name="connsiteX6" fmla="*/ 526733 w 721606"/>
                <a:gd name="connsiteY6" fmla="*/ 29980 h 1019331"/>
                <a:gd name="connsiteX7" fmla="*/ 601684 w 721606"/>
                <a:gd name="connsiteY7" fmla="*/ 134911 h 1019331"/>
                <a:gd name="connsiteX8" fmla="*/ 601684 w 721606"/>
                <a:gd name="connsiteY8" fmla="*/ 329783 h 1019331"/>
                <a:gd name="connsiteX9" fmla="*/ 511743 w 721606"/>
                <a:gd name="connsiteY9" fmla="*/ 359764 h 1019331"/>
                <a:gd name="connsiteX10" fmla="*/ 616674 w 721606"/>
                <a:gd name="connsiteY10" fmla="*/ 404734 h 1019331"/>
                <a:gd name="connsiteX11" fmla="*/ 661645 w 721606"/>
                <a:gd name="connsiteY11" fmla="*/ 449705 h 1019331"/>
                <a:gd name="connsiteX12" fmla="*/ 706615 w 721606"/>
                <a:gd name="connsiteY12" fmla="*/ 479685 h 1019331"/>
                <a:gd name="connsiteX13" fmla="*/ 691625 w 721606"/>
                <a:gd name="connsiteY13" fmla="*/ 524656 h 1019331"/>
                <a:gd name="connsiteX14" fmla="*/ 706615 w 721606"/>
                <a:gd name="connsiteY14" fmla="*/ 584616 h 1019331"/>
                <a:gd name="connsiteX15" fmla="*/ 721606 w 721606"/>
                <a:gd name="connsiteY15" fmla="*/ 719528 h 1019331"/>
                <a:gd name="connsiteX16" fmla="*/ 676635 w 721606"/>
                <a:gd name="connsiteY16" fmla="*/ 929390 h 1019331"/>
                <a:gd name="connsiteX17" fmla="*/ 661645 w 721606"/>
                <a:gd name="connsiteY17" fmla="*/ 974360 h 1019331"/>
                <a:gd name="connsiteX18" fmla="*/ 616674 w 721606"/>
                <a:gd name="connsiteY18" fmla="*/ 989351 h 1019331"/>
                <a:gd name="connsiteX19" fmla="*/ 226930 w 721606"/>
                <a:gd name="connsiteY19" fmla="*/ 989351 h 1019331"/>
                <a:gd name="connsiteX20" fmla="*/ 181960 w 721606"/>
                <a:gd name="connsiteY20" fmla="*/ 1019331 h 1019331"/>
                <a:gd name="connsiteX21" fmla="*/ 77029 w 721606"/>
                <a:gd name="connsiteY21" fmla="*/ 1004341 h 1019331"/>
                <a:gd name="connsiteX22" fmla="*/ 47048 w 721606"/>
                <a:gd name="connsiteY22" fmla="*/ 914400 h 1019331"/>
                <a:gd name="connsiteX23" fmla="*/ 32058 w 721606"/>
                <a:gd name="connsiteY23" fmla="*/ 869429 h 1019331"/>
                <a:gd name="connsiteX24" fmla="*/ 32058 w 721606"/>
                <a:gd name="connsiteY24" fmla="*/ 539646 h 1019331"/>
                <a:gd name="connsiteX25" fmla="*/ 62038 w 721606"/>
                <a:gd name="connsiteY25" fmla="*/ 509665 h 1019331"/>
                <a:gd name="connsiteX26" fmla="*/ 107009 w 721606"/>
                <a:gd name="connsiteY26" fmla="*/ 494675 h 1019331"/>
                <a:gd name="connsiteX27" fmla="*/ 121999 w 721606"/>
                <a:gd name="connsiteY27" fmla="*/ 449705 h 1019331"/>
                <a:gd name="connsiteX28" fmla="*/ 166970 w 721606"/>
                <a:gd name="connsiteY28" fmla="*/ 434715 h 1019331"/>
                <a:gd name="connsiteX29" fmla="*/ 181960 w 721606"/>
                <a:gd name="connsiteY29" fmla="*/ 374754 h 1019331"/>
                <a:gd name="connsiteX30" fmla="*/ 107009 w 721606"/>
                <a:gd name="connsiteY30" fmla="*/ 314793 h 1019331"/>
                <a:gd name="connsiteX31" fmla="*/ 62038 w 721606"/>
                <a:gd name="connsiteY31" fmla="*/ 299803 h 1019331"/>
                <a:gd name="connsiteX32" fmla="*/ 47048 w 721606"/>
                <a:gd name="connsiteY32" fmla="*/ 254833 h 1019331"/>
                <a:gd name="connsiteX33" fmla="*/ 32058 w 721606"/>
                <a:gd name="connsiteY33" fmla="*/ 194872 h 1019331"/>
                <a:gd name="connsiteX34" fmla="*/ 2078 w 721606"/>
                <a:gd name="connsiteY34" fmla="*/ 149901 h 1019331"/>
                <a:gd name="connsiteX35" fmla="*/ 17068 w 721606"/>
                <a:gd name="connsiteY35" fmla="*/ 89941 h 1019331"/>
                <a:gd name="connsiteX36" fmla="*/ 47048 w 721606"/>
                <a:gd name="connsiteY36" fmla="*/ 59960 h 1019331"/>
                <a:gd name="connsiteX37" fmla="*/ 2078 w 721606"/>
                <a:gd name="connsiteY37" fmla="*/ 89941 h 101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1606" h="1019331">
                  <a:moveTo>
                    <a:pt x="2078" y="89941"/>
                  </a:moveTo>
                  <a:cubicBezTo>
                    <a:pt x="7075" y="92439"/>
                    <a:pt x="51847" y="78825"/>
                    <a:pt x="77029" y="74951"/>
                  </a:cubicBezTo>
                  <a:cubicBezTo>
                    <a:pt x="116845" y="68825"/>
                    <a:pt x="157697" y="69019"/>
                    <a:pt x="196950" y="59960"/>
                  </a:cubicBezTo>
                  <a:cubicBezTo>
                    <a:pt x="223169" y="53909"/>
                    <a:pt x="246183" y="37893"/>
                    <a:pt x="271901" y="29980"/>
                  </a:cubicBezTo>
                  <a:cubicBezTo>
                    <a:pt x="311283" y="17863"/>
                    <a:pt x="391822" y="0"/>
                    <a:pt x="391822" y="0"/>
                  </a:cubicBezTo>
                  <a:cubicBezTo>
                    <a:pt x="416806" y="4997"/>
                    <a:pt x="441901" y="9463"/>
                    <a:pt x="466773" y="14990"/>
                  </a:cubicBezTo>
                  <a:cubicBezTo>
                    <a:pt x="486884" y="19459"/>
                    <a:pt x="513326" y="14338"/>
                    <a:pt x="526733" y="29980"/>
                  </a:cubicBezTo>
                  <a:cubicBezTo>
                    <a:pt x="638659" y="160560"/>
                    <a:pt x="488260" y="97103"/>
                    <a:pt x="601684" y="134911"/>
                  </a:cubicBezTo>
                  <a:cubicBezTo>
                    <a:pt x="617166" y="196841"/>
                    <a:pt x="641969" y="266478"/>
                    <a:pt x="601684" y="329783"/>
                  </a:cubicBezTo>
                  <a:cubicBezTo>
                    <a:pt x="584718" y="356445"/>
                    <a:pt x="511743" y="359764"/>
                    <a:pt x="511743" y="359764"/>
                  </a:cubicBezTo>
                  <a:cubicBezTo>
                    <a:pt x="548443" y="371997"/>
                    <a:pt x="584258" y="381579"/>
                    <a:pt x="616674" y="404734"/>
                  </a:cubicBezTo>
                  <a:cubicBezTo>
                    <a:pt x="633925" y="417056"/>
                    <a:pt x="645359" y="436133"/>
                    <a:pt x="661645" y="449705"/>
                  </a:cubicBezTo>
                  <a:cubicBezTo>
                    <a:pt x="675485" y="461238"/>
                    <a:pt x="691625" y="469692"/>
                    <a:pt x="706615" y="479685"/>
                  </a:cubicBezTo>
                  <a:cubicBezTo>
                    <a:pt x="701618" y="494675"/>
                    <a:pt x="691625" y="508855"/>
                    <a:pt x="691625" y="524656"/>
                  </a:cubicBezTo>
                  <a:cubicBezTo>
                    <a:pt x="691625" y="545258"/>
                    <a:pt x="703482" y="564254"/>
                    <a:pt x="706615" y="584616"/>
                  </a:cubicBezTo>
                  <a:cubicBezTo>
                    <a:pt x="713495" y="629337"/>
                    <a:pt x="716609" y="674557"/>
                    <a:pt x="721606" y="719528"/>
                  </a:cubicBezTo>
                  <a:cubicBezTo>
                    <a:pt x="702695" y="870806"/>
                    <a:pt x="719354" y="801232"/>
                    <a:pt x="676635" y="929390"/>
                  </a:cubicBezTo>
                  <a:cubicBezTo>
                    <a:pt x="671638" y="944380"/>
                    <a:pt x="676635" y="969363"/>
                    <a:pt x="661645" y="974360"/>
                  </a:cubicBezTo>
                  <a:lnTo>
                    <a:pt x="616674" y="989351"/>
                  </a:lnTo>
                  <a:cubicBezTo>
                    <a:pt x="458361" y="957686"/>
                    <a:pt x="486168" y="956946"/>
                    <a:pt x="226930" y="989351"/>
                  </a:cubicBezTo>
                  <a:cubicBezTo>
                    <a:pt x="209053" y="991586"/>
                    <a:pt x="196950" y="1009338"/>
                    <a:pt x="181960" y="1019331"/>
                  </a:cubicBezTo>
                  <a:cubicBezTo>
                    <a:pt x="146983" y="1014334"/>
                    <a:pt x="104919" y="1026033"/>
                    <a:pt x="77029" y="1004341"/>
                  </a:cubicBezTo>
                  <a:cubicBezTo>
                    <a:pt x="52084" y="984939"/>
                    <a:pt x="57042" y="944380"/>
                    <a:pt x="47048" y="914400"/>
                  </a:cubicBezTo>
                  <a:lnTo>
                    <a:pt x="32058" y="869429"/>
                  </a:lnTo>
                  <a:cubicBezTo>
                    <a:pt x="12297" y="711341"/>
                    <a:pt x="-28946" y="661656"/>
                    <a:pt x="32058" y="539646"/>
                  </a:cubicBezTo>
                  <a:cubicBezTo>
                    <a:pt x="38378" y="527005"/>
                    <a:pt x="49919" y="516936"/>
                    <a:pt x="62038" y="509665"/>
                  </a:cubicBezTo>
                  <a:cubicBezTo>
                    <a:pt x="75587" y="501535"/>
                    <a:pt x="92019" y="499672"/>
                    <a:pt x="107009" y="494675"/>
                  </a:cubicBezTo>
                  <a:cubicBezTo>
                    <a:pt x="112006" y="479685"/>
                    <a:pt x="110826" y="460878"/>
                    <a:pt x="121999" y="449705"/>
                  </a:cubicBezTo>
                  <a:cubicBezTo>
                    <a:pt x="133172" y="438532"/>
                    <a:pt x="157099" y="447054"/>
                    <a:pt x="166970" y="434715"/>
                  </a:cubicBezTo>
                  <a:cubicBezTo>
                    <a:pt x="179840" y="418627"/>
                    <a:pt x="176963" y="394741"/>
                    <a:pt x="181960" y="374754"/>
                  </a:cubicBezTo>
                  <a:cubicBezTo>
                    <a:pt x="154076" y="346871"/>
                    <a:pt x="144825" y="333701"/>
                    <a:pt x="107009" y="314793"/>
                  </a:cubicBezTo>
                  <a:cubicBezTo>
                    <a:pt x="92876" y="307726"/>
                    <a:pt x="77028" y="304800"/>
                    <a:pt x="62038" y="299803"/>
                  </a:cubicBezTo>
                  <a:cubicBezTo>
                    <a:pt x="57041" y="284813"/>
                    <a:pt x="51389" y="270026"/>
                    <a:pt x="47048" y="254833"/>
                  </a:cubicBezTo>
                  <a:cubicBezTo>
                    <a:pt x="41388" y="235024"/>
                    <a:pt x="40173" y="213808"/>
                    <a:pt x="32058" y="194872"/>
                  </a:cubicBezTo>
                  <a:cubicBezTo>
                    <a:pt x="24961" y="178313"/>
                    <a:pt x="12071" y="164891"/>
                    <a:pt x="2078" y="149901"/>
                  </a:cubicBezTo>
                  <a:cubicBezTo>
                    <a:pt x="7075" y="129914"/>
                    <a:pt x="7855" y="108368"/>
                    <a:pt x="17068" y="89941"/>
                  </a:cubicBezTo>
                  <a:cubicBezTo>
                    <a:pt x="23388" y="77300"/>
                    <a:pt x="40728" y="72601"/>
                    <a:pt x="47048" y="59960"/>
                  </a:cubicBezTo>
                  <a:cubicBezTo>
                    <a:pt x="49283" y="55491"/>
                    <a:pt x="-2919" y="87443"/>
                    <a:pt x="2078" y="8994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512129" y="3949908"/>
              <a:ext cx="257916" cy="2398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50627" y="3414010"/>
              <a:ext cx="257916" cy="2398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9" name="ZoneTexte 298"/>
          <p:cNvSpPr txBox="1"/>
          <p:nvPr/>
        </p:nvSpPr>
        <p:spPr>
          <a:xfrm>
            <a:off x="9908188" y="5421770"/>
            <a:ext cx="228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Couche basale</a:t>
            </a:r>
          </a:p>
        </p:txBody>
      </p:sp>
      <p:grpSp>
        <p:nvGrpSpPr>
          <p:cNvPr id="224" name="Groupe 223"/>
          <p:cNvGrpSpPr/>
          <p:nvPr/>
        </p:nvGrpSpPr>
        <p:grpSpPr>
          <a:xfrm rot="10800000">
            <a:off x="7134571" y="3206049"/>
            <a:ext cx="2204646" cy="1654613"/>
            <a:chOff x="1435470" y="5118300"/>
            <a:chExt cx="794479" cy="705150"/>
          </a:xfrm>
        </p:grpSpPr>
        <p:sp>
          <p:nvSpPr>
            <p:cNvPr id="225" name="Forme libre 224"/>
            <p:cNvSpPr/>
            <p:nvPr/>
          </p:nvSpPr>
          <p:spPr>
            <a:xfrm>
              <a:off x="1435470" y="5118300"/>
              <a:ext cx="794479" cy="705150"/>
            </a:xfrm>
            <a:custGeom>
              <a:avLst/>
              <a:gdLst>
                <a:gd name="connsiteX0" fmla="*/ 119922 w 794479"/>
                <a:gd name="connsiteY0" fmla="*/ 45238 h 705150"/>
                <a:gd name="connsiteX1" fmla="*/ 419725 w 794479"/>
                <a:gd name="connsiteY1" fmla="*/ 30248 h 705150"/>
                <a:gd name="connsiteX2" fmla="*/ 494676 w 794479"/>
                <a:gd name="connsiteY2" fmla="*/ 268 h 705150"/>
                <a:gd name="connsiteX3" fmla="*/ 554636 w 794479"/>
                <a:gd name="connsiteY3" fmla="*/ 15258 h 705150"/>
                <a:gd name="connsiteX4" fmla="*/ 689548 w 794479"/>
                <a:gd name="connsiteY4" fmla="*/ 45238 h 705150"/>
                <a:gd name="connsiteX5" fmla="*/ 704538 w 794479"/>
                <a:gd name="connsiteY5" fmla="*/ 90209 h 705150"/>
                <a:gd name="connsiteX6" fmla="*/ 734518 w 794479"/>
                <a:gd name="connsiteY6" fmla="*/ 150169 h 705150"/>
                <a:gd name="connsiteX7" fmla="*/ 764499 w 794479"/>
                <a:gd name="connsiteY7" fmla="*/ 285081 h 705150"/>
                <a:gd name="connsiteX8" fmla="*/ 794479 w 794479"/>
                <a:gd name="connsiteY8" fmla="*/ 345042 h 705150"/>
                <a:gd name="connsiteX9" fmla="*/ 779489 w 794479"/>
                <a:gd name="connsiteY9" fmla="*/ 569894 h 705150"/>
                <a:gd name="connsiteX10" fmla="*/ 749508 w 794479"/>
                <a:gd name="connsiteY10" fmla="*/ 614864 h 705150"/>
                <a:gd name="connsiteX11" fmla="*/ 689548 w 794479"/>
                <a:gd name="connsiteY11" fmla="*/ 629855 h 705150"/>
                <a:gd name="connsiteX12" fmla="*/ 659567 w 794479"/>
                <a:gd name="connsiteY12" fmla="*/ 659835 h 705150"/>
                <a:gd name="connsiteX13" fmla="*/ 599607 w 794479"/>
                <a:gd name="connsiteY13" fmla="*/ 674825 h 705150"/>
                <a:gd name="connsiteX14" fmla="*/ 329784 w 794479"/>
                <a:gd name="connsiteY14" fmla="*/ 689815 h 705150"/>
                <a:gd name="connsiteX15" fmla="*/ 119922 w 794479"/>
                <a:gd name="connsiteY15" fmla="*/ 674825 h 705150"/>
                <a:gd name="connsiteX16" fmla="*/ 89941 w 794479"/>
                <a:gd name="connsiteY16" fmla="*/ 644845 h 705150"/>
                <a:gd name="connsiteX17" fmla="*/ 74951 w 794479"/>
                <a:gd name="connsiteY17" fmla="*/ 285081 h 705150"/>
                <a:gd name="connsiteX18" fmla="*/ 29981 w 794479"/>
                <a:gd name="connsiteY18" fmla="*/ 270091 h 705150"/>
                <a:gd name="connsiteX19" fmla="*/ 0 w 794479"/>
                <a:gd name="connsiteY19" fmla="*/ 225120 h 705150"/>
                <a:gd name="connsiteX20" fmla="*/ 44971 w 794479"/>
                <a:gd name="connsiteY20" fmla="*/ 90209 h 705150"/>
                <a:gd name="connsiteX21" fmla="*/ 104931 w 794479"/>
                <a:gd name="connsiteY21" fmla="*/ 75219 h 705150"/>
                <a:gd name="connsiteX22" fmla="*/ 149902 w 794479"/>
                <a:gd name="connsiteY22" fmla="*/ 60228 h 705150"/>
                <a:gd name="connsiteX23" fmla="*/ 119922 w 794479"/>
                <a:gd name="connsiteY23" fmla="*/ 45238 h 7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4479" h="705150">
                  <a:moveTo>
                    <a:pt x="119922" y="45238"/>
                  </a:moveTo>
                  <a:cubicBezTo>
                    <a:pt x="164892" y="40241"/>
                    <a:pt x="320379" y="42169"/>
                    <a:pt x="419725" y="30248"/>
                  </a:cubicBezTo>
                  <a:cubicBezTo>
                    <a:pt x="446442" y="27042"/>
                    <a:pt x="467932" y="3239"/>
                    <a:pt x="494676" y="268"/>
                  </a:cubicBezTo>
                  <a:cubicBezTo>
                    <a:pt x="515152" y="-2007"/>
                    <a:pt x="534525" y="10789"/>
                    <a:pt x="554636" y="15258"/>
                  </a:cubicBezTo>
                  <a:cubicBezTo>
                    <a:pt x="725922" y="53321"/>
                    <a:pt x="543308" y="8678"/>
                    <a:pt x="689548" y="45238"/>
                  </a:cubicBezTo>
                  <a:cubicBezTo>
                    <a:pt x="694545" y="60228"/>
                    <a:pt x="698314" y="75685"/>
                    <a:pt x="704538" y="90209"/>
                  </a:cubicBezTo>
                  <a:cubicBezTo>
                    <a:pt x="713340" y="110748"/>
                    <a:pt x="726672" y="129246"/>
                    <a:pt x="734518" y="150169"/>
                  </a:cubicBezTo>
                  <a:cubicBezTo>
                    <a:pt x="763332" y="227006"/>
                    <a:pt x="736014" y="199626"/>
                    <a:pt x="764499" y="285081"/>
                  </a:cubicBezTo>
                  <a:cubicBezTo>
                    <a:pt x="771565" y="306280"/>
                    <a:pt x="784486" y="325055"/>
                    <a:pt x="794479" y="345042"/>
                  </a:cubicBezTo>
                  <a:cubicBezTo>
                    <a:pt x="789482" y="419993"/>
                    <a:pt x="791838" y="495799"/>
                    <a:pt x="779489" y="569894"/>
                  </a:cubicBezTo>
                  <a:cubicBezTo>
                    <a:pt x="776527" y="587665"/>
                    <a:pt x="764498" y="604871"/>
                    <a:pt x="749508" y="614864"/>
                  </a:cubicBezTo>
                  <a:cubicBezTo>
                    <a:pt x="732366" y="626292"/>
                    <a:pt x="709535" y="624858"/>
                    <a:pt x="689548" y="629855"/>
                  </a:cubicBezTo>
                  <a:cubicBezTo>
                    <a:pt x="679554" y="639848"/>
                    <a:pt x="672208" y="653515"/>
                    <a:pt x="659567" y="659835"/>
                  </a:cubicBezTo>
                  <a:cubicBezTo>
                    <a:pt x="641140" y="669048"/>
                    <a:pt x="620124" y="672960"/>
                    <a:pt x="599607" y="674825"/>
                  </a:cubicBezTo>
                  <a:cubicBezTo>
                    <a:pt x="509897" y="682980"/>
                    <a:pt x="419725" y="684818"/>
                    <a:pt x="329784" y="689815"/>
                  </a:cubicBezTo>
                  <a:cubicBezTo>
                    <a:pt x="228373" y="706717"/>
                    <a:pt x="229781" y="718768"/>
                    <a:pt x="119922" y="674825"/>
                  </a:cubicBezTo>
                  <a:cubicBezTo>
                    <a:pt x="106800" y="669576"/>
                    <a:pt x="99935" y="654838"/>
                    <a:pt x="89941" y="644845"/>
                  </a:cubicBezTo>
                  <a:cubicBezTo>
                    <a:pt x="84944" y="524924"/>
                    <a:pt x="93914" y="403599"/>
                    <a:pt x="74951" y="285081"/>
                  </a:cubicBezTo>
                  <a:cubicBezTo>
                    <a:pt x="72455" y="269479"/>
                    <a:pt x="42319" y="279962"/>
                    <a:pt x="29981" y="270091"/>
                  </a:cubicBezTo>
                  <a:cubicBezTo>
                    <a:pt x="15913" y="258836"/>
                    <a:pt x="9994" y="240110"/>
                    <a:pt x="0" y="225120"/>
                  </a:cubicBezTo>
                  <a:cubicBezTo>
                    <a:pt x="6419" y="180185"/>
                    <a:pt x="-5766" y="115577"/>
                    <a:pt x="44971" y="90209"/>
                  </a:cubicBezTo>
                  <a:cubicBezTo>
                    <a:pt x="63398" y="80996"/>
                    <a:pt x="85122" y="80879"/>
                    <a:pt x="104931" y="75219"/>
                  </a:cubicBezTo>
                  <a:cubicBezTo>
                    <a:pt x="120124" y="70878"/>
                    <a:pt x="134101" y="60228"/>
                    <a:pt x="149902" y="60228"/>
                  </a:cubicBezTo>
                  <a:cubicBezTo>
                    <a:pt x="154899" y="60228"/>
                    <a:pt x="74952" y="50235"/>
                    <a:pt x="119922" y="452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Ellipse 225"/>
            <p:cNvSpPr/>
            <p:nvPr/>
          </p:nvSpPr>
          <p:spPr>
            <a:xfrm>
              <a:off x="1756258" y="5358984"/>
              <a:ext cx="257916" cy="2398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3" name="Groupe 302"/>
          <p:cNvGrpSpPr/>
          <p:nvPr/>
        </p:nvGrpSpPr>
        <p:grpSpPr>
          <a:xfrm rot="287895">
            <a:off x="7244701" y="4731563"/>
            <a:ext cx="2062173" cy="1968198"/>
            <a:chOff x="1435470" y="5118300"/>
            <a:chExt cx="794479" cy="705150"/>
          </a:xfrm>
        </p:grpSpPr>
        <p:sp>
          <p:nvSpPr>
            <p:cNvPr id="304" name="Forme libre 303"/>
            <p:cNvSpPr/>
            <p:nvPr/>
          </p:nvSpPr>
          <p:spPr>
            <a:xfrm>
              <a:off x="1435470" y="5118300"/>
              <a:ext cx="794479" cy="705150"/>
            </a:xfrm>
            <a:custGeom>
              <a:avLst/>
              <a:gdLst>
                <a:gd name="connsiteX0" fmla="*/ 119922 w 794479"/>
                <a:gd name="connsiteY0" fmla="*/ 45238 h 705150"/>
                <a:gd name="connsiteX1" fmla="*/ 419725 w 794479"/>
                <a:gd name="connsiteY1" fmla="*/ 30248 h 705150"/>
                <a:gd name="connsiteX2" fmla="*/ 494676 w 794479"/>
                <a:gd name="connsiteY2" fmla="*/ 268 h 705150"/>
                <a:gd name="connsiteX3" fmla="*/ 554636 w 794479"/>
                <a:gd name="connsiteY3" fmla="*/ 15258 h 705150"/>
                <a:gd name="connsiteX4" fmla="*/ 689548 w 794479"/>
                <a:gd name="connsiteY4" fmla="*/ 45238 h 705150"/>
                <a:gd name="connsiteX5" fmla="*/ 704538 w 794479"/>
                <a:gd name="connsiteY5" fmla="*/ 90209 h 705150"/>
                <a:gd name="connsiteX6" fmla="*/ 734518 w 794479"/>
                <a:gd name="connsiteY6" fmla="*/ 150169 h 705150"/>
                <a:gd name="connsiteX7" fmla="*/ 764499 w 794479"/>
                <a:gd name="connsiteY7" fmla="*/ 285081 h 705150"/>
                <a:gd name="connsiteX8" fmla="*/ 794479 w 794479"/>
                <a:gd name="connsiteY8" fmla="*/ 345042 h 705150"/>
                <a:gd name="connsiteX9" fmla="*/ 779489 w 794479"/>
                <a:gd name="connsiteY9" fmla="*/ 569894 h 705150"/>
                <a:gd name="connsiteX10" fmla="*/ 749508 w 794479"/>
                <a:gd name="connsiteY10" fmla="*/ 614864 h 705150"/>
                <a:gd name="connsiteX11" fmla="*/ 689548 w 794479"/>
                <a:gd name="connsiteY11" fmla="*/ 629855 h 705150"/>
                <a:gd name="connsiteX12" fmla="*/ 659567 w 794479"/>
                <a:gd name="connsiteY12" fmla="*/ 659835 h 705150"/>
                <a:gd name="connsiteX13" fmla="*/ 599607 w 794479"/>
                <a:gd name="connsiteY13" fmla="*/ 674825 h 705150"/>
                <a:gd name="connsiteX14" fmla="*/ 329784 w 794479"/>
                <a:gd name="connsiteY14" fmla="*/ 689815 h 705150"/>
                <a:gd name="connsiteX15" fmla="*/ 119922 w 794479"/>
                <a:gd name="connsiteY15" fmla="*/ 674825 h 705150"/>
                <a:gd name="connsiteX16" fmla="*/ 89941 w 794479"/>
                <a:gd name="connsiteY16" fmla="*/ 644845 h 705150"/>
                <a:gd name="connsiteX17" fmla="*/ 74951 w 794479"/>
                <a:gd name="connsiteY17" fmla="*/ 285081 h 705150"/>
                <a:gd name="connsiteX18" fmla="*/ 29981 w 794479"/>
                <a:gd name="connsiteY18" fmla="*/ 270091 h 705150"/>
                <a:gd name="connsiteX19" fmla="*/ 0 w 794479"/>
                <a:gd name="connsiteY19" fmla="*/ 225120 h 705150"/>
                <a:gd name="connsiteX20" fmla="*/ 44971 w 794479"/>
                <a:gd name="connsiteY20" fmla="*/ 90209 h 705150"/>
                <a:gd name="connsiteX21" fmla="*/ 104931 w 794479"/>
                <a:gd name="connsiteY21" fmla="*/ 75219 h 705150"/>
                <a:gd name="connsiteX22" fmla="*/ 149902 w 794479"/>
                <a:gd name="connsiteY22" fmla="*/ 60228 h 705150"/>
                <a:gd name="connsiteX23" fmla="*/ 119922 w 794479"/>
                <a:gd name="connsiteY23" fmla="*/ 45238 h 7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4479" h="705150">
                  <a:moveTo>
                    <a:pt x="119922" y="45238"/>
                  </a:moveTo>
                  <a:cubicBezTo>
                    <a:pt x="164892" y="40241"/>
                    <a:pt x="320379" y="42169"/>
                    <a:pt x="419725" y="30248"/>
                  </a:cubicBezTo>
                  <a:cubicBezTo>
                    <a:pt x="446442" y="27042"/>
                    <a:pt x="467932" y="3239"/>
                    <a:pt x="494676" y="268"/>
                  </a:cubicBezTo>
                  <a:cubicBezTo>
                    <a:pt x="515152" y="-2007"/>
                    <a:pt x="534525" y="10789"/>
                    <a:pt x="554636" y="15258"/>
                  </a:cubicBezTo>
                  <a:cubicBezTo>
                    <a:pt x="725922" y="53321"/>
                    <a:pt x="543308" y="8678"/>
                    <a:pt x="689548" y="45238"/>
                  </a:cubicBezTo>
                  <a:cubicBezTo>
                    <a:pt x="694545" y="60228"/>
                    <a:pt x="698314" y="75685"/>
                    <a:pt x="704538" y="90209"/>
                  </a:cubicBezTo>
                  <a:cubicBezTo>
                    <a:pt x="713340" y="110748"/>
                    <a:pt x="726672" y="129246"/>
                    <a:pt x="734518" y="150169"/>
                  </a:cubicBezTo>
                  <a:cubicBezTo>
                    <a:pt x="763332" y="227006"/>
                    <a:pt x="736014" y="199626"/>
                    <a:pt x="764499" y="285081"/>
                  </a:cubicBezTo>
                  <a:cubicBezTo>
                    <a:pt x="771565" y="306280"/>
                    <a:pt x="784486" y="325055"/>
                    <a:pt x="794479" y="345042"/>
                  </a:cubicBezTo>
                  <a:cubicBezTo>
                    <a:pt x="789482" y="419993"/>
                    <a:pt x="791838" y="495799"/>
                    <a:pt x="779489" y="569894"/>
                  </a:cubicBezTo>
                  <a:cubicBezTo>
                    <a:pt x="776527" y="587665"/>
                    <a:pt x="764498" y="604871"/>
                    <a:pt x="749508" y="614864"/>
                  </a:cubicBezTo>
                  <a:cubicBezTo>
                    <a:pt x="732366" y="626292"/>
                    <a:pt x="709535" y="624858"/>
                    <a:pt x="689548" y="629855"/>
                  </a:cubicBezTo>
                  <a:cubicBezTo>
                    <a:pt x="679554" y="639848"/>
                    <a:pt x="672208" y="653515"/>
                    <a:pt x="659567" y="659835"/>
                  </a:cubicBezTo>
                  <a:cubicBezTo>
                    <a:pt x="641140" y="669048"/>
                    <a:pt x="620124" y="672960"/>
                    <a:pt x="599607" y="674825"/>
                  </a:cubicBezTo>
                  <a:cubicBezTo>
                    <a:pt x="509897" y="682980"/>
                    <a:pt x="419725" y="684818"/>
                    <a:pt x="329784" y="689815"/>
                  </a:cubicBezTo>
                  <a:cubicBezTo>
                    <a:pt x="228373" y="706717"/>
                    <a:pt x="229781" y="718768"/>
                    <a:pt x="119922" y="674825"/>
                  </a:cubicBezTo>
                  <a:cubicBezTo>
                    <a:pt x="106800" y="669576"/>
                    <a:pt x="99935" y="654838"/>
                    <a:pt x="89941" y="644845"/>
                  </a:cubicBezTo>
                  <a:cubicBezTo>
                    <a:pt x="84944" y="524924"/>
                    <a:pt x="93914" y="403599"/>
                    <a:pt x="74951" y="285081"/>
                  </a:cubicBezTo>
                  <a:cubicBezTo>
                    <a:pt x="72455" y="269479"/>
                    <a:pt x="42319" y="279962"/>
                    <a:pt x="29981" y="270091"/>
                  </a:cubicBezTo>
                  <a:cubicBezTo>
                    <a:pt x="15913" y="258836"/>
                    <a:pt x="9994" y="240110"/>
                    <a:pt x="0" y="225120"/>
                  </a:cubicBezTo>
                  <a:cubicBezTo>
                    <a:pt x="6419" y="180185"/>
                    <a:pt x="-5766" y="115577"/>
                    <a:pt x="44971" y="90209"/>
                  </a:cubicBezTo>
                  <a:cubicBezTo>
                    <a:pt x="63398" y="80996"/>
                    <a:pt x="85122" y="80879"/>
                    <a:pt x="104931" y="75219"/>
                  </a:cubicBezTo>
                  <a:cubicBezTo>
                    <a:pt x="120124" y="70878"/>
                    <a:pt x="134101" y="60228"/>
                    <a:pt x="149902" y="60228"/>
                  </a:cubicBezTo>
                  <a:cubicBezTo>
                    <a:pt x="154899" y="60228"/>
                    <a:pt x="74952" y="50235"/>
                    <a:pt x="119922" y="452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5" name="Ellipse 304"/>
            <p:cNvSpPr/>
            <p:nvPr/>
          </p:nvSpPr>
          <p:spPr>
            <a:xfrm>
              <a:off x="1756258" y="5358984"/>
              <a:ext cx="257916" cy="2398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062284" y="2051526"/>
            <a:ext cx="2117414" cy="1254430"/>
            <a:chOff x="7062284" y="2051526"/>
            <a:chExt cx="2117414" cy="1254430"/>
          </a:xfrm>
        </p:grpSpPr>
        <p:grpSp>
          <p:nvGrpSpPr>
            <p:cNvPr id="306" name="Groupe 305"/>
            <p:cNvGrpSpPr/>
            <p:nvPr/>
          </p:nvGrpSpPr>
          <p:grpSpPr>
            <a:xfrm rot="10800000">
              <a:off x="7062284" y="2051526"/>
              <a:ext cx="2117414" cy="1254430"/>
              <a:chOff x="1435470" y="5118300"/>
              <a:chExt cx="794479" cy="705150"/>
            </a:xfrm>
          </p:grpSpPr>
          <p:sp>
            <p:nvSpPr>
              <p:cNvPr id="307" name="Forme libre 306"/>
              <p:cNvSpPr/>
              <p:nvPr/>
            </p:nvSpPr>
            <p:spPr>
              <a:xfrm>
                <a:off x="1435470" y="5118300"/>
                <a:ext cx="794479" cy="705150"/>
              </a:xfrm>
              <a:custGeom>
                <a:avLst/>
                <a:gdLst>
                  <a:gd name="connsiteX0" fmla="*/ 119922 w 794479"/>
                  <a:gd name="connsiteY0" fmla="*/ 45238 h 705150"/>
                  <a:gd name="connsiteX1" fmla="*/ 419725 w 794479"/>
                  <a:gd name="connsiteY1" fmla="*/ 30248 h 705150"/>
                  <a:gd name="connsiteX2" fmla="*/ 494676 w 794479"/>
                  <a:gd name="connsiteY2" fmla="*/ 268 h 705150"/>
                  <a:gd name="connsiteX3" fmla="*/ 554636 w 794479"/>
                  <a:gd name="connsiteY3" fmla="*/ 15258 h 705150"/>
                  <a:gd name="connsiteX4" fmla="*/ 689548 w 794479"/>
                  <a:gd name="connsiteY4" fmla="*/ 45238 h 705150"/>
                  <a:gd name="connsiteX5" fmla="*/ 704538 w 794479"/>
                  <a:gd name="connsiteY5" fmla="*/ 90209 h 705150"/>
                  <a:gd name="connsiteX6" fmla="*/ 734518 w 794479"/>
                  <a:gd name="connsiteY6" fmla="*/ 150169 h 705150"/>
                  <a:gd name="connsiteX7" fmla="*/ 764499 w 794479"/>
                  <a:gd name="connsiteY7" fmla="*/ 285081 h 705150"/>
                  <a:gd name="connsiteX8" fmla="*/ 794479 w 794479"/>
                  <a:gd name="connsiteY8" fmla="*/ 345042 h 705150"/>
                  <a:gd name="connsiteX9" fmla="*/ 779489 w 794479"/>
                  <a:gd name="connsiteY9" fmla="*/ 569894 h 705150"/>
                  <a:gd name="connsiteX10" fmla="*/ 749508 w 794479"/>
                  <a:gd name="connsiteY10" fmla="*/ 614864 h 705150"/>
                  <a:gd name="connsiteX11" fmla="*/ 689548 w 794479"/>
                  <a:gd name="connsiteY11" fmla="*/ 629855 h 705150"/>
                  <a:gd name="connsiteX12" fmla="*/ 659567 w 794479"/>
                  <a:gd name="connsiteY12" fmla="*/ 659835 h 705150"/>
                  <a:gd name="connsiteX13" fmla="*/ 599607 w 794479"/>
                  <a:gd name="connsiteY13" fmla="*/ 674825 h 705150"/>
                  <a:gd name="connsiteX14" fmla="*/ 329784 w 794479"/>
                  <a:gd name="connsiteY14" fmla="*/ 689815 h 705150"/>
                  <a:gd name="connsiteX15" fmla="*/ 119922 w 794479"/>
                  <a:gd name="connsiteY15" fmla="*/ 674825 h 705150"/>
                  <a:gd name="connsiteX16" fmla="*/ 89941 w 794479"/>
                  <a:gd name="connsiteY16" fmla="*/ 644845 h 705150"/>
                  <a:gd name="connsiteX17" fmla="*/ 74951 w 794479"/>
                  <a:gd name="connsiteY17" fmla="*/ 285081 h 705150"/>
                  <a:gd name="connsiteX18" fmla="*/ 29981 w 794479"/>
                  <a:gd name="connsiteY18" fmla="*/ 270091 h 705150"/>
                  <a:gd name="connsiteX19" fmla="*/ 0 w 794479"/>
                  <a:gd name="connsiteY19" fmla="*/ 225120 h 705150"/>
                  <a:gd name="connsiteX20" fmla="*/ 44971 w 794479"/>
                  <a:gd name="connsiteY20" fmla="*/ 90209 h 705150"/>
                  <a:gd name="connsiteX21" fmla="*/ 104931 w 794479"/>
                  <a:gd name="connsiteY21" fmla="*/ 75219 h 705150"/>
                  <a:gd name="connsiteX22" fmla="*/ 149902 w 794479"/>
                  <a:gd name="connsiteY22" fmla="*/ 60228 h 705150"/>
                  <a:gd name="connsiteX23" fmla="*/ 119922 w 794479"/>
                  <a:gd name="connsiteY23" fmla="*/ 45238 h 70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4479" h="705150">
                    <a:moveTo>
                      <a:pt x="119922" y="45238"/>
                    </a:moveTo>
                    <a:cubicBezTo>
                      <a:pt x="164892" y="40241"/>
                      <a:pt x="320379" y="42169"/>
                      <a:pt x="419725" y="30248"/>
                    </a:cubicBezTo>
                    <a:cubicBezTo>
                      <a:pt x="446442" y="27042"/>
                      <a:pt x="467932" y="3239"/>
                      <a:pt x="494676" y="268"/>
                    </a:cubicBezTo>
                    <a:cubicBezTo>
                      <a:pt x="515152" y="-2007"/>
                      <a:pt x="534525" y="10789"/>
                      <a:pt x="554636" y="15258"/>
                    </a:cubicBezTo>
                    <a:cubicBezTo>
                      <a:pt x="725922" y="53321"/>
                      <a:pt x="543308" y="8678"/>
                      <a:pt x="689548" y="45238"/>
                    </a:cubicBezTo>
                    <a:cubicBezTo>
                      <a:pt x="694545" y="60228"/>
                      <a:pt x="698314" y="75685"/>
                      <a:pt x="704538" y="90209"/>
                    </a:cubicBezTo>
                    <a:cubicBezTo>
                      <a:pt x="713340" y="110748"/>
                      <a:pt x="726672" y="129246"/>
                      <a:pt x="734518" y="150169"/>
                    </a:cubicBezTo>
                    <a:cubicBezTo>
                      <a:pt x="763332" y="227006"/>
                      <a:pt x="736014" y="199626"/>
                      <a:pt x="764499" y="285081"/>
                    </a:cubicBezTo>
                    <a:cubicBezTo>
                      <a:pt x="771565" y="306280"/>
                      <a:pt x="784486" y="325055"/>
                      <a:pt x="794479" y="345042"/>
                    </a:cubicBezTo>
                    <a:cubicBezTo>
                      <a:pt x="789482" y="419993"/>
                      <a:pt x="791838" y="495799"/>
                      <a:pt x="779489" y="569894"/>
                    </a:cubicBezTo>
                    <a:cubicBezTo>
                      <a:pt x="776527" y="587665"/>
                      <a:pt x="764498" y="604871"/>
                      <a:pt x="749508" y="614864"/>
                    </a:cubicBezTo>
                    <a:cubicBezTo>
                      <a:pt x="732366" y="626292"/>
                      <a:pt x="709535" y="624858"/>
                      <a:pt x="689548" y="629855"/>
                    </a:cubicBezTo>
                    <a:cubicBezTo>
                      <a:pt x="679554" y="639848"/>
                      <a:pt x="672208" y="653515"/>
                      <a:pt x="659567" y="659835"/>
                    </a:cubicBezTo>
                    <a:cubicBezTo>
                      <a:pt x="641140" y="669048"/>
                      <a:pt x="620124" y="672960"/>
                      <a:pt x="599607" y="674825"/>
                    </a:cubicBezTo>
                    <a:cubicBezTo>
                      <a:pt x="509897" y="682980"/>
                      <a:pt x="419725" y="684818"/>
                      <a:pt x="329784" y="689815"/>
                    </a:cubicBezTo>
                    <a:cubicBezTo>
                      <a:pt x="228373" y="706717"/>
                      <a:pt x="229781" y="718768"/>
                      <a:pt x="119922" y="674825"/>
                    </a:cubicBezTo>
                    <a:cubicBezTo>
                      <a:pt x="106800" y="669576"/>
                      <a:pt x="99935" y="654838"/>
                      <a:pt x="89941" y="644845"/>
                    </a:cubicBezTo>
                    <a:cubicBezTo>
                      <a:pt x="84944" y="524924"/>
                      <a:pt x="93914" y="403599"/>
                      <a:pt x="74951" y="285081"/>
                    </a:cubicBezTo>
                    <a:cubicBezTo>
                      <a:pt x="72455" y="269479"/>
                      <a:pt x="42319" y="279962"/>
                      <a:pt x="29981" y="270091"/>
                    </a:cubicBezTo>
                    <a:cubicBezTo>
                      <a:pt x="15913" y="258836"/>
                      <a:pt x="9994" y="240110"/>
                      <a:pt x="0" y="225120"/>
                    </a:cubicBezTo>
                    <a:cubicBezTo>
                      <a:pt x="6419" y="180185"/>
                      <a:pt x="-5766" y="115577"/>
                      <a:pt x="44971" y="90209"/>
                    </a:cubicBezTo>
                    <a:cubicBezTo>
                      <a:pt x="63398" y="80996"/>
                      <a:pt x="85122" y="80879"/>
                      <a:pt x="104931" y="75219"/>
                    </a:cubicBezTo>
                    <a:cubicBezTo>
                      <a:pt x="120124" y="70878"/>
                      <a:pt x="134101" y="60228"/>
                      <a:pt x="149902" y="60228"/>
                    </a:cubicBezTo>
                    <a:cubicBezTo>
                      <a:pt x="154899" y="60228"/>
                      <a:pt x="74952" y="50235"/>
                      <a:pt x="119922" y="452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Ellipse 307"/>
              <p:cNvSpPr/>
              <p:nvPr/>
            </p:nvSpPr>
            <p:spPr>
              <a:xfrm>
                <a:off x="1756258" y="5358984"/>
                <a:ext cx="257916" cy="2398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" name="Forme libre 4"/>
            <p:cNvSpPr/>
            <p:nvPr/>
          </p:nvSpPr>
          <p:spPr>
            <a:xfrm>
              <a:off x="7760628" y="2254470"/>
              <a:ext cx="1199271" cy="108082"/>
            </a:xfrm>
            <a:custGeom>
              <a:avLst/>
              <a:gdLst>
                <a:gd name="connsiteX0" fmla="*/ 0 w 1199271"/>
                <a:gd name="connsiteY0" fmla="*/ 59961 h 108082"/>
                <a:gd name="connsiteX1" fmla="*/ 359764 w 1199271"/>
                <a:gd name="connsiteY1" fmla="*/ 44971 h 108082"/>
                <a:gd name="connsiteX2" fmla="*/ 389745 w 1199271"/>
                <a:gd name="connsiteY2" fmla="*/ 14991 h 108082"/>
                <a:gd name="connsiteX3" fmla="*/ 434715 w 1199271"/>
                <a:gd name="connsiteY3" fmla="*/ 0 h 108082"/>
                <a:gd name="connsiteX4" fmla="*/ 509666 w 1199271"/>
                <a:gd name="connsiteY4" fmla="*/ 14991 h 108082"/>
                <a:gd name="connsiteX5" fmla="*/ 554637 w 1199271"/>
                <a:gd name="connsiteY5" fmla="*/ 44971 h 108082"/>
                <a:gd name="connsiteX6" fmla="*/ 689548 w 1199271"/>
                <a:gd name="connsiteY6" fmla="*/ 14991 h 108082"/>
                <a:gd name="connsiteX7" fmla="*/ 839450 w 1199271"/>
                <a:gd name="connsiteY7" fmla="*/ 29981 h 108082"/>
                <a:gd name="connsiteX8" fmla="*/ 929391 w 1199271"/>
                <a:gd name="connsiteY8" fmla="*/ 14991 h 108082"/>
                <a:gd name="connsiteX9" fmla="*/ 1034322 w 1199271"/>
                <a:gd name="connsiteY9" fmla="*/ 0 h 108082"/>
                <a:gd name="connsiteX10" fmla="*/ 1154243 w 1199271"/>
                <a:gd name="connsiteY10" fmla="*/ 59961 h 108082"/>
                <a:gd name="connsiteX11" fmla="*/ 1199214 w 1199271"/>
                <a:gd name="connsiteY11" fmla="*/ 89941 h 10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271" h="108082">
                  <a:moveTo>
                    <a:pt x="0" y="59961"/>
                  </a:moveTo>
                  <a:cubicBezTo>
                    <a:pt x="119921" y="54964"/>
                    <a:pt x="240530" y="58729"/>
                    <a:pt x="359764" y="44971"/>
                  </a:cubicBezTo>
                  <a:cubicBezTo>
                    <a:pt x="373804" y="43351"/>
                    <a:pt x="377626" y="22262"/>
                    <a:pt x="389745" y="14991"/>
                  </a:cubicBezTo>
                  <a:cubicBezTo>
                    <a:pt x="403294" y="6861"/>
                    <a:pt x="419725" y="4997"/>
                    <a:pt x="434715" y="0"/>
                  </a:cubicBezTo>
                  <a:cubicBezTo>
                    <a:pt x="459699" y="4997"/>
                    <a:pt x="485810" y="6045"/>
                    <a:pt x="509666" y="14991"/>
                  </a:cubicBezTo>
                  <a:cubicBezTo>
                    <a:pt x="526535" y="21317"/>
                    <a:pt x="536621" y="44971"/>
                    <a:pt x="554637" y="44971"/>
                  </a:cubicBezTo>
                  <a:cubicBezTo>
                    <a:pt x="600704" y="44971"/>
                    <a:pt x="644578" y="24984"/>
                    <a:pt x="689548" y="14991"/>
                  </a:cubicBezTo>
                  <a:cubicBezTo>
                    <a:pt x="739515" y="19988"/>
                    <a:pt x="789233" y="29981"/>
                    <a:pt x="839450" y="29981"/>
                  </a:cubicBezTo>
                  <a:cubicBezTo>
                    <a:pt x="869844" y="29981"/>
                    <a:pt x="899351" y="19613"/>
                    <a:pt x="929391" y="14991"/>
                  </a:cubicBezTo>
                  <a:cubicBezTo>
                    <a:pt x="964312" y="9618"/>
                    <a:pt x="999345" y="4997"/>
                    <a:pt x="1034322" y="0"/>
                  </a:cubicBezTo>
                  <a:cubicBezTo>
                    <a:pt x="1087304" y="21193"/>
                    <a:pt x="1112792" y="25418"/>
                    <a:pt x="1154243" y="59961"/>
                  </a:cubicBezTo>
                  <a:cubicBezTo>
                    <a:pt x="1202747" y="100381"/>
                    <a:pt x="1199214" y="128037"/>
                    <a:pt x="1199214" y="899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9" name="Forme libre 308"/>
            <p:cNvSpPr/>
            <p:nvPr/>
          </p:nvSpPr>
          <p:spPr>
            <a:xfrm rot="10800000">
              <a:off x="7485049" y="3031293"/>
              <a:ext cx="1199271" cy="108082"/>
            </a:xfrm>
            <a:custGeom>
              <a:avLst/>
              <a:gdLst>
                <a:gd name="connsiteX0" fmla="*/ 0 w 1199271"/>
                <a:gd name="connsiteY0" fmla="*/ 59961 h 108082"/>
                <a:gd name="connsiteX1" fmla="*/ 359764 w 1199271"/>
                <a:gd name="connsiteY1" fmla="*/ 44971 h 108082"/>
                <a:gd name="connsiteX2" fmla="*/ 389745 w 1199271"/>
                <a:gd name="connsiteY2" fmla="*/ 14991 h 108082"/>
                <a:gd name="connsiteX3" fmla="*/ 434715 w 1199271"/>
                <a:gd name="connsiteY3" fmla="*/ 0 h 108082"/>
                <a:gd name="connsiteX4" fmla="*/ 509666 w 1199271"/>
                <a:gd name="connsiteY4" fmla="*/ 14991 h 108082"/>
                <a:gd name="connsiteX5" fmla="*/ 554637 w 1199271"/>
                <a:gd name="connsiteY5" fmla="*/ 44971 h 108082"/>
                <a:gd name="connsiteX6" fmla="*/ 689548 w 1199271"/>
                <a:gd name="connsiteY6" fmla="*/ 14991 h 108082"/>
                <a:gd name="connsiteX7" fmla="*/ 839450 w 1199271"/>
                <a:gd name="connsiteY7" fmla="*/ 29981 h 108082"/>
                <a:gd name="connsiteX8" fmla="*/ 929391 w 1199271"/>
                <a:gd name="connsiteY8" fmla="*/ 14991 h 108082"/>
                <a:gd name="connsiteX9" fmla="*/ 1034322 w 1199271"/>
                <a:gd name="connsiteY9" fmla="*/ 0 h 108082"/>
                <a:gd name="connsiteX10" fmla="*/ 1154243 w 1199271"/>
                <a:gd name="connsiteY10" fmla="*/ 59961 h 108082"/>
                <a:gd name="connsiteX11" fmla="*/ 1199214 w 1199271"/>
                <a:gd name="connsiteY11" fmla="*/ 89941 h 10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271" h="108082">
                  <a:moveTo>
                    <a:pt x="0" y="59961"/>
                  </a:moveTo>
                  <a:cubicBezTo>
                    <a:pt x="119921" y="54964"/>
                    <a:pt x="240530" y="58729"/>
                    <a:pt x="359764" y="44971"/>
                  </a:cubicBezTo>
                  <a:cubicBezTo>
                    <a:pt x="373804" y="43351"/>
                    <a:pt x="377626" y="22262"/>
                    <a:pt x="389745" y="14991"/>
                  </a:cubicBezTo>
                  <a:cubicBezTo>
                    <a:pt x="403294" y="6861"/>
                    <a:pt x="419725" y="4997"/>
                    <a:pt x="434715" y="0"/>
                  </a:cubicBezTo>
                  <a:cubicBezTo>
                    <a:pt x="459699" y="4997"/>
                    <a:pt x="485810" y="6045"/>
                    <a:pt x="509666" y="14991"/>
                  </a:cubicBezTo>
                  <a:cubicBezTo>
                    <a:pt x="526535" y="21317"/>
                    <a:pt x="536621" y="44971"/>
                    <a:pt x="554637" y="44971"/>
                  </a:cubicBezTo>
                  <a:cubicBezTo>
                    <a:pt x="600704" y="44971"/>
                    <a:pt x="644578" y="24984"/>
                    <a:pt x="689548" y="14991"/>
                  </a:cubicBezTo>
                  <a:cubicBezTo>
                    <a:pt x="739515" y="19988"/>
                    <a:pt x="789233" y="29981"/>
                    <a:pt x="839450" y="29981"/>
                  </a:cubicBezTo>
                  <a:cubicBezTo>
                    <a:pt x="869844" y="29981"/>
                    <a:pt x="899351" y="19613"/>
                    <a:pt x="929391" y="14991"/>
                  </a:cubicBezTo>
                  <a:cubicBezTo>
                    <a:pt x="964312" y="9618"/>
                    <a:pt x="999345" y="4997"/>
                    <a:pt x="1034322" y="0"/>
                  </a:cubicBezTo>
                  <a:cubicBezTo>
                    <a:pt x="1087304" y="21193"/>
                    <a:pt x="1112792" y="25418"/>
                    <a:pt x="1154243" y="59961"/>
                  </a:cubicBezTo>
                  <a:cubicBezTo>
                    <a:pt x="1202747" y="100381"/>
                    <a:pt x="1199214" y="128037"/>
                    <a:pt x="1199214" y="899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0" name="Forme libre 309"/>
            <p:cNvSpPr/>
            <p:nvPr/>
          </p:nvSpPr>
          <p:spPr>
            <a:xfrm flipV="1">
              <a:off x="8476734" y="2581372"/>
              <a:ext cx="402135" cy="45719"/>
            </a:xfrm>
            <a:custGeom>
              <a:avLst/>
              <a:gdLst>
                <a:gd name="connsiteX0" fmla="*/ 0 w 1199271"/>
                <a:gd name="connsiteY0" fmla="*/ 59961 h 108082"/>
                <a:gd name="connsiteX1" fmla="*/ 359764 w 1199271"/>
                <a:gd name="connsiteY1" fmla="*/ 44971 h 108082"/>
                <a:gd name="connsiteX2" fmla="*/ 389745 w 1199271"/>
                <a:gd name="connsiteY2" fmla="*/ 14991 h 108082"/>
                <a:gd name="connsiteX3" fmla="*/ 434715 w 1199271"/>
                <a:gd name="connsiteY3" fmla="*/ 0 h 108082"/>
                <a:gd name="connsiteX4" fmla="*/ 509666 w 1199271"/>
                <a:gd name="connsiteY4" fmla="*/ 14991 h 108082"/>
                <a:gd name="connsiteX5" fmla="*/ 554637 w 1199271"/>
                <a:gd name="connsiteY5" fmla="*/ 44971 h 108082"/>
                <a:gd name="connsiteX6" fmla="*/ 689548 w 1199271"/>
                <a:gd name="connsiteY6" fmla="*/ 14991 h 108082"/>
                <a:gd name="connsiteX7" fmla="*/ 839450 w 1199271"/>
                <a:gd name="connsiteY7" fmla="*/ 29981 h 108082"/>
                <a:gd name="connsiteX8" fmla="*/ 929391 w 1199271"/>
                <a:gd name="connsiteY8" fmla="*/ 14991 h 108082"/>
                <a:gd name="connsiteX9" fmla="*/ 1034322 w 1199271"/>
                <a:gd name="connsiteY9" fmla="*/ 0 h 108082"/>
                <a:gd name="connsiteX10" fmla="*/ 1154243 w 1199271"/>
                <a:gd name="connsiteY10" fmla="*/ 59961 h 108082"/>
                <a:gd name="connsiteX11" fmla="*/ 1199214 w 1199271"/>
                <a:gd name="connsiteY11" fmla="*/ 89941 h 10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271" h="108082">
                  <a:moveTo>
                    <a:pt x="0" y="59961"/>
                  </a:moveTo>
                  <a:cubicBezTo>
                    <a:pt x="119921" y="54964"/>
                    <a:pt x="240530" y="58729"/>
                    <a:pt x="359764" y="44971"/>
                  </a:cubicBezTo>
                  <a:cubicBezTo>
                    <a:pt x="373804" y="43351"/>
                    <a:pt x="377626" y="22262"/>
                    <a:pt x="389745" y="14991"/>
                  </a:cubicBezTo>
                  <a:cubicBezTo>
                    <a:pt x="403294" y="6861"/>
                    <a:pt x="419725" y="4997"/>
                    <a:pt x="434715" y="0"/>
                  </a:cubicBezTo>
                  <a:cubicBezTo>
                    <a:pt x="459699" y="4997"/>
                    <a:pt x="485810" y="6045"/>
                    <a:pt x="509666" y="14991"/>
                  </a:cubicBezTo>
                  <a:cubicBezTo>
                    <a:pt x="526535" y="21317"/>
                    <a:pt x="536621" y="44971"/>
                    <a:pt x="554637" y="44971"/>
                  </a:cubicBezTo>
                  <a:cubicBezTo>
                    <a:pt x="600704" y="44971"/>
                    <a:pt x="644578" y="24984"/>
                    <a:pt x="689548" y="14991"/>
                  </a:cubicBezTo>
                  <a:cubicBezTo>
                    <a:pt x="739515" y="19988"/>
                    <a:pt x="789233" y="29981"/>
                    <a:pt x="839450" y="29981"/>
                  </a:cubicBezTo>
                  <a:cubicBezTo>
                    <a:pt x="869844" y="29981"/>
                    <a:pt x="899351" y="19613"/>
                    <a:pt x="929391" y="14991"/>
                  </a:cubicBezTo>
                  <a:cubicBezTo>
                    <a:pt x="964312" y="9618"/>
                    <a:pt x="999345" y="4997"/>
                    <a:pt x="1034322" y="0"/>
                  </a:cubicBezTo>
                  <a:cubicBezTo>
                    <a:pt x="1087304" y="21193"/>
                    <a:pt x="1112792" y="25418"/>
                    <a:pt x="1154243" y="59961"/>
                  </a:cubicBezTo>
                  <a:cubicBezTo>
                    <a:pt x="1202747" y="100381"/>
                    <a:pt x="1199214" y="128037"/>
                    <a:pt x="1199214" y="899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1" name="Forme libre 310"/>
            <p:cNvSpPr/>
            <p:nvPr/>
          </p:nvSpPr>
          <p:spPr>
            <a:xfrm flipV="1">
              <a:off x="7137172" y="2509694"/>
              <a:ext cx="402135" cy="45719"/>
            </a:xfrm>
            <a:custGeom>
              <a:avLst/>
              <a:gdLst>
                <a:gd name="connsiteX0" fmla="*/ 0 w 1199271"/>
                <a:gd name="connsiteY0" fmla="*/ 59961 h 108082"/>
                <a:gd name="connsiteX1" fmla="*/ 359764 w 1199271"/>
                <a:gd name="connsiteY1" fmla="*/ 44971 h 108082"/>
                <a:gd name="connsiteX2" fmla="*/ 389745 w 1199271"/>
                <a:gd name="connsiteY2" fmla="*/ 14991 h 108082"/>
                <a:gd name="connsiteX3" fmla="*/ 434715 w 1199271"/>
                <a:gd name="connsiteY3" fmla="*/ 0 h 108082"/>
                <a:gd name="connsiteX4" fmla="*/ 509666 w 1199271"/>
                <a:gd name="connsiteY4" fmla="*/ 14991 h 108082"/>
                <a:gd name="connsiteX5" fmla="*/ 554637 w 1199271"/>
                <a:gd name="connsiteY5" fmla="*/ 44971 h 108082"/>
                <a:gd name="connsiteX6" fmla="*/ 689548 w 1199271"/>
                <a:gd name="connsiteY6" fmla="*/ 14991 h 108082"/>
                <a:gd name="connsiteX7" fmla="*/ 839450 w 1199271"/>
                <a:gd name="connsiteY7" fmla="*/ 29981 h 108082"/>
                <a:gd name="connsiteX8" fmla="*/ 929391 w 1199271"/>
                <a:gd name="connsiteY8" fmla="*/ 14991 h 108082"/>
                <a:gd name="connsiteX9" fmla="*/ 1034322 w 1199271"/>
                <a:gd name="connsiteY9" fmla="*/ 0 h 108082"/>
                <a:gd name="connsiteX10" fmla="*/ 1154243 w 1199271"/>
                <a:gd name="connsiteY10" fmla="*/ 59961 h 108082"/>
                <a:gd name="connsiteX11" fmla="*/ 1199214 w 1199271"/>
                <a:gd name="connsiteY11" fmla="*/ 89941 h 10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271" h="108082">
                  <a:moveTo>
                    <a:pt x="0" y="59961"/>
                  </a:moveTo>
                  <a:cubicBezTo>
                    <a:pt x="119921" y="54964"/>
                    <a:pt x="240530" y="58729"/>
                    <a:pt x="359764" y="44971"/>
                  </a:cubicBezTo>
                  <a:cubicBezTo>
                    <a:pt x="373804" y="43351"/>
                    <a:pt x="377626" y="22262"/>
                    <a:pt x="389745" y="14991"/>
                  </a:cubicBezTo>
                  <a:cubicBezTo>
                    <a:pt x="403294" y="6861"/>
                    <a:pt x="419725" y="4997"/>
                    <a:pt x="434715" y="0"/>
                  </a:cubicBezTo>
                  <a:cubicBezTo>
                    <a:pt x="459699" y="4997"/>
                    <a:pt x="485810" y="6045"/>
                    <a:pt x="509666" y="14991"/>
                  </a:cubicBezTo>
                  <a:cubicBezTo>
                    <a:pt x="526535" y="21317"/>
                    <a:pt x="536621" y="44971"/>
                    <a:pt x="554637" y="44971"/>
                  </a:cubicBezTo>
                  <a:cubicBezTo>
                    <a:pt x="600704" y="44971"/>
                    <a:pt x="644578" y="24984"/>
                    <a:pt x="689548" y="14991"/>
                  </a:cubicBezTo>
                  <a:cubicBezTo>
                    <a:pt x="739515" y="19988"/>
                    <a:pt x="789233" y="29981"/>
                    <a:pt x="839450" y="29981"/>
                  </a:cubicBezTo>
                  <a:cubicBezTo>
                    <a:pt x="869844" y="29981"/>
                    <a:pt x="899351" y="19613"/>
                    <a:pt x="929391" y="14991"/>
                  </a:cubicBezTo>
                  <a:cubicBezTo>
                    <a:pt x="964312" y="9618"/>
                    <a:pt x="999345" y="4997"/>
                    <a:pt x="1034322" y="0"/>
                  </a:cubicBezTo>
                  <a:cubicBezTo>
                    <a:pt x="1087304" y="21193"/>
                    <a:pt x="1112792" y="25418"/>
                    <a:pt x="1154243" y="59961"/>
                  </a:cubicBezTo>
                  <a:cubicBezTo>
                    <a:pt x="1202747" y="100381"/>
                    <a:pt x="1199214" y="128037"/>
                    <a:pt x="1199214" y="899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2" name="Forme libre 311"/>
            <p:cNvSpPr/>
            <p:nvPr/>
          </p:nvSpPr>
          <p:spPr>
            <a:xfrm rot="10800000" flipV="1">
              <a:off x="7307507" y="2734913"/>
              <a:ext cx="402135" cy="45719"/>
            </a:xfrm>
            <a:custGeom>
              <a:avLst/>
              <a:gdLst>
                <a:gd name="connsiteX0" fmla="*/ 0 w 1199271"/>
                <a:gd name="connsiteY0" fmla="*/ 59961 h 108082"/>
                <a:gd name="connsiteX1" fmla="*/ 359764 w 1199271"/>
                <a:gd name="connsiteY1" fmla="*/ 44971 h 108082"/>
                <a:gd name="connsiteX2" fmla="*/ 389745 w 1199271"/>
                <a:gd name="connsiteY2" fmla="*/ 14991 h 108082"/>
                <a:gd name="connsiteX3" fmla="*/ 434715 w 1199271"/>
                <a:gd name="connsiteY3" fmla="*/ 0 h 108082"/>
                <a:gd name="connsiteX4" fmla="*/ 509666 w 1199271"/>
                <a:gd name="connsiteY4" fmla="*/ 14991 h 108082"/>
                <a:gd name="connsiteX5" fmla="*/ 554637 w 1199271"/>
                <a:gd name="connsiteY5" fmla="*/ 44971 h 108082"/>
                <a:gd name="connsiteX6" fmla="*/ 689548 w 1199271"/>
                <a:gd name="connsiteY6" fmla="*/ 14991 h 108082"/>
                <a:gd name="connsiteX7" fmla="*/ 839450 w 1199271"/>
                <a:gd name="connsiteY7" fmla="*/ 29981 h 108082"/>
                <a:gd name="connsiteX8" fmla="*/ 929391 w 1199271"/>
                <a:gd name="connsiteY8" fmla="*/ 14991 h 108082"/>
                <a:gd name="connsiteX9" fmla="*/ 1034322 w 1199271"/>
                <a:gd name="connsiteY9" fmla="*/ 0 h 108082"/>
                <a:gd name="connsiteX10" fmla="*/ 1154243 w 1199271"/>
                <a:gd name="connsiteY10" fmla="*/ 59961 h 108082"/>
                <a:gd name="connsiteX11" fmla="*/ 1199214 w 1199271"/>
                <a:gd name="connsiteY11" fmla="*/ 89941 h 10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271" h="108082">
                  <a:moveTo>
                    <a:pt x="0" y="59961"/>
                  </a:moveTo>
                  <a:cubicBezTo>
                    <a:pt x="119921" y="54964"/>
                    <a:pt x="240530" y="58729"/>
                    <a:pt x="359764" y="44971"/>
                  </a:cubicBezTo>
                  <a:cubicBezTo>
                    <a:pt x="373804" y="43351"/>
                    <a:pt x="377626" y="22262"/>
                    <a:pt x="389745" y="14991"/>
                  </a:cubicBezTo>
                  <a:cubicBezTo>
                    <a:pt x="403294" y="6861"/>
                    <a:pt x="419725" y="4997"/>
                    <a:pt x="434715" y="0"/>
                  </a:cubicBezTo>
                  <a:cubicBezTo>
                    <a:pt x="459699" y="4997"/>
                    <a:pt x="485810" y="6045"/>
                    <a:pt x="509666" y="14991"/>
                  </a:cubicBezTo>
                  <a:cubicBezTo>
                    <a:pt x="526535" y="21317"/>
                    <a:pt x="536621" y="44971"/>
                    <a:pt x="554637" y="44971"/>
                  </a:cubicBezTo>
                  <a:cubicBezTo>
                    <a:pt x="600704" y="44971"/>
                    <a:pt x="644578" y="24984"/>
                    <a:pt x="689548" y="14991"/>
                  </a:cubicBezTo>
                  <a:cubicBezTo>
                    <a:pt x="739515" y="19988"/>
                    <a:pt x="789233" y="29981"/>
                    <a:pt x="839450" y="29981"/>
                  </a:cubicBezTo>
                  <a:cubicBezTo>
                    <a:pt x="869844" y="29981"/>
                    <a:pt x="899351" y="19613"/>
                    <a:pt x="929391" y="14991"/>
                  </a:cubicBezTo>
                  <a:cubicBezTo>
                    <a:pt x="964312" y="9618"/>
                    <a:pt x="999345" y="4997"/>
                    <a:pt x="1034322" y="0"/>
                  </a:cubicBezTo>
                  <a:cubicBezTo>
                    <a:pt x="1087304" y="21193"/>
                    <a:pt x="1112792" y="25418"/>
                    <a:pt x="1154243" y="59961"/>
                  </a:cubicBezTo>
                  <a:cubicBezTo>
                    <a:pt x="1202747" y="100381"/>
                    <a:pt x="1199214" y="128037"/>
                    <a:pt x="1199214" y="899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052095" y="1105575"/>
            <a:ext cx="1931705" cy="936377"/>
            <a:chOff x="7052095" y="1105575"/>
            <a:chExt cx="1931705" cy="936377"/>
          </a:xfrm>
        </p:grpSpPr>
        <p:grpSp>
          <p:nvGrpSpPr>
            <p:cNvPr id="313" name="Groupe 312"/>
            <p:cNvGrpSpPr/>
            <p:nvPr/>
          </p:nvGrpSpPr>
          <p:grpSpPr>
            <a:xfrm rot="10800000">
              <a:off x="7052095" y="1105575"/>
              <a:ext cx="1931705" cy="936377"/>
              <a:chOff x="1452624" y="5118300"/>
              <a:chExt cx="777325" cy="662035"/>
            </a:xfrm>
          </p:grpSpPr>
          <p:sp>
            <p:nvSpPr>
              <p:cNvPr id="314" name="Forme libre 313"/>
              <p:cNvSpPr/>
              <p:nvPr/>
            </p:nvSpPr>
            <p:spPr>
              <a:xfrm>
                <a:off x="1452624" y="5118300"/>
                <a:ext cx="777325" cy="662035"/>
              </a:xfrm>
              <a:custGeom>
                <a:avLst/>
                <a:gdLst>
                  <a:gd name="connsiteX0" fmla="*/ 119922 w 794479"/>
                  <a:gd name="connsiteY0" fmla="*/ 45238 h 705150"/>
                  <a:gd name="connsiteX1" fmla="*/ 419725 w 794479"/>
                  <a:gd name="connsiteY1" fmla="*/ 30248 h 705150"/>
                  <a:gd name="connsiteX2" fmla="*/ 494676 w 794479"/>
                  <a:gd name="connsiteY2" fmla="*/ 268 h 705150"/>
                  <a:gd name="connsiteX3" fmla="*/ 554636 w 794479"/>
                  <a:gd name="connsiteY3" fmla="*/ 15258 h 705150"/>
                  <a:gd name="connsiteX4" fmla="*/ 689548 w 794479"/>
                  <a:gd name="connsiteY4" fmla="*/ 45238 h 705150"/>
                  <a:gd name="connsiteX5" fmla="*/ 704538 w 794479"/>
                  <a:gd name="connsiteY5" fmla="*/ 90209 h 705150"/>
                  <a:gd name="connsiteX6" fmla="*/ 734518 w 794479"/>
                  <a:gd name="connsiteY6" fmla="*/ 150169 h 705150"/>
                  <a:gd name="connsiteX7" fmla="*/ 764499 w 794479"/>
                  <a:gd name="connsiteY7" fmla="*/ 285081 h 705150"/>
                  <a:gd name="connsiteX8" fmla="*/ 794479 w 794479"/>
                  <a:gd name="connsiteY8" fmla="*/ 345042 h 705150"/>
                  <a:gd name="connsiteX9" fmla="*/ 779489 w 794479"/>
                  <a:gd name="connsiteY9" fmla="*/ 569894 h 705150"/>
                  <a:gd name="connsiteX10" fmla="*/ 749508 w 794479"/>
                  <a:gd name="connsiteY10" fmla="*/ 614864 h 705150"/>
                  <a:gd name="connsiteX11" fmla="*/ 689548 w 794479"/>
                  <a:gd name="connsiteY11" fmla="*/ 629855 h 705150"/>
                  <a:gd name="connsiteX12" fmla="*/ 659567 w 794479"/>
                  <a:gd name="connsiteY12" fmla="*/ 659835 h 705150"/>
                  <a:gd name="connsiteX13" fmla="*/ 599607 w 794479"/>
                  <a:gd name="connsiteY13" fmla="*/ 674825 h 705150"/>
                  <a:gd name="connsiteX14" fmla="*/ 329784 w 794479"/>
                  <a:gd name="connsiteY14" fmla="*/ 689815 h 705150"/>
                  <a:gd name="connsiteX15" fmla="*/ 119922 w 794479"/>
                  <a:gd name="connsiteY15" fmla="*/ 674825 h 705150"/>
                  <a:gd name="connsiteX16" fmla="*/ 89941 w 794479"/>
                  <a:gd name="connsiteY16" fmla="*/ 644845 h 705150"/>
                  <a:gd name="connsiteX17" fmla="*/ 74951 w 794479"/>
                  <a:gd name="connsiteY17" fmla="*/ 285081 h 705150"/>
                  <a:gd name="connsiteX18" fmla="*/ 29981 w 794479"/>
                  <a:gd name="connsiteY18" fmla="*/ 270091 h 705150"/>
                  <a:gd name="connsiteX19" fmla="*/ 0 w 794479"/>
                  <a:gd name="connsiteY19" fmla="*/ 225120 h 705150"/>
                  <a:gd name="connsiteX20" fmla="*/ 44971 w 794479"/>
                  <a:gd name="connsiteY20" fmla="*/ 90209 h 705150"/>
                  <a:gd name="connsiteX21" fmla="*/ 104931 w 794479"/>
                  <a:gd name="connsiteY21" fmla="*/ 75219 h 705150"/>
                  <a:gd name="connsiteX22" fmla="*/ 149902 w 794479"/>
                  <a:gd name="connsiteY22" fmla="*/ 60228 h 705150"/>
                  <a:gd name="connsiteX23" fmla="*/ 119922 w 794479"/>
                  <a:gd name="connsiteY23" fmla="*/ 45238 h 70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4479" h="705150">
                    <a:moveTo>
                      <a:pt x="119922" y="45238"/>
                    </a:moveTo>
                    <a:cubicBezTo>
                      <a:pt x="164892" y="40241"/>
                      <a:pt x="320379" y="42169"/>
                      <a:pt x="419725" y="30248"/>
                    </a:cubicBezTo>
                    <a:cubicBezTo>
                      <a:pt x="446442" y="27042"/>
                      <a:pt x="467932" y="3239"/>
                      <a:pt x="494676" y="268"/>
                    </a:cubicBezTo>
                    <a:cubicBezTo>
                      <a:pt x="515152" y="-2007"/>
                      <a:pt x="534525" y="10789"/>
                      <a:pt x="554636" y="15258"/>
                    </a:cubicBezTo>
                    <a:cubicBezTo>
                      <a:pt x="725922" y="53321"/>
                      <a:pt x="543308" y="8678"/>
                      <a:pt x="689548" y="45238"/>
                    </a:cubicBezTo>
                    <a:cubicBezTo>
                      <a:pt x="694545" y="60228"/>
                      <a:pt x="698314" y="75685"/>
                      <a:pt x="704538" y="90209"/>
                    </a:cubicBezTo>
                    <a:cubicBezTo>
                      <a:pt x="713340" y="110748"/>
                      <a:pt x="726672" y="129246"/>
                      <a:pt x="734518" y="150169"/>
                    </a:cubicBezTo>
                    <a:cubicBezTo>
                      <a:pt x="763332" y="227006"/>
                      <a:pt x="736014" y="199626"/>
                      <a:pt x="764499" y="285081"/>
                    </a:cubicBezTo>
                    <a:cubicBezTo>
                      <a:pt x="771565" y="306280"/>
                      <a:pt x="784486" y="325055"/>
                      <a:pt x="794479" y="345042"/>
                    </a:cubicBezTo>
                    <a:cubicBezTo>
                      <a:pt x="789482" y="419993"/>
                      <a:pt x="791838" y="495799"/>
                      <a:pt x="779489" y="569894"/>
                    </a:cubicBezTo>
                    <a:cubicBezTo>
                      <a:pt x="776527" y="587665"/>
                      <a:pt x="764498" y="604871"/>
                      <a:pt x="749508" y="614864"/>
                    </a:cubicBezTo>
                    <a:cubicBezTo>
                      <a:pt x="732366" y="626292"/>
                      <a:pt x="709535" y="624858"/>
                      <a:pt x="689548" y="629855"/>
                    </a:cubicBezTo>
                    <a:cubicBezTo>
                      <a:pt x="679554" y="639848"/>
                      <a:pt x="672208" y="653515"/>
                      <a:pt x="659567" y="659835"/>
                    </a:cubicBezTo>
                    <a:cubicBezTo>
                      <a:pt x="641140" y="669048"/>
                      <a:pt x="620124" y="672960"/>
                      <a:pt x="599607" y="674825"/>
                    </a:cubicBezTo>
                    <a:cubicBezTo>
                      <a:pt x="509897" y="682980"/>
                      <a:pt x="419725" y="684818"/>
                      <a:pt x="329784" y="689815"/>
                    </a:cubicBezTo>
                    <a:cubicBezTo>
                      <a:pt x="228373" y="706717"/>
                      <a:pt x="229781" y="718768"/>
                      <a:pt x="119922" y="674825"/>
                    </a:cubicBezTo>
                    <a:cubicBezTo>
                      <a:pt x="106800" y="669576"/>
                      <a:pt x="99935" y="654838"/>
                      <a:pt x="89941" y="644845"/>
                    </a:cubicBezTo>
                    <a:cubicBezTo>
                      <a:pt x="84944" y="524924"/>
                      <a:pt x="93914" y="403599"/>
                      <a:pt x="74951" y="285081"/>
                    </a:cubicBezTo>
                    <a:cubicBezTo>
                      <a:pt x="72455" y="269479"/>
                      <a:pt x="42319" y="279962"/>
                      <a:pt x="29981" y="270091"/>
                    </a:cubicBezTo>
                    <a:cubicBezTo>
                      <a:pt x="15913" y="258836"/>
                      <a:pt x="9994" y="240110"/>
                      <a:pt x="0" y="225120"/>
                    </a:cubicBezTo>
                    <a:cubicBezTo>
                      <a:pt x="6419" y="180185"/>
                      <a:pt x="-5766" y="115577"/>
                      <a:pt x="44971" y="90209"/>
                    </a:cubicBezTo>
                    <a:cubicBezTo>
                      <a:pt x="63398" y="80996"/>
                      <a:pt x="85122" y="80879"/>
                      <a:pt x="104931" y="75219"/>
                    </a:cubicBezTo>
                    <a:cubicBezTo>
                      <a:pt x="120124" y="70878"/>
                      <a:pt x="134101" y="60228"/>
                      <a:pt x="149902" y="60228"/>
                    </a:cubicBezTo>
                    <a:cubicBezTo>
                      <a:pt x="154899" y="60228"/>
                      <a:pt x="74952" y="50235"/>
                      <a:pt x="119922" y="452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1692037" y="5292806"/>
                <a:ext cx="266772" cy="1660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8540157" y="1415042"/>
              <a:ext cx="45719" cy="68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7" name="Ellipse 316"/>
            <p:cNvSpPr/>
            <p:nvPr/>
          </p:nvSpPr>
          <p:spPr>
            <a:xfrm>
              <a:off x="8453661" y="1192825"/>
              <a:ext cx="45719" cy="68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Ellipse 317"/>
            <p:cNvSpPr/>
            <p:nvPr/>
          </p:nvSpPr>
          <p:spPr>
            <a:xfrm>
              <a:off x="7814573" y="1255171"/>
              <a:ext cx="45719" cy="68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9" name="Ellipse 318"/>
            <p:cNvSpPr/>
            <p:nvPr/>
          </p:nvSpPr>
          <p:spPr>
            <a:xfrm>
              <a:off x="7412437" y="1336564"/>
              <a:ext cx="45719" cy="68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0" name="Ellipse 319"/>
            <p:cNvSpPr/>
            <p:nvPr/>
          </p:nvSpPr>
          <p:spPr>
            <a:xfrm>
              <a:off x="8561714" y="1828733"/>
              <a:ext cx="45719" cy="68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1" name="Ellipse 320"/>
            <p:cNvSpPr/>
            <p:nvPr/>
          </p:nvSpPr>
          <p:spPr>
            <a:xfrm>
              <a:off x="8535946" y="1187837"/>
              <a:ext cx="45719" cy="52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2" name="Ellipse 321"/>
            <p:cNvSpPr/>
            <p:nvPr/>
          </p:nvSpPr>
          <p:spPr>
            <a:xfrm>
              <a:off x="7443202" y="1879861"/>
              <a:ext cx="45719" cy="68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3" name="Ellipse 322"/>
            <p:cNvSpPr/>
            <p:nvPr/>
          </p:nvSpPr>
          <p:spPr>
            <a:xfrm>
              <a:off x="7655063" y="1448335"/>
              <a:ext cx="45719" cy="68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859521" y="628314"/>
            <a:ext cx="2597636" cy="534745"/>
            <a:chOff x="6859521" y="628314"/>
            <a:chExt cx="2597636" cy="534745"/>
          </a:xfrm>
        </p:grpSpPr>
        <p:grpSp>
          <p:nvGrpSpPr>
            <p:cNvPr id="324" name="Groupe 323"/>
            <p:cNvGrpSpPr/>
            <p:nvPr/>
          </p:nvGrpSpPr>
          <p:grpSpPr>
            <a:xfrm>
              <a:off x="6859521" y="628314"/>
              <a:ext cx="2597636" cy="534745"/>
              <a:chOff x="-484617" y="-659884"/>
              <a:chExt cx="1174334" cy="261240"/>
            </a:xfrm>
          </p:grpSpPr>
          <p:sp>
            <p:nvSpPr>
              <p:cNvPr id="325" name="Forme libre 324"/>
              <p:cNvSpPr/>
              <p:nvPr/>
            </p:nvSpPr>
            <p:spPr>
              <a:xfrm>
                <a:off x="-484617" y="-659884"/>
                <a:ext cx="1174334" cy="261240"/>
              </a:xfrm>
              <a:custGeom>
                <a:avLst/>
                <a:gdLst>
                  <a:gd name="connsiteX0" fmla="*/ 435102 w 1174334"/>
                  <a:gd name="connsiteY0" fmla="*/ 21397 h 261240"/>
                  <a:gd name="connsiteX1" fmla="*/ 195259 w 1174334"/>
                  <a:gd name="connsiteY1" fmla="*/ 21397 h 261240"/>
                  <a:gd name="connsiteX2" fmla="*/ 135298 w 1174334"/>
                  <a:gd name="connsiteY2" fmla="*/ 51377 h 261240"/>
                  <a:gd name="connsiteX3" fmla="*/ 105318 w 1174334"/>
                  <a:gd name="connsiteY3" fmla="*/ 81358 h 261240"/>
                  <a:gd name="connsiteX4" fmla="*/ 387 w 1174334"/>
                  <a:gd name="connsiteY4" fmla="*/ 111338 h 261240"/>
                  <a:gd name="connsiteX5" fmla="*/ 387 w 1174334"/>
                  <a:gd name="connsiteY5" fmla="*/ 186289 h 261240"/>
                  <a:gd name="connsiteX6" fmla="*/ 45357 w 1174334"/>
                  <a:gd name="connsiteY6" fmla="*/ 216269 h 261240"/>
                  <a:gd name="connsiteX7" fmla="*/ 150288 w 1174334"/>
                  <a:gd name="connsiteY7" fmla="*/ 261240 h 261240"/>
                  <a:gd name="connsiteX8" fmla="*/ 510052 w 1174334"/>
                  <a:gd name="connsiteY8" fmla="*/ 231259 h 261240"/>
                  <a:gd name="connsiteX9" fmla="*/ 749895 w 1174334"/>
                  <a:gd name="connsiteY9" fmla="*/ 216269 h 261240"/>
                  <a:gd name="connsiteX10" fmla="*/ 959757 w 1174334"/>
                  <a:gd name="connsiteY10" fmla="*/ 186289 h 261240"/>
                  <a:gd name="connsiteX11" fmla="*/ 1004728 w 1174334"/>
                  <a:gd name="connsiteY11" fmla="*/ 201279 h 261240"/>
                  <a:gd name="connsiteX12" fmla="*/ 1094669 w 1174334"/>
                  <a:gd name="connsiteY12" fmla="*/ 171299 h 261240"/>
                  <a:gd name="connsiteX13" fmla="*/ 1154629 w 1174334"/>
                  <a:gd name="connsiteY13" fmla="*/ 156309 h 261240"/>
                  <a:gd name="connsiteX14" fmla="*/ 1124649 w 1174334"/>
                  <a:gd name="connsiteY14" fmla="*/ 96348 h 261240"/>
                  <a:gd name="connsiteX15" fmla="*/ 1139639 w 1174334"/>
                  <a:gd name="connsiteY15" fmla="*/ 36387 h 261240"/>
                  <a:gd name="connsiteX16" fmla="*/ 1079679 w 1174334"/>
                  <a:gd name="connsiteY16" fmla="*/ 6407 h 261240"/>
                  <a:gd name="connsiteX17" fmla="*/ 1019718 w 1174334"/>
                  <a:gd name="connsiteY17" fmla="*/ 21397 h 261240"/>
                  <a:gd name="connsiteX18" fmla="*/ 794866 w 1174334"/>
                  <a:gd name="connsiteY18" fmla="*/ 36387 h 261240"/>
                  <a:gd name="connsiteX19" fmla="*/ 585003 w 1174334"/>
                  <a:gd name="connsiteY19" fmla="*/ 21397 h 261240"/>
                  <a:gd name="connsiteX20" fmla="*/ 540033 w 1174334"/>
                  <a:gd name="connsiteY20" fmla="*/ 6407 h 261240"/>
                  <a:gd name="connsiteX21" fmla="*/ 435102 w 1174334"/>
                  <a:gd name="connsiteY21" fmla="*/ 21397 h 26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4334" h="261240">
                    <a:moveTo>
                      <a:pt x="435102" y="21397"/>
                    </a:moveTo>
                    <a:cubicBezTo>
                      <a:pt x="377640" y="23895"/>
                      <a:pt x="333634" y="-6278"/>
                      <a:pt x="195259" y="21397"/>
                    </a:cubicBezTo>
                    <a:cubicBezTo>
                      <a:pt x="173347" y="25779"/>
                      <a:pt x="155285" y="41384"/>
                      <a:pt x="135298" y="51377"/>
                    </a:cubicBezTo>
                    <a:cubicBezTo>
                      <a:pt x="125305" y="61371"/>
                      <a:pt x="117437" y="74087"/>
                      <a:pt x="105318" y="81358"/>
                    </a:cubicBezTo>
                    <a:cubicBezTo>
                      <a:pt x="89959" y="90574"/>
                      <a:pt x="11586" y="108538"/>
                      <a:pt x="387" y="111338"/>
                    </a:cubicBezTo>
                    <a:cubicBezTo>
                      <a:pt x="146029" y="220572"/>
                      <a:pt x="22047" y="99650"/>
                      <a:pt x="387" y="186289"/>
                    </a:cubicBezTo>
                    <a:cubicBezTo>
                      <a:pt x="-3982" y="203767"/>
                      <a:pt x="29715" y="207331"/>
                      <a:pt x="45357" y="216269"/>
                    </a:cubicBezTo>
                    <a:cubicBezTo>
                      <a:pt x="97224" y="245908"/>
                      <a:pt x="99835" y="244422"/>
                      <a:pt x="150288" y="261240"/>
                    </a:cubicBezTo>
                    <a:lnTo>
                      <a:pt x="510052" y="231259"/>
                    </a:lnTo>
                    <a:cubicBezTo>
                      <a:pt x="589931" y="225268"/>
                      <a:pt x="670189" y="224240"/>
                      <a:pt x="749895" y="216269"/>
                    </a:cubicBezTo>
                    <a:cubicBezTo>
                      <a:pt x="820209" y="209238"/>
                      <a:pt x="889803" y="196282"/>
                      <a:pt x="959757" y="186289"/>
                    </a:cubicBezTo>
                    <a:cubicBezTo>
                      <a:pt x="974747" y="191286"/>
                      <a:pt x="989023" y="203024"/>
                      <a:pt x="1004728" y="201279"/>
                    </a:cubicBezTo>
                    <a:cubicBezTo>
                      <a:pt x="1036137" y="197789"/>
                      <a:pt x="1064400" y="180380"/>
                      <a:pt x="1094669" y="171299"/>
                    </a:cubicBezTo>
                    <a:cubicBezTo>
                      <a:pt x="1114402" y="165379"/>
                      <a:pt x="1134642" y="161306"/>
                      <a:pt x="1154629" y="156309"/>
                    </a:cubicBezTo>
                    <a:cubicBezTo>
                      <a:pt x="1198239" y="25486"/>
                      <a:pt x="1160989" y="187196"/>
                      <a:pt x="1124649" y="96348"/>
                    </a:cubicBezTo>
                    <a:cubicBezTo>
                      <a:pt x="1116997" y="77219"/>
                      <a:pt x="1134642" y="56374"/>
                      <a:pt x="1139639" y="36387"/>
                    </a:cubicBezTo>
                    <a:cubicBezTo>
                      <a:pt x="1119652" y="26394"/>
                      <a:pt x="1101852" y="9179"/>
                      <a:pt x="1079679" y="6407"/>
                    </a:cubicBezTo>
                    <a:cubicBezTo>
                      <a:pt x="1059236" y="3852"/>
                      <a:pt x="1040207" y="19240"/>
                      <a:pt x="1019718" y="21397"/>
                    </a:cubicBezTo>
                    <a:cubicBezTo>
                      <a:pt x="945014" y="29261"/>
                      <a:pt x="869817" y="31390"/>
                      <a:pt x="794866" y="36387"/>
                    </a:cubicBezTo>
                    <a:cubicBezTo>
                      <a:pt x="527437" y="-30469"/>
                      <a:pt x="802644" y="21397"/>
                      <a:pt x="585003" y="21397"/>
                    </a:cubicBezTo>
                    <a:cubicBezTo>
                      <a:pt x="569202" y="21397"/>
                      <a:pt x="555226" y="10748"/>
                      <a:pt x="540033" y="6407"/>
                    </a:cubicBezTo>
                    <a:cubicBezTo>
                      <a:pt x="470601" y="-13430"/>
                      <a:pt x="492564" y="18899"/>
                      <a:pt x="435102" y="21397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6" name="Ellipse 325"/>
              <p:cNvSpPr/>
              <p:nvPr/>
            </p:nvSpPr>
            <p:spPr>
              <a:xfrm>
                <a:off x="3441" y="-547268"/>
                <a:ext cx="155923" cy="65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7" name="Ellipse 326"/>
            <p:cNvSpPr/>
            <p:nvPr/>
          </p:nvSpPr>
          <p:spPr>
            <a:xfrm flipH="1">
              <a:off x="7389033" y="926967"/>
              <a:ext cx="45719" cy="87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8" name="Ellipse 327"/>
            <p:cNvSpPr/>
            <p:nvPr/>
          </p:nvSpPr>
          <p:spPr>
            <a:xfrm flipH="1">
              <a:off x="8788369" y="858833"/>
              <a:ext cx="45719" cy="68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9" name="Ellipse 328"/>
            <p:cNvSpPr/>
            <p:nvPr/>
          </p:nvSpPr>
          <p:spPr>
            <a:xfrm flipV="1">
              <a:off x="7668649" y="728746"/>
              <a:ext cx="45719" cy="55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0" name="Forme libre 329"/>
          <p:cNvSpPr/>
          <p:nvPr/>
        </p:nvSpPr>
        <p:spPr>
          <a:xfrm>
            <a:off x="6121483" y="170866"/>
            <a:ext cx="3786705" cy="450705"/>
          </a:xfrm>
          <a:custGeom>
            <a:avLst/>
            <a:gdLst>
              <a:gd name="connsiteX0" fmla="*/ 13563 w 2022245"/>
              <a:gd name="connsiteY0" fmla="*/ 59961 h 239843"/>
              <a:gd name="connsiteX1" fmla="*/ 298376 w 2022245"/>
              <a:gd name="connsiteY1" fmla="*/ 44971 h 239843"/>
              <a:gd name="connsiteX2" fmla="*/ 388317 w 2022245"/>
              <a:gd name="connsiteY2" fmla="*/ 14991 h 239843"/>
              <a:gd name="connsiteX3" fmla="*/ 448278 w 2022245"/>
              <a:gd name="connsiteY3" fmla="*/ 0 h 239843"/>
              <a:gd name="connsiteX4" fmla="*/ 583189 w 2022245"/>
              <a:gd name="connsiteY4" fmla="*/ 29981 h 239843"/>
              <a:gd name="connsiteX5" fmla="*/ 643150 w 2022245"/>
              <a:gd name="connsiteY5" fmla="*/ 44971 h 239843"/>
              <a:gd name="connsiteX6" fmla="*/ 927963 w 2022245"/>
              <a:gd name="connsiteY6" fmla="*/ 59961 h 239843"/>
              <a:gd name="connsiteX7" fmla="*/ 1227766 w 2022245"/>
              <a:gd name="connsiteY7" fmla="*/ 44971 h 239843"/>
              <a:gd name="connsiteX8" fmla="*/ 1872343 w 2022245"/>
              <a:gd name="connsiteY8" fmla="*/ 89941 h 239843"/>
              <a:gd name="connsiteX9" fmla="*/ 1977275 w 2022245"/>
              <a:gd name="connsiteY9" fmla="*/ 119922 h 239843"/>
              <a:gd name="connsiteX10" fmla="*/ 2022245 w 2022245"/>
              <a:gd name="connsiteY10" fmla="*/ 149902 h 239843"/>
              <a:gd name="connsiteX11" fmla="*/ 1497589 w 2022245"/>
              <a:gd name="connsiteY11" fmla="*/ 164892 h 239843"/>
              <a:gd name="connsiteX12" fmla="*/ 1422638 w 2022245"/>
              <a:gd name="connsiteY12" fmla="*/ 179882 h 239843"/>
              <a:gd name="connsiteX13" fmla="*/ 1287727 w 2022245"/>
              <a:gd name="connsiteY13" fmla="*/ 209863 h 239843"/>
              <a:gd name="connsiteX14" fmla="*/ 1242757 w 2022245"/>
              <a:gd name="connsiteY14" fmla="*/ 239843 h 239843"/>
              <a:gd name="connsiteX15" fmla="*/ 1077865 w 2022245"/>
              <a:gd name="connsiteY15" fmla="*/ 194872 h 239843"/>
              <a:gd name="connsiteX16" fmla="*/ 508238 w 2022245"/>
              <a:gd name="connsiteY16" fmla="*/ 164892 h 239843"/>
              <a:gd name="connsiteX17" fmla="*/ 403307 w 2022245"/>
              <a:gd name="connsiteY17" fmla="*/ 149902 h 239843"/>
              <a:gd name="connsiteX18" fmla="*/ 103504 w 2022245"/>
              <a:gd name="connsiteY18" fmla="*/ 179882 h 239843"/>
              <a:gd name="connsiteX19" fmla="*/ 13563 w 2022245"/>
              <a:gd name="connsiteY19" fmla="*/ 59961 h 23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22245" h="239843">
                <a:moveTo>
                  <a:pt x="13563" y="59961"/>
                </a:moveTo>
                <a:cubicBezTo>
                  <a:pt x="46042" y="37476"/>
                  <a:pt x="203984" y="56298"/>
                  <a:pt x="298376" y="44971"/>
                </a:cubicBezTo>
                <a:cubicBezTo>
                  <a:pt x="329753" y="41206"/>
                  <a:pt x="357659" y="22656"/>
                  <a:pt x="388317" y="14991"/>
                </a:cubicBezTo>
                <a:lnTo>
                  <a:pt x="448278" y="0"/>
                </a:lnTo>
                <a:lnTo>
                  <a:pt x="583189" y="29981"/>
                </a:lnTo>
                <a:cubicBezTo>
                  <a:pt x="603264" y="34614"/>
                  <a:pt x="622625" y="43186"/>
                  <a:pt x="643150" y="44971"/>
                </a:cubicBezTo>
                <a:cubicBezTo>
                  <a:pt x="737862" y="53207"/>
                  <a:pt x="833025" y="54964"/>
                  <a:pt x="927963" y="59961"/>
                </a:cubicBezTo>
                <a:cubicBezTo>
                  <a:pt x="1027897" y="54964"/>
                  <a:pt x="1127707" y="44971"/>
                  <a:pt x="1227766" y="44971"/>
                </a:cubicBezTo>
                <a:cubicBezTo>
                  <a:pt x="1547621" y="44971"/>
                  <a:pt x="1590594" y="56794"/>
                  <a:pt x="1872343" y="89941"/>
                </a:cubicBezTo>
                <a:cubicBezTo>
                  <a:pt x="1891550" y="94743"/>
                  <a:pt x="1955773" y="109171"/>
                  <a:pt x="1977275" y="119922"/>
                </a:cubicBezTo>
                <a:cubicBezTo>
                  <a:pt x="1993389" y="127979"/>
                  <a:pt x="2007255" y="139909"/>
                  <a:pt x="2022245" y="149902"/>
                </a:cubicBezTo>
                <a:cubicBezTo>
                  <a:pt x="1794753" y="225732"/>
                  <a:pt x="1963887" y="180971"/>
                  <a:pt x="1497589" y="164892"/>
                </a:cubicBezTo>
                <a:lnTo>
                  <a:pt x="1422638" y="179882"/>
                </a:lnTo>
                <a:cubicBezTo>
                  <a:pt x="1386441" y="186463"/>
                  <a:pt x="1325488" y="190982"/>
                  <a:pt x="1287727" y="209863"/>
                </a:cubicBezTo>
                <a:cubicBezTo>
                  <a:pt x="1271613" y="217920"/>
                  <a:pt x="1257747" y="229850"/>
                  <a:pt x="1242757" y="239843"/>
                </a:cubicBezTo>
                <a:cubicBezTo>
                  <a:pt x="1183131" y="180219"/>
                  <a:pt x="1219298" y="203900"/>
                  <a:pt x="1077865" y="194872"/>
                </a:cubicBezTo>
                <a:cubicBezTo>
                  <a:pt x="888113" y="182760"/>
                  <a:pt x="698114" y="174885"/>
                  <a:pt x="508238" y="164892"/>
                </a:cubicBezTo>
                <a:cubicBezTo>
                  <a:pt x="473261" y="159895"/>
                  <a:pt x="438639" y="149902"/>
                  <a:pt x="403307" y="149902"/>
                </a:cubicBezTo>
                <a:cubicBezTo>
                  <a:pt x="329964" y="149902"/>
                  <a:pt x="184919" y="169705"/>
                  <a:pt x="103504" y="179882"/>
                </a:cubicBezTo>
                <a:cubicBezTo>
                  <a:pt x="5356" y="140623"/>
                  <a:pt x="-18916" y="82446"/>
                  <a:pt x="13563" y="5996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1" name="ZoneTexte 330"/>
          <p:cNvSpPr txBox="1"/>
          <p:nvPr/>
        </p:nvSpPr>
        <p:spPr>
          <a:xfrm>
            <a:off x="9908188" y="2550160"/>
            <a:ext cx="228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Couche </a:t>
            </a:r>
            <a:r>
              <a:rPr lang="fr-FR" dirty="0" err="1" smtClean="0"/>
              <a:t>spineuse</a:t>
            </a:r>
            <a:endParaRPr lang="fr-FR" dirty="0" smtClean="0"/>
          </a:p>
        </p:txBody>
      </p:sp>
      <p:sp>
        <p:nvSpPr>
          <p:cNvPr id="332" name="ZoneTexte 331"/>
          <p:cNvSpPr txBox="1"/>
          <p:nvPr/>
        </p:nvSpPr>
        <p:spPr>
          <a:xfrm>
            <a:off x="9908188" y="1019607"/>
            <a:ext cx="253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Couche granuleuse</a:t>
            </a:r>
          </a:p>
        </p:txBody>
      </p:sp>
      <p:sp>
        <p:nvSpPr>
          <p:cNvPr id="333" name="ZoneTexte 332"/>
          <p:cNvSpPr txBox="1"/>
          <p:nvPr/>
        </p:nvSpPr>
        <p:spPr>
          <a:xfrm>
            <a:off x="9908188" y="285606"/>
            <a:ext cx="228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Couche cornée</a:t>
            </a:r>
          </a:p>
        </p:txBody>
      </p:sp>
      <p:sp>
        <p:nvSpPr>
          <p:cNvPr id="7" name="Flèche droite rayée 6"/>
          <p:cNvSpPr/>
          <p:nvPr/>
        </p:nvSpPr>
        <p:spPr>
          <a:xfrm rot="16200000">
            <a:off x="-603255" y="2626552"/>
            <a:ext cx="6152600" cy="17699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Différenciation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160932" y="5363171"/>
            <a:ext cx="376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cellules souches liées à la membrane basale à multiplication intense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5006" y="3300795"/>
            <a:ext cx="3428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Enrichissement du cytoplasme en fibres de kératine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0905" y="1520342"/>
            <a:ext cx="322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Aplatissement progressif des cellules</a:t>
            </a:r>
          </a:p>
          <a:p>
            <a:r>
              <a:rPr lang="fr-FR" dirty="0" smtClean="0"/>
              <a:t>Formation </a:t>
            </a:r>
            <a:r>
              <a:rPr lang="fr-FR" dirty="0"/>
              <a:t>de grains de </a:t>
            </a:r>
            <a:r>
              <a:rPr lang="fr-FR" dirty="0" err="1"/>
              <a:t>kératohyaline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3230905" y="68729"/>
            <a:ext cx="3226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Aplatissement total des cellules</a:t>
            </a:r>
          </a:p>
          <a:p>
            <a:r>
              <a:rPr lang="fr-FR" dirty="0" smtClean="0"/>
              <a:t>Perte du noyau</a:t>
            </a:r>
            <a:endParaRPr lang="fr-FR" dirty="0"/>
          </a:p>
        </p:txBody>
      </p:sp>
      <p:grpSp>
        <p:nvGrpSpPr>
          <p:cNvPr id="48" name="Groupe 47"/>
          <p:cNvGrpSpPr/>
          <p:nvPr/>
        </p:nvGrpSpPr>
        <p:grpSpPr>
          <a:xfrm rot="287895">
            <a:off x="7221520" y="4737245"/>
            <a:ext cx="2062173" cy="1968198"/>
            <a:chOff x="1435470" y="5118300"/>
            <a:chExt cx="794479" cy="705150"/>
          </a:xfrm>
        </p:grpSpPr>
        <p:sp>
          <p:nvSpPr>
            <p:cNvPr id="50" name="Forme libre 49"/>
            <p:cNvSpPr/>
            <p:nvPr/>
          </p:nvSpPr>
          <p:spPr>
            <a:xfrm>
              <a:off x="1435470" y="5118300"/>
              <a:ext cx="794479" cy="705150"/>
            </a:xfrm>
            <a:custGeom>
              <a:avLst/>
              <a:gdLst>
                <a:gd name="connsiteX0" fmla="*/ 119922 w 794479"/>
                <a:gd name="connsiteY0" fmla="*/ 45238 h 705150"/>
                <a:gd name="connsiteX1" fmla="*/ 419725 w 794479"/>
                <a:gd name="connsiteY1" fmla="*/ 30248 h 705150"/>
                <a:gd name="connsiteX2" fmla="*/ 494676 w 794479"/>
                <a:gd name="connsiteY2" fmla="*/ 268 h 705150"/>
                <a:gd name="connsiteX3" fmla="*/ 554636 w 794479"/>
                <a:gd name="connsiteY3" fmla="*/ 15258 h 705150"/>
                <a:gd name="connsiteX4" fmla="*/ 689548 w 794479"/>
                <a:gd name="connsiteY4" fmla="*/ 45238 h 705150"/>
                <a:gd name="connsiteX5" fmla="*/ 704538 w 794479"/>
                <a:gd name="connsiteY5" fmla="*/ 90209 h 705150"/>
                <a:gd name="connsiteX6" fmla="*/ 734518 w 794479"/>
                <a:gd name="connsiteY6" fmla="*/ 150169 h 705150"/>
                <a:gd name="connsiteX7" fmla="*/ 764499 w 794479"/>
                <a:gd name="connsiteY7" fmla="*/ 285081 h 705150"/>
                <a:gd name="connsiteX8" fmla="*/ 794479 w 794479"/>
                <a:gd name="connsiteY8" fmla="*/ 345042 h 705150"/>
                <a:gd name="connsiteX9" fmla="*/ 779489 w 794479"/>
                <a:gd name="connsiteY9" fmla="*/ 569894 h 705150"/>
                <a:gd name="connsiteX10" fmla="*/ 749508 w 794479"/>
                <a:gd name="connsiteY10" fmla="*/ 614864 h 705150"/>
                <a:gd name="connsiteX11" fmla="*/ 689548 w 794479"/>
                <a:gd name="connsiteY11" fmla="*/ 629855 h 705150"/>
                <a:gd name="connsiteX12" fmla="*/ 659567 w 794479"/>
                <a:gd name="connsiteY12" fmla="*/ 659835 h 705150"/>
                <a:gd name="connsiteX13" fmla="*/ 599607 w 794479"/>
                <a:gd name="connsiteY13" fmla="*/ 674825 h 705150"/>
                <a:gd name="connsiteX14" fmla="*/ 329784 w 794479"/>
                <a:gd name="connsiteY14" fmla="*/ 689815 h 705150"/>
                <a:gd name="connsiteX15" fmla="*/ 119922 w 794479"/>
                <a:gd name="connsiteY15" fmla="*/ 674825 h 705150"/>
                <a:gd name="connsiteX16" fmla="*/ 89941 w 794479"/>
                <a:gd name="connsiteY16" fmla="*/ 644845 h 705150"/>
                <a:gd name="connsiteX17" fmla="*/ 74951 w 794479"/>
                <a:gd name="connsiteY17" fmla="*/ 285081 h 705150"/>
                <a:gd name="connsiteX18" fmla="*/ 29981 w 794479"/>
                <a:gd name="connsiteY18" fmla="*/ 270091 h 705150"/>
                <a:gd name="connsiteX19" fmla="*/ 0 w 794479"/>
                <a:gd name="connsiteY19" fmla="*/ 225120 h 705150"/>
                <a:gd name="connsiteX20" fmla="*/ 44971 w 794479"/>
                <a:gd name="connsiteY20" fmla="*/ 90209 h 705150"/>
                <a:gd name="connsiteX21" fmla="*/ 104931 w 794479"/>
                <a:gd name="connsiteY21" fmla="*/ 75219 h 705150"/>
                <a:gd name="connsiteX22" fmla="*/ 149902 w 794479"/>
                <a:gd name="connsiteY22" fmla="*/ 60228 h 705150"/>
                <a:gd name="connsiteX23" fmla="*/ 119922 w 794479"/>
                <a:gd name="connsiteY23" fmla="*/ 45238 h 7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4479" h="705150">
                  <a:moveTo>
                    <a:pt x="119922" y="45238"/>
                  </a:moveTo>
                  <a:cubicBezTo>
                    <a:pt x="164892" y="40241"/>
                    <a:pt x="320379" y="42169"/>
                    <a:pt x="419725" y="30248"/>
                  </a:cubicBezTo>
                  <a:cubicBezTo>
                    <a:pt x="446442" y="27042"/>
                    <a:pt x="467932" y="3239"/>
                    <a:pt x="494676" y="268"/>
                  </a:cubicBezTo>
                  <a:cubicBezTo>
                    <a:pt x="515152" y="-2007"/>
                    <a:pt x="534525" y="10789"/>
                    <a:pt x="554636" y="15258"/>
                  </a:cubicBezTo>
                  <a:cubicBezTo>
                    <a:pt x="725922" y="53321"/>
                    <a:pt x="543308" y="8678"/>
                    <a:pt x="689548" y="45238"/>
                  </a:cubicBezTo>
                  <a:cubicBezTo>
                    <a:pt x="694545" y="60228"/>
                    <a:pt x="698314" y="75685"/>
                    <a:pt x="704538" y="90209"/>
                  </a:cubicBezTo>
                  <a:cubicBezTo>
                    <a:pt x="713340" y="110748"/>
                    <a:pt x="726672" y="129246"/>
                    <a:pt x="734518" y="150169"/>
                  </a:cubicBezTo>
                  <a:cubicBezTo>
                    <a:pt x="763332" y="227006"/>
                    <a:pt x="736014" y="199626"/>
                    <a:pt x="764499" y="285081"/>
                  </a:cubicBezTo>
                  <a:cubicBezTo>
                    <a:pt x="771565" y="306280"/>
                    <a:pt x="784486" y="325055"/>
                    <a:pt x="794479" y="345042"/>
                  </a:cubicBezTo>
                  <a:cubicBezTo>
                    <a:pt x="789482" y="419993"/>
                    <a:pt x="791838" y="495799"/>
                    <a:pt x="779489" y="569894"/>
                  </a:cubicBezTo>
                  <a:cubicBezTo>
                    <a:pt x="776527" y="587665"/>
                    <a:pt x="764498" y="604871"/>
                    <a:pt x="749508" y="614864"/>
                  </a:cubicBezTo>
                  <a:cubicBezTo>
                    <a:pt x="732366" y="626292"/>
                    <a:pt x="709535" y="624858"/>
                    <a:pt x="689548" y="629855"/>
                  </a:cubicBezTo>
                  <a:cubicBezTo>
                    <a:pt x="679554" y="639848"/>
                    <a:pt x="672208" y="653515"/>
                    <a:pt x="659567" y="659835"/>
                  </a:cubicBezTo>
                  <a:cubicBezTo>
                    <a:pt x="641140" y="669048"/>
                    <a:pt x="620124" y="672960"/>
                    <a:pt x="599607" y="674825"/>
                  </a:cubicBezTo>
                  <a:cubicBezTo>
                    <a:pt x="509897" y="682980"/>
                    <a:pt x="419725" y="684818"/>
                    <a:pt x="329784" y="689815"/>
                  </a:cubicBezTo>
                  <a:cubicBezTo>
                    <a:pt x="228373" y="706717"/>
                    <a:pt x="229781" y="718768"/>
                    <a:pt x="119922" y="674825"/>
                  </a:cubicBezTo>
                  <a:cubicBezTo>
                    <a:pt x="106800" y="669576"/>
                    <a:pt x="99935" y="654838"/>
                    <a:pt x="89941" y="644845"/>
                  </a:cubicBezTo>
                  <a:cubicBezTo>
                    <a:pt x="84944" y="524924"/>
                    <a:pt x="93914" y="403599"/>
                    <a:pt x="74951" y="285081"/>
                  </a:cubicBezTo>
                  <a:cubicBezTo>
                    <a:pt x="72455" y="269479"/>
                    <a:pt x="42319" y="279962"/>
                    <a:pt x="29981" y="270091"/>
                  </a:cubicBezTo>
                  <a:cubicBezTo>
                    <a:pt x="15913" y="258836"/>
                    <a:pt x="9994" y="240110"/>
                    <a:pt x="0" y="225120"/>
                  </a:cubicBezTo>
                  <a:cubicBezTo>
                    <a:pt x="6419" y="180185"/>
                    <a:pt x="-5766" y="115577"/>
                    <a:pt x="44971" y="90209"/>
                  </a:cubicBezTo>
                  <a:cubicBezTo>
                    <a:pt x="63398" y="80996"/>
                    <a:pt x="85122" y="80879"/>
                    <a:pt x="104931" y="75219"/>
                  </a:cubicBezTo>
                  <a:cubicBezTo>
                    <a:pt x="120124" y="70878"/>
                    <a:pt x="134101" y="60228"/>
                    <a:pt x="149902" y="60228"/>
                  </a:cubicBezTo>
                  <a:cubicBezTo>
                    <a:pt x="154899" y="60228"/>
                    <a:pt x="74952" y="50235"/>
                    <a:pt x="119922" y="452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756258" y="5358984"/>
              <a:ext cx="257916" cy="2398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039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  <p:bldP spid="330" grpId="0" animBg="1"/>
      <p:bldP spid="331" grpId="0"/>
      <p:bldP spid="332" grpId="0"/>
      <p:bldP spid="333" grpId="0"/>
      <p:bldP spid="7" grpId="0" animBg="1"/>
      <p:bldP spid="2" grpId="0"/>
      <p:bldP spid="3" grpId="0"/>
      <p:bldP spid="4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http://1.bp.blogspot.com/-Zg6aFQnzSS8/UhyouVVIOaI/AAAAAAAAAho/Se5derMloNI/s1600/keratini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607" y="3198611"/>
            <a:ext cx="5958365" cy="35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9959" b="11990"/>
          <a:stretch/>
        </p:blipFill>
        <p:spPr>
          <a:xfrm>
            <a:off x="4324448" y="314794"/>
            <a:ext cx="7322910" cy="5051685"/>
          </a:xfrm>
          <a:prstGeom prst="rect">
            <a:avLst/>
          </a:prstGeom>
        </p:spPr>
      </p:pic>
      <p:sp>
        <p:nvSpPr>
          <p:cNvPr id="224" name="Titre 1"/>
          <p:cNvSpPr>
            <a:spLocks noGrp="1"/>
          </p:cNvSpPr>
          <p:nvPr>
            <p:ph type="title"/>
          </p:nvPr>
        </p:nvSpPr>
        <p:spPr>
          <a:xfrm>
            <a:off x="569624" y="1328236"/>
            <a:ext cx="3222888" cy="157239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Autres cellules de l’épiderme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6213" y="5476509"/>
            <a:ext cx="453566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Cellule de Merkel : récepteur nerveux</a:t>
            </a:r>
            <a:endParaRPr lang="fr-FR" b="1" dirty="0"/>
          </a:p>
        </p:txBody>
      </p:sp>
      <p:sp>
        <p:nvSpPr>
          <p:cNvPr id="225" name="ZoneTexte 224"/>
          <p:cNvSpPr txBox="1"/>
          <p:nvPr/>
        </p:nvSpPr>
        <p:spPr>
          <a:xfrm>
            <a:off x="216213" y="5955871"/>
            <a:ext cx="58011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Cellule de Langerhans : cellule de l’immunité</a:t>
            </a:r>
            <a:endParaRPr lang="fr-FR" b="1" dirty="0"/>
          </a:p>
        </p:txBody>
      </p:sp>
      <p:sp>
        <p:nvSpPr>
          <p:cNvPr id="226" name="ZoneTexte 225"/>
          <p:cNvSpPr txBox="1"/>
          <p:nvPr/>
        </p:nvSpPr>
        <p:spPr>
          <a:xfrm>
            <a:off x="216214" y="6416459"/>
            <a:ext cx="97672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Mélanocyte : cellule qui synthétise la mélanine et qui s’insinue entre les kératinocytes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754256" y="5366479"/>
            <a:ext cx="0" cy="10193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6017406" y="2458388"/>
            <a:ext cx="878070" cy="3682149"/>
            <a:chOff x="6017406" y="2458388"/>
            <a:chExt cx="878070" cy="3682149"/>
          </a:xfrm>
        </p:grpSpPr>
        <p:cxnSp>
          <p:nvCxnSpPr>
            <p:cNvPr id="303" name="Connecteur droit avec flèche 302"/>
            <p:cNvCxnSpPr/>
            <p:nvPr/>
          </p:nvCxnSpPr>
          <p:spPr>
            <a:xfrm flipV="1">
              <a:off x="6895475" y="2458388"/>
              <a:ext cx="1" cy="36821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6017406" y="6140537"/>
              <a:ext cx="8780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4751883" y="5171607"/>
            <a:ext cx="74952" cy="489569"/>
            <a:chOff x="4751883" y="5171607"/>
            <a:chExt cx="74952" cy="489569"/>
          </a:xfrm>
        </p:grpSpPr>
        <p:cxnSp>
          <p:nvCxnSpPr>
            <p:cNvPr id="304" name="Connecteur droit avec flèche 303"/>
            <p:cNvCxnSpPr/>
            <p:nvPr/>
          </p:nvCxnSpPr>
          <p:spPr>
            <a:xfrm flipH="1" flipV="1">
              <a:off x="4826832" y="5171607"/>
              <a:ext cx="3" cy="4895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/>
            <p:cNvCxnSpPr/>
            <p:nvPr/>
          </p:nvCxnSpPr>
          <p:spPr>
            <a:xfrm flipH="1">
              <a:off x="4751883" y="5661175"/>
              <a:ext cx="749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9045103" y="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http://biologiedelapeau.fr</a:t>
            </a:r>
          </a:p>
        </p:txBody>
      </p:sp>
    </p:spTree>
    <p:extLst>
      <p:ext uri="{BB962C8B-B14F-4D97-AF65-F5344CB8AC3E}">
        <p14:creationId xmlns:p14="http://schemas.microsoft.com/office/powerpoint/2010/main" val="36921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6" grpId="0" animBg="1"/>
      <p:bldP spid="225" grpId="0" animBg="1"/>
      <p:bldP spid="22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432" y="-14690"/>
            <a:ext cx="4562332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9624" y="1328236"/>
            <a:ext cx="3222888" cy="157239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Coupe histologique de </a:t>
            </a:r>
            <a:br>
              <a:rPr lang="fr-FR" dirty="0" smtClean="0"/>
            </a:br>
            <a:r>
              <a:rPr lang="fr-FR" dirty="0" smtClean="0"/>
              <a:t>l’épiderme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623684" y="2114436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Membrane basale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23684" y="2893102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Couche basale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23684" y="3671768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Couche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spineuse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623684" y="5229100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Couche cornée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23684" y="4450434"/>
            <a:ext cx="244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Couche granuleuse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23865" y="3685700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Kératinocyte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23866" y="3084365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Mélanocytes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23866" y="4819766"/>
            <a:ext cx="307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Cellule de Langerhans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41432" y="5934670"/>
            <a:ext cx="456233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Coupe de peau </a:t>
            </a:r>
            <a:r>
              <a:rPr lang="fr-FR" dirty="0"/>
              <a:t>humaine </a:t>
            </a:r>
            <a:r>
              <a:rPr lang="fr-FR" dirty="0" smtClean="0"/>
              <a:t>x 400</a:t>
            </a:r>
          </a:p>
          <a:p>
            <a:r>
              <a:rPr lang="fr-FR" dirty="0" smtClean="0"/>
              <a:t>Coloration </a:t>
            </a:r>
            <a:r>
              <a:rPr lang="fr-FR" dirty="0" err="1" smtClean="0"/>
              <a:t>hémalun</a:t>
            </a:r>
            <a:r>
              <a:rPr lang="fr-FR" dirty="0" smtClean="0"/>
              <a:t> éosine </a:t>
            </a:r>
          </a:p>
          <a:p>
            <a:r>
              <a:rPr lang="fr-FR" dirty="0" smtClean="0"/>
              <a:t>Photographie du site </a:t>
            </a:r>
            <a:r>
              <a:rPr lang="fr-FR" dirty="0" smtClean="0">
                <a:hlinkClick r:id="rId3"/>
              </a:rPr>
              <a:t>Bioimage.free.fr 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3" idx="1"/>
          </p:cNvCxnSpPr>
          <p:nvPr/>
        </p:nvCxnSpPr>
        <p:spPr>
          <a:xfrm flipH="1" flipV="1">
            <a:off x="5111317" y="2263515"/>
            <a:ext cx="4512367" cy="355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>
            <a:off x="5526012" y="1573768"/>
            <a:ext cx="605747" cy="709513"/>
          </a:xfrm>
          <a:custGeom>
            <a:avLst/>
            <a:gdLst>
              <a:gd name="connsiteX0" fmla="*/ 50329 w 605747"/>
              <a:gd name="connsiteY0" fmla="*/ 199 h 709513"/>
              <a:gd name="connsiteX1" fmla="*/ 170250 w 605747"/>
              <a:gd name="connsiteY1" fmla="*/ 30180 h 709513"/>
              <a:gd name="connsiteX2" fmla="*/ 215221 w 605747"/>
              <a:gd name="connsiteY2" fmla="*/ 45170 h 709513"/>
              <a:gd name="connsiteX3" fmla="*/ 245201 w 605747"/>
              <a:gd name="connsiteY3" fmla="*/ 90140 h 709513"/>
              <a:gd name="connsiteX4" fmla="*/ 350132 w 605747"/>
              <a:gd name="connsiteY4" fmla="*/ 120121 h 709513"/>
              <a:gd name="connsiteX5" fmla="*/ 410093 w 605747"/>
              <a:gd name="connsiteY5" fmla="*/ 210062 h 709513"/>
              <a:gd name="connsiteX6" fmla="*/ 440073 w 605747"/>
              <a:gd name="connsiteY6" fmla="*/ 300002 h 709513"/>
              <a:gd name="connsiteX7" fmla="*/ 455063 w 605747"/>
              <a:gd name="connsiteY7" fmla="*/ 344973 h 709513"/>
              <a:gd name="connsiteX8" fmla="*/ 545004 w 605747"/>
              <a:gd name="connsiteY8" fmla="*/ 449904 h 709513"/>
              <a:gd name="connsiteX9" fmla="*/ 574985 w 605747"/>
              <a:gd name="connsiteY9" fmla="*/ 539845 h 709513"/>
              <a:gd name="connsiteX10" fmla="*/ 604965 w 605747"/>
              <a:gd name="connsiteY10" fmla="*/ 704737 h 709513"/>
              <a:gd name="connsiteX11" fmla="*/ 559995 w 605747"/>
              <a:gd name="connsiteY11" fmla="*/ 689747 h 709513"/>
              <a:gd name="connsiteX12" fmla="*/ 440073 w 605747"/>
              <a:gd name="connsiteY12" fmla="*/ 674757 h 709513"/>
              <a:gd name="connsiteX13" fmla="*/ 380113 w 605747"/>
              <a:gd name="connsiteY13" fmla="*/ 659766 h 709513"/>
              <a:gd name="connsiteX14" fmla="*/ 350132 w 605747"/>
              <a:gd name="connsiteY14" fmla="*/ 569825 h 709513"/>
              <a:gd name="connsiteX15" fmla="*/ 305162 w 605747"/>
              <a:gd name="connsiteY15" fmla="*/ 539845 h 709513"/>
              <a:gd name="connsiteX16" fmla="*/ 215221 w 605747"/>
              <a:gd name="connsiteY16" fmla="*/ 509865 h 709513"/>
              <a:gd name="connsiteX17" fmla="*/ 170250 w 605747"/>
              <a:gd name="connsiteY17" fmla="*/ 479884 h 709513"/>
              <a:gd name="connsiteX18" fmla="*/ 110290 w 605747"/>
              <a:gd name="connsiteY18" fmla="*/ 464894 h 709513"/>
              <a:gd name="connsiteX19" fmla="*/ 80309 w 605747"/>
              <a:gd name="connsiteY19" fmla="*/ 374953 h 709513"/>
              <a:gd name="connsiteX20" fmla="*/ 35339 w 605747"/>
              <a:gd name="connsiteY20" fmla="*/ 329983 h 709513"/>
              <a:gd name="connsiteX21" fmla="*/ 20349 w 605747"/>
              <a:gd name="connsiteY21" fmla="*/ 285012 h 709513"/>
              <a:gd name="connsiteX22" fmla="*/ 20349 w 605747"/>
              <a:gd name="connsiteY22" fmla="*/ 45170 h 709513"/>
              <a:gd name="connsiteX23" fmla="*/ 50329 w 605747"/>
              <a:gd name="connsiteY23" fmla="*/ 199 h 70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5747" h="709513">
                <a:moveTo>
                  <a:pt x="50329" y="199"/>
                </a:moveTo>
                <a:cubicBezTo>
                  <a:pt x="75313" y="-2299"/>
                  <a:pt x="130498" y="19338"/>
                  <a:pt x="170250" y="30180"/>
                </a:cubicBezTo>
                <a:cubicBezTo>
                  <a:pt x="185494" y="34338"/>
                  <a:pt x="202882" y="35299"/>
                  <a:pt x="215221" y="45170"/>
                </a:cubicBezTo>
                <a:cubicBezTo>
                  <a:pt x="229289" y="56424"/>
                  <a:pt x="231133" y="78886"/>
                  <a:pt x="245201" y="90140"/>
                </a:cubicBezTo>
                <a:cubicBezTo>
                  <a:pt x="254974" y="97958"/>
                  <a:pt x="346218" y="119142"/>
                  <a:pt x="350132" y="120121"/>
                </a:cubicBezTo>
                <a:cubicBezTo>
                  <a:pt x="397113" y="308043"/>
                  <a:pt x="323826" y="72035"/>
                  <a:pt x="410093" y="210062"/>
                </a:cubicBezTo>
                <a:cubicBezTo>
                  <a:pt x="426842" y="236860"/>
                  <a:pt x="430080" y="270022"/>
                  <a:pt x="440073" y="300002"/>
                </a:cubicBezTo>
                <a:cubicBezTo>
                  <a:pt x="445070" y="314992"/>
                  <a:pt x="443890" y="333800"/>
                  <a:pt x="455063" y="344973"/>
                </a:cubicBezTo>
                <a:cubicBezTo>
                  <a:pt x="484781" y="374691"/>
                  <a:pt x="526740" y="408811"/>
                  <a:pt x="545004" y="449904"/>
                </a:cubicBezTo>
                <a:cubicBezTo>
                  <a:pt x="557839" y="478782"/>
                  <a:pt x="569332" y="508753"/>
                  <a:pt x="574985" y="539845"/>
                </a:cubicBezTo>
                <a:cubicBezTo>
                  <a:pt x="584978" y="594809"/>
                  <a:pt x="610524" y="649149"/>
                  <a:pt x="604965" y="704737"/>
                </a:cubicBezTo>
                <a:cubicBezTo>
                  <a:pt x="603393" y="720459"/>
                  <a:pt x="575541" y="692574"/>
                  <a:pt x="559995" y="689747"/>
                </a:cubicBezTo>
                <a:cubicBezTo>
                  <a:pt x="520360" y="682541"/>
                  <a:pt x="480047" y="679754"/>
                  <a:pt x="440073" y="674757"/>
                </a:cubicBezTo>
                <a:cubicBezTo>
                  <a:pt x="420086" y="669760"/>
                  <a:pt x="393520" y="675408"/>
                  <a:pt x="380113" y="659766"/>
                </a:cubicBezTo>
                <a:cubicBezTo>
                  <a:pt x="359547" y="635772"/>
                  <a:pt x="376427" y="587355"/>
                  <a:pt x="350132" y="569825"/>
                </a:cubicBezTo>
                <a:cubicBezTo>
                  <a:pt x="335142" y="559832"/>
                  <a:pt x="321625" y="547162"/>
                  <a:pt x="305162" y="539845"/>
                </a:cubicBezTo>
                <a:cubicBezTo>
                  <a:pt x="276284" y="527010"/>
                  <a:pt x="215221" y="509865"/>
                  <a:pt x="215221" y="509865"/>
                </a:cubicBezTo>
                <a:cubicBezTo>
                  <a:pt x="200231" y="499871"/>
                  <a:pt x="186809" y="486981"/>
                  <a:pt x="170250" y="479884"/>
                </a:cubicBezTo>
                <a:cubicBezTo>
                  <a:pt x="151314" y="471768"/>
                  <a:pt x="123697" y="480536"/>
                  <a:pt x="110290" y="464894"/>
                </a:cubicBezTo>
                <a:cubicBezTo>
                  <a:pt x="89724" y="440900"/>
                  <a:pt x="102655" y="397299"/>
                  <a:pt x="80309" y="374953"/>
                </a:cubicBezTo>
                <a:lnTo>
                  <a:pt x="35339" y="329983"/>
                </a:lnTo>
                <a:cubicBezTo>
                  <a:pt x="30342" y="314993"/>
                  <a:pt x="24690" y="300205"/>
                  <a:pt x="20349" y="285012"/>
                </a:cubicBezTo>
                <a:cubicBezTo>
                  <a:pt x="-5108" y="195915"/>
                  <a:pt x="-8409" y="160201"/>
                  <a:pt x="20349" y="45170"/>
                </a:cubicBezTo>
                <a:cubicBezTo>
                  <a:pt x="22773" y="35475"/>
                  <a:pt x="25345" y="2697"/>
                  <a:pt x="50329" y="199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5073931" y="3867043"/>
            <a:ext cx="697941" cy="435134"/>
          </a:xfrm>
          <a:custGeom>
            <a:avLst/>
            <a:gdLst>
              <a:gd name="connsiteX0" fmla="*/ 7735 w 697941"/>
              <a:gd name="connsiteY0" fmla="*/ 90360 h 435134"/>
              <a:gd name="connsiteX1" fmla="*/ 142646 w 697941"/>
              <a:gd name="connsiteY1" fmla="*/ 45390 h 435134"/>
              <a:gd name="connsiteX2" fmla="*/ 187617 w 697941"/>
              <a:gd name="connsiteY2" fmla="*/ 30400 h 435134"/>
              <a:gd name="connsiteX3" fmla="*/ 217597 w 697941"/>
              <a:gd name="connsiteY3" fmla="*/ 419 h 435134"/>
              <a:gd name="connsiteX4" fmla="*/ 262567 w 697941"/>
              <a:gd name="connsiteY4" fmla="*/ 15409 h 435134"/>
              <a:gd name="connsiteX5" fmla="*/ 367499 w 697941"/>
              <a:gd name="connsiteY5" fmla="*/ 30400 h 435134"/>
              <a:gd name="connsiteX6" fmla="*/ 502410 w 697941"/>
              <a:gd name="connsiteY6" fmla="*/ 105350 h 435134"/>
              <a:gd name="connsiteX7" fmla="*/ 532390 w 697941"/>
              <a:gd name="connsiteY7" fmla="*/ 135331 h 435134"/>
              <a:gd name="connsiteX8" fmla="*/ 577361 w 697941"/>
              <a:gd name="connsiteY8" fmla="*/ 150321 h 435134"/>
              <a:gd name="connsiteX9" fmla="*/ 637321 w 697941"/>
              <a:gd name="connsiteY9" fmla="*/ 180301 h 435134"/>
              <a:gd name="connsiteX10" fmla="*/ 652312 w 697941"/>
              <a:gd name="connsiteY10" fmla="*/ 225272 h 435134"/>
              <a:gd name="connsiteX11" fmla="*/ 697282 w 697941"/>
              <a:gd name="connsiteY11" fmla="*/ 240262 h 435134"/>
              <a:gd name="connsiteX12" fmla="*/ 652312 w 697941"/>
              <a:gd name="connsiteY12" fmla="*/ 375173 h 435134"/>
              <a:gd name="connsiteX13" fmla="*/ 547380 w 697941"/>
              <a:gd name="connsiteY13" fmla="*/ 390164 h 435134"/>
              <a:gd name="connsiteX14" fmla="*/ 382489 w 697941"/>
              <a:gd name="connsiteY14" fmla="*/ 435134 h 435134"/>
              <a:gd name="connsiteX15" fmla="*/ 187617 w 697941"/>
              <a:gd name="connsiteY15" fmla="*/ 420144 h 435134"/>
              <a:gd name="connsiteX16" fmla="*/ 172626 w 697941"/>
              <a:gd name="connsiteY16" fmla="*/ 375173 h 435134"/>
              <a:gd name="connsiteX17" fmla="*/ 127656 w 697941"/>
              <a:gd name="connsiteY17" fmla="*/ 360183 h 435134"/>
              <a:gd name="connsiteX18" fmla="*/ 67695 w 697941"/>
              <a:gd name="connsiteY18" fmla="*/ 330203 h 435134"/>
              <a:gd name="connsiteX19" fmla="*/ 37715 w 697941"/>
              <a:gd name="connsiteY19" fmla="*/ 285232 h 435134"/>
              <a:gd name="connsiteX20" fmla="*/ 7735 w 697941"/>
              <a:gd name="connsiteY20" fmla="*/ 180301 h 435134"/>
              <a:gd name="connsiteX21" fmla="*/ 7735 w 697941"/>
              <a:gd name="connsiteY21" fmla="*/ 90360 h 4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7941" h="435134">
                <a:moveTo>
                  <a:pt x="7735" y="90360"/>
                </a:moveTo>
                <a:lnTo>
                  <a:pt x="142646" y="45390"/>
                </a:lnTo>
                <a:lnTo>
                  <a:pt x="187617" y="30400"/>
                </a:lnTo>
                <a:cubicBezTo>
                  <a:pt x="197610" y="20406"/>
                  <a:pt x="203739" y="3191"/>
                  <a:pt x="217597" y="419"/>
                </a:cubicBezTo>
                <a:cubicBezTo>
                  <a:pt x="233091" y="-2680"/>
                  <a:pt x="247073" y="12310"/>
                  <a:pt x="262567" y="15409"/>
                </a:cubicBezTo>
                <a:cubicBezTo>
                  <a:pt x="297213" y="22338"/>
                  <a:pt x="332522" y="25403"/>
                  <a:pt x="367499" y="30400"/>
                </a:cubicBezTo>
                <a:cubicBezTo>
                  <a:pt x="424047" y="49249"/>
                  <a:pt x="450870" y="53808"/>
                  <a:pt x="502410" y="105350"/>
                </a:cubicBezTo>
                <a:cubicBezTo>
                  <a:pt x="512403" y="115344"/>
                  <a:pt x="520271" y="128060"/>
                  <a:pt x="532390" y="135331"/>
                </a:cubicBezTo>
                <a:cubicBezTo>
                  <a:pt x="545939" y="143461"/>
                  <a:pt x="562837" y="144097"/>
                  <a:pt x="577361" y="150321"/>
                </a:cubicBezTo>
                <a:cubicBezTo>
                  <a:pt x="597900" y="159123"/>
                  <a:pt x="617334" y="170308"/>
                  <a:pt x="637321" y="180301"/>
                </a:cubicBezTo>
                <a:cubicBezTo>
                  <a:pt x="642318" y="195291"/>
                  <a:pt x="641139" y="214099"/>
                  <a:pt x="652312" y="225272"/>
                </a:cubicBezTo>
                <a:cubicBezTo>
                  <a:pt x="663485" y="236445"/>
                  <a:pt x="692941" y="225069"/>
                  <a:pt x="697282" y="240262"/>
                </a:cubicBezTo>
                <a:cubicBezTo>
                  <a:pt x="701420" y="254744"/>
                  <a:pt x="686058" y="360175"/>
                  <a:pt x="652312" y="375173"/>
                </a:cubicBezTo>
                <a:cubicBezTo>
                  <a:pt x="620025" y="389523"/>
                  <a:pt x="582026" y="383235"/>
                  <a:pt x="547380" y="390164"/>
                </a:cubicBezTo>
                <a:cubicBezTo>
                  <a:pt x="462845" y="407071"/>
                  <a:pt x="447100" y="413597"/>
                  <a:pt x="382489" y="435134"/>
                </a:cubicBezTo>
                <a:cubicBezTo>
                  <a:pt x="317532" y="430137"/>
                  <a:pt x="250260" y="438042"/>
                  <a:pt x="187617" y="420144"/>
                </a:cubicBezTo>
                <a:cubicBezTo>
                  <a:pt x="172424" y="415803"/>
                  <a:pt x="183799" y="386346"/>
                  <a:pt x="172626" y="375173"/>
                </a:cubicBezTo>
                <a:cubicBezTo>
                  <a:pt x="161453" y="364000"/>
                  <a:pt x="142179" y="366407"/>
                  <a:pt x="127656" y="360183"/>
                </a:cubicBezTo>
                <a:cubicBezTo>
                  <a:pt x="107117" y="351381"/>
                  <a:pt x="87682" y="340196"/>
                  <a:pt x="67695" y="330203"/>
                </a:cubicBezTo>
                <a:cubicBezTo>
                  <a:pt x="57702" y="315213"/>
                  <a:pt x="45772" y="301346"/>
                  <a:pt x="37715" y="285232"/>
                </a:cubicBezTo>
                <a:cubicBezTo>
                  <a:pt x="25734" y="261269"/>
                  <a:pt x="14140" y="202717"/>
                  <a:pt x="7735" y="180301"/>
                </a:cubicBezTo>
                <a:cubicBezTo>
                  <a:pt x="3394" y="165108"/>
                  <a:pt x="-7256" y="135331"/>
                  <a:pt x="7735" y="9036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6086007" y="464695"/>
            <a:ext cx="509665" cy="615197"/>
          </a:xfrm>
          <a:custGeom>
            <a:avLst/>
            <a:gdLst>
              <a:gd name="connsiteX0" fmla="*/ 74950 w 509665"/>
              <a:gd name="connsiteY0" fmla="*/ 29980 h 615197"/>
              <a:gd name="connsiteX1" fmla="*/ 179882 w 509665"/>
              <a:gd name="connsiteY1" fmla="*/ 0 h 615197"/>
              <a:gd name="connsiteX2" fmla="*/ 254832 w 509665"/>
              <a:gd name="connsiteY2" fmla="*/ 74951 h 615197"/>
              <a:gd name="connsiteX3" fmla="*/ 284813 w 509665"/>
              <a:gd name="connsiteY3" fmla="*/ 104931 h 615197"/>
              <a:gd name="connsiteX4" fmla="*/ 329783 w 509665"/>
              <a:gd name="connsiteY4" fmla="*/ 194872 h 615197"/>
              <a:gd name="connsiteX5" fmla="*/ 389744 w 509665"/>
              <a:gd name="connsiteY5" fmla="*/ 254833 h 615197"/>
              <a:gd name="connsiteX6" fmla="*/ 419724 w 509665"/>
              <a:gd name="connsiteY6" fmla="*/ 344774 h 615197"/>
              <a:gd name="connsiteX7" fmla="*/ 449704 w 509665"/>
              <a:gd name="connsiteY7" fmla="*/ 464695 h 615197"/>
              <a:gd name="connsiteX8" fmla="*/ 509665 w 509665"/>
              <a:gd name="connsiteY8" fmla="*/ 524656 h 615197"/>
              <a:gd name="connsiteX9" fmla="*/ 479685 w 509665"/>
              <a:gd name="connsiteY9" fmla="*/ 614597 h 615197"/>
              <a:gd name="connsiteX10" fmla="*/ 374754 w 509665"/>
              <a:gd name="connsiteY10" fmla="*/ 584616 h 615197"/>
              <a:gd name="connsiteX11" fmla="*/ 314793 w 509665"/>
              <a:gd name="connsiteY11" fmla="*/ 554636 h 615197"/>
              <a:gd name="connsiteX12" fmla="*/ 224852 w 509665"/>
              <a:gd name="connsiteY12" fmla="*/ 524656 h 615197"/>
              <a:gd name="connsiteX13" fmla="*/ 164891 w 509665"/>
              <a:gd name="connsiteY13" fmla="*/ 449705 h 615197"/>
              <a:gd name="connsiteX14" fmla="*/ 104931 w 509665"/>
              <a:gd name="connsiteY14" fmla="*/ 389744 h 615197"/>
              <a:gd name="connsiteX15" fmla="*/ 14990 w 509665"/>
              <a:gd name="connsiteY15" fmla="*/ 239843 h 615197"/>
              <a:gd name="connsiteX16" fmla="*/ 0 w 509665"/>
              <a:gd name="connsiteY16" fmla="*/ 194872 h 615197"/>
              <a:gd name="connsiteX17" fmla="*/ 44970 w 509665"/>
              <a:gd name="connsiteY17" fmla="*/ 104931 h 615197"/>
              <a:gd name="connsiteX18" fmla="*/ 74950 w 509665"/>
              <a:gd name="connsiteY18" fmla="*/ 29980 h 61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9665" h="615197">
                <a:moveTo>
                  <a:pt x="74950" y="29980"/>
                </a:moveTo>
                <a:cubicBezTo>
                  <a:pt x="97435" y="12491"/>
                  <a:pt x="143505" y="0"/>
                  <a:pt x="179882" y="0"/>
                </a:cubicBezTo>
                <a:cubicBezTo>
                  <a:pt x="215859" y="0"/>
                  <a:pt x="238842" y="54964"/>
                  <a:pt x="254832" y="74951"/>
                </a:cubicBezTo>
                <a:cubicBezTo>
                  <a:pt x="263661" y="85987"/>
                  <a:pt x="274819" y="94938"/>
                  <a:pt x="284813" y="104931"/>
                </a:cubicBezTo>
                <a:cubicBezTo>
                  <a:pt x="299322" y="148458"/>
                  <a:pt x="298082" y="157888"/>
                  <a:pt x="329783" y="194872"/>
                </a:cubicBezTo>
                <a:cubicBezTo>
                  <a:pt x="348178" y="216333"/>
                  <a:pt x="389744" y="254833"/>
                  <a:pt x="389744" y="254833"/>
                </a:cubicBezTo>
                <a:cubicBezTo>
                  <a:pt x="399737" y="284813"/>
                  <a:pt x="412059" y="314116"/>
                  <a:pt x="419724" y="344774"/>
                </a:cubicBezTo>
                <a:cubicBezTo>
                  <a:pt x="429717" y="384748"/>
                  <a:pt x="420568" y="435559"/>
                  <a:pt x="449704" y="464695"/>
                </a:cubicBezTo>
                <a:lnTo>
                  <a:pt x="509665" y="524656"/>
                </a:lnTo>
                <a:cubicBezTo>
                  <a:pt x="499672" y="554636"/>
                  <a:pt x="510343" y="622261"/>
                  <a:pt x="479685" y="614597"/>
                </a:cubicBezTo>
                <a:cubicBezTo>
                  <a:pt x="449247" y="606988"/>
                  <a:pt x="404869" y="597523"/>
                  <a:pt x="374754" y="584616"/>
                </a:cubicBezTo>
                <a:cubicBezTo>
                  <a:pt x="354215" y="575813"/>
                  <a:pt x="335541" y="562935"/>
                  <a:pt x="314793" y="554636"/>
                </a:cubicBezTo>
                <a:cubicBezTo>
                  <a:pt x="285451" y="542899"/>
                  <a:pt x="224852" y="524656"/>
                  <a:pt x="224852" y="524656"/>
                </a:cubicBezTo>
                <a:cubicBezTo>
                  <a:pt x="187175" y="411622"/>
                  <a:pt x="242381" y="546566"/>
                  <a:pt x="164891" y="449705"/>
                </a:cubicBezTo>
                <a:cubicBezTo>
                  <a:pt x="106746" y="377024"/>
                  <a:pt x="203050" y="422452"/>
                  <a:pt x="104931" y="389744"/>
                </a:cubicBezTo>
                <a:cubicBezTo>
                  <a:pt x="62306" y="325806"/>
                  <a:pt x="42646" y="304374"/>
                  <a:pt x="14990" y="239843"/>
                </a:cubicBezTo>
                <a:cubicBezTo>
                  <a:pt x="8766" y="225319"/>
                  <a:pt x="4997" y="209862"/>
                  <a:pt x="0" y="194872"/>
                </a:cubicBezTo>
                <a:cubicBezTo>
                  <a:pt x="27483" y="112423"/>
                  <a:pt x="-1523" y="186295"/>
                  <a:pt x="44970" y="104931"/>
                </a:cubicBezTo>
                <a:cubicBezTo>
                  <a:pt x="56057" y="85529"/>
                  <a:pt x="52465" y="47469"/>
                  <a:pt x="74950" y="2998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423127" y="4495274"/>
            <a:ext cx="569626" cy="6313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241199" y="2397876"/>
            <a:ext cx="569626" cy="379281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801194" y="2554290"/>
            <a:ext cx="569626" cy="379281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831935" y="2535301"/>
            <a:ext cx="404530" cy="45509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626727" y="3183597"/>
            <a:ext cx="404530" cy="45509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7020333" y="1813524"/>
            <a:ext cx="404530" cy="45509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ccolade fermante 30"/>
          <p:cNvSpPr/>
          <p:nvPr/>
        </p:nvSpPr>
        <p:spPr>
          <a:xfrm rot="5400000">
            <a:off x="8452496" y="5189430"/>
            <a:ext cx="361278" cy="682447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ccolade fermante 31"/>
          <p:cNvSpPr/>
          <p:nvPr/>
        </p:nvSpPr>
        <p:spPr>
          <a:xfrm rot="5400000">
            <a:off x="6952021" y="4266473"/>
            <a:ext cx="361276" cy="988136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ccolade fermante 35"/>
          <p:cNvSpPr/>
          <p:nvPr/>
        </p:nvSpPr>
        <p:spPr>
          <a:xfrm rot="5400000">
            <a:off x="5951121" y="3774431"/>
            <a:ext cx="361276" cy="988136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ccolade fermante 36"/>
          <p:cNvSpPr/>
          <p:nvPr/>
        </p:nvSpPr>
        <p:spPr>
          <a:xfrm rot="5400000">
            <a:off x="5161683" y="3457780"/>
            <a:ext cx="323993" cy="495326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 l’épiderme : le derme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062957" y="1617034"/>
            <a:ext cx="3297836" cy="109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Tissu </a:t>
            </a:r>
            <a:r>
              <a:rPr lang="fr-FR" sz="2800" dirty="0" smtClean="0">
                <a:solidFill>
                  <a:schemeClr val="tx1"/>
                </a:solidFill>
              </a:rPr>
              <a:t>conjonctif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716" y="2968053"/>
            <a:ext cx="2655131" cy="11067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C</a:t>
            </a:r>
            <a:r>
              <a:rPr lang="fr-FR" sz="2800" dirty="0" smtClean="0">
                <a:solidFill>
                  <a:schemeClr val="tx1"/>
                </a:solidFill>
              </a:rPr>
              <a:t>ellules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7074" y="2973019"/>
            <a:ext cx="2586428" cy="11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Gel et liquides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046" y="2973019"/>
            <a:ext cx="2446829" cy="11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F</a:t>
            </a:r>
            <a:r>
              <a:rPr lang="fr-FR" sz="2800" dirty="0" smtClean="0">
                <a:solidFill>
                  <a:schemeClr val="tx1"/>
                </a:solidFill>
              </a:rPr>
              <a:t>ibres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2" name="Légende à une bordure 1 11"/>
          <p:cNvSpPr/>
          <p:nvPr/>
        </p:nvSpPr>
        <p:spPr>
          <a:xfrm>
            <a:off x="434716" y="4676932"/>
            <a:ext cx="2655131" cy="1998755"/>
          </a:xfrm>
          <a:prstGeom prst="accentCallout1">
            <a:avLst>
              <a:gd name="adj1" fmla="val 3751"/>
              <a:gd name="adj2" fmla="val -3816"/>
              <a:gd name="adj3" fmla="val -47523"/>
              <a:gd name="adj4" fmla="val 263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 smtClean="0">
                <a:solidFill>
                  <a:schemeClr val="tx1"/>
                </a:solidFill>
              </a:rPr>
              <a:t>Fibroblastes synthétisant les fibres</a:t>
            </a:r>
          </a:p>
          <a:p>
            <a:pPr algn="ctr"/>
            <a:r>
              <a:rPr lang="fr-FR" sz="2200" dirty="0" smtClean="0">
                <a:solidFill>
                  <a:schemeClr val="tx1"/>
                </a:solidFill>
              </a:rPr>
              <a:t>Lymphocytes 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3" name="Légende à une bordure 2 12"/>
          <p:cNvSpPr/>
          <p:nvPr/>
        </p:nvSpPr>
        <p:spPr>
          <a:xfrm>
            <a:off x="3265046" y="4676932"/>
            <a:ext cx="2446829" cy="1986295"/>
          </a:xfrm>
          <a:prstGeom prst="accentCallout2">
            <a:avLst>
              <a:gd name="adj1" fmla="val -3157"/>
              <a:gd name="adj2" fmla="val -3026"/>
              <a:gd name="adj3" fmla="val -25065"/>
              <a:gd name="adj4" fmla="val 31315"/>
              <a:gd name="adj5" fmla="val -43987"/>
              <a:gd name="adj6" fmla="val 5948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 smtClean="0">
                <a:solidFill>
                  <a:schemeClr val="tx1"/>
                </a:solidFill>
              </a:rPr>
              <a:t>Collagène, élastine et fibronectine donnant souplesse, élasticité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4" name="Légende à une bordure 1 13"/>
          <p:cNvSpPr/>
          <p:nvPr/>
        </p:nvSpPr>
        <p:spPr>
          <a:xfrm>
            <a:off x="5887074" y="4676932"/>
            <a:ext cx="2586428" cy="1998755"/>
          </a:xfrm>
          <a:prstGeom prst="accentCallout1">
            <a:avLst>
              <a:gd name="adj1" fmla="val 0"/>
              <a:gd name="adj2" fmla="val 103248"/>
              <a:gd name="adj3" fmla="val -35653"/>
              <a:gd name="adj4" fmla="val 434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 smtClean="0">
                <a:solidFill>
                  <a:schemeClr val="tx1"/>
                </a:solidFill>
              </a:rPr>
              <a:t>Gel de polymères glucidiques et réseau de vaisseaux sanguins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48701" y="2973019"/>
            <a:ext cx="2645763" cy="11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Glandes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6" name="Légende à une bordure 1 15"/>
          <p:cNvSpPr/>
          <p:nvPr/>
        </p:nvSpPr>
        <p:spPr>
          <a:xfrm>
            <a:off x="8708036" y="4676932"/>
            <a:ext cx="2586428" cy="1998755"/>
          </a:xfrm>
          <a:prstGeom prst="accentCallout1">
            <a:avLst>
              <a:gd name="adj1" fmla="val -5250"/>
              <a:gd name="adj2" fmla="val 103248"/>
              <a:gd name="adj3" fmla="val -40903"/>
              <a:gd name="adj4" fmla="val 545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 smtClean="0">
                <a:solidFill>
                  <a:schemeClr val="tx1"/>
                </a:solidFill>
              </a:rPr>
              <a:t>Sébacées productrices de sébum</a:t>
            </a:r>
          </a:p>
          <a:p>
            <a:pPr algn="just"/>
            <a:r>
              <a:rPr lang="fr-FR" sz="2200" dirty="0" smtClean="0">
                <a:solidFill>
                  <a:schemeClr val="tx1"/>
                </a:solidFill>
              </a:rPr>
              <a:t>Sudoripares élaborant la sueur</a:t>
            </a:r>
            <a:endParaRPr lang="fr-F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quer ici pour revenir au menu des fibres élastiqu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24854" y="1300396"/>
            <a:ext cx="3048001" cy="212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Coupe </a:t>
            </a:r>
          </a:p>
          <a:p>
            <a:r>
              <a:rPr lang="fr-FR" sz="3600" dirty="0" smtClean="0"/>
              <a:t>histologique </a:t>
            </a:r>
          </a:p>
          <a:p>
            <a:r>
              <a:rPr lang="fr-FR" sz="3600" dirty="0" smtClean="0"/>
              <a:t>du derme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1075429" y="4816651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Fibroblaste</a:t>
            </a:r>
            <a:endParaRPr lang="fr-FR" b="1" dirty="0"/>
          </a:p>
        </p:txBody>
      </p:sp>
      <p:sp>
        <p:nvSpPr>
          <p:cNvPr id="6" name="Accolade fermante 5"/>
          <p:cNvSpPr/>
          <p:nvPr/>
        </p:nvSpPr>
        <p:spPr>
          <a:xfrm>
            <a:off x="4735528" y="0"/>
            <a:ext cx="361276" cy="2668249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4735528" y="2668251"/>
            <a:ext cx="361276" cy="3543418"/>
          </a:xfrm>
          <a:prstGeom prst="rightBrace">
            <a:avLst>
              <a:gd name="adj1" fmla="val 8333"/>
              <a:gd name="adj2" fmla="val 4907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24329" y="5198675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Fibres d’élastine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048001" y="6211669"/>
            <a:ext cx="914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Coupe de peau x 400  coloration de </a:t>
            </a:r>
            <a:r>
              <a:rPr lang="fr-FR" dirty="0" err="1" smtClean="0"/>
              <a:t>Weigert</a:t>
            </a:r>
            <a:endParaRPr lang="fr-FR" dirty="0" smtClean="0"/>
          </a:p>
          <a:p>
            <a:pPr algn="ctr"/>
            <a:r>
              <a:rPr lang="fr-FR" dirty="0" smtClean="0"/>
              <a:t>Photographie du site </a:t>
            </a:r>
            <a:r>
              <a:rPr lang="fr-FR" dirty="0" smtClean="0">
                <a:hlinkClick r:id="rId3"/>
              </a:rPr>
              <a:t>Bioimage.free.fr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5666" y="1070231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épiderme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55666" y="4085353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derme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767502" y="4982981"/>
            <a:ext cx="147471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988492" y="5374597"/>
            <a:ext cx="2617829" cy="87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9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7832"/>
            <a:ext cx="5998571" cy="635016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402053" y="68373"/>
            <a:ext cx="5386466" cy="507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Glandes du derme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5703837"/>
            <a:ext cx="534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lande sébacée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acineuse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ramifiée 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à la base d’un follicule pileux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5998570" cy="644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Coupe de peau x 100  coloration </a:t>
            </a:r>
            <a:r>
              <a:rPr lang="fr-FR" dirty="0" err="1" smtClean="0"/>
              <a:t>Hémalun</a:t>
            </a:r>
            <a:r>
              <a:rPr lang="fr-FR" dirty="0" smtClean="0"/>
              <a:t> éosine</a:t>
            </a:r>
          </a:p>
          <a:p>
            <a:pPr algn="ctr"/>
            <a:r>
              <a:rPr lang="fr-FR" dirty="0" smtClean="0"/>
              <a:t>Photographie du site </a:t>
            </a:r>
            <a:r>
              <a:rPr lang="fr-FR" dirty="0" smtClean="0">
                <a:hlinkClick r:id="rId3"/>
              </a:rPr>
              <a:t>Bioimage.free.fr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571" y="1175469"/>
            <a:ext cx="6193430" cy="572697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998570" y="644577"/>
            <a:ext cx="6145363" cy="668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Coupe de peau x 200  coloration </a:t>
            </a:r>
            <a:r>
              <a:rPr lang="fr-FR" dirty="0" err="1" smtClean="0"/>
              <a:t>Hémalun</a:t>
            </a:r>
            <a:r>
              <a:rPr lang="fr-FR" dirty="0" smtClean="0"/>
              <a:t> éosine</a:t>
            </a:r>
          </a:p>
          <a:p>
            <a:pPr algn="ctr"/>
            <a:r>
              <a:rPr lang="fr-FR" dirty="0" smtClean="0"/>
              <a:t>Photographie du site </a:t>
            </a:r>
            <a:r>
              <a:rPr lang="fr-FR" dirty="0" smtClean="0">
                <a:hlinkClick r:id="rId3"/>
              </a:rPr>
              <a:t>Bioimage.free.fr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35907" y="6350168"/>
            <a:ext cx="551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Glande sudoripare tubulaire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3" grpId="0" animBg="1"/>
      <p:bldP spid="9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1549</TotalTime>
  <Words>516</Words>
  <Application>Microsoft Office PowerPoint</Application>
  <PresentationFormat>Grand écran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Brin</vt:lpstr>
      <vt:lpstr>La peau dans tous ses états</vt:lpstr>
      <vt:lpstr>Le peau, un organe bien particulier</vt:lpstr>
      <vt:lpstr>Le tissu superficiel de la peau : l’épiderme</vt:lpstr>
      <vt:lpstr>Présentation PowerPoint</vt:lpstr>
      <vt:lpstr>Autres cellules de l’épiderme</vt:lpstr>
      <vt:lpstr>Coupe histologique de  l’épiderme</vt:lpstr>
      <vt:lpstr>Sous l’épiderme : le derme</vt:lpstr>
      <vt:lpstr>Présentation PowerPoint</vt:lpstr>
      <vt:lpstr>Présentation PowerPoint</vt:lpstr>
      <vt:lpstr>Sous le derme : l’hypoderme</vt:lpstr>
      <vt:lpstr>Présentation PowerPoint</vt:lpstr>
      <vt:lpstr>Les rôles de la peau</vt:lpstr>
      <vt:lpstr>Les rôles de la peau</vt:lpstr>
      <vt:lpstr>Les rôles de la peau</vt:lpstr>
      <vt:lpstr>Les rôles de la peau</vt:lpstr>
      <vt:lpstr>Les rôles de la peau</vt:lpstr>
      <vt:lpstr>Des sites pour approfondir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peau dans tous ses états</dc:title>
  <dc:creator>Cathy</dc:creator>
  <cp:lastModifiedBy>Cathy</cp:lastModifiedBy>
  <cp:revision>61</cp:revision>
  <dcterms:created xsi:type="dcterms:W3CDTF">2014-03-26T16:14:16Z</dcterms:created>
  <dcterms:modified xsi:type="dcterms:W3CDTF">2022-10-01T14:51:30Z</dcterms:modified>
</cp:coreProperties>
</file>