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7" r:id="rId3"/>
    <p:sldId id="259" r:id="rId4"/>
    <p:sldId id="263" r:id="rId5"/>
    <p:sldId id="260" r:id="rId6"/>
    <p:sldId id="265" r:id="rId7"/>
    <p:sldId id="261" r:id="rId8"/>
    <p:sldId id="264" r:id="rId9"/>
    <p:sldId id="258" r:id="rId10"/>
    <p:sldId id="266" r:id="rId11"/>
    <p:sldId id="262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A76EB9D5-7E1A-4433-8B21-2237CC26FA2C}" type="datetimeFigureOut">
              <a:rPr lang="en-US" dirty="0"/>
              <a:t>10/9/2017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98A19-B9D6-4696-A74D-9FEF900C8B6A}" type="datetimeFigureOut">
              <a:rPr lang="en-US" dirty="0"/>
              <a:t>10/9/2017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05100-39B0-4914-BBD6-34F267582565}" type="datetimeFigureOut">
              <a:rPr lang="en-US" dirty="0"/>
              <a:t>10/9/2017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EF837-FEDB-44F2-8FB5-4F56FC548A33}" type="datetimeFigureOut">
              <a:rPr lang="en-US" dirty="0"/>
              <a:t>10/9/2017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1784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tx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4EC2AB55-62C0-407E-B706-C907B44B0BFC}" type="datetimeFigureOut">
              <a:rPr lang="en-US" dirty="0"/>
              <a:t>10/9/2017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BB33F-FEF5-4E73-A5F9-307689FE77C6}" type="datetimeFigureOut">
              <a:rPr lang="en-US" dirty="0"/>
              <a:t>10/9/2017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B5FA4-F0B8-4D71-BC92-932E3A1502F8}" type="datetimeFigureOut">
              <a:rPr lang="en-US" dirty="0"/>
              <a:t>10/9/2017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89F80-C2CE-4D6A-80E4-D3515AD92BC6}" type="datetimeFigureOut">
              <a:rPr lang="en-US" dirty="0"/>
              <a:t>10/9/2017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4220E-EF40-477E-B84C-637FC7CE78DB}" type="datetimeFigureOut">
              <a:rPr lang="en-US" dirty="0"/>
              <a:t>10/9/2017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B8D63-E026-4E54-B301-C824E1BD14F3}" type="datetimeFigureOut">
              <a:rPr lang="en-US" dirty="0"/>
              <a:t>10/9/2017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56032"/>
          </a:xfrm>
        </p:spPr>
        <p:txBody>
          <a:bodyPr/>
          <a:lstStyle/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6C423185-9573-406A-8068-0AB4F2335019}" type="datetimeFigureOut">
              <a:rPr lang="en-US" dirty="0"/>
              <a:t>10/9/2017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56032"/>
          </a:xfrm>
        </p:spPr>
        <p:txBody>
          <a:bodyPr/>
          <a:lstStyle/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C5516DA-9D86-4E1E-A623-C11F9F74EB59}" type="datetimeFigureOut">
              <a:rPr lang="en-US" dirty="0"/>
              <a:t>10/9/2017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padlet.com/eai72_lemans1/ideefinlande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sz="6000" dirty="0" smtClean="0">
                <a:solidFill>
                  <a:schemeClr val="bg1">
                    <a:lumMod val="50000"/>
                  </a:schemeClr>
                </a:solidFill>
              </a:rPr>
              <a:t>Le climat scolaire dans les écoles finlandaises</a:t>
            </a:r>
            <a:endParaRPr lang="fr-FR" sz="6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Compte-rendu mobilité Erasmus + février 2017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070" y="386366"/>
            <a:ext cx="3449861" cy="1704896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7938" y="3803829"/>
            <a:ext cx="3048000" cy="293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752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608444" y="2788868"/>
            <a:ext cx="4972988" cy="920247"/>
          </a:xfrm>
        </p:spPr>
        <p:txBody>
          <a:bodyPr>
            <a:normAutofit/>
          </a:bodyPr>
          <a:lstStyle/>
          <a:p>
            <a:r>
              <a:rPr lang="fr-FR" sz="2800" dirty="0" smtClean="0"/>
              <a:t>En rapporter le meilleur…</a:t>
            </a:r>
            <a:endParaRPr lang="fr-FR" sz="2800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3490175" y="1233449"/>
            <a:ext cx="4790939" cy="78561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Pour conclure….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885" y="2195395"/>
            <a:ext cx="5214649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91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49222" y="2853262"/>
            <a:ext cx="9070848" cy="1383887"/>
          </a:xfrm>
        </p:spPr>
        <p:txBody>
          <a:bodyPr>
            <a:normAutofit/>
          </a:bodyPr>
          <a:lstStyle/>
          <a:p>
            <a:pPr marL="285750" indent="-285750">
              <a:buFontTx/>
              <a:buChar char="-"/>
            </a:pPr>
            <a:r>
              <a:rPr lang="fr-FR" dirty="0" smtClean="0">
                <a:solidFill>
                  <a:schemeClr val="tx1"/>
                </a:solidFill>
                <a:latin typeface="Century Gothic"/>
              </a:rPr>
              <a:t>Le </a:t>
            </a:r>
            <a:r>
              <a:rPr lang="fr-FR" dirty="0" err="1">
                <a:solidFill>
                  <a:schemeClr val="tx1"/>
                </a:solidFill>
                <a:latin typeface="Century Gothic"/>
              </a:rPr>
              <a:t>padlet</a:t>
            </a:r>
            <a:r>
              <a:rPr lang="fr-FR" dirty="0">
                <a:solidFill>
                  <a:schemeClr val="tx1"/>
                </a:solidFill>
                <a:latin typeface="Century Gothic"/>
              </a:rPr>
              <a:t> « idées Finlande » :</a:t>
            </a:r>
            <a:r>
              <a:rPr lang="fr-FR" dirty="0">
                <a:solidFill>
                  <a:srgbClr val="545454"/>
                </a:solidFill>
                <a:latin typeface="Century Gothic"/>
              </a:rPr>
              <a:t> </a:t>
            </a:r>
            <a:r>
              <a:rPr lang="fr-FR" u="sng" dirty="0">
                <a:solidFill>
                  <a:srgbClr val="90BB23"/>
                </a:solidFill>
                <a:latin typeface="Century Gothic"/>
                <a:hlinkClick r:id="rId2"/>
              </a:rPr>
              <a:t>https://</a:t>
            </a:r>
            <a:r>
              <a:rPr lang="fr-FR" u="sng" dirty="0" smtClean="0">
                <a:solidFill>
                  <a:srgbClr val="90BB23"/>
                </a:solidFill>
                <a:latin typeface="Century Gothic"/>
                <a:hlinkClick r:id="rId2"/>
              </a:rPr>
              <a:t>padlet.com/eai72_lemans1/ideefinlande</a:t>
            </a:r>
            <a:endParaRPr lang="fr-FR" u="sng" dirty="0">
              <a:solidFill>
                <a:srgbClr val="90BB23"/>
              </a:solidFill>
              <a:latin typeface="Century Gothic"/>
            </a:endParaRPr>
          </a:p>
          <a:p>
            <a:pPr marL="285750" indent="-285750">
              <a:buFontTx/>
              <a:buChar char="-"/>
            </a:pPr>
            <a:r>
              <a:rPr lang="fr-FR" dirty="0" smtClean="0">
                <a:solidFill>
                  <a:schemeClr val="tx1"/>
                </a:solidFill>
                <a:latin typeface="Century Gothic"/>
              </a:rPr>
              <a:t>Site de la DSDEN /</a:t>
            </a:r>
            <a:r>
              <a:rPr lang="fr-FR" dirty="0" err="1" smtClean="0">
                <a:solidFill>
                  <a:schemeClr val="tx1"/>
                </a:solidFill>
                <a:latin typeface="Century Gothic"/>
              </a:rPr>
              <a:t>viepédagogique</a:t>
            </a:r>
            <a:r>
              <a:rPr lang="fr-FR" dirty="0" smtClean="0">
                <a:solidFill>
                  <a:schemeClr val="tx1"/>
                </a:solidFill>
                <a:latin typeface="Century Gothic"/>
              </a:rPr>
              <a:t>/</a:t>
            </a:r>
            <a:r>
              <a:rPr lang="fr-FR" dirty="0" err="1" smtClean="0">
                <a:solidFill>
                  <a:schemeClr val="tx1"/>
                </a:solidFill>
                <a:latin typeface="Century Gothic"/>
              </a:rPr>
              <a:t>languesvivantes</a:t>
            </a:r>
            <a:r>
              <a:rPr lang="fr-FR" dirty="0" smtClean="0">
                <a:solidFill>
                  <a:schemeClr val="tx1"/>
                </a:solidFill>
                <a:latin typeface="Century Gothic"/>
              </a:rPr>
              <a:t>/</a:t>
            </a:r>
            <a:r>
              <a:rPr lang="fr-FR" dirty="0" err="1" smtClean="0">
                <a:solidFill>
                  <a:schemeClr val="tx1"/>
                </a:solidFill>
                <a:latin typeface="Century Gothic"/>
              </a:rPr>
              <a:t>mobilangueécoleerasmus</a:t>
            </a:r>
            <a:endParaRPr lang="fr-FR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4975537" y="1233449"/>
            <a:ext cx="2494209" cy="78561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Pour aller plus loin…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04211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741" y="360608"/>
            <a:ext cx="9645566" cy="6156102"/>
          </a:xfrm>
          <a:prstGeom prst="rect">
            <a:avLst/>
          </a:prstGeom>
        </p:spPr>
      </p:pic>
      <p:pic>
        <p:nvPicPr>
          <p:cNvPr id="5" name="Image 2"/>
          <p:cNvPicPr/>
          <p:nvPr/>
        </p:nvPicPr>
        <p:blipFill>
          <a:blip r:embed="rId3"/>
          <a:stretch/>
        </p:blipFill>
        <p:spPr>
          <a:xfrm>
            <a:off x="1017431" y="360608"/>
            <a:ext cx="10470524" cy="6156102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12203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35950" y="2369713"/>
            <a:ext cx="9068586" cy="1449466"/>
          </a:xfrm>
        </p:spPr>
        <p:txBody>
          <a:bodyPr/>
          <a:lstStyle/>
          <a:p>
            <a:r>
              <a:rPr lang="fr-FR" dirty="0" smtClean="0">
                <a:solidFill>
                  <a:schemeClr val="bg1">
                    <a:lumMod val="50000"/>
                  </a:schemeClr>
                </a:solidFill>
              </a:rPr>
              <a:t>Un climat scolaire apaisé</a:t>
            </a:r>
            <a:endParaRPr lang="fr-F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Rectangle à coins arrondis 3"/>
          <p:cNvSpPr/>
          <p:nvPr/>
        </p:nvSpPr>
        <p:spPr>
          <a:xfrm>
            <a:off x="231819" y="4520484"/>
            <a:ext cx="3799268" cy="16920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Une attention particulière donnée aux espaces</a:t>
            </a:r>
            <a:endParaRPr lang="fr-FR" sz="24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4170609" y="4520484"/>
            <a:ext cx="3799268" cy="16920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Un rythme adapté </a:t>
            </a:r>
            <a:endParaRPr lang="fr-FR" sz="24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8109399" y="4520484"/>
            <a:ext cx="3799268" cy="16920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Une posture enseignante sereine</a:t>
            </a:r>
            <a:endParaRPr lang="fr-FR" sz="24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5065690" y="1233449"/>
            <a:ext cx="2009105" cy="78561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041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8659" y="154516"/>
            <a:ext cx="5563133" cy="4172462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857" y="2865530"/>
            <a:ext cx="4936360" cy="3702371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1641" y="107657"/>
            <a:ext cx="3781953" cy="5515745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0177" y="1704436"/>
            <a:ext cx="3381847" cy="5039428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537" y="231887"/>
            <a:ext cx="3705742" cy="261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08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bg1">
                    <a:lumMod val="50000"/>
                  </a:schemeClr>
                </a:solidFill>
              </a:rPr>
              <a:t>Une école qui fait confiance </a:t>
            </a:r>
            <a:endParaRPr lang="fr-F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Rectangle à coins arrondis 3"/>
          <p:cNvSpPr/>
          <p:nvPr/>
        </p:nvSpPr>
        <p:spPr>
          <a:xfrm>
            <a:off x="5065690" y="1233449"/>
            <a:ext cx="2009105" cy="78561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936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76"/>
          <p:cNvPicPr/>
          <p:nvPr/>
        </p:nvPicPr>
        <p:blipFill>
          <a:blip r:embed="rId2"/>
          <a:stretch/>
        </p:blipFill>
        <p:spPr>
          <a:xfrm>
            <a:off x="7342446" y="597958"/>
            <a:ext cx="3955080" cy="3037279"/>
          </a:xfrm>
          <a:prstGeom prst="rect">
            <a:avLst/>
          </a:prstGeom>
          <a:ln>
            <a:noFill/>
          </a:ln>
        </p:spPr>
      </p:pic>
      <p:pic>
        <p:nvPicPr>
          <p:cNvPr id="6" name="Image 62"/>
          <p:cNvPicPr/>
          <p:nvPr/>
        </p:nvPicPr>
        <p:blipFill>
          <a:blip r:embed="rId3"/>
          <a:stretch/>
        </p:blipFill>
        <p:spPr>
          <a:xfrm>
            <a:off x="1041700" y="1174804"/>
            <a:ext cx="6300746" cy="4491020"/>
          </a:xfrm>
          <a:prstGeom prst="rect">
            <a:avLst/>
          </a:prstGeom>
          <a:ln>
            <a:noFill/>
          </a:ln>
        </p:spPr>
      </p:pic>
      <p:sp>
        <p:nvSpPr>
          <p:cNvPr id="11" name="CustomShape 24"/>
          <p:cNvSpPr/>
          <p:nvPr/>
        </p:nvSpPr>
        <p:spPr>
          <a:xfrm>
            <a:off x="7983335" y="3858196"/>
            <a:ext cx="2452620" cy="1396385"/>
          </a:xfrm>
          <a:prstGeom prst="rect">
            <a:avLst/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fr-FR" sz="2000" b="1" strike="noStrike" dirty="0">
                <a:solidFill>
                  <a:srgbClr val="FFFFFF"/>
                </a:solidFill>
                <a:latin typeface="Gill Sans MT"/>
              </a:rPr>
              <a:t>Confiance</a:t>
            </a:r>
            <a:endParaRPr sz="2000" dirty="0"/>
          </a:p>
          <a:p>
            <a:pPr algn="ctr">
              <a:lnSpc>
                <a:spcPct val="100000"/>
              </a:lnSpc>
            </a:pPr>
            <a:r>
              <a:rPr lang="fr-FR" sz="2000" b="1" strike="noStrike" dirty="0">
                <a:solidFill>
                  <a:srgbClr val="FFFFFF"/>
                </a:solidFill>
                <a:latin typeface="Gill Sans MT"/>
              </a:rPr>
              <a:t>Autonomie</a:t>
            </a:r>
            <a:endParaRPr sz="2000" dirty="0"/>
          </a:p>
          <a:p>
            <a:pPr algn="ctr">
              <a:lnSpc>
                <a:spcPct val="100000"/>
              </a:lnSpc>
            </a:pPr>
            <a:r>
              <a:rPr lang="fr-FR" sz="2000" b="1" strike="noStrike" dirty="0">
                <a:solidFill>
                  <a:srgbClr val="FFFFFF"/>
                </a:solidFill>
                <a:latin typeface="Gill Sans MT"/>
              </a:rPr>
              <a:t>Contrat</a:t>
            </a:r>
            <a:endParaRPr sz="2000" dirty="0"/>
          </a:p>
          <a:p>
            <a:pPr algn="ctr">
              <a:lnSpc>
                <a:spcPct val="100000"/>
              </a:lnSpc>
            </a:pPr>
            <a:r>
              <a:rPr lang="fr-FR" sz="2000" b="1" strike="noStrike" dirty="0" smtClean="0">
                <a:solidFill>
                  <a:srgbClr val="FFFFFF"/>
                </a:solidFill>
                <a:latin typeface="Gill Sans MT"/>
              </a:rPr>
              <a:t>Respect…</a:t>
            </a:r>
            <a:endParaRPr sz="2000" dirty="0"/>
          </a:p>
        </p:txBody>
      </p:sp>
    </p:spTree>
    <p:extLst>
      <p:ext uri="{BB962C8B-B14F-4D97-AF65-F5344CB8AC3E}">
        <p14:creationId xmlns:p14="http://schemas.microsoft.com/office/powerpoint/2010/main" val="2025495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bg1">
                    <a:lumMod val="50000"/>
                  </a:schemeClr>
                </a:solidFill>
              </a:rPr>
              <a:t>Mais Une école exigeante </a:t>
            </a:r>
            <a:endParaRPr lang="fr-F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Rectangle à coins arrondis 3"/>
          <p:cNvSpPr/>
          <p:nvPr/>
        </p:nvSpPr>
        <p:spPr>
          <a:xfrm>
            <a:off x="5065690" y="1233449"/>
            <a:ext cx="2009105" cy="78561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5948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4"/>
          <p:cNvPicPr/>
          <p:nvPr/>
        </p:nvPicPr>
        <p:blipFill>
          <a:blip r:embed="rId2"/>
          <a:stretch/>
        </p:blipFill>
        <p:spPr>
          <a:xfrm>
            <a:off x="4661108" y="812543"/>
            <a:ext cx="3046680" cy="3046680"/>
          </a:xfrm>
          <a:prstGeom prst="rect">
            <a:avLst/>
          </a:prstGeom>
          <a:ln>
            <a:noFill/>
          </a:ln>
        </p:spPr>
      </p:pic>
      <p:sp>
        <p:nvSpPr>
          <p:cNvPr id="6" name="TextShape 1"/>
          <p:cNvSpPr txBox="1"/>
          <p:nvPr/>
        </p:nvSpPr>
        <p:spPr>
          <a:xfrm>
            <a:off x="2204838" y="4266456"/>
            <a:ext cx="7727400" cy="988200"/>
          </a:xfrm>
          <a:prstGeom prst="rect">
            <a:avLst/>
          </a:prstGeom>
          <a:solidFill>
            <a:schemeClr val="bg1">
              <a:lumMod val="50000"/>
              <a:alpha val="15000"/>
            </a:schemeClr>
          </a:solidFill>
          <a:ln w="31680">
            <a:solidFill>
              <a:srgbClr val="FFFFFF"/>
            </a:solidFill>
            <a:miter/>
          </a:ln>
        </p:spPr>
        <p:txBody>
          <a:bodyPr lIns="182880" tIns="182880" rIns="182880" bIns="182880" anchor="ctr"/>
          <a:lstStyle/>
          <a:p>
            <a:pPr algn="ctr">
              <a:lnSpc>
                <a:spcPct val="90000"/>
              </a:lnSpc>
            </a:pPr>
            <a:r>
              <a:rPr lang="en-US" sz="2800" strike="noStrike" dirty="0">
                <a:solidFill>
                  <a:schemeClr val="bg1">
                    <a:lumMod val="50000"/>
                  </a:schemeClr>
                </a:solidFill>
                <a:latin typeface="Gill Sans MT"/>
              </a:rPr>
              <a:t>Un </a:t>
            </a:r>
            <a:r>
              <a:rPr lang="en-US" sz="2800" strike="noStrike" dirty="0" err="1">
                <a:solidFill>
                  <a:schemeClr val="bg1">
                    <a:lumMod val="50000"/>
                  </a:schemeClr>
                </a:solidFill>
                <a:latin typeface="Gill Sans MT"/>
              </a:rPr>
              <a:t>exemple</a:t>
            </a:r>
            <a:r>
              <a:rPr lang="en-US" sz="2800" strike="noStrike" dirty="0">
                <a:solidFill>
                  <a:schemeClr val="bg1">
                    <a:lumMod val="50000"/>
                  </a:schemeClr>
                </a:solidFill>
                <a:latin typeface="Gill Sans MT"/>
              </a:rPr>
              <a:t> : </a:t>
            </a:r>
            <a:r>
              <a:rPr lang="en-US" sz="2800" strike="noStrike" dirty="0" err="1">
                <a:solidFill>
                  <a:schemeClr val="bg1">
                    <a:lumMod val="50000"/>
                  </a:schemeClr>
                </a:solidFill>
                <a:latin typeface="Gill Sans MT"/>
              </a:rPr>
              <a:t>Responsabiliser</a:t>
            </a:r>
            <a:r>
              <a:rPr lang="en-US" sz="2800" strike="noStrike" dirty="0">
                <a:solidFill>
                  <a:schemeClr val="bg1">
                    <a:lumMod val="50000"/>
                  </a:schemeClr>
                </a:solidFill>
                <a:latin typeface="Gill Sans MT"/>
              </a:rPr>
              <a:t> </a:t>
            </a:r>
            <a:r>
              <a:rPr lang="en-US" sz="2800" strike="noStrike" dirty="0" err="1">
                <a:solidFill>
                  <a:schemeClr val="bg1">
                    <a:lumMod val="50000"/>
                  </a:schemeClr>
                </a:solidFill>
                <a:latin typeface="Gill Sans MT"/>
              </a:rPr>
              <a:t>l’élève</a:t>
            </a:r>
            <a:endParaRPr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Bulle ronde 8"/>
          <p:cNvSpPr/>
          <p:nvPr/>
        </p:nvSpPr>
        <p:spPr>
          <a:xfrm>
            <a:off x="7147775" y="0"/>
            <a:ext cx="3437615" cy="1906073"/>
          </a:xfrm>
          <a:prstGeom prst="wedgeEllipseCallout">
            <a:avLst>
              <a:gd name="adj1" fmla="val -80027"/>
              <a:gd name="adj2" fmla="val 50338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Allo, j’ai été puni parce que j’ai tapé un petit à la récréation pour lui voler son tricycle.</a:t>
            </a:r>
            <a:endParaRPr lang="fr-F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CustomShape 24"/>
          <p:cNvSpPr/>
          <p:nvPr/>
        </p:nvSpPr>
        <p:spPr>
          <a:xfrm>
            <a:off x="745407" y="440199"/>
            <a:ext cx="2452620" cy="1646178"/>
          </a:xfrm>
          <a:prstGeom prst="rect">
            <a:avLst/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fr-FR" sz="2000" b="1" strike="noStrike" dirty="0" smtClean="0">
                <a:solidFill>
                  <a:srgbClr val="FFFFFF"/>
                </a:solidFill>
                <a:latin typeface="Gill Sans MT"/>
              </a:rPr>
              <a:t>Discipline</a:t>
            </a:r>
            <a:endParaRPr sz="2000" dirty="0"/>
          </a:p>
          <a:p>
            <a:pPr algn="ctr">
              <a:lnSpc>
                <a:spcPct val="100000"/>
              </a:lnSpc>
            </a:pPr>
            <a:r>
              <a:rPr lang="fr-FR" sz="2000" b="1" strike="noStrike" dirty="0">
                <a:solidFill>
                  <a:srgbClr val="FFFFFF"/>
                </a:solidFill>
                <a:latin typeface="Gill Sans MT"/>
              </a:rPr>
              <a:t>Responsabilité</a:t>
            </a:r>
            <a:endParaRPr sz="2000" dirty="0"/>
          </a:p>
        </p:txBody>
      </p:sp>
    </p:spTree>
    <p:extLst>
      <p:ext uri="{BB962C8B-B14F-4D97-AF65-F5344CB8AC3E}">
        <p14:creationId xmlns:p14="http://schemas.microsoft.com/office/powerpoint/2010/main" val="927422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7770" y="1862432"/>
            <a:ext cx="6761408" cy="3790514"/>
          </a:xfrm>
          <a:prstGeom prst="rect">
            <a:avLst/>
          </a:prstGeom>
        </p:spPr>
      </p:pic>
      <p:sp>
        <p:nvSpPr>
          <p:cNvPr id="6" name="TextShape 23"/>
          <p:cNvSpPr txBox="1"/>
          <p:nvPr/>
        </p:nvSpPr>
        <p:spPr>
          <a:xfrm>
            <a:off x="3306612" y="2356834"/>
            <a:ext cx="5892162" cy="106159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sz="2000" strike="noStrike" dirty="0" err="1">
                <a:solidFill>
                  <a:srgbClr val="000000"/>
                </a:solidFill>
                <a:latin typeface="Gill Sans MT"/>
              </a:rPr>
              <a:t>Trouver</a:t>
            </a:r>
            <a:r>
              <a:rPr lang="en-US" sz="2000" strike="noStrike" dirty="0">
                <a:solidFill>
                  <a:srgbClr val="000000"/>
                </a:solidFill>
                <a:latin typeface="Gill Sans MT"/>
              </a:rPr>
              <a:t> un </a:t>
            </a:r>
            <a:r>
              <a:rPr lang="en-US" sz="2000" strike="noStrike" dirty="0" err="1">
                <a:solidFill>
                  <a:srgbClr val="000000"/>
                </a:solidFill>
                <a:latin typeface="Gill Sans MT"/>
              </a:rPr>
              <a:t>juste</a:t>
            </a:r>
            <a:r>
              <a:rPr lang="en-US" sz="2000" strike="noStrike" dirty="0">
                <a:solidFill>
                  <a:srgbClr val="000000"/>
                </a:solidFill>
                <a:latin typeface="Gill Sans MT"/>
              </a:rPr>
              <a:t> </a:t>
            </a:r>
            <a:r>
              <a:rPr lang="en-US" sz="2000" strike="noStrike" dirty="0" err="1">
                <a:solidFill>
                  <a:srgbClr val="000000"/>
                </a:solidFill>
                <a:latin typeface="Gill Sans MT"/>
              </a:rPr>
              <a:t>équilibre</a:t>
            </a:r>
            <a:r>
              <a:rPr lang="en-US" sz="2000" strike="noStrike" dirty="0">
                <a:solidFill>
                  <a:srgbClr val="000000"/>
                </a:solidFill>
                <a:latin typeface="Gill Sans MT"/>
              </a:rPr>
              <a:t> </a:t>
            </a:r>
            <a:r>
              <a:rPr lang="en-US" sz="2000" strike="noStrike" dirty="0" err="1">
                <a:solidFill>
                  <a:srgbClr val="000000"/>
                </a:solidFill>
                <a:latin typeface="Gill Sans MT"/>
              </a:rPr>
              <a:t>constitue</a:t>
            </a:r>
            <a:r>
              <a:rPr lang="en-US" sz="2000" strike="noStrike" dirty="0">
                <a:solidFill>
                  <a:srgbClr val="000000"/>
                </a:solidFill>
                <a:latin typeface="Gill Sans MT"/>
              </a:rPr>
              <a:t> un </a:t>
            </a:r>
            <a:r>
              <a:rPr lang="en-US" sz="2000" strike="noStrike" dirty="0" err="1">
                <a:solidFill>
                  <a:srgbClr val="000000"/>
                </a:solidFill>
                <a:latin typeface="Gill Sans MT"/>
              </a:rPr>
              <a:t>préalable</a:t>
            </a:r>
            <a:r>
              <a:rPr lang="en-US" sz="2000" strike="noStrike" dirty="0">
                <a:solidFill>
                  <a:srgbClr val="000000"/>
                </a:solidFill>
                <a:latin typeface="Gill Sans MT"/>
              </a:rPr>
              <a:t>…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400" strike="noStrike" dirty="0">
                <a:solidFill>
                  <a:srgbClr val="000000"/>
                </a:solidFill>
                <a:latin typeface="Gill Sans MT"/>
              </a:rPr>
              <a:t>       </a:t>
            </a:r>
            <a:r>
              <a:rPr lang="en-US" sz="2400" strike="noStrike" dirty="0" smtClean="0">
                <a:solidFill>
                  <a:srgbClr val="000000"/>
                </a:solidFill>
                <a:latin typeface="Gill Sans MT"/>
              </a:rPr>
              <a:t>  Exigence                 </a:t>
            </a:r>
            <a:r>
              <a:rPr lang="en-US" sz="2400" strike="noStrike" dirty="0" err="1">
                <a:solidFill>
                  <a:srgbClr val="000000"/>
                </a:solidFill>
                <a:latin typeface="Gill Sans MT"/>
              </a:rPr>
              <a:t>Bienveillance</a:t>
            </a:r>
            <a:endParaRPr dirty="0"/>
          </a:p>
        </p:txBody>
      </p:sp>
      <p:sp>
        <p:nvSpPr>
          <p:cNvPr id="7" name="CustomShape 12"/>
          <p:cNvSpPr/>
          <p:nvPr/>
        </p:nvSpPr>
        <p:spPr>
          <a:xfrm>
            <a:off x="361754" y="117315"/>
            <a:ext cx="11593440" cy="804960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chemeClr val="tx1">
              <a:lumMod val="75000"/>
            </a:schemeClr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fr-FR" strike="noStrike" dirty="0">
                <a:solidFill>
                  <a:srgbClr val="FF0000"/>
                </a:solidFill>
                <a:latin typeface="Gill Sans MT"/>
              </a:rPr>
              <a:t>Etre autoritaire</a:t>
            </a:r>
            <a:r>
              <a:rPr lang="fr-FR" strike="noStrike" dirty="0">
                <a:solidFill>
                  <a:srgbClr val="FFFFFF"/>
                </a:solidFill>
                <a:latin typeface="Gill Sans MT"/>
              </a:rPr>
              <a:t>                              </a:t>
            </a:r>
            <a:r>
              <a:rPr lang="fr-FR" strike="noStrike" dirty="0">
                <a:solidFill>
                  <a:srgbClr val="FFFF00"/>
                </a:solidFill>
                <a:latin typeface="Gill Sans MT"/>
              </a:rPr>
              <a:t>Faire preuve d’autorité                              </a:t>
            </a:r>
            <a:r>
              <a:rPr lang="fr-FR" strike="noStrike" dirty="0">
                <a:solidFill>
                  <a:srgbClr val="00B050"/>
                </a:solidFill>
                <a:latin typeface="Gill Sans MT"/>
              </a:rPr>
              <a:t>Faire autorité</a:t>
            </a:r>
            <a:endParaRPr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470" y="1013335"/>
            <a:ext cx="5210300" cy="1096992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7770" y="1013335"/>
            <a:ext cx="5794926" cy="1096991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58820" y="26254"/>
            <a:ext cx="2112609" cy="987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078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736059"/>
      </a:dk2>
      <a:lt2>
        <a:srgbClr val="E7E0C7"/>
      </a:lt2>
      <a:accent1>
        <a:srgbClr val="92B0C8"/>
      </a:accent1>
      <a:accent2>
        <a:srgbClr val="E37C3D"/>
      </a:accent2>
      <a:accent3>
        <a:srgbClr val="A5AB81"/>
      </a:accent3>
      <a:accent4>
        <a:srgbClr val="E9B635"/>
      </a:accent4>
      <a:accent5>
        <a:srgbClr val="7BA79D"/>
      </a:accent5>
      <a:accent6>
        <a:srgbClr val="968C8C"/>
      </a:accent6>
      <a:hlink>
        <a:srgbClr val="F7A115"/>
      </a:hlink>
      <a:folHlink>
        <a:srgbClr val="969696"/>
      </a:folHlink>
    </a:clrScheme>
    <a:fontScheme name="Savon">
      <a:maj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3F20CFC1-E34F-405B-AA49-5BE0E194F1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584</TotalTime>
  <Words>105</Words>
  <Application>Microsoft Office PowerPoint</Application>
  <PresentationFormat>Grand écran</PresentationFormat>
  <Paragraphs>24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5" baseType="lpstr">
      <vt:lpstr>Century Gothic</vt:lpstr>
      <vt:lpstr>Garamond</vt:lpstr>
      <vt:lpstr>Gill Sans MT</vt:lpstr>
      <vt:lpstr>Savon</vt:lpstr>
      <vt:lpstr>Le climat scolaire dans les écoles finlandaises</vt:lpstr>
      <vt:lpstr>Présentation PowerPoint</vt:lpstr>
      <vt:lpstr>Un climat scolaire apaisé</vt:lpstr>
      <vt:lpstr>Présentation PowerPoint</vt:lpstr>
      <vt:lpstr>Une école qui fait confiance </vt:lpstr>
      <vt:lpstr>Présentation PowerPoint</vt:lpstr>
      <vt:lpstr>Mais Une école exigeante 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climat scolaire dans les écoles finlandaises</dc:title>
  <dc:creator>Circo</dc:creator>
  <cp:lastModifiedBy>Circo</cp:lastModifiedBy>
  <cp:revision>35</cp:revision>
  <dcterms:created xsi:type="dcterms:W3CDTF">2017-10-09T07:23:34Z</dcterms:created>
  <dcterms:modified xsi:type="dcterms:W3CDTF">2017-10-09T20:55:46Z</dcterms:modified>
</cp:coreProperties>
</file>