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80" r:id="rId3"/>
    <p:sldId id="379" r:id="rId4"/>
    <p:sldId id="312" r:id="rId5"/>
    <p:sldId id="378" r:id="rId6"/>
    <p:sldId id="332" r:id="rId7"/>
    <p:sldId id="317" r:id="rId8"/>
    <p:sldId id="318" r:id="rId9"/>
    <p:sldId id="319" r:id="rId10"/>
    <p:sldId id="320" r:id="rId11"/>
    <p:sldId id="321" r:id="rId12"/>
    <p:sldId id="303" r:id="rId13"/>
    <p:sldId id="333" r:id="rId14"/>
    <p:sldId id="325" r:id="rId15"/>
    <p:sldId id="315" r:id="rId16"/>
    <p:sldId id="349" r:id="rId17"/>
    <p:sldId id="316" r:id="rId18"/>
    <p:sldId id="343" r:id="rId19"/>
    <p:sldId id="314" r:id="rId20"/>
    <p:sldId id="330" r:id="rId21"/>
    <p:sldId id="326" r:id="rId22"/>
    <p:sldId id="327" r:id="rId23"/>
    <p:sldId id="328" r:id="rId24"/>
    <p:sldId id="352" r:id="rId25"/>
    <p:sldId id="377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/>
    <p:restoredTop sz="88723"/>
  </p:normalViewPr>
  <p:slideViewPr>
    <p:cSldViewPr snapToGrid="0" snapToObjects="1">
      <p:cViewPr varScale="1">
        <p:scale>
          <a:sx n="91" d="100"/>
          <a:sy n="91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9C13-BEA9-8B46-AD38-3988118500BA}" type="datetimeFigureOut">
              <a:rPr lang="fr-FR" smtClean="0"/>
              <a:t>10/09/2021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35F9C-142F-964B-BD14-389F3891BCF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02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35F9C-142F-964B-BD14-389F3891BCF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2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Équitable</a:t>
            </a:r>
            <a:r>
              <a:rPr lang="fr-FR" dirty="0"/>
              <a:t>: tous les élèves sont en mesure de la réaliser</a:t>
            </a:r>
          </a:p>
          <a:p>
            <a:r>
              <a:rPr lang="fr-FR" b="1" dirty="0"/>
              <a:t>Juste</a:t>
            </a:r>
            <a:r>
              <a:rPr lang="fr-FR" dirty="0"/>
              <a:t>: les élèves doivent être prévenus; ils ont tous été entraînés et non </a:t>
            </a:r>
            <a:r>
              <a:rPr lang="fr-FR" dirty="0" err="1"/>
              <a:t>piègeante</a:t>
            </a:r>
            <a:r>
              <a:rPr lang="fr-FR" dirty="0"/>
              <a:t>, faisable…</a:t>
            </a:r>
          </a:p>
          <a:p>
            <a:r>
              <a:rPr lang="fr-FR" b="1" dirty="0"/>
              <a:t>Transparente</a:t>
            </a:r>
            <a:r>
              <a:rPr lang="fr-FR" dirty="0"/>
              <a:t>: les critères et les attentes sont explicités</a:t>
            </a:r>
          </a:p>
          <a:p>
            <a:r>
              <a:rPr lang="fr-FR" b="1" dirty="0"/>
              <a:t>Positive</a:t>
            </a:r>
            <a:r>
              <a:rPr lang="fr-FR" dirty="0"/>
              <a:t>: évaluation qui s’intéresse aux réussites et propose des pistes d’amélioration au lieu de focaliser uniquement sur les erreurs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Progressive</a:t>
            </a:r>
            <a:r>
              <a:rPr lang="fr-FR" dirty="0"/>
              <a:t>: il peut avoir 20/20 à tout moment de sa scolarité lorsqu’il atteint  le niveau pour l’année</a:t>
            </a:r>
          </a:p>
          <a:p>
            <a:r>
              <a:rPr lang="fr-FR" dirty="0"/>
              <a:t>Évaluation pertinente: qui permet à l’élève de connaître son niveau de compétence</a:t>
            </a:r>
          </a:p>
          <a:p>
            <a:r>
              <a:rPr lang="fr-FR" dirty="0"/>
              <a:t>Expliciter les grilles pour qu’elles soient lisibles, un outil pour les élèves: une version simplifiée à diffuser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35F9C-142F-964B-BD14-389F3891BCFB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53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Aménagés: </a:t>
            </a:r>
            <a:r>
              <a:rPr lang="fr-FR" sz="1200" b="1" dirty="0" err="1"/>
              <a:t>didactisés</a:t>
            </a:r>
            <a:r>
              <a:rPr lang="fr-FR" sz="1200" b="1" dirty="0"/>
              <a:t> (mots clés en sous titrage…)</a:t>
            </a:r>
          </a:p>
          <a:p>
            <a:endParaRPr lang="fr-FR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/>
              <a:t>Le jeu des coefficients permet de </a:t>
            </a:r>
            <a:r>
              <a:rPr lang="fr-FR" sz="1200" i="1" u="sng" dirty="0"/>
              <a:t>valoriser les progrès</a:t>
            </a:r>
            <a:r>
              <a:rPr lang="fr-FR" sz="1200" i="1" dirty="0"/>
              <a:t> : un devoir permettant aux élèves de faire montre des acquis mis en place pendant les semaines précédentes, et que d’autres évaluations préalables ont pu commencer à construire, </a:t>
            </a:r>
            <a:r>
              <a:rPr lang="fr-FR" sz="1200" b="1" i="1" dirty="0"/>
              <a:t>pourra</a:t>
            </a:r>
            <a:r>
              <a:rPr lang="fr-FR" sz="1200" i="1" dirty="0"/>
              <a:t> légitimement être doté d’un coefficient plus fort.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/>
              <a:t>L’évaluation des savoirs est moins </a:t>
            </a:r>
            <a:r>
              <a:rPr lang="fr-FR" sz="1200" i="1" dirty="0" err="1"/>
              <a:t>coefficientée</a:t>
            </a:r>
            <a:r>
              <a:rPr lang="fr-FR" sz="1200" i="1" dirty="0"/>
              <a:t> que l’évaluation </a:t>
            </a:r>
            <a:r>
              <a:rPr lang="fr-FR" sz="1200" i="1"/>
              <a:t>des compétences bien </a:t>
            </a:r>
            <a:r>
              <a:rPr lang="fr-FR" sz="1200" i="1" dirty="0"/>
              <a:t>sûr. Mais la moyenne doit refléter le niveau dans toutes les AL.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35F9C-142F-964B-BD14-389F3891BCFB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20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Attention à ne pas privilégier l’écrit au détriment de l’oral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35F9C-142F-964B-BD14-389F3891BCFB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891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Source d’inspiration: peuvent être modifiés</a:t>
            </a:r>
          </a:p>
          <a:p>
            <a:r>
              <a:rPr lang="fr-FR" dirty="0"/>
              <a:t>Pour l’attestation: les BNS = le modèle, reprendre le format de sujets de BNS (</a:t>
            </a:r>
            <a:r>
              <a:rPr lang="fr-FR"/>
              <a:t>plusieurs AL </a:t>
            </a:r>
            <a:r>
              <a:rPr lang="fr-FR" dirty="0"/>
              <a:t>en même temps pour l’écrit simplifie la passation des épreuves). </a:t>
            </a:r>
          </a:p>
          <a:p>
            <a:r>
              <a:rPr lang="fr-FR" dirty="0"/>
              <a:t>Un même temps commun pour tous.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35F9C-142F-964B-BD14-389F3891BCFB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838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/>
              <a:t>C’est l’occasion de mettre en place une </a:t>
            </a:r>
            <a:r>
              <a:rPr lang="fr-FR" sz="1200" i="1" u="sng" dirty="0"/>
              <a:t>harmonisation de l’évaluation par l’équipe</a:t>
            </a:r>
            <a:r>
              <a:rPr lang="fr-FR" sz="1200" i="1" dirty="0"/>
              <a:t> de LV concernée de l’établissement, qui clarifie pour tous les élèves de l’établissement les attendus de la discipline et le sens que peuvent avoir les notes</a:t>
            </a:r>
            <a:r>
              <a:rPr lang="fr-FR" sz="1200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35F9C-142F-964B-BD14-389F3891BCFB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69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C3AE5-8260-7847-8952-C6DACA11F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1D0742-2502-F54A-B95C-0301D6361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52D46F-8616-A74F-BF7C-46CDEDA2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D9F9-1E6E-2D4E-AEDA-D7C1CF28B885}" type="datetimeFigureOut">
              <a:rPr lang="fr-FR" smtClean="0"/>
              <a:t>10/09/2021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AADAD-8B29-C144-ADB9-62091A26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CA3BC6-2AFC-6742-8C1A-252C8CF0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B00-B65F-414D-9F4E-787D456B85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65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E22FF8-15F1-3348-A551-D460E608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ED612E-EC89-6145-AC7E-CABE189F6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A132DE-BADB-5F4C-8828-B0513F94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D9F9-1E6E-2D4E-AEDA-D7C1CF28B885}" type="datetimeFigureOut">
              <a:rPr lang="fr-FR" smtClean="0"/>
              <a:t>10/09/2021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CC3350-B647-FE4C-A3E6-D37F1B17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8AB32-7818-7B4C-B2D3-A60BFAE0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B00-B65F-414D-9F4E-787D456B85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17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F94E797-06FD-9748-8B73-D4ADA6FEF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D4A689-CE73-8B43-AA49-826347585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474945-BB43-DF4B-A029-8195CD2D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D9F9-1E6E-2D4E-AEDA-D7C1CF28B885}" type="datetimeFigureOut">
              <a:rPr lang="fr-FR" smtClean="0"/>
              <a:t>10/09/2021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EB5CFE-4C55-6B41-99E8-4C60F5EA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D5CD98-CCEF-0F44-A797-1F9C1122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B00-B65F-414D-9F4E-787D456B85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33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23448-4FD9-7240-9281-74A0C5A7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BF92D1-446D-FE43-A2B0-763F545B3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2E6F24-2381-174D-A3B0-B8873886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D9F9-1E6E-2D4E-AEDA-D7C1CF28B885}" type="datetimeFigureOut">
              <a:rPr lang="fr-FR" smtClean="0"/>
              <a:t>10/09/2021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B413AC-0F1A-9242-A5C9-149C78BA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C5E7E8-1C2F-2145-B3CD-0827574B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B00-B65F-414D-9F4E-787D456B85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333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25F3A-D31D-A944-8738-93BA0D25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6C0570-FDC8-DA45-820F-812E39D1E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E81F96-5D8E-C84F-8D1B-D6E42937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D9F9-1E6E-2D4E-AEDA-D7C1CF28B885}" type="datetimeFigureOut">
              <a:rPr lang="fr-FR" smtClean="0"/>
              <a:t>10/09/2021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57B8CC-BAD3-A144-9C59-D5308F55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4A0008-ADFC-504C-B278-A8E68336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B00-B65F-414D-9F4E-787D456B85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84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5EC92-93EE-BE4B-B3EC-F22639DD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E47D07-95DD-3D47-8C3E-16A7CB296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9EBD4C-97A9-2041-96E8-73838DDD1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4FC300-8ABD-4048-8E8A-85A98291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D9F9-1E6E-2D4E-AEDA-D7C1CF28B885}" type="datetimeFigureOut">
              <a:rPr lang="fr-FR" smtClean="0"/>
              <a:t>10/09/2021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9C1283-4837-EE47-B076-4D9E34C7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E7C6ED-8CC8-C340-BC0D-53A87E43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B00-B65F-414D-9F4E-787D456B85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39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CAEFDD-19B1-5146-B603-6F5574A4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0B6985-14B4-7D41-AA64-79229939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A56484-CC57-B243-A705-64BF01FC9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62D847-39C0-F241-9DC0-8F6865392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DEEC1A-CEE6-4744-A5BE-DD409FE9F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173F41D-088E-144A-9EF3-67E7FBF2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D9F9-1E6E-2D4E-AEDA-D7C1CF28B885}" type="datetimeFigureOut">
              <a:rPr lang="fr-FR" smtClean="0"/>
              <a:t>10/09/2021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A2542E-3BFC-F64A-85D8-F2C3A9F1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3CEFA0-7F23-2947-815D-8CE5E673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B00-B65F-414D-9F4E-787D456B85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907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6E403-BEF5-A148-980C-29A3BB00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1F009F-6286-A647-B597-8D139A64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D9F9-1E6E-2D4E-AEDA-D7C1CF28B885}" type="datetimeFigureOut">
              <a:rPr lang="fr-FR" smtClean="0"/>
              <a:t>10/09/2021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740D49-354D-C441-ADC0-503CACA5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89AD1E-3FB2-B54A-ADDE-F14CA3ED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B00-B65F-414D-9F4E-787D456B85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52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538701-DCAB-5F48-BE77-718292C4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D9F9-1E6E-2D4E-AEDA-D7C1CF28B885}" type="datetimeFigureOut">
              <a:rPr lang="fr-FR" smtClean="0"/>
              <a:t>10/09/2021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5D707F8-DB11-A345-996F-7B97BDFD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1EE287-BADD-B449-943C-1925D006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B00-B65F-414D-9F4E-787D456B85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89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52DAA-5871-2049-A81E-88939658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DD058E-726C-0F45-972B-87AEE2C9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8F4E0-0764-9643-9415-01F6E92F4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0EA60F-AB8E-804E-8CFD-94D2B483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D9F9-1E6E-2D4E-AEDA-D7C1CF28B885}" type="datetimeFigureOut">
              <a:rPr lang="fr-FR" smtClean="0"/>
              <a:t>10/09/2021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8BC082-3CF2-254B-BE3C-320F8B14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95B9B-AE86-AC48-A8FC-0F620EE5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B00-B65F-414D-9F4E-787D456B85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86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12835-4A79-0A47-A90F-CABE9FAC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534C90D-F750-8F4E-8981-C6D852494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B8FCA9-CECF-1340-AE59-340E681AB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34F7A5-C6B9-E74E-983C-F199C187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D9F9-1E6E-2D4E-AEDA-D7C1CF28B885}" type="datetimeFigureOut">
              <a:rPr lang="fr-FR" smtClean="0"/>
              <a:t>10/09/2021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728C6B-B465-B542-A3D4-90486039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07BF5F-416E-1A41-A530-2DBEEC58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B00-B65F-414D-9F4E-787D456B85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77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D856A43-D3FA-4341-B220-13C2027C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F840CA-EE19-6C41-BF97-D4E72DD68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E81B24-4BA7-7445-884F-284A278D6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D9F9-1E6E-2D4E-AEDA-D7C1CF28B885}" type="datetimeFigureOut">
              <a:rPr lang="fr-FR" smtClean="0"/>
              <a:t>10/09/2021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4F3C20-61D0-4140-B238-1524800EE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A9127E-1E14-3C42-9422-84596F324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7DB00-B65F-414D-9F4E-787D456B85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98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agogie.ac-nantes.fr/anglais/webinaires/webinaire-la-comprehension-orale-au-bac-1280010.kjsp?RH=1586458173374" TargetMode="External"/><Relationship Id="rId2" Type="http://schemas.openxmlformats.org/officeDocument/2006/relationships/hyperlink" Target="https://www.pedagogie.ac-nantes.fr/anglais/webinaires/webinaire-la-comprehension-ecrite-au-bac-1285066.kjsp?RH=158645817337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pid285/bulletin_officiel.html?pid_bo=40451" TargetMode="External"/><Relationship Id="rId2" Type="http://schemas.openxmlformats.org/officeDocument/2006/relationships/hyperlink" Target="https://www.education.gouv.fr/bo/21/Hebdo30/MENE2121270N.htm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784E6-C086-E34F-8012-F569D6E61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0704"/>
            <a:ext cx="9144000" cy="1946043"/>
          </a:xfrm>
        </p:spPr>
        <p:txBody>
          <a:bodyPr>
            <a:normAutofit fontScale="90000"/>
          </a:bodyPr>
          <a:lstStyle/>
          <a:p>
            <a:br>
              <a:rPr lang="fr-FR" sz="4800" dirty="0"/>
            </a:br>
            <a:br>
              <a:rPr lang="fr-FR" sz="4800" dirty="0"/>
            </a:br>
            <a:br>
              <a:rPr lang="fr-FR" sz="4800" dirty="0"/>
            </a:br>
            <a:br>
              <a:rPr lang="fr-FR" sz="4800" dirty="0"/>
            </a:br>
            <a:br>
              <a:rPr lang="fr-FR" sz="4800" dirty="0"/>
            </a:br>
            <a:br>
              <a:rPr lang="fr-FR" sz="4800" dirty="0"/>
            </a:br>
            <a:r>
              <a:rPr lang="fr-FR" sz="4800" dirty="0"/>
              <a:t>L’évaluation en langues vivantes </a:t>
            </a:r>
            <a:br>
              <a:rPr lang="fr-FR" sz="4800" dirty="0"/>
            </a:br>
            <a:r>
              <a:rPr lang="fr-FR" sz="4800" dirty="0"/>
              <a:t>le cycle terminal</a:t>
            </a:r>
            <a:br>
              <a:rPr lang="fr-FR" sz="4800" dirty="0"/>
            </a:br>
            <a:r>
              <a:rPr lang="fr-FR" sz="4800" dirty="0"/>
              <a:t>et le contrôle continu</a:t>
            </a:r>
            <a:endParaRPr lang="fr-FR" sz="2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CD779C-EB51-D542-B93B-8D7BF79F7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5908" y="5392614"/>
            <a:ext cx="3774830" cy="1067179"/>
          </a:xfrm>
        </p:spPr>
        <p:txBody>
          <a:bodyPr>
            <a:normAutofit/>
          </a:bodyPr>
          <a:lstStyle/>
          <a:p>
            <a:pPr algn="r"/>
            <a:endParaRPr lang="fr-FR" sz="1800" dirty="0"/>
          </a:p>
          <a:p>
            <a:pPr algn="r"/>
            <a:r>
              <a:rPr lang="fr-FR" sz="1800" dirty="0"/>
              <a:t>Les IA-IPR de langues vivantes</a:t>
            </a:r>
          </a:p>
        </p:txBody>
      </p:sp>
      <p:pic>
        <p:nvPicPr>
          <p:cNvPr id="5" name="Image 4" descr="Z:\rc_communication\Chartes graphiques\LOGO ACAD 2018\2018_logo_academie_Nantes.jpg">
            <a:extLst>
              <a:ext uri="{FF2B5EF4-FFF2-40B4-BE49-F238E27FC236}">
                <a16:creationId xmlns:a16="http://schemas.microsoft.com/office/drawing/2014/main" id="{E62D2DBB-E5BD-024F-A03C-80EB28D49D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6874" y="477259"/>
            <a:ext cx="1668780" cy="216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61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4875E8B-196B-434A-BDFC-B1D40B4F52DF}"/>
              </a:ext>
            </a:extLst>
          </p:cNvPr>
          <p:cNvSpPr txBox="1"/>
          <p:nvPr/>
        </p:nvSpPr>
        <p:spPr>
          <a:xfrm>
            <a:off x="713688" y="762000"/>
            <a:ext cx="113831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Le travail </a:t>
            </a:r>
            <a:r>
              <a:rPr lang="fr-FR" sz="2400" dirty="0" err="1"/>
              <a:t>interlangues</a:t>
            </a:r>
            <a:r>
              <a:rPr lang="fr-FR" sz="2400" dirty="0"/>
              <a:t> en établissement est vivement recommandé pour :</a:t>
            </a:r>
          </a:p>
          <a:p>
            <a:pPr marL="342900" indent="-342900" algn="just">
              <a:buFontTx/>
              <a:buChar char="-"/>
            </a:pPr>
            <a:r>
              <a:rPr lang="fr-FR" sz="2400" dirty="0"/>
              <a:t>harmoniser les modalités d’évaluation (fréquence, conception des sujets etc.) </a:t>
            </a:r>
          </a:p>
          <a:p>
            <a:pPr marL="342900" indent="-342900" algn="just">
              <a:buFontTx/>
              <a:buChar char="-"/>
            </a:pPr>
            <a:r>
              <a:rPr lang="fr-FR" sz="2400" dirty="0"/>
              <a:t>l’appropriation par les équipes des modalités de notation à partir des grilles</a:t>
            </a:r>
          </a:p>
          <a:p>
            <a:pPr marL="342900" indent="-342900" algn="just">
              <a:buFontTx/>
              <a:buChar char="-"/>
            </a:pPr>
            <a:r>
              <a:rPr lang="fr-FR" sz="2400" dirty="0"/>
              <a:t>le travail collaboratif indispensable lors de devoirs communs, notamment pour l’attestation du niveau de compétences.</a:t>
            </a:r>
          </a:p>
          <a:p>
            <a:pPr marL="342900" indent="-342900" algn="just">
              <a:buFontTx/>
              <a:buChar char="-"/>
            </a:pPr>
            <a:endParaRPr lang="fr-FR" sz="2400" dirty="0"/>
          </a:p>
          <a:p>
            <a:pPr algn="just"/>
            <a:endParaRPr lang="fr-FR" sz="2400" i="1" dirty="0"/>
          </a:p>
          <a:p>
            <a:pPr algn="just"/>
            <a:r>
              <a:rPr lang="fr-FR" sz="2400" i="1" dirty="0"/>
              <a:t>Les devoirs communs peuvent concerner les activités orales  ET écrites.</a:t>
            </a:r>
          </a:p>
          <a:p>
            <a:pPr algn="just"/>
            <a:endParaRPr lang="fr-FR" sz="2400" i="1" dirty="0"/>
          </a:p>
          <a:p>
            <a:pPr algn="just"/>
            <a:r>
              <a:rPr lang="fr-FR" sz="2400" i="1" dirty="0"/>
              <a:t>Les devoirs interclasses sont possibles. Ce contexte d’évaluation peut faciliter des corrections croisées, très </a:t>
            </a:r>
            <a:r>
              <a:rPr lang="fr-FR" sz="2400" b="1" i="1" dirty="0"/>
              <a:t>pertinentes</a:t>
            </a:r>
            <a:r>
              <a:rPr lang="fr-FR" sz="2400" i="1" dirty="0"/>
              <a:t> dans le cas de sujets de type bac.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0576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9AF6E79-0A22-6046-B42B-17F226C60BFF}"/>
              </a:ext>
            </a:extLst>
          </p:cNvPr>
          <p:cNvSpPr txBox="1"/>
          <p:nvPr/>
        </p:nvSpPr>
        <p:spPr>
          <a:xfrm>
            <a:off x="515816" y="762000"/>
            <a:ext cx="113362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En LLCER:</a:t>
            </a:r>
          </a:p>
          <a:p>
            <a:pPr marL="285750" indent="-285750" algn="just">
              <a:buFontTx/>
              <a:buChar char="-"/>
            </a:pPr>
            <a:r>
              <a:rPr lang="fr-FR" sz="2400" dirty="0"/>
              <a:t>La traduction: ne pas la traiter comme un exercice isolé, distinct de la compréhension globale du texte et ne pas dépasser 4 points sur 20.</a:t>
            </a:r>
          </a:p>
          <a:p>
            <a:pPr marL="285750" indent="-285750" algn="just">
              <a:buFontTx/>
              <a:buChar char="-"/>
            </a:pPr>
            <a:r>
              <a:rPr lang="fr-FR" sz="2400" dirty="0"/>
              <a:t>En première, des </a:t>
            </a:r>
            <a:r>
              <a:rPr lang="fr-FR" sz="2400" b="1" dirty="0"/>
              <a:t>évaluations orales</a:t>
            </a:r>
            <a:r>
              <a:rPr lang="fr-FR" sz="2400" dirty="0"/>
              <a:t> reposant sur la présentation d’un dossier en lien avec un projet mené par l’élève </a:t>
            </a:r>
            <a:r>
              <a:rPr lang="fr-FR" sz="2400" b="1" dirty="0"/>
              <a:t>peuvent</a:t>
            </a:r>
            <a:r>
              <a:rPr lang="fr-FR" sz="2400" dirty="0"/>
              <a:t> être prioritairement développées.</a:t>
            </a:r>
          </a:p>
          <a:p>
            <a:pPr marL="285750" indent="-285750" algn="just">
              <a:buFontTx/>
              <a:buChar char="-"/>
            </a:pPr>
            <a:r>
              <a:rPr lang="fr-FR" sz="2400" dirty="0"/>
              <a:t>En terminale, en LLCER, il est recommandé de prévoir des devoirs (dits « sur table ») de conception analogue à celle prévue pour l’épreuve ponctuelle, afin d’entraîner les élèves sans pour autant que le cours ne se transforme en « bachotage ». </a:t>
            </a:r>
          </a:p>
          <a:p>
            <a:pPr marL="285750" indent="-285750" algn="just">
              <a:buFontTx/>
              <a:buChar char="-"/>
            </a:pPr>
            <a:r>
              <a:rPr lang="fr-FR" sz="2400" dirty="0"/>
              <a:t> Il est tout aussi </a:t>
            </a:r>
            <a:r>
              <a:rPr lang="fr-FR" sz="2400" b="1" dirty="0"/>
              <a:t>essentiel d’évaluer les élèves à l’oral</a:t>
            </a:r>
            <a:r>
              <a:rPr lang="fr-FR" sz="2400" dirty="0"/>
              <a:t>, selon la définition de l’épreuve ou sous une forme qui s’en approche. Toute autre situation d’expression orale en classe peut donner lieu à une évaluation. Ces prises de parole contribuent à la préparation au Grand oral.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369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E575C28-3303-8944-B8FF-AB8CBAEB3AC6}"/>
              </a:ext>
            </a:extLst>
          </p:cNvPr>
          <p:cNvSpPr txBox="1"/>
          <p:nvPr/>
        </p:nvSpPr>
        <p:spPr>
          <a:xfrm>
            <a:off x="496389" y="261258"/>
            <a:ext cx="1114697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L’attestation </a:t>
            </a:r>
          </a:p>
          <a:p>
            <a:endParaRPr lang="fr-FR" sz="2400" dirty="0"/>
          </a:p>
          <a:p>
            <a:pPr marL="342900" indent="-342900" algn="just">
              <a:buFontTx/>
              <a:buChar char="-"/>
            </a:pPr>
            <a:r>
              <a:rPr lang="fr-FR" sz="2400" dirty="0"/>
              <a:t>Elle doit s’appuyer sur des devoirs sur table de type EC3 et un entretien oral</a:t>
            </a:r>
          </a:p>
          <a:p>
            <a:pPr marL="342900" indent="-342900" algn="just">
              <a:buFontTx/>
              <a:buChar char="-"/>
            </a:pPr>
            <a:r>
              <a:rPr lang="fr-FR" sz="2400" dirty="0"/>
              <a:t>Les notes de l’attestation rentreront dans les notes du contrôle continu sans coefficient particulier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/>
              <a:t>Pour les filières technologiques : l’oral est un oral ETLV</a:t>
            </a:r>
            <a:r>
              <a:rPr lang="fr-FR" sz="2400" dirty="0"/>
              <a:t> (un projet technologique en lien avec la filière)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Cette évaluation également doit être accompagnée d’un retour sur information (</a:t>
            </a:r>
            <a:r>
              <a:rPr lang="fr-FR" sz="2400" i="1" dirty="0"/>
              <a:t>feedback</a:t>
            </a:r>
            <a:r>
              <a:rPr lang="fr-FR" sz="2400" dirty="0"/>
              <a:t>) permettant d’identifier clairement:</a:t>
            </a:r>
          </a:p>
          <a:p>
            <a:pPr marL="342900" indent="-342900" algn="just">
              <a:buFontTx/>
              <a:buChar char="-"/>
            </a:pPr>
            <a:r>
              <a:rPr lang="fr-FR" sz="2400" dirty="0"/>
              <a:t>les réussites</a:t>
            </a:r>
          </a:p>
          <a:p>
            <a:pPr marL="342900" indent="-342900" algn="just">
              <a:buFontTx/>
              <a:buChar char="-"/>
            </a:pPr>
            <a:r>
              <a:rPr lang="fr-FR" sz="2400" dirty="0"/>
              <a:t>les points restant à consolider (par exemple lexique, grammaire, activité langagière, connaissance d’un sujet, etc.).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5787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2B8A1-AA81-2744-8AE7-0D8561E8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85960" cy="967286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+mn-lt"/>
                <a:ea typeface="+mn-ea"/>
                <a:cs typeface="+mn-cs"/>
              </a:rPr>
              <a:t>Points de vigilance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FEF976-0EF0-AF46-A1F0-32651C29A916}"/>
              </a:ext>
            </a:extLst>
          </p:cNvPr>
          <p:cNvSpPr txBox="1"/>
          <p:nvPr/>
        </p:nvSpPr>
        <p:spPr>
          <a:xfrm>
            <a:off x="783771" y="1645920"/>
            <a:ext cx="98920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/>
              <a:t>Faire attention à ce que les élèves ne soient pas tout le temps en évaluation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Laisser le temps aux erreurs et aux tâtonnements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Le travail </a:t>
            </a:r>
            <a:r>
              <a:rPr lang="fr-FR" sz="2400" dirty="0" err="1"/>
              <a:t>interlangues</a:t>
            </a:r>
            <a:r>
              <a:rPr lang="fr-FR" sz="2400" dirty="0"/>
              <a:t> en établissement est vivement recommandé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Toutes les évaluations ne sont pas sommatives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Varier toutes les formes d’évaluation</a:t>
            </a:r>
          </a:p>
        </p:txBody>
      </p:sp>
    </p:spTree>
    <p:extLst>
      <p:ext uri="{BB962C8B-B14F-4D97-AF65-F5344CB8AC3E}">
        <p14:creationId xmlns:p14="http://schemas.microsoft.com/office/powerpoint/2010/main" val="222771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BDC0E-36C4-D142-B8D0-C1DC03D02F56}"/>
              </a:ext>
            </a:extLst>
          </p:cNvPr>
          <p:cNvSpPr txBox="1"/>
          <p:nvPr/>
        </p:nvSpPr>
        <p:spPr>
          <a:xfrm>
            <a:off x="391886" y="277587"/>
            <a:ext cx="1023801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professeurs sont encouragés à s’appuyer sur les grilles d’évaluation publiées au BO spécial n°6 du 31 juillet 2020. Les grilles d’évaluation parues au bulletin officiel, les sujets zéro figurant sur </a:t>
            </a:r>
            <a:r>
              <a:rPr lang="fr-FR" sz="2400" dirty="0" err="1"/>
              <a:t>Eduscol</a:t>
            </a:r>
            <a:r>
              <a:rPr lang="fr-FR" sz="2400" dirty="0"/>
              <a:t> ainsi que les sujets déposés dans la banque nationale de sujets </a:t>
            </a:r>
            <a:r>
              <a:rPr lang="fr-FR" sz="2400" b="1" dirty="0"/>
              <a:t>constituent des aides </a:t>
            </a:r>
            <a:r>
              <a:rPr lang="fr-FR" sz="2400" dirty="0"/>
              <a:t>que les professeurs </a:t>
            </a:r>
            <a:r>
              <a:rPr lang="fr-FR" sz="2400" b="1" dirty="0"/>
              <a:t>peuvent</a:t>
            </a:r>
            <a:r>
              <a:rPr lang="fr-FR" sz="2400" dirty="0"/>
              <a:t> utiliser en tant que de besoin.</a:t>
            </a:r>
          </a:p>
          <a:p>
            <a:endParaRPr lang="fr-FR" sz="2400" dirty="0"/>
          </a:p>
          <a:p>
            <a:r>
              <a:rPr lang="fr-FR" sz="2400" dirty="0"/>
              <a:t>Des webinaires existent déjà (webinaires académie </a:t>
            </a:r>
            <a:r>
              <a:rPr lang="fr-FR" sz="2400"/>
              <a:t>de </a:t>
            </a:r>
            <a:r>
              <a:rPr lang="fr-FR" sz="2400" dirty="0"/>
              <a:t>N</a:t>
            </a:r>
            <a:r>
              <a:rPr lang="fr-FR" sz="2400"/>
              <a:t>antes </a:t>
            </a:r>
            <a:r>
              <a:rPr lang="fr-FR" sz="2400" dirty="0"/>
              <a:t>espace pédagogique anglais)</a:t>
            </a:r>
          </a:p>
          <a:p>
            <a:r>
              <a:rPr lang="fr-FR" sz="2400" dirty="0"/>
              <a:t>La CE (42’): </a:t>
            </a:r>
            <a:r>
              <a:rPr lang="fr-FR" sz="2400" dirty="0">
                <a:hlinkClick r:id="rId2"/>
              </a:rPr>
              <a:t>https://www.pedagogie.ac-nantes.fr/anglais/webinaires/webinaire-la-comprehension-ecrite-au-bac-1285066.kjsp?RH=1586458173374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La CO (56’): </a:t>
            </a:r>
            <a:r>
              <a:rPr lang="fr-FR" sz="2400" dirty="0">
                <a:hlinkClick r:id="rId3"/>
              </a:rPr>
              <a:t>https://www.pedagogie.ac-nantes.fr/anglais/webinaires/webinaire-la-comprehension-orale-au-bac-1280010.kjsp?RH=1586458173374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L’EE (36’): </a:t>
            </a:r>
            <a:r>
              <a:rPr lang="fr-FR" sz="2400" dirty="0">
                <a:hlinkClick r:id="rId2"/>
              </a:rPr>
              <a:t>https://www.pedagogie.ac-nantes.fr/anglais/webinaires/webinaire-la-comprehension-ecrite-au-bac-1285066.kjsp?RH=1586458173374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8048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6BE159-2C1F-8348-A8A8-C66494C6A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52" y="0"/>
            <a:ext cx="10177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4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7120816B-5B42-9942-9980-3B84CF19EC3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51000" y="692150"/>
          <a:ext cx="889000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3" imgW="8890000" imgH="5473700" progId="Word.Document.12">
                  <p:embed/>
                </p:oleObj>
              </mc:Choice>
              <mc:Fallback>
                <p:oleObj name="Document" r:id="rId3" imgW="8890000" imgH="5473700" progId="Word.Document.12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7120816B-5B42-9942-9980-3B84CF19E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1000" y="692150"/>
                        <a:ext cx="8890000" cy="547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32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F47671-2B8F-D044-920D-87A8E9DE4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21" y="0"/>
            <a:ext cx="10005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34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B9E438E2-76DE-214D-A9B6-DE5834BE92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1000" y="933450"/>
          <a:ext cx="88900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Document" r:id="rId3" imgW="8890000" imgH="4991100" progId="Word.Document.12">
                  <p:embed/>
                </p:oleObj>
              </mc:Choice>
              <mc:Fallback>
                <p:oleObj name="Document" r:id="rId3" imgW="8890000" imgH="4991100" progId="Word.Document.12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B9E438E2-76DE-214D-A9B6-DE5834BE92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1000" y="933450"/>
                        <a:ext cx="8890000" cy="499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563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FD6280-8F87-0F45-88A7-B9B62771F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96" y="0"/>
            <a:ext cx="9809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0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0DA8F-40E8-5A42-8DA4-8BA228A7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textes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D33DFF-17E9-5C40-BFEF-818FE5A55377}"/>
              </a:ext>
            </a:extLst>
          </p:cNvPr>
          <p:cNvSpPr txBox="1"/>
          <p:nvPr/>
        </p:nvSpPr>
        <p:spPr>
          <a:xfrm>
            <a:off x="718457" y="2286000"/>
            <a:ext cx="10635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BO </a:t>
            </a:r>
            <a:r>
              <a:rPr lang="fr-FR" sz="2400"/>
              <a:t>n°30 du </a:t>
            </a:r>
            <a:r>
              <a:rPr lang="fr-FR" sz="2400" dirty="0"/>
              <a:t>29 juillet 2021</a:t>
            </a:r>
          </a:p>
          <a:p>
            <a:r>
              <a:rPr lang="fr-FR" sz="2400" dirty="0"/>
              <a:t> </a:t>
            </a:r>
            <a:r>
              <a:rPr lang="fr-FR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https://www.education.gouv.fr/bo/21/Hebdo30/MENE2121270N.htm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Bulletin officiel n°31 du 26 août 2021</a:t>
            </a:r>
          </a:p>
          <a:p>
            <a:r>
              <a:rPr lang="fr-FR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https://www.education.gouv.fr/pid285/bulletin_officiel.html?pid_bo=40451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Le guide d’évaluation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31463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F25AAB-F663-9A4A-A942-AFD194B0C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070" y="0"/>
            <a:ext cx="5419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78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9A2D09B-180D-FE4B-AF2C-2ED96FAE7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44" y="0"/>
            <a:ext cx="5399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08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3A711F-6DDE-854A-AC9C-AEBE38587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206" y="0"/>
            <a:ext cx="5371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42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8C5C0D-D03E-8E46-A34D-18609EE0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762000"/>
            <a:ext cx="6578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53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62BC6F5-206D-C348-95B2-0A0871DA7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62" y="1223682"/>
            <a:ext cx="8558196" cy="53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46642D0-B993-A142-A58F-4B5EBF1B43EF}"/>
              </a:ext>
            </a:extLst>
          </p:cNvPr>
          <p:cNvSpPr txBox="1"/>
          <p:nvPr/>
        </p:nvSpPr>
        <p:spPr>
          <a:xfrm>
            <a:off x="3461657" y="5603966"/>
            <a:ext cx="554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L’expression écrite en LLCER en fin de 1ère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007DC9-096B-8B49-B87F-3433EA8CA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996950"/>
            <a:ext cx="9194619" cy="446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8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5A5101-0A01-0B4C-AF5E-B4314AB352FA}"/>
              </a:ext>
            </a:extLst>
          </p:cNvPr>
          <p:cNvSpPr/>
          <p:nvPr/>
        </p:nvSpPr>
        <p:spPr>
          <a:xfrm>
            <a:off x="636814" y="1714499"/>
            <a:ext cx="111850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Présentation du guide d’évaluation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Le contrôle continu : les principes généraux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Les </a:t>
            </a:r>
            <a:r>
              <a:rPr lang="fr-FR" sz="2400"/>
              <a:t>grilles d’évaluation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Des webinaires auront lieu ultérieurement :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pour répondre aux questions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pour préciser dans le détail des éléments de pédagogie ou de didactique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préciser l’évaluation ponctuelle. </a:t>
            </a:r>
          </a:p>
          <a:p>
            <a:endParaRPr lang="fr-FR" sz="2400" dirty="0"/>
          </a:p>
          <a:p>
            <a:r>
              <a:rPr lang="fr-FR" sz="2400" dirty="0"/>
              <a:t>Pour accompagner les équipes ou les professeurs: des réunions en présentiel ou en </a:t>
            </a:r>
            <a:r>
              <a:rPr lang="fr-FR" sz="2400" dirty="0" err="1"/>
              <a:t>distanciel</a:t>
            </a:r>
            <a:r>
              <a:rPr lang="fr-FR" sz="2400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4D684B-EEE6-4043-BFC8-87A3A7A75476}"/>
              </a:ext>
            </a:extLst>
          </p:cNvPr>
          <p:cNvSpPr txBox="1"/>
          <p:nvPr/>
        </p:nvSpPr>
        <p:spPr>
          <a:xfrm>
            <a:off x="865414" y="800101"/>
            <a:ext cx="538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L’objectif de ce webinaire</a:t>
            </a:r>
          </a:p>
        </p:txBody>
      </p:sp>
    </p:spTree>
    <p:extLst>
      <p:ext uri="{BB962C8B-B14F-4D97-AF65-F5344CB8AC3E}">
        <p14:creationId xmlns:p14="http://schemas.microsoft.com/office/powerpoint/2010/main" val="389191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5415CA6-7169-AF43-AE9C-804B3F7167CA}"/>
              </a:ext>
            </a:extLst>
          </p:cNvPr>
          <p:cNvSpPr txBox="1"/>
          <p:nvPr/>
        </p:nvSpPr>
        <p:spPr>
          <a:xfrm>
            <a:off x="378372" y="420415"/>
            <a:ext cx="114429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but du guide est de construire une évaluation </a:t>
            </a:r>
            <a:r>
              <a:rPr lang="fr-FR" sz="2400" b="1" dirty="0"/>
              <a:t>équitable</a:t>
            </a:r>
            <a:r>
              <a:rPr lang="fr-FR" sz="2400" dirty="0"/>
              <a:t>, diversifiée, juste et transparente dans toutes les disciplines. </a:t>
            </a:r>
          </a:p>
          <a:p>
            <a:endParaRPr lang="fr-FR" sz="2400" dirty="0"/>
          </a:p>
          <a:p>
            <a:r>
              <a:rPr lang="fr-FR" sz="2400" dirty="0"/>
              <a:t>Les principes: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Les élèves sont évalués dans les 5 AL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L’évaluation est </a:t>
            </a:r>
            <a:r>
              <a:rPr lang="fr-FR" sz="2400" b="1" dirty="0"/>
              <a:t>positive</a:t>
            </a:r>
            <a:r>
              <a:rPr lang="fr-FR" sz="2400" dirty="0"/>
              <a:t> et progressive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Elle est adossée aux niveaux de compétence du CECRL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Les programmes de langues précisent les niveaux du CECRL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On évalue ce qui a été entraîné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L’évaluation (formative, sommative…) doit être accompagnée d’un retour sur information, un </a:t>
            </a:r>
            <a:r>
              <a:rPr lang="fr-FR" sz="2400" i="1" dirty="0"/>
              <a:t>feedback,</a:t>
            </a:r>
            <a:r>
              <a:rPr lang="fr-FR" sz="2400" dirty="0"/>
              <a:t> permettant d’identifier clairement: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les réussites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les points restant à consolider (par exemple lexique, grammaire, activité langagière, connaissance d’un sujet, etc.).</a:t>
            </a:r>
          </a:p>
        </p:txBody>
      </p:sp>
    </p:spTree>
    <p:extLst>
      <p:ext uri="{BB962C8B-B14F-4D97-AF65-F5344CB8AC3E}">
        <p14:creationId xmlns:p14="http://schemas.microsoft.com/office/powerpoint/2010/main" val="149301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D5EA62-6A48-ED45-8E71-EBC9DB812DBE}"/>
              </a:ext>
            </a:extLst>
          </p:cNvPr>
          <p:cNvSpPr/>
          <p:nvPr/>
        </p:nvSpPr>
        <p:spPr>
          <a:xfrm>
            <a:off x="653143" y="91441"/>
            <a:ext cx="102543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notation se fait en fonction du  niveau visé et selon le moment de l’évaluation.</a:t>
            </a:r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En fin de première:</a:t>
            </a:r>
          </a:p>
          <a:p>
            <a:pPr lvl="0"/>
            <a:r>
              <a:rPr lang="fr-FR" sz="2400" dirty="0"/>
              <a:t>LVA : B1-B2 ;</a:t>
            </a:r>
          </a:p>
          <a:p>
            <a:pPr lvl="0"/>
            <a:r>
              <a:rPr lang="fr-FR" sz="2400" dirty="0"/>
              <a:t>LVB : A2-B1 ;</a:t>
            </a:r>
          </a:p>
          <a:p>
            <a:pPr lvl="0"/>
            <a:r>
              <a:rPr lang="fr-FR" sz="2400" dirty="0"/>
              <a:t>LVC (non indiqué sur les grilles) : A2 / A2+</a:t>
            </a:r>
          </a:p>
          <a:p>
            <a:pPr lvl="0"/>
            <a:r>
              <a:rPr lang="fr-FR" sz="2400" dirty="0"/>
              <a:t>LLCER</a:t>
            </a:r>
            <a:r>
              <a:rPr lang="fr-FR" sz="2400" b="1" dirty="0"/>
              <a:t>:  B2 consolidé (il n’y a aucune hésitation entre B1 et B2)</a:t>
            </a: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En fin de terminale:</a:t>
            </a:r>
          </a:p>
          <a:p>
            <a:pPr lvl="0"/>
            <a:r>
              <a:rPr lang="fr-FR" sz="2400" dirty="0"/>
              <a:t>LVA : niveau visé B2 ;</a:t>
            </a:r>
          </a:p>
          <a:p>
            <a:pPr lvl="0"/>
            <a:r>
              <a:rPr lang="fr-FR" sz="2400" dirty="0"/>
              <a:t>LVB : niveau visé B1 ;</a:t>
            </a:r>
          </a:p>
          <a:p>
            <a:pPr lvl="0"/>
            <a:r>
              <a:rPr lang="fr-FR" sz="2400" dirty="0"/>
              <a:t>LVC : niveau visé A2+/ B1.</a:t>
            </a:r>
          </a:p>
          <a:p>
            <a:pPr lvl="0"/>
            <a:r>
              <a:rPr lang="fr-FR" sz="2400" dirty="0"/>
              <a:t>LLCER: C1</a:t>
            </a:r>
          </a:p>
          <a:p>
            <a:pPr lvl="0"/>
            <a:endParaRPr lang="fr-FR" sz="2400" dirty="0"/>
          </a:p>
          <a:p>
            <a:r>
              <a:rPr lang="fr-FR" sz="2400" dirty="0"/>
              <a:t>Les grilles d’évaluation sont publiées au BO spécial n°6 du 31 juillet 2020</a:t>
            </a:r>
          </a:p>
        </p:txBody>
      </p:sp>
    </p:spTree>
    <p:extLst>
      <p:ext uri="{BB962C8B-B14F-4D97-AF65-F5344CB8AC3E}">
        <p14:creationId xmlns:p14="http://schemas.microsoft.com/office/powerpoint/2010/main" val="316251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7B96AB7-A040-6C49-9148-5C60075C810D}"/>
              </a:ext>
            </a:extLst>
          </p:cNvPr>
          <p:cNvSpPr txBox="1"/>
          <p:nvPr/>
        </p:nvSpPr>
        <p:spPr>
          <a:xfrm>
            <a:off x="414340" y="771525"/>
            <a:ext cx="113014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/>
              <a:t>«  Lorsque l'absence d'un élève à une évaluation est jugée par son professeur comme faisant porter un risque à la représentativité de sa moyenne, une nouvelle évaluation est spécifiquement organisée à son intention.</a:t>
            </a:r>
            <a:r>
              <a:rPr lang="fr-FR" sz="2400" dirty="0"/>
              <a:t> Chaque établissement précise dans son règlement intérieur et </a:t>
            </a:r>
            <a:r>
              <a:rPr lang="fr-FR" sz="2400" b="1" dirty="0"/>
              <a:t>son projet d'évaluation</a:t>
            </a:r>
            <a:r>
              <a:rPr lang="fr-FR" sz="2400" dirty="0"/>
              <a:t>, portés à la connaissance des élèves et des familles, </a:t>
            </a:r>
            <a:r>
              <a:rPr lang="fr-FR" sz="2400" b="1" dirty="0"/>
              <a:t>le seuil minimum</a:t>
            </a:r>
            <a:r>
              <a:rPr lang="fr-FR" sz="2400" dirty="0"/>
              <a:t>, fixé en accord avec les préconisations de l'inspection, en deçà duquel la moyenne de l'élève ne pourra être retenue pour le baccalauréat et sera remplacée par une convocation à une évaluation ponctuelle à titre d'évaluation de remplacement »</a:t>
            </a:r>
          </a:p>
          <a:p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i="1" dirty="0"/>
              <a:t>Si l’élève est absent, une nouvelle évaluation doit être organisée.</a:t>
            </a:r>
          </a:p>
          <a:p>
            <a:pPr marL="342900" indent="-342900">
              <a:buFontTx/>
              <a:buChar char="-"/>
            </a:pPr>
            <a:r>
              <a:rPr lang="fr-FR" sz="2400" b="1" i="1" dirty="0"/>
              <a:t>Le seuil minimum</a:t>
            </a:r>
            <a:r>
              <a:rPr lang="fr-FR" sz="2400" i="1" dirty="0"/>
              <a:t>: la moyenne annuelle doit refléter le niveau des élèves dans </a:t>
            </a:r>
            <a:r>
              <a:rPr lang="fr-FR" sz="2400" b="1" i="1" dirty="0"/>
              <a:t>toutes</a:t>
            </a:r>
            <a:r>
              <a:rPr lang="fr-FR" sz="2400" i="1" dirty="0"/>
              <a:t> les AL.</a:t>
            </a:r>
          </a:p>
          <a:p>
            <a:pPr marL="342900" indent="-342900">
              <a:buFontTx/>
              <a:buChar char="-"/>
            </a:pPr>
            <a:r>
              <a:rPr lang="fr-FR" sz="2400" i="1" dirty="0"/>
              <a:t>Le règlement intérieur et le projet d’évaluation  constituent le cadre en cas d’absence d’élèves.</a:t>
            </a:r>
          </a:p>
          <a:p>
            <a:pPr marL="342900" indent="-342900">
              <a:buFontTx/>
              <a:buChar char="-"/>
            </a:pPr>
            <a:r>
              <a:rPr lang="fr-FR" sz="2400" i="1" dirty="0"/>
              <a:t>Vous pouvez contacter votre IA-IPR pour les cas particuliers.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7525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3D01EFC-2530-E54D-9E2B-55F818CB0EF7}"/>
              </a:ext>
            </a:extLst>
          </p:cNvPr>
          <p:cNvSpPr txBox="1"/>
          <p:nvPr/>
        </p:nvSpPr>
        <p:spPr>
          <a:xfrm>
            <a:off x="445477" y="328246"/>
            <a:ext cx="11078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Les évaluations reposent sur des documents </a:t>
            </a:r>
            <a:r>
              <a:rPr lang="fr-FR" sz="2400" b="1" dirty="0"/>
              <a:t>authentiques</a:t>
            </a:r>
            <a:r>
              <a:rPr lang="fr-FR" sz="2400" dirty="0"/>
              <a:t> (qui </a:t>
            </a:r>
            <a:r>
              <a:rPr lang="fr-FR" sz="2400" b="1" dirty="0"/>
              <a:t>peuvent</a:t>
            </a:r>
            <a:r>
              <a:rPr lang="fr-FR" sz="2400" dirty="0"/>
              <a:t> être légèrement </a:t>
            </a:r>
            <a:r>
              <a:rPr lang="fr-FR" sz="2400" b="1" dirty="0"/>
              <a:t>aménagés</a:t>
            </a:r>
            <a:r>
              <a:rPr lang="fr-FR" sz="2400" dirty="0"/>
              <a:t>, en particulier en première), ancrés culturellement dans l’aire linguistique concernée, </a:t>
            </a:r>
            <a:r>
              <a:rPr lang="fr-FR" sz="2400" b="1" dirty="0"/>
              <a:t>dont les thématiques ont été abordées en classe</a:t>
            </a:r>
            <a:r>
              <a:rPr lang="fr-FR" sz="2400" dirty="0"/>
              <a:t>.</a:t>
            </a:r>
          </a:p>
          <a:p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ED2133-6335-FF41-94F1-9143321EBD8A}"/>
              </a:ext>
            </a:extLst>
          </p:cNvPr>
          <p:cNvSpPr txBox="1"/>
          <p:nvPr/>
        </p:nvSpPr>
        <p:spPr>
          <a:xfrm>
            <a:off x="445477" y="1957755"/>
            <a:ext cx="112658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Des prestations variées peuvent ainsi être évaluées : </a:t>
            </a:r>
          </a:p>
          <a:p>
            <a:pPr marL="342900" indent="-342900" algn="just">
              <a:buFontTx/>
              <a:buChar char="-"/>
            </a:pPr>
            <a:r>
              <a:rPr lang="fr-FR" sz="2400" dirty="0"/>
              <a:t>projets divers (individuels ou collaboratifs, réalisés en classe ou à la maison)</a:t>
            </a:r>
          </a:p>
          <a:p>
            <a:pPr marL="342900" indent="-342900" algn="just">
              <a:buFontTx/>
              <a:buChar char="-"/>
            </a:pPr>
            <a:r>
              <a:rPr lang="fr-FR" sz="2400" dirty="0"/>
              <a:t>exposés </a:t>
            </a:r>
          </a:p>
          <a:p>
            <a:pPr marL="342900" indent="-342900" algn="just">
              <a:buFontTx/>
              <a:buChar char="-"/>
            </a:pPr>
            <a:r>
              <a:rPr lang="fr-FR" sz="2400" dirty="0"/>
              <a:t>« devoirs sur table » (avec, le cas échéant, un sujet commun pour différentes classes), etc. </a:t>
            </a:r>
          </a:p>
          <a:p>
            <a:pPr marL="342900" indent="-342900" algn="just">
              <a:buFontTx/>
              <a:buChar char="-"/>
            </a:pPr>
            <a:endParaRPr lang="fr-FR" sz="2400" dirty="0"/>
          </a:p>
          <a:p>
            <a:pPr algn="just"/>
            <a:r>
              <a:rPr lang="fr-FR" sz="2400" dirty="0"/>
              <a:t>Selon le choix et les indications du professeur, les évaluations (y compris formatives) peuvent être notées ou pas, des coefficients différents pouvant leur être affectés.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3309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AE412AF-DE69-E043-831A-0059041EF457}"/>
              </a:ext>
            </a:extLst>
          </p:cNvPr>
          <p:cNvSpPr txBox="1"/>
          <p:nvPr/>
        </p:nvSpPr>
        <p:spPr>
          <a:xfrm>
            <a:off x="445477" y="715108"/>
            <a:ext cx="113713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Pour l’expression orale: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on peut s’appuyer sur tous les outils numériques 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les élèves pouvant s’enregistrer ou se filmer, seuls, en binômes ou petits groupes, en expression en continu ou en interaction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en classe ou à la maison</a:t>
            </a:r>
          </a:p>
          <a:p>
            <a:endParaRPr lang="fr-FR" sz="2400" dirty="0"/>
          </a:p>
          <a:p>
            <a:pPr algn="just"/>
            <a:r>
              <a:rPr lang="fr-FR" sz="2400" dirty="0"/>
              <a:t>Des évaluations orales reposant sur la présentation d’un dossier en lien avec un projet mené par l’élève peuvent être particulièrement développées pour les élèves concernés par </a:t>
            </a:r>
            <a:r>
              <a:rPr lang="fr-FR" sz="2400" b="1" dirty="0"/>
              <a:t>l’ETLV.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Toute autre situation d’expression orale en classe peut donner lieu à une évaluation ; on veillera à ce que la prise de parole </a:t>
            </a:r>
            <a:r>
              <a:rPr lang="fr-FR" sz="2400" b="1" dirty="0"/>
              <a:t>ne se résume pas à la seule restitution du cours apprise par cœur</a:t>
            </a:r>
            <a:r>
              <a:rPr lang="fr-FR" sz="2400" dirty="0"/>
              <a:t> ni à une ou quelques phrases isolées mais constitue </a:t>
            </a:r>
            <a:r>
              <a:rPr lang="fr-FR" sz="2400" b="1" dirty="0"/>
              <a:t>un véritable discours construit</a:t>
            </a:r>
            <a:r>
              <a:rPr lang="fr-FR" sz="2400" dirty="0"/>
              <a:t>. Ces prises de parole contribuent à la préparation au Grand oral.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9271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6DD443E-4936-0B40-9B4F-FB57787FA750}"/>
              </a:ext>
            </a:extLst>
          </p:cNvPr>
          <p:cNvSpPr txBox="1"/>
          <p:nvPr/>
        </p:nvSpPr>
        <p:spPr>
          <a:xfrm>
            <a:off x="656492" y="668215"/>
            <a:ext cx="111720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Recommandations pour le contrôle continu:</a:t>
            </a:r>
          </a:p>
          <a:p>
            <a:pPr marL="342900" indent="-342900" algn="just">
              <a:buFontTx/>
              <a:buChar char="-"/>
            </a:pPr>
            <a:r>
              <a:rPr lang="fr-FR" sz="2400" dirty="0"/>
              <a:t>Toutes les AL doivent être évaluées dans l’année</a:t>
            </a:r>
          </a:p>
          <a:p>
            <a:pPr marL="342900" indent="-342900" algn="just">
              <a:buFontTx/>
              <a:buChar char="-"/>
            </a:pPr>
            <a:r>
              <a:rPr lang="fr-FR" sz="2400" dirty="0"/>
              <a:t>On </a:t>
            </a:r>
            <a:r>
              <a:rPr lang="fr-FR" sz="2400" b="1" dirty="0"/>
              <a:t>peut</a:t>
            </a:r>
            <a:r>
              <a:rPr lang="fr-FR" sz="2400" dirty="0"/>
              <a:t> envisager 3 évaluations portant sur 3 AL différentes par trimestre</a:t>
            </a:r>
          </a:p>
          <a:p>
            <a:pPr marL="342900" indent="-342900" algn="just">
              <a:buFontTx/>
              <a:buChar char="-"/>
            </a:pPr>
            <a:r>
              <a:rPr lang="fr-FR" sz="2400" dirty="0"/>
              <a:t>Il </a:t>
            </a:r>
            <a:r>
              <a:rPr lang="fr-FR" sz="2400" b="1" dirty="0"/>
              <a:t>peut</a:t>
            </a:r>
            <a:r>
              <a:rPr lang="fr-FR" sz="2400" dirty="0"/>
              <a:t> s’agir d’évaluations sous forme de scénario permettant d’articuler les activités langagières ou bien d’évaluations ciblant une activité langagière particulière</a:t>
            </a:r>
          </a:p>
          <a:p>
            <a:pPr marL="342900" indent="-342900" algn="just">
              <a:buFontTx/>
              <a:buChar char="-"/>
            </a:pPr>
            <a:r>
              <a:rPr lang="fr-FR" sz="2400" dirty="0"/>
              <a:t>Si </a:t>
            </a:r>
            <a:r>
              <a:rPr lang="fr-FR" sz="2400" b="1" dirty="0"/>
              <a:t>des contrôles de connaissances </a:t>
            </a:r>
            <a:r>
              <a:rPr lang="fr-FR" sz="2400" dirty="0"/>
              <a:t>peuvent se révéler utiles, il convient de veiller à une pondération réfléchie de manière à ce que la moyenne soit révélatrice d’un niveau de compétence</a:t>
            </a:r>
          </a:p>
          <a:p>
            <a:pPr marL="342900" indent="-342900" algn="just">
              <a:buFontTx/>
              <a:buChar char="-"/>
            </a:pPr>
            <a:endParaRPr lang="fr-FR" sz="2400" dirty="0"/>
          </a:p>
          <a:p>
            <a:pPr algn="just"/>
            <a:r>
              <a:rPr lang="fr-FR" sz="2400" b="1" dirty="0"/>
              <a:t>Les sujets déposés dans les banques de sujets: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/>
              <a:t>peuvent</a:t>
            </a:r>
            <a:r>
              <a:rPr lang="fr-FR" sz="2400" dirty="0"/>
              <a:t> être utilisés en classe ou, à l’instar des « sujets zéro ou spécimen », servir de </a:t>
            </a:r>
            <a:r>
              <a:rPr lang="fr-FR" sz="2400" b="1" dirty="0"/>
              <a:t>source d’inspiration</a:t>
            </a:r>
            <a:r>
              <a:rPr lang="fr-FR" sz="2400" dirty="0"/>
              <a:t> aux professeurs;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/>
              <a:t>fourniront le modèle </a:t>
            </a:r>
            <a:r>
              <a:rPr lang="fr-FR" sz="2400" dirty="0"/>
              <a:t>de ceux qui devront être utilisés pour l’attestation de niveau de compétences en terminale.</a:t>
            </a:r>
          </a:p>
        </p:txBody>
      </p:sp>
    </p:spTree>
    <p:extLst>
      <p:ext uri="{BB962C8B-B14F-4D97-AF65-F5344CB8AC3E}">
        <p14:creationId xmlns:p14="http://schemas.microsoft.com/office/powerpoint/2010/main" val="33574114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1715</Words>
  <Application>Microsoft Macintosh PowerPoint</Application>
  <PresentationFormat>Grand écran</PresentationFormat>
  <Paragraphs>140</Paragraphs>
  <Slides>25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Thème Office</vt:lpstr>
      <vt:lpstr>Document</vt:lpstr>
      <vt:lpstr>      L’évaluation en langues vivantes  le cycle terminal et le contrôle continu</vt:lpstr>
      <vt:lpstr>Les textes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Points de vigilance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Evaluer</dc:title>
  <dc:creator>Fiona Ratkoff</dc:creator>
  <cp:lastModifiedBy>fiona ratkoff</cp:lastModifiedBy>
  <cp:revision>345</cp:revision>
  <cp:lastPrinted>2019-01-14T09:05:12Z</cp:lastPrinted>
  <dcterms:created xsi:type="dcterms:W3CDTF">2018-09-20T08:03:28Z</dcterms:created>
  <dcterms:modified xsi:type="dcterms:W3CDTF">2021-09-10T12:32:38Z</dcterms:modified>
</cp:coreProperties>
</file>