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96" r:id="rId3"/>
    <p:sldId id="297" r:id="rId4"/>
    <p:sldId id="298" r:id="rId5"/>
    <p:sldId id="299" r:id="rId6"/>
    <p:sldId id="267" r:id="rId7"/>
    <p:sldId id="257" r:id="rId8"/>
    <p:sldId id="263" r:id="rId9"/>
    <p:sldId id="259" r:id="rId10"/>
    <p:sldId id="262" r:id="rId11"/>
    <p:sldId id="264" r:id="rId12"/>
    <p:sldId id="301" r:id="rId13"/>
    <p:sldId id="265" r:id="rId14"/>
    <p:sldId id="266" r:id="rId15"/>
    <p:sldId id="275" r:id="rId16"/>
    <p:sldId id="268" r:id="rId17"/>
    <p:sldId id="274" r:id="rId18"/>
    <p:sldId id="272" r:id="rId19"/>
    <p:sldId id="269" r:id="rId20"/>
    <p:sldId id="270" r:id="rId21"/>
    <p:sldId id="271" r:id="rId22"/>
    <p:sldId id="273" r:id="rId23"/>
    <p:sldId id="277" r:id="rId24"/>
    <p:sldId id="295" r:id="rId25"/>
    <p:sldId id="302" r:id="rId26"/>
    <p:sldId id="279" r:id="rId27"/>
    <p:sldId id="282" r:id="rId28"/>
    <p:sldId id="281" r:id="rId29"/>
    <p:sldId id="283" r:id="rId30"/>
    <p:sldId id="285" r:id="rId31"/>
    <p:sldId id="286" r:id="rId32"/>
    <p:sldId id="293" r:id="rId33"/>
    <p:sldId id="289" r:id="rId34"/>
    <p:sldId id="294" r:id="rId3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rélie Prolongeau" initials="AP" lastIdx="1" clrIdx="0">
    <p:extLst>
      <p:ext uri="{19B8F6BF-5375-455C-9EA6-DF929625EA0E}">
        <p15:presenceInfo xmlns:p15="http://schemas.microsoft.com/office/powerpoint/2012/main" userId="Aurélie Prolong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497FEE-41DF-4C52-A3A3-E9417886498B}" type="doc">
      <dgm:prSet loTypeId="urn:microsoft.com/office/officeart/2005/8/layout/lProcess3" loCatId="process" qsTypeId="urn:microsoft.com/office/officeart/2005/8/quickstyle/simple1" qsCatId="simple" csTypeId="urn:microsoft.com/office/officeart/2005/8/colors/accent3_1" csCatId="accent3" phldr="1"/>
      <dgm:spPr/>
      <dgm:t>
        <a:bodyPr/>
        <a:lstStyle/>
        <a:p>
          <a:endParaRPr lang="fr-FR"/>
        </a:p>
      </dgm:t>
    </dgm:pt>
    <dgm:pt modelId="{F2D7B057-5B3E-4BFE-989D-80E471CFF343}">
      <dgm:prSet phldrT="[Texte]"/>
      <dgm:spPr/>
      <dgm:t>
        <a:bodyPr/>
        <a:lstStyle/>
        <a:p>
          <a:r>
            <a:rPr lang="fr-FR" dirty="0" smtClean="0"/>
            <a:t>Arrêts de la Cour de cassation, de la CJUE</a:t>
          </a:r>
          <a:endParaRPr lang="fr-FR" dirty="0"/>
        </a:p>
      </dgm:t>
    </dgm:pt>
    <dgm:pt modelId="{29B5F519-1CF6-4F6D-8DA4-7F5B21A85F4A}" type="parTrans" cxnId="{C51D6343-5593-4E3A-95B7-67B218A0BBC6}">
      <dgm:prSet/>
      <dgm:spPr/>
      <dgm:t>
        <a:bodyPr/>
        <a:lstStyle/>
        <a:p>
          <a:endParaRPr lang="fr-FR"/>
        </a:p>
      </dgm:t>
    </dgm:pt>
    <dgm:pt modelId="{E3A46885-2AFF-4520-A7AD-21C2480CEB44}" type="sibTrans" cxnId="{C51D6343-5593-4E3A-95B7-67B218A0BBC6}">
      <dgm:prSet/>
      <dgm:spPr/>
      <dgm:t>
        <a:bodyPr/>
        <a:lstStyle/>
        <a:p>
          <a:endParaRPr lang="fr-FR"/>
        </a:p>
      </dgm:t>
    </dgm:pt>
    <dgm:pt modelId="{C27473FB-5C96-492B-9529-BE77C6A40394}">
      <dgm:prSet phldrT="[Texte]"/>
      <dgm:spPr/>
      <dgm:t>
        <a:bodyPr/>
        <a:lstStyle/>
        <a:p>
          <a:r>
            <a:rPr lang="fr-FR" dirty="0" smtClean="0"/>
            <a:t>Analyse d’arrêt*</a:t>
          </a:r>
          <a:endParaRPr lang="fr-FR" dirty="0"/>
        </a:p>
      </dgm:t>
    </dgm:pt>
    <dgm:pt modelId="{E1184A83-BDFB-4EB8-911E-4703DCAA417A}" type="parTrans" cxnId="{91FBF08F-4410-41BD-BACE-E5905641C29D}">
      <dgm:prSet/>
      <dgm:spPr/>
      <dgm:t>
        <a:bodyPr/>
        <a:lstStyle/>
        <a:p>
          <a:endParaRPr lang="fr-FR"/>
        </a:p>
      </dgm:t>
    </dgm:pt>
    <dgm:pt modelId="{B5CF321A-7AFE-45D8-861B-3C4E6989810F}" type="sibTrans" cxnId="{91FBF08F-4410-41BD-BACE-E5905641C29D}">
      <dgm:prSet/>
      <dgm:spPr/>
      <dgm:t>
        <a:bodyPr/>
        <a:lstStyle/>
        <a:p>
          <a:endParaRPr lang="fr-FR"/>
        </a:p>
      </dgm:t>
    </dgm:pt>
    <dgm:pt modelId="{940E4745-AA82-455B-AE99-50F505CE33DB}">
      <dgm:prSet phldrT="[Texte]"/>
      <dgm:spPr/>
      <dgm:t>
        <a:bodyPr/>
        <a:lstStyle/>
        <a:p>
          <a:r>
            <a:rPr lang="fr-FR" dirty="0" smtClean="0"/>
            <a:t>Contrats </a:t>
          </a:r>
          <a:r>
            <a:rPr lang="fr-FR" dirty="0" err="1" smtClean="0"/>
            <a:t>didactisés</a:t>
          </a:r>
          <a:r>
            <a:rPr lang="fr-FR" dirty="0" smtClean="0"/>
            <a:t> accessibles aux élèves</a:t>
          </a:r>
          <a:endParaRPr lang="fr-FR" dirty="0"/>
        </a:p>
      </dgm:t>
    </dgm:pt>
    <dgm:pt modelId="{9D21AA8D-2D87-41C3-A58A-C102D7095623}" type="parTrans" cxnId="{D52CA687-C7F3-4F38-91C7-E1B7F1FB3A79}">
      <dgm:prSet/>
      <dgm:spPr/>
      <dgm:t>
        <a:bodyPr/>
        <a:lstStyle/>
        <a:p>
          <a:endParaRPr lang="fr-FR"/>
        </a:p>
      </dgm:t>
    </dgm:pt>
    <dgm:pt modelId="{832D97D3-BC4B-45D1-A379-627DB3F29079}" type="sibTrans" cxnId="{D52CA687-C7F3-4F38-91C7-E1B7F1FB3A79}">
      <dgm:prSet/>
      <dgm:spPr/>
      <dgm:t>
        <a:bodyPr/>
        <a:lstStyle/>
        <a:p>
          <a:endParaRPr lang="fr-FR"/>
        </a:p>
      </dgm:t>
    </dgm:pt>
    <dgm:pt modelId="{8895B59C-08E4-4504-B6EE-5D561ED087A6}">
      <dgm:prSet phldrT="[Texte]"/>
      <dgm:spPr/>
      <dgm:t>
        <a:bodyPr/>
        <a:lstStyle/>
        <a:p>
          <a:r>
            <a:rPr lang="fr-FR" dirty="0" smtClean="0"/>
            <a:t>Analyse de contrat </a:t>
          </a:r>
          <a:endParaRPr lang="fr-FR" dirty="0"/>
        </a:p>
      </dgm:t>
    </dgm:pt>
    <dgm:pt modelId="{FDC283AE-0365-449B-A437-BA50059352E7}" type="parTrans" cxnId="{2FCD9321-C232-4FF6-AE33-635B159A0049}">
      <dgm:prSet/>
      <dgm:spPr/>
      <dgm:t>
        <a:bodyPr/>
        <a:lstStyle/>
        <a:p>
          <a:endParaRPr lang="fr-FR"/>
        </a:p>
      </dgm:t>
    </dgm:pt>
    <dgm:pt modelId="{2E4CD564-1161-474D-A90B-B0B749E423F9}" type="sibTrans" cxnId="{2FCD9321-C232-4FF6-AE33-635B159A0049}">
      <dgm:prSet/>
      <dgm:spPr/>
      <dgm:t>
        <a:bodyPr/>
        <a:lstStyle/>
        <a:p>
          <a:endParaRPr lang="fr-FR"/>
        </a:p>
      </dgm:t>
    </dgm:pt>
    <dgm:pt modelId="{FC7F05F0-4DD5-4FDC-AAC6-932DE94F963C}">
      <dgm:prSet phldrT="[Texte]"/>
      <dgm:spPr/>
      <dgm:t>
        <a:bodyPr/>
        <a:lstStyle/>
        <a:p>
          <a:r>
            <a:rPr lang="fr-FR" dirty="0" smtClean="0"/>
            <a:t>Exemples d’accords amiable</a:t>
          </a:r>
          <a:endParaRPr lang="fr-FR" dirty="0"/>
        </a:p>
      </dgm:t>
    </dgm:pt>
    <dgm:pt modelId="{5411BA9D-9F2B-4809-937E-216CA6BD0E51}" type="parTrans" cxnId="{E36CC866-465B-41FF-98E6-72573EEE8BD7}">
      <dgm:prSet/>
      <dgm:spPr/>
      <dgm:t>
        <a:bodyPr/>
        <a:lstStyle/>
        <a:p>
          <a:endParaRPr lang="fr-FR"/>
        </a:p>
      </dgm:t>
    </dgm:pt>
    <dgm:pt modelId="{B4246AAA-471E-4DA8-9BFC-F6C5A2408E72}" type="sibTrans" cxnId="{E36CC866-465B-41FF-98E6-72573EEE8BD7}">
      <dgm:prSet/>
      <dgm:spPr/>
      <dgm:t>
        <a:bodyPr/>
        <a:lstStyle/>
        <a:p>
          <a:endParaRPr lang="fr-FR"/>
        </a:p>
      </dgm:t>
    </dgm:pt>
    <dgm:pt modelId="{AF5FE397-1963-46D1-93AD-BEF33072FA58}">
      <dgm:prSet phldrT="[Texte]"/>
      <dgm:spPr/>
      <dgm:t>
        <a:bodyPr/>
        <a:lstStyle/>
        <a:p>
          <a:r>
            <a:rPr lang="fr-FR" dirty="0" smtClean="0"/>
            <a:t>Rédiger un accord amiable </a:t>
          </a:r>
          <a:endParaRPr lang="fr-FR" dirty="0"/>
        </a:p>
      </dgm:t>
    </dgm:pt>
    <dgm:pt modelId="{3E136120-5C55-43F6-AAA9-7A8AB9BD0F5F}" type="parTrans" cxnId="{1F4886C1-4086-4D95-AF49-BE522EE9E398}">
      <dgm:prSet/>
      <dgm:spPr/>
      <dgm:t>
        <a:bodyPr/>
        <a:lstStyle/>
        <a:p>
          <a:endParaRPr lang="fr-FR"/>
        </a:p>
      </dgm:t>
    </dgm:pt>
    <dgm:pt modelId="{F0851572-92D1-4FD1-9930-CB0C4432F8F3}" type="sibTrans" cxnId="{1F4886C1-4086-4D95-AF49-BE522EE9E398}">
      <dgm:prSet/>
      <dgm:spPr/>
      <dgm:t>
        <a:bodyPr/>
        <a:lstStyle/>
        <a:p>
          <a:endParaRPr lang="fr-FR"/>
        </a:p>
      </dgm:t>
    </dgm:pt>
    <dgm:pt modelId="{F69AD638-D816-4FBD-9DAC-F802EF78A9C7}" type="pres">
      <dgm:prSet presAssocID="{43497FEE-41DF-4C52-A3A3-E9417886498B}" presName="Name0" presStyleCnt="0">
        <dgm:presLayoutVars>
          <dgm:chPref val="3"/>
          <dgm:dir/>
          <dgm:animLvl val="lvl"/>
          <dgm:resizeHandles/>
        </dgm:presLayoutVars>
      </dgm:prSet>
      <dgm:spPr/>
      <dgm:t>
        <a:bodyPr/>
        <a:lstStyle/>
        <a:p>
          <a:endParaRPr lang="fr-FR"/>
        </a:p>
      </dgm:t>
    </dgm:pt>
    <dgm:pt modelId="{E1D1F032-348D-4A73-9375-F0E634935FCE}" type="pres">
      <dgm:prSet presAssocID="{F2D7B057-5B3E-4BFE-989D-80E471CFF343}" presName="horFlow" presStyleCnt="0"/>
      <dgm:spPr/>
    </dgm:pt>
    <dgm:pt modelId="{7480A8E5-3990-46B5-99FE-6817AD137AA1}" type="pres">
      <dgm:prSet presAssocID="{F2D7B057-5B3E-4BFE-989D-80E471CFF343}" presName="bigChev" presStyleLbl="node1" presStyleIdx="0" presStyleCnt="3"/>
      <dgm:spPr/>
      <dgm:t>
        <a:bodyPr/>
        <a:lstStyle/>
        <a:p>
          <a:endParaRPr lang="fr-FR"/>
        </a:p>
      </dgm:t>
    </dgm:pt>
    <dgm:pt modelId="{C75D0392-75ED-481C-A0B1-9DB528BDE1ED}" type="pres">
      <dgm:prSet presAssocID="{E1184A83-BDFB-4EB8-911E-4703DCAA417A}" presName="parTrans" presStyleCnt="0"/>
      <dgm:spPr/>
    </dgm:pt>
    <dgm:pt modelId="{0B2CDD69-FA73-4A0C-8C0A-0DEBF04AC486}" type="pres">
      <dgm:prSet presAssocID="{C27473FB-5C96-492B-9529-BE77C6A40394}" presName="node" presStyleLbl="alignAccFollowNode1" presStyleIdx="0" presStyleCnt="3">
        <dgm:presLayoutVars>
          <dgm:bulletEnabled val="1"/>
        </dgm:presLayoutVars>
      </dgm:prSet>
      <dgm:spPr/>
      <dgm:t>
        <a:bodyPr/>
        <a:lstStyle/>
        <a:p>
          <a:endParaRPr lang="fr-FR"/>
        </a:p>
      </dgm:t>
    </dgm:pt>
    <dgm:pt modelId="{A55559E6-F144-4308-AFBA-137B490ECA0A}" type="pres">
      <dgm:prSet presAssocID="{F2D7B057-5B3E-4BFE-989D-80E471CFF343}" presName="vSp" presStyleCnt="0"/>
      <dgm:spPr/>
    </dgm:pt>
    <dgm:pt modelId="{5DD45416-7B1F-4489-A6CC-81DD166BADDA}" type="pres">
      <dgm:prSet presAssocID="{940E4745-AA82-455B-AE99-50F505CE33DB}" presName="horFlow" presStyleCnt="0"/>
      <dgm:spPr/>
    </dgm:pt>
    <dgm:pt modelId="{94C47F73-18BD-4E58-8156-E0253654D9FA}" type="pres">
      <dgm:prSet presAssocID="{940E4745-AA82-455B-AE99-50F505CE33DB}" presName="bigChev" presStyleLbl="node1" presStyleIdx="1" presStyleCnt="3"/>
      <dgm:spPr/>
      <dgm:t>
        <a:bodyPr/>
        <a:lstStyle/>
        <a:p>
          <a:endParaRPr lang="fr-FR"/>
        </a:p>
      </dgm:t>
    </dgm:pt>
    <dgm:pt modelId="{23F83AD5-17BF-4DCC-AFF4-D33D00CE11ED}" type="pres">
      <dgm:prSet presAssocID="{FDC283AE-0365-449B-A437-BA50059352E7}" presName="parTrans" presStyleCnt="0"/>
      <dgm:spPr/>
    </dgm:pt>
    <dgm:pt modelId="{2B3AF606-E416-4CC4-849A-6B5C42B5EEAC}" type="pres">
      <dgm:prSet presAssocID="{8895B59C-08E4-4504-B6EE-5D561ED087A6}" presName="node" presStyleLbl="alignAccFollowNode1" presStyleIdx="1" presStyleCnt="3">
        <dgm:presLayoutVars>
          <dgm:bulletEnabled val="1"/>
        </dgm:presLayoutVars>
      </dgm:prSet>
      <dgm:spPr/>
      <dgm:t>
        <a:bodyPr/>
        <a:lstStyle/>
        <a:p>
          <a:endParaRPr lang="fr-FR"/>
        </a:p>
      </dgm:t>
    </dgm:pt>
    <dgm:pt modelId="{3B9F7798-50C1-47E3-A570-1E9E6569C25F}" type="pres">
      <dgm:prSet presAssocID="{940E4745-AA82-455B-AE99-50F505CE33DB}" presName="vSp" presStyleCnt="0"/>
      <dgm:spPr/>
    </dgm:pt>
    <dgm:pt modelId="{00CF40EA-0256-4F7A-83C7-54BD2C440C97}" type="pres">
      <dgm:prSet presAssocID="{FC7F05F0-4DD5-4FDC-AAC6-932DE94F963C}" presName="horFlow" presStyleCnt="0"/>
      <dgm:spPr/>
    </dgm:pt>
    <dgm:pt modelId="{474E9FC0-0320-4580-9101-5F7688A3F24E}" type="pres">
      <dgm:prSet presAssocID="{FC7F05F0-4DD5-4FDC-AAC6-932DE94F963C}" presName="bigChev" presStyleLbl="node1" presStyleIdx="2" presStyleCnt="3"/>
      <dgm:spPr/>
      <dgm:t>
        <a:bodyPr/>
        <a:lstStyle/>
        <a:p>
          <a:endParaRPr lang="fr-FR"/>
        </a:p>
      </dgm:t>
    </dgm:pt>
    <dgm:pt modelId="{C25DDEAA-83E7-439A-9775-909EEC4087CC}" type="pres">
      <dgm:prSet presAssocID="{3E136120-5C55-43F6-AAA9-7A8AB9BD0F5F}" presName="parTrans" presStyleCnt="0"/>
      <dgm:spPr/>
    </dgm:pt>
    <dgm:pt modelId="{5DAFE8E9-AB95-4942-879A-571291488769}" type="pres">
      <dgm:prSet presAssocID="{AF5FE397-1963-46D1-93AD-BEF33072FA58}" presName="node" presStyleLbl="alignAccFollowNode1" presStyleIdx="2" presStyleCnt="3" custLinFactNeighborX="-5064" custLinFactNeighborY="1">
        <dgm:presLayoutVars>
          <dgm:bulletEnabled val="1"/>
        </dgm:presLayoutVars>
      </dgm:prSet>
      <dgm:spPr/>
      <dgm:t>
        <a:bodyPr/>
        <a:lstStyle/>
        <a:p>
          <a:endParaRPr lang="fr-FR"/>
        </a:p>
      </dgm:t>
    </dgm:pt>
  </dgm:ptLst>
  <dgm:cxnLst>
    <dgm:cxn modelId="{C51D6343-5593-4E3A-95B7-67B218A0BBC6}" srcId="{43497FEE-41DF-4C52-A3A3-E9417886498B}" destId="{F2D7B057-5B3E-4BFE-989D-80E471CFF343}" srcOrd="0" destOrd="0" parTransId="{29B5F519-1CF6-4F6D-8DA4-7F5B21A85F4A}" sibTransId="{E3A46885-2AFF-4520-A7AD-21C2480CEB44}"/>
    <dgm:cxn modelId="{BEFEF054-616C-4E56-8FD4-31133F3BF2A7}" type="presOf" srcId="{940E4745-AA82-455B-AE99-50F505CE33DB}" destId="{94C47F73-18BD-4E58-8156-E0253654D9FA}" srcOrd="0" destOrd="0" presId="urn:microsoft.com/office/officeart/2005/8/layout/lProcess3"/>
    <dgm:cxn modelId="{3D91A94F-E8DB-469D-AA3D-AF4AAAD5198F}" type="presOf" srcId="{F2D7B057-5B3E-4BFE-989D-80E471CFF343}" destId="{7480A8E5-3990-46B5-99FE-6817AD137AA1}" srcOrd="0" destOrd="0" presId="urn:microsoft.com/office/officeart/2005/8/layout/lProcess3"/>
    <dgm:cxn modelId="{9009F595-E4A0-43BD-A4FF-F03BC7D12F96}" type="presOf" srcId="{C27473FB-5C96-492B-9529-BE77C6A40394}" destId="{0B2CDD69-FA73-4A0C-8C0A-0DEBF04AC486}" srcOrd="0" destOrd="0" presId="urn:microsoft.com/office/officeart/2005/8/layout/lProcess3"/>
    <dgm:cxn modelId="{1F4886C1-4086-4D95-AF49-BE522EE9E398}" srcId="{FC7F05F0-4DD5-4FDC-AAC6-932DE94F963C}" destId="{AF5FE397-1963-46D1-93AD-BEF33072FA58}" srcOrd="0" destOrd="0" parTransId="{3E136120-5C55-43F6-AAA9-7A8AB9BD0F5F}" sibTransId="{F0851572-92D1-4FD1-9930-CB0C4432F8F3}"/>
    <dgm:cxn modelId="{2FCD9321-C232-4FF6-AE33-635B159A0049}" srcId="{940E4745-AA82-455B-AE99-50F505CE33DB}" destId="{8895B59C-08E4-4504-B6EE-5D561ED087A6}" srcOrd="0" destOrd="0" parTransId="{FDC283AE-0365-449B-A437-BA50059352E7}" sibTransId="{2E4CD564-1161-474D-A90B-B0B749E423F9}"/>
    <dgm:cxn modelId="{90D1BA95-3298-406A-8A3F-DA3934648327}" type="presOf" srcId="{AF5FE397-1963-46D1-93AD-BEF33072FA58}" destId="{5DAFE8E9-AB95-4942-879A-571291488769}" srcOrd="0" destOrd="0" presId="urn:microsoft.com/office/officeart/2005/8/layout/lProcess3"/>
    <dgm:cxn modelId="{53A662D9-1432-4716-886F-4418CC175938}" type="presOf" srcId="{8895B59C-08E4-4504-B6EE-5D561ED087A6}" destId="{2B3AF606-E416-4CC4-849A-6B5C42B5EEAC}" srcOrd="0" destOrd="0" presId="urn:microsoft.com/office/officeart/2005/8/layout/lProcess3"/>
    <dgm:cxn modelId="{91FBF08F-4410-41BD-BACE-E5905641C29D}" srcId="{F2D7B057-5B3E-4BFE-989D-80E471CFF343}" destId="{C27473FB-5C96-492B-9529-BE77C6A40394}" srcOrd="0" destOrd="0" parTransId="{E1184A83-BDFB-4EB8-911E-4703DCAA417A}" sibTransId="{B5CF321A-7AFE-45D8-861B-3C4E6989810F}"/>
    <dgm:cxn modelId="{C473EFC0-E97B-4C3D-8741-2E86A4890D1A}" type="presOf" srcId="{43497FEE-41DF-4C52-A3A3-E9417886498B}" destId="{F69AD638-D816-4FBD-9DAC-F802EF78A9C7}" srcOrd="0" destOrd="0" presId="urn:microsoft.com/office/officeart/2005/8/layout/lProcess3"/>
    <dgm:cxn modelId="{D53F3128-E281-4F80-9E0D-DAACF697103B}" type="presOf" srcId="{FC7F05F0-4DD5-4FDC-AAC6-932DE94F963C}" destId="{474E9FC0-0320-4580-9101-5F7688A3F24E}" srcOrd="0" destOrd="0" presId="urn:microsoft.com/office/officeart/2005/8/layout/lProcess3"/>
    <dgm:cxn modelId="{D52CA687-C7F3-4F38-91C7-E1B7F1FB3A79}" srcId="{43497FEE-41DF-4C52-A3A3-E9417886498B}" destId="{940E4745-AA82-455B-AE99-50F505CE33DB}" srcOrd="1" destOrd="0" parTransId="{9D21AA8D-2D87-41C3-A58A-C102D7095623}" sibTransId="{832D97D3-BC4B-45D1-A379-627DB3F29079}"/>
    <dgm:cxn modelId="{E36CC866-465B-41FF-98E6-72573EEE8BD7}" srcId="{43497FEE-41DF-4C52-A3A3-E9417886498B}" destId="{FC7F05F0-4DD5-4FDC-AAC6-932DE94F963C}" srcOrd="2" destOrd="0" parTransId="{5411BA9D-9F2B-4809-937E-216CA6BD0E51}" sibTransId="{B4246AAA-471E-4DA8-9BFC-F6C5A2408E72}"/>
    <dgm:cxn modelId="{901734E8-CD5E-495B-B2DE-822BD72983D1}" type="presParOf" srcId="{F69AD638-D816-4FBD-9DAC-F802EF78A9C7}" destId="{E1D1F032-348D-4A73-9375-F0E634935FCE}" srcOrd="0" destOrd="0" presId="urn:microsoft.com/office/officeart/2005/8/layout/lProcess3"/>
    <dgm:cxn modelId="{0821E409-AC87-4648-ABA0-B32803CD23B0}" type="presParOf" srcId="{E1D1F032-348D-4A73-9375-F0E634935FCE}" destId="{7480A8E5-3990-46B5-99FE-6817AD137AA1}" srcOrd="0" destOrd="0" presId="urn:microsoft.com/office/officeart/2005/8/layout/lProcess3"/>
    <dgm:cxn modelId="{75968183-83F7-4D62-854B-B0C3A8E1C962}" type="presParOf" srcId="{E1D1F032-348D-4A73-9375-F0E634935FCE}" destId="{C75D0392-75ED-481C-A0B1-9DB528BDE1ED}" srcOrd="1" destOrd="0" presId="urn:microsoft.com/office/officeart/2005/8/layout/lProcess3"/>
    <dgm:cxn modelId="{B1C78821-67BE-4575-A378-B65ADFCC648A}" type="presParOf" srcId="{E1D1F032-348D-4A73-9375-F0E634935FCE}" destId="{0B2CDD69-FA73-4A0C-8C0A-0DEBF04AC486}" srcOrd="2" destOrd="0" presId="urn:microsoft.com/office/officeart/2005/8/layout/lProcess3"/>
    <dgm:cxn modelId="{D700DF43-3242-4994-97BD-58C3EE07DE7E}" type="presParOf" srcId="{F69AD638-D816-4FBD-9DAC-F802EF78A9C7}" destId="{A55559E6-F144-4308-AFBA-137B490ECA0A}" srcOrd="1" destOrd="0" presId="urn:microsoft.com/office/officeart/2005/8/layout/lProcess3"/>
    <dgm:cxn modelId="{67046B52-8F7E-49A8-810F-E2FFF2D58390}" type="presParOf" srcId="{F69AD638-D816-4FBD-9DAC-F802EF78A9C7}" destId="{5DD45416-7B1F-4489-A6CC-81DD166BADDA}" srcOrd="2" destOrd="0" presId="urn:microsoft.com/office/officeart/2005/8/layout/lProcess3"/>
    <dgm:cxn modelId="{C2A09003-31AA-4994-859D-F38C89FE2AF5}" type="presParOf" srcId="{5DD45416-7B1F-4489-A6CC-81DD166BADDA}" destId="{94C47F73-18BD-4E58-8156-E0253654D9FA}" srcOrd="0" destOrd="0" presId="urn:microsoft.com/office/officeart/2005/8/layout/lProcess3"/>
    <dgm:cxn modelId="{D9C1566D-4E15-4DB1-983B-04EFEF355157}" type="presParOf" srcId="{5DD45416-7B1F-4489-A6CC-81DD166BADDA}" destId="{23F83AD5-17BF-4DCC-AFF4-D33D00CE11ED}" srcOrd="1" destOrd="0" presId="urn:microsoft.com/office/officeart/2005/8/layout/lProcess3"/>
    <dgm:cxn modelId="{9C110EEC-07FC-4B83-97D7-EF18A67C4D43}" type="presParOf" srcId="{5DD45416-7B1F-4489-A6CC-81DD166BADDA}" destId="{2B3AF606-E416-4CC4-849A-6B5C42B5EEAC}" srcOrd="2" destOrd="0" presId="urn:microsoft.com/office/officeart/2005/8/layout/lProcess3"/>
    <dgm:cxn modelId="{74E54112-E930-4AF1-9E19-EC0595248145}" type="presParOf" srcId="{F69AD638-D816-4FBD-9DAC-F802EF78A9C7}" destId="{3B9F7798-50C1-47E3-A570-1E9E6569C25F}" srcOrd="3" destOrd="0" presId="urn:microsoft.com/office/officeart/2005/8/layout/lProcess3"/>
    <dgm:cxn modelId="{39DE9E9C-1C19-4E8A-A33D-D9348D45B05B}" type="presParOf" srcId="{F69AD638-D816-4FBD-9DAC-F802EF78A9C7}" destId="{00CF40EA-0256-4F7A-83C7-54BD2C440C97}" srcOrd="4" destOrd="0" presId="urn:microsoft.com/office/officeart/2005/8/layout/lProcess3"/>
    <dgm:cxn modelId="{B4025B2D-43C5-4487-B852-2241836C8FF0}" type="presParOf" srcId="{00CF40EA-0256-4F7A-83C7-54BD2C440C97}" destId="{474E9FC0-0320-4580-9101-5F7688A3F24E}" srcOrd="0" destOrd="0" presId="urn:microsoft.com/office/officeart/2005/8/layout/lProcess3"/>
    <dgm:cxn modelId="{383DB5C5-5D11-4F9E-96BA-8DF3399CDD35}" type="presParOf" srcId="{00CF40EA-0256-4F7A-83C7-54BD2C440C97}" destId="{C25DDEAA-83E7-439A-9775-909EEC4087CC}" srcOrd="1" destOrd="0" presId="urn:microsoft.com/office/officeart/2005/8/layout/lProcess3"/>
    <dgm:cxn modelId="{2D2C725B-F503-4715-AE88-B1D53F1F2E7E}" type="presParOf" srcId="{00CF40EA-0256-4F7A-83C7-54BD2C440C97}" destId="{5DAFE8E9-AB95-4942-879A-571291488769}"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80A8E5-3990-46B5-99FE-6817AD137AA1}">
      <dsp:nvSpPr>
        <dsp:cNvPr id="0" name=""/>
        <dsp:cNvSpPr/>
      </dsp:nvSpPr>
      <dsp:spPr>
        <a:xfrm>
          <a:off x="2558087" y="3013"/>
          <a:ext cx="3445073" cy="1378029"/>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fr-FR" sz="2400" kern="1200" dirty="0" smtClean="0"/>
            <a:t>Arrêts de la Cour de cassation, de la CJUE</a:t>
          </a:r>
          <a:endParaRPr lang="fr-FR" sz="2400" kern="1200" dirty="0"/>
        </a:p>
      </dsp:txBody>
      <dsp:txXfrm>
        <a:off x="3247102" y="3013"/>
        <a:ext cx="2067044" cy="1378029"/>
      </dsp:txXfrm>
    </dsp:sp>
    <dsp:sp modelId="{0B2CDD69-FA73-4A0C-8C0A-0DEBF04AC486}">
      <dsp:nvSpPr>
        <dsp:cNvPr id="0" name=""/>
        <dsp:cNvSpPr/>
      </dsp:nvSpPr>
      <dsp:spPr>
        <a:xfrm>
          <a:off x="5555301" y="120145"/>
          <a:ext cx="2859410" cy="1143764"/>
        </a:xfrm>
        <a:prstGeom prst="chevron">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16510" rIns="0" bIns="16510" numCol="1" spcCol="1270" anchor="ctr" anchorCtr="0">
          <a:noAutofit/>
        </a:bodyPr>
        <a:lstStyle/>
        <a:p>
          <a:pPr lvl="0" algn="ctr" defTabSz="1155700">
            <a:lnSpc>
              <a:spcPct val="90000"/>
            </a:lnSpc>
            <a:spcBef>
              <a:spcPct val="0"/>
            </a:spcBef>
            <a:spcAft>
              <a:spcPct val="35000"/>
            </a:spcAft>
          </a:pPr>
          <a:r>
            <a:rPr lang="fr-FR" sz="2600" kern="1200" dirty="0" smtClean="0"/>
            <a:t>Analyse d’arrêt*</a:t>
          </a:r>
          <a:endParaRPr lang="fr-FR" sz="2600" kern="1200" dirty="0"/>
        </a:p>
      </dsp:txBody>
      <dsp:txXfrm>
        <a:off x="6127183" y="120145"/>
        <a:ext cx="1715646" cy="1143764"/>
      </dsp:txXfrm>
    </dsp:sp>
    <dsp:sp modelId="{94C47F73-18BD-4E58-8156-E0253654D9FA}">
      <dsp:nvSpPr>
        <dsp:cNvPr id="0" name=""/>
        <dsp:cNvSpPr/>
      </dsp:nvSpPr>
      <dsp:spPr>
        <a:xfrm>
          <a:off x="2558087" y="1573966"/>
          <a:ext cx="3445073" cy="1378029"/>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fr-FR" sz="2400" kern="1200" dirty="0" smtClean="0"/>
            <a:t>Contrats </a:t>
          </a:r>
          <a:r>
            <a:rPr lang="fr-FR" sz="2400" kern="1200" dirty="0" err="1" smtClean="0"/>
            <a:t>didactisés</a:t>
          </a:r>
          <a:r>
            <a:rPr lang="fr-FR" sz="2400" kern="1200" dirty="0" smtClean="0"/>
            <a:t> accessibles aux élèves</a:t>
          </a:r>
          <a:endParaRPr lang="fr-FR" sz="2400" kern="1200" dirty="0"/>
        </a:p>
      </dsp:txBody>
      <dsp:txXfrm>
        <a:off x="3247102" y="1573966"/>
        <a:ext cx="2067044" cy="1378029"/>
      </dsp:txXfrm>
    </dsp:sp>
    <dsp:sp modelId="{2B3AF606-E416-4CC4-849A-6B5C42B5EEAC}">
      <dsp:nvSpPr>
        <dsp:cNvPr id="0" name=""/>
        <dsp:cNvSpPr/>
      </dsp:nvSpPr>
      <dsp:spPr>
        <a:xfrm>
          <a:off x="5555301" y="1691099"/>
          <a:ext cx="2859410" cy="1143764"/>
        </a:xfrm>
        <a:prstGeom prst="chevron">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16510" rIns="0" bIns="16510" numCol="1" spcCol="1270" anchor="ctr" anchorCtr="0">
          <a:noAutofit/>
        </a:bodyPr>
        <a:lstStyle/>
        <a:p>
          <a:pPr lvl="0" algn="ctr" defTabSz="1155700">
            <a:lnSpc>
              <a:spcPct val="90000"/>
            </a:lnSpc>
            <a:spcBef>
              <a:spcPct val="0"/>
            </a:spcBef>
            <a:spcAft>
              <a:spcPct val="35000"/>
            </a:spcAft>
          </a:pPr>
          <a:r>
            <a:rPr lang="fr-FR" sz="2600" kern="1200" dirty="0" smtClean="0"/>
            <a:t>Analyse de contrat </a:t>
          </a:r>
          <a:endParaRPr lang="fr-FR" sz="2600" kern="1200" dirty="0"/>
        </a:p>
      </dsp:txBody>
      <dsp:txXfrm>
        <a:off x="6127183" y="1691099"/>
        <a:ext cx="1715646" cy="1143764"/>
      </dsp:txXfrm>
    </dsp:sp>
    <dsp:sp modelId="{474E9FC0-0320-4580-9101-5F7688A3F24E}">
      <dsp:nvSpPr>
        <dsp:cNvPr id="0" name=""/>
        <dsp:cNvSpPr/>
      </dsp:nvSpPr>
      <dsp:spPr>
        <a:xfrm>
          <a:off x="2558087" y="3144920"/>
          <a:ext cx="3445073" cy="1378029"/>
        </a:xfrm>
        <a:prstGeom prst="chevron">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15240" rIns="0" bIns="15240" numCol="1" spcCol="1270" anchor="ctr" anchorCtr="0">
          <a:noAutofit/>
        </a:bodyPr>
        <a:lstStyle/>
        <a:p>
          <a:pPr lvl="0" algn="ctr" defTabSz="1066800">
            <a:lnSpc>
              <a:spcPct val="90000"/>
            </a:lnSpc>
            <a:spcBef>
              <a:spcPct val="0"/>
            </a:spcBef>
            <a:spcAft>
              <a:spcPct val="35000"/>
            </a:spcAft>
          </a:pPr>
          <a:r>
            <a:rPr lang="fr-FR" sz="2400" kern="1200" dirty="0" smtClean="0"/>
            <a:t>Exemples d’accords amiable</a:t>
          </a:r>
          <a:endParaRPr lang="fr-FR" sz="2400" kern="1200" dirty="0"/>
        </a:p>
      </dsp:txBody>
      <dsp:txXfrm>
        <a:off x="3247102" y="3144920"/>
        <a:ext cx="2067044" cy="1378029"/>
      </dsp:txXfrm>
    </dsp:sp>
    <dsp:sp modelId="{5DAFE8E9-AB95-4942-879A-571291488769}">
      <dsp:nvSpPr>
        <dsp:cNvPr id="0" name=""/>
        <dsp:cNvSpPr/>
      </dsp:nvSpPr>
      <dsp:spPr>
        <a:xfrm>
          <a:off x="5532621" y="3262064"/>
          <a:ext cx="2859410" cy="1143764"/>
        </a:xfrm>
        <a:prstGeom prst="chevron">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16510" rIns="0" bIns="16510" numCol="1" spcCol="1270" anchor="ctr" anchorCtr="0">
          <a:noAutofit/>
        </a:bodyPr>
        <a:lstStyle/>
        <a:p>
          <a:pPr lvl="0" algn="ctr" defTabSz="1155700">
            <a:lnSpc>
              <a:spcPct val="90000"/>
            </a:lnSpc>
            <a:spcBef>
              <a:spcPct val="0"/>
            </a:spcBef>
            <a:spcAft>
              <a:spcPct val="35000"/>
            </a:spcAft>
          </a:pPr>
          <a:r>
            <a:rPr lang="fr-FR" sz="2600" kern="1200" dirty="0" smtClean="0"/>
            <a:t>Rédiger un accord amiable </a:t>
          </a:r>
          <a:endParaRPr lang="fr-FR" sz="2600" kern="1200" dirty="0"/>
        </a:p>
      </dsp:txBody>
      <dsp:txXfrm>
        <a:off x="6104503" y="3262064"/>
        <a:ext cx="1715646" cy="114376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F00B01-9A30-40C2-B353-2AFB6414F37B}" type="datetimeFigureOut">
              <a:rPr lang="fr-FR" smtClean="0"/>
              <a:t>23/04/2019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78CA26-9643-41F0-9A56-250CEF7ED043}" type="slidenum">
              <a:rPr lang="fr-FR" smtClean="0"/>
              <a:t>‹N°›</a:t>
            </a:fld>
            <a:endParaRPr lang="fr-FR"/>
          </a:p>
        </p:txBody>
      </p:sp>
    </p:spTree>
    <p:extLst>
      <p:ext uri="{BB962C8B-B14F-4D97-AF65-F5344CB8AC3E}">
        <p14:creationId xmlns:p14="http://schemas.microsoft.com/office/powerpoint/2010/main" val="1818606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2</a:t>
            </a:fld>
            <a:endParaRPr lang="fr-FR"/>
          </a:p>
        </p:txBody>
      </p:sp>
    </p:spTree>
    <p:extLst>
      <p:ext uri="{BB962C8B-B14F-4D97-AF65-F5344CB8AC3E}">
        <p14:creationId xmlns:p14="http://schemas.microsoft.com/office/powerpoint/2010/main" val="1648635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3</a:t>
            </a:fld>
            <a:endParaRPr lang="fr-FR"/>
          </a:p>
        </p:txBody>
      </p:sp>
    </p:spTree>
    <p:extLst>
      <p:ext uri="{BB962C8B-B14F-4D97-AF65-F5344CB8AC3E}">
        <p14:creationId xmlns:p14="http://schemas.microsoft.com/office/powerpoint/2010/main" val="2655800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4</a:t>
            </a:fld>
            <a:endParaRPr lang="fr-FR"/>
          </a:p>
        </p:txBody>
      </p:sp>
    </p:spTree>
    <p:extLst>
      <p:ext uri="{BB962C8B-B14F-4D97-AF65-F5344CB8AC3E}">
        <p14:creationId xmlns:p14="http://schemas.microsoft.com/office/powerpoint/2010/main" val="3333652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5</a:t>
            </a:fld>
            <a:endParaRPr lang="fr-FR"/>
          </a:p>
        </p:txBody>
      </p:sp>
    </p:spTree>
    <p:extLst>
      <p:ext uri="{BB962C8B-B14F-4D97-AF65-F5344CB8AC3E}">
        <p14:creationId xmlns:p14="http://schemas.microsoft.com/office/powerpoint/2010/main" val="2029227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12</a:t>
            </a:fld>
            <a:endParaRPr lang="fr-FR"/>
          </a:p>
        </p:txBody>
      </p:sp>
    </p:spTree>
    <p:extLst>
      <p:ext uri="{BB962C8B-B14F-4D97-AF65-F5344CB8AC3E}">
        <p14:creationId xmlns:p14="http://schemas.microsoft.com/office/powerpoint/2010/main" val="3412571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8D7BDEA-8EA0-FE4F-8E67-406CE035A260}" type="slidenum">
              <a:rPr lang="fr-FR" smtClean="0"/>
              <a:t>25</a:t>
            </a:fld>
            <a:endParaRPr lang="fr-FR"/>
          </a:p>
        </p:txBody>
      </p:sp>
    </p:spTree>
    <p:extLst>
      <p:ext uri="{BB962C8B-B14F-4D97-AF65-F5344CB8AC3E}">
        <p14:creationId xmlns:p14="http://schemas.microsoft.com/office/powerpoint/2010/main" val="5873431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4" name="Image 1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900" y="0"/>
            <a:ext cx="1236133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A7101F49-B5A4-4637-92D0-696EC2926FA3}"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7" name="Image 11" descr="logo NPA.eps"/>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99E524E6-90B0-4CFD-A876-10CB3227F837}"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ctrTitle"/>
          </p:nvPr>
        </p:nvSpPr>
        <p:spPr>
          <a:xfrm>
            <a:off x="0" y="1306286"/>
            <a:ext cx="9934872" cy="1207008"/>
          </a:xfrm>
        </p:spPr>
        <p:txBody>
          <a:bodyPr/>
          <a:lstStyle>
            <a:lvl1pPr>
              <a:defRPr sz="4000"/>
            </a:lvl1pPr>
          </a:lstStyle>
          <a:p>
            <a:r>
              <a:rPr lang="fr-FR" smtClean="0"/>
              <a:t>Modifiez le style du titre</a:t>
            </a:r>
            <a:endParaRPr lang="fr-FR" dirty="0"/>
          </a:p>
        </p:txBody>
      </p:sp>
      <p:sp>
        <p:nvSpPr>
          <p:cNvPr id="3" name="Sous-titre 2"/>
          <p:cNvSpPr>
            <a:spLocks noGrp="1"/>
          </p:cNvSpPr>
          <p:nvPr>
            <p:ph type="subTitle" idx="1"/>
          </p:nvPr>
        </p:nvSpPr>
        <p:spPr>
          <a:xfrm>
            <a:off x="6041427" y="3901316"/>
            <a:ext cx="5827776" cy="1752600"/>
          </a:xfrm>
        </p:spPr>
        <p:txBody>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fr-FR" dirty="0"/>
          </a:p>
        </p:txBody>
      </p:sp>
      <p:sp>
        <p:nvSpPr>
          <p:cNvPr id="9" name="Espace réservé de la date 3"/>
          <p:cNvSpPr>
            <a:spLocks noGrp="1"/>
          </p:cNvSpPr>
          <p:nvPr>
            <p:ph type="dt" sz="half" idx="10"/>
          </p:nvPr>
        </p:nvSpPr>
        <p:spPr/>
        <p:txBody>
          <a:bodyPr/>
          <a:lstStyle>
            <a:lvl1pPr>
              <a:defRPr/>
            </a:lvl1pPr>
          </a:lstStyle>
          <a:p>
            <a:fld id="{C8EDEF37-9FB1-40AE-AD49-0C631BE76A7F}" type="datetimeFigureOut">
              <a:rPr lang="fr-FR" smtClean="0"/>
              <a:t>23/04/2019</a:t>
            </a:fld>
            <a:endParaRPr lang="fr-FR"/>
          </a:p>
        </p:txBody>
      </p:sp>
      <p:sp>
        <p:nvSpPr>
          <p:cNvPr id="10"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1447412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pic>
        <p:nvPicPr>
          <p:cNvPr id="4" name="Image 1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28124BC7-82CB-49CE-8E1E-A33DC9E401EC}"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6"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D060E276-037B-461B-9909-FACCBE7AA691}"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9"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563929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4" name="Image 1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BC1C2BFE-AB82-4AF8-BF34-6A0D2CA523CA}"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6"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E93D27BD-31C9-4C28-8B3F-8BCF5696DBE1}" type="slidenum">
              <a:rPr lang="fr-FR" altLang="fr-FR" sz="1800">
                <a:solidFill>
                  <a:srgbClr val="FFFFFF"/>
                </a:solidFill>
                <a:latin typeface="Calibri" panose="020F0502020204030204" pitchFamily="34" charset="0"/>
              </a:rPr>
              <a:pPr/>
              <a:t>‹N°›</a:t>
            </a:fld>
            <a:endParaRPr lang="fr-FR" altLang="fr-FR" sz="1800"/>
          </a:p>
        </p:txBody>
      </p:sp>
      <p:sp>
        <p:nvSpPr>
          <p:cNvPr id="2" name="Titre vertical 1"/>
          <p:cNvSpPr>
            <a:spLocks noGrp="1"/>
          </p:cNvSpPr>
          <p:nvPr>
            <p:ph type="title" orient="vert"/>
          </p:nvPr>
        </p:nvSpPr>
        <p:spPr>
          <a:xfrm>
            <a:off x="8839200" y="274639"/>
            <a:ext cx="27432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9"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68413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pic>
        <p:nvPicPr>
          <p:cNvPr id="4"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F78426F9-0146-41F4-B4C6-46A04196BE4D}"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6"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C2794F89-217D-4F2C-B5DE-677027D24612}"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8" name="Espace réservé de la date 3"/>
          <p:cNvSpPr>
            <a:spLocks noGrp="1"/>
          </p:cNvSpPr>
          <p:nvPr>
            <p:ph type="dt" sz="half" idx="10"/>
          </p:nvPr>
        </p:nvSpPr>
        <p:spPr/>
        <p:txBody>
          <a:bodyPr/>
          <a:lstStyle>
            <a:lvl1pPr>
              <a:defRPr/>
            </a:lvl1pPr>
          </a:lstStyle>
          <a:p>
            <a:fld id="{C8EDEF37-9FB1-40AE-AD49-0C631BE76A7F}" type="datetimeFigureOut">
              <a:rPr lang="fr-FR" smtClean="0"/>
              <a:t>23/04/2019</a:t>
            </a:fld>
            <a:endParaRPr lang="fr-FR"/>
          </a:p>
        </p:txBody>
      </p:sp>
      <p:sp>
        <p:nvSpPr>
          <p:cNvPr id="9" name="Espace réservé du pied de page 4"/>
          <p:cNvSpPr>
            <a:spLocks noGrp="1"/>
          </p:cNvSpPr>
          <p:nvPr>
            <p:ph type="ftr" sz="quarter" idx="11"/>
          </p:nvPr>
        </p:nvSpPr>
        <p:spPr/>
        <p:txBody>
          <a:bodyPr/>
          <a:lstStyle>
            <a:lvl1pPr>
              <a:defRPr/>
            </a:lvl1pPr>
          </a:lstStyle>
          <a:p>
            <a:endParaRPr lang="fr-FR"/>
          </a:p>
        </p:txBody>
      </p:sp>
      <p:sp>
        <p:nvSpPr>
          <p:cNvPr id="10" name="Espace réservé du numéro de diapositive 5"/>
          <p:cNvSpPr>
            <a:spLocks noGrp="1"/>
          </p:cNvSpPr>
          <p:nvPr>
            <p:ph type="sldNum" sz="quarter" idx="12"/>
          </p:nvPr>
        </p:nvSpPr>
        <p:spPr>
          <a:xfrm>
            <a:off x="8737600" y="6356351"/>
            <a:ext cx="2844800" cy="365125"/>
          </a:xfrm>
        </p:spPr>
        <p:txBody>
          <a:bodyPr rtlCol="0"/>
          <a:lstStyle>
            <a:lvl1pPr eaLnBrk="1" hangingPunct="1">
              <a:defRPr>
                <a:solidFill>
                  <a:schemeClr val="tx1">
                    <a:tint val="75000"/>
                  </a:schemeClr>
                </a:solidFill>
                <a:latin typeface="Arial" pitchFamily="34" charset="0"/>
              </a:defRPr>
            </a:lvl1pPr>
          </a:lstStyle>
          <a:p>
            <a:fld id="{E7F6ADC0-48A3-4ED8-86C6-D3CF075D4732}" type="slidenum">
              <a:rPr lang="fr-FR" smtClean="0"/>
              <a:t>‹N°›</a:t>
            </a:fld>
            <a:endParaRPr lang="fr-FR"/>
          </a:p>
        </p:txBody>
      </p:sp>
    </p:spTree>
    <p:extLst>
      <p:ext uri="{BB962C8B-B14F-4D97-AF65-F5344CB8AC3E}">
        <p14:creationId xmlns:p14="http://schemas.microsoft.com/office/powerpoint/2010/main" val="1982404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4"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54953801-FA52-4B22-B56D-7F711B6E4E31}"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5" name="Image 11" descr="logo NPA.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5BAB03FC-B581-413A-88E6-B2F4180D444C}" type="slidenum">
              <a:rPr lang="fr-FR" altLang="fr-FR" sz="1800">
                <a:solidFill>
                  <a:srgbClr val="FFFFFF"/>
                </a:solidFill>
                <a:latin typeface="Calibri" panose="020F0502020204030204" pitchFamily="34" charset="0"/>
              </a:rPr>
              <a:pPr/>
              <a:t>‹N°›</a:t>
            </a:fld>
            <a:endParaRPr lang="fr-FR" altLang="fr-FR" sz="1800"/>
          </a:p>
        </p:txBody>
      </p:sp>
      <p:pic>
        <p:nvPicPr>
          <p:cNvPr id="7" name="Image 1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Modifiez le style du titre</a:t>
            </a:r>
            <a:endParaRPr lang="fr-FR" dirty="0"/>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8"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9"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660820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pic>
        <p:nvPicPr>
          <p:cNvPr id="5"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1C98CBD6-C90E-4DDD-9443-7B79AF9FEA01}"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7"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9C5F794E-AFEF-4878-BD44-14B259B3BE40}"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p:txBody>
          <a:bodyPr/>
          <a:lstStyle/>
          <a:p>
            <a:r>
              <a:rPr lang="fr-FR" smtClean="0"/>
              <a:t>Modifiez le style du titre</a:t>
            </a:r>
            <a:endParaRPr lang="fr-FR" dirty="0"/>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10"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878698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pic>
        <p:nvPicPr>
          <p:cNvPr id="7"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CA4279AD-04FA-481C-8F70-A54526165BB2}"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9"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DBB0D239-3B65-4789-933E-88551BA9E08D}"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11"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12"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967585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pic>
        <p:nvPicPr>
          <p:cNvPr id="3"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4EC0CAB1-5DEA-41E0-B417-99F48E7DD1DE}"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5"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B3AF4141-640B-4F0C-AD20-AE9E410528AE}"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p:txBody>
          <a:bodyPr/>
          <a:lstStyle/>
          <a:p>
            <a:r>
              <a:rPr lang="fr-FR" smtClean="0"/>
              <a:t>Modifiez le style du titre</a:t>
            </a:r>
            <a:endParaRPr lang="fr-FR"/>
          </a:p>
        </p:txBody>
      </p:sp>
      <p:sp>
        <p:nvSpPr>
          <p:cNvPr id="7"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8"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3638911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Vide">
    <p:spTree>
      <p:nvGrpSpPr>
        <p:cNvPr id="1" name=""/>
        <p:cNvGrpSpPr/>
        <p:nvPr/>
      </p:nvGrpSpPr>
      <p:grpSpPr>
        <a:xfrm>
          <a:off x="0" y="0"/>
          <a:ext cx="0" cy="0"/>
          <a:chOff x="0" y="0"/>
          <a:chExt cx="0" cy="0"/>
        </a:xfrm>
      </p:grpSpPr>
      <p:pic>
        <p:nvPicPr>
          <p:cNvPr id="2"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BADF6F1D-AC71-422E-9BA1-2324F586EE5F}"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4"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01E51BE8-BCBF-4913-8EBB-67BD50DD0846}" type="slidenum">
              <a:rPr lang="fr-FR" altLang="fr-FR" sz="1800">
                <a:solidFill>
                  <a:srgbClr val="FFFFFF"/>
                </a:solidFill>
                <a:latin typeface="Calibri" panose="020F0502020204030204" pitchFamily="34" charset="0"/>
              </a:rPr>
              <a:pPr/>
              <a:t>‹N°›</a:t>
            </a:fld>
            <a:endParaRPr lang="fr-FR" altLang="fr-FR" sz="1800"/>
          </a:p>
        </p:txBody>
      </p:sp>
      <p:sp>
        <p:nvSpPr>
          <p:cNvPr id="6"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7"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580275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pic>
        <p:nvPicPr>
          <p:cNvPr id="5"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5F2B1E77-9829-4CA8-9526-3D53064BA8AC}"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7"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B7156E8B-FCD6-428E-B483-2D1BDCAB5A5B}"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10"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292719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5" name="Imag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1" y="34926"/>
            <a:ext cx="1168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346359C2-F30F-4924-B8D6-2D65D6D50FB1}"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7" name="Image 11" descr="logo NPA.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AF747EEB-2FE6-4A6A-9F00-27435D99DCE9}" type="slidenum">
              <a:rPr lang="fr-FR" altLang="fr-FR" sz="1800">
                <a:solidFill>
                  <a:srgbClr val="FFFFFF"/>
                </a:solidFill>
                <a:latin typeface="Calibri" panose="020F0502020204030204" pitchFamily="34" charset="0"/>
              </a:rPr>
              <a:pPr/>
              <a:t>‹N°›</a:t>
            </a:fld>
            <a:endParaRPr lang="fr-FR" altLang="fr-FR" sz="1800"/>
          </a:p>
        </p:txBody>
      </p:sp>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Espace réservé de la date 3"/>
          <p:cNvSpPr>
            <a:spLocks noGrp="1"/>
          </p:cNvSpPr>
          <p:nvPr>
            <p:ph type="dt" sz="half" idx="10"/>
          </p:nvPr>
        </p:nvSpPr>
        <p:spPr/>
        <p:txBody>
          <a:bodyPr/>
          <a:lstStyle>
            <a:lvl1pPr algn="r">
              <a:defRPr/>
            </a:lvl1pPr>
          </a:lstStyle>
          <a:p>
            <a:fld id="{C8EDEF37-9FB1-40AE-AD49-0C631BE76A7F}" type="datetimeFigureOut">
              <a:rPr lang="fr-FR" smtClean="0"/>
              <a:t>23/04/2019</a:t>
            </a:fld>
            <a:endParaRPr lang="fr-FR"/>
          </a:p>
        </p:txBody>
      </p:sp>
      <p:sp>
        <p:nvSpPr>
          <p:cNvPr id="10" name="Espace réservé du pied de page 4"/>
          <p:cNvSpPr>
            <a:spLocks noGrp="1"/>
          </p:cNvSpPr>
          <p:nvPr>
            <p:ph type="ftr" sz="quarter" idx="11"/>
          </p:nvPr>
        </p:nvSpPr>
        <p:spPr/>
        <p:txBody>
          <a:bodyPr/>
          <a:lstStyle>
            <a:lvl1pPr>
              <a:defRPr/>
            </a:lvl1pPr>
          </a:lstStyle>
          <a:p>
            <a:endParaRPr lang="fr-FR"/>
          </a:p>
        </p:txBody>
      </p:sp>
    </p:spTree>
    <p:extLst>
      <p:ext uri="{BB962C8B-B14F-4D97-AF65-F5344CB8AC3E}">
        <p14:creationId xmlns:p14="http://schemas.microsoft.com/office/powerpoint/2010/main" val="2215921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Image 9"/>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8751" y="36513"/>
            <a:ext cx="1164167"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Espace réservé du titre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et modifiez le titre</a:t>
            </a:r>
          </a:p>
        </p:txBody>
      </p:sp>
      <p:sp>
        <p:nvSpPr>
          <p:cNvPr id="1028" name="Espace réservé du texte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8737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fld id="{C8EDEF37-9FB1-40AE-AD49-0C631BE76A7F}" type="datetimeFigureOut">
              <a:rPr lang="fr-FR" smtClean="0"/>
              <a:t>23/04/2019</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fr-FR"/>
          </a:p>
        </p:txBody>
      </p:sp>
      <p:sp>
        <p:nvSpPr>
          <p:cNvPr id="9" name="Signalisation droite 7"/>
          <p:cNvSpPr/>
          <p:nvPr/>
        </p:nvSpPr>
        <p:spPr>
          <a:xfrm>
            <a:off x="0" y="2943225"/>
            <a:ext cx="755651" cy="211138"/>
          </a:xfrm>
          <a:prstGeom prst="homePlate">
            <a:avLst/>
          </a:prstGeom>
          <a:gradFill flip="none" rotWithShape="1">
            <a:gsLst>
              <a:gs pos="100000">
                <a:srgbClr val="73BA64"/>
              </a:gs>
              <a:gs pos="100000">
                <a:schemeClr val="accent3">
                  <a:lumMod val="60000"/>
                  <a:lumOff val="40000"/>
                </a:schemeClr>
              </a:gs>
            </a:gsLst>
            <a:lin ang="16200000" scaled="1"/>
            <a:tileRect/>
          </a:gra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altLang="fr-FR" sz="1000">
                <a:solidFill>
                  <a:srgbClr val="FFFFFF"/>
                </a:solidFill>
                <a:latin typeface="Calibri" panose="020F0502020204030204" pitchFamily="34" charset="0"/>
              </a:rPr>
              <a:t>  </a:t>
            </a:r>
            <a:fld id="{83A4B356-9402-4CE3-AD45-9709896CDD5B}" type="slidenum">
              <a:rPr lang="fr-FR" altLang="fr-FR" sz="1000">
                <a:solidFill>
                  <a:srgbClr val="FFFFFF"/>
                </a:solidFill>
                <a:latin typeface="Calibri" panose="020F0502020204030204" pitchFamily="34" charset="0"/>
              </a:rPr>
              <a:pPr eaLnBrk="1" hangingPunct="1"/>
              <a:t>‹N°›</a:t>
            </a:fld>
            <a:endParaRPr lang="fr-FR" altLang="fr-FR" sz="1000">
              <a:solidFill>
                <a:srgbClr val="FFFFFF"/>
              </a:solidFill>
              <a:latin typeface="Calibri" panose="020F0502020204030204" pitchFamily="34" charset="0"/>
            </a:endParaRPr>
          </a:p>
        </p:txBody>
      </p:sp>
      <p:pic>
        <p:nvPicPr>
          <p:cNvPr id="1032" name="Image 11" descr="logo NPA.eps"/>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8533" y="5853113"/>
            <a:ext cx="1263651"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numéro de diapositive 1"/>
          <p:cNvSpPr>
            <a:spLocks noGrp="1"/>
          </p:cNvSpPr>
          <p:nvPr>
            <p:ph type="sldNum" sz="quarter" idx="4"/>
          </p:nvPr>
        </p:nvSpPr>
        <p:spPr>
          <a:xfrm>
            <a:off x="8610600" y="6356351"/>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E7F6ADC0-48A3-4ED8-86C6-D3CF075D4732}" type="slidenum">
              <a:rPr lang="fr-FR" smtClean="0"/>
              <a:t>‹N°›</a:t>
            </a:fld>
            <a:endParaRPr lang="fr-FR"/>
          </a:p>
        </p:txBody>
      </p:sp>
      <p:sp>
        <p:nvSpPr>
          <p:cNvPr id="1034" name="Rectangle 2"/>
          <p:cNvSpPr>
            <a:spLocks noChangeArrowheads="1"/>
          </p:cNvSpPr>
          <p:nvPr/>
        </p:nvSpPr>
        <p:spPr bwMode="auto">
          <a:xfrm>
            <a:off x="-110066" y="2444750"/>
            <a:ext cx="569387" cy="369332"/>
          </a:xfrm>
          <a:prstGeom prst="rect">
            <a:avLst/>
          </a:prstGeom>
          <a:noFill/>
          <a:ln>
            <a:noFill/>
          </a:ln>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6D8BAC0A-75D7-4F47-9295-BE6E774314B7}" type="slidenum">
              <a:rPr lang="fr-FR" altLang="fr-FR" sz="1800">
                <a:solidFill>
                  <a:srgbClr val="FFFFFF"/>
                </a:solidFill>
                <a:latin typeface="Calibri" panose="020F0502020204030204" pitchFamily="34" charset="0"/>
              </a:rPr>
              <a:pPr/>
              <a:t>‹N°›</a:t>
            </a:fld>
            <a:endParaRPr lang="fr-FR" altLang="fr-FR" sz="1800"/>
          </a:p>
        </p:txBody>
      </p:sp>
    </p:spTree>
    <p:extLst>
      <p:ext uri="{BB962C8B-B14F-4D97-AF65-F5344CB8AC3E}">
        <p14:creationId xmlns:p14="http://schemas.microsoft.com/office/powerpoint/2010/main" val="536305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Calibri" pitchFamily="34" charset="0"/>
        </a:defRPr>
      </a:lvl2pPr>
      <a:lvl3pPr algn="ctr" defTabSz="457200" rtl="0" eaLnBrk="1" fontAlgn="base" hangingPunct="1">
        <a:spcBef>
          <a:spcPct val="0"/>
        </a:spcBef>
        <a:spcAft>
          <a:spcPct val="0"/>
        </a:spcAft>
        <a:defRPr sz="4400">
          <a:solidFill>
            <a:schemeClr val="tx1"/>
          </a:solidFill>
          <a:latin typeface="Calibri" pitchFamily="34" charset="0"/>
        </a:defRPr>
      </a:lvl3pPr>
      <a:lvl4pPr algn="ctr" defTabSz="457200" rtl="0" eaLnBrk="1" fontAlgn="base" hangingPunct="1">
        <a:spcBef>
          <a:spcPct val="0"/>
        </a:spcBef>
        <a:spcAft>
          <a:spcPct val="0"/>
        </a:spcAft>
        <a:defRPr sz="4400">
          <a:solidFill>
            <a:schemeClr val="tx1"/>
          </a:solidFill>
          <a:latin typeface="Calibri" pitchFamily="34" charset="0"/>
        </a:defRPr>
      </a:lvl4pPr>
      <a:lvl5pPr algn="ctr" defTabSz="457200" rtl="0" eaLnBrk="1" fontAlgn="base" hangingPunct="1">
        <a:spcBef>
          <a:spcPct val="0"/>
        </a:spcBef>
        <a:spcAft>
          <a:spcPct val="0"/>
        </a:spcAft>
        <a:defRPr sz="4400">
          <a:solidFill>
            <a:schemeClr val="tx1"/>
          </a:solidFill>
          <a:latin typeface="Calibri" pitchFamily="34"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mindomo.com/fr/mindmap/droit_1ere-fe94faaaf1e245aeb5d9050281ca124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francetvinfo.fr/culture/mode/mort-de-karl-lagerfeld/choupette-la-chatte-de-karl-lagerfeld-peut-elle-vraiment-heriter-d-une-partie-de-sa-fortune_3197729.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2" Type="http://schemas.openxmlformats.org/officeDocument/2006/relationships/hyperlink" Target="https://view.genial.ly/5cab15f9a5f6ee6c14358dea/formation-fonctionnements-indiv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 programme de droit et d’économie</a:t>
            </a:r>
            <a:br>
              <a:rPr lang="fr-FR" dirty="0" smtClean="0"/>
            </a:br>
            <a:r>
              <a:rPr lang="fr-FR" dirty="0" smtClean="0"/>
              <a:t>STMG 2021</a:t>
            </a:r>
            <a:endParaRPr lang="fr-FR" dirty="0"/>
          </a:p>
        </p:txBody>
      </p:sp>
      <p:sp>
        <p:nvSpPr>
          <p:cNvPr id="3" name="Sous-titre 2"/>
          <p:cNvSpPr>
            <a:spLocks noGrp="1"/>
          </p:cNvSpPr>
          <p:nvPr>
            <p:ph type="subTitle" idx="1"/>
          </p:nvPr>
        </p:nvSpPr>
        <p:spPr/>
        <p:txBody>
          <a:bodyPr/>
          <a:lstStyle/>
          <a:p>
            <a:endParaRPr lang="fr-FR" dirty="0" smtClean="0"/>
          </a:p>
          <a:p>
            <a:r>
              <a:rPr lang="fr-FR" dirty="0" smtClean="0"/>
              <a:t>Formation académique </a:t>
            </a:r>
          </a:p>
          <a:p>
            <a:r>
              <a:rPr lang="fr-FR" dirty="0" smtClean="0"/>
              <a:t>Lycée </a:t>
            </a:r>
            <a:r>
              <a:rPr lang="fr-FR" dirty="0" err="1" smtClean="0"/>
              <a:t>Chevrollier</a:t>
            </a:r>
            <a:r>
              <a:rPr lang="fr-FR" dirty="0" smtClean="0"/>
              <a:t> </a:t>
            </a:r>
          </a:p>
          <a:p>
            <a:r>
              <a:rPr lang="fr-FR" dirty="0" smtClean="0"/>
              <a:t>26 avril 2019</a:t>
            </a:r>
            <a:endParaRPr lang="fr-FR" dirty="0"/>
          </a:p>
        </p:txBody>
      </p:sp>
    </p:spTree>
    <p:extLst>
      <p:ext uri="{BB962C8B-B14F-4D97-AF65-F5344CB8AC3E}">
        <p14:creationId xmlns:p14="http://schemas.microsoft.com/office/powerpoint/2010/main" val="350772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C691A62B-9D28-457F-A970-F0DA75D4DBD0}"/>
              </a:ext>
            </a:extLst>
          </p:cNvPr>
          <p:cNvSpPr>
            <a:spLocks noGrp="1"/>
          </p:cNvSpPr>
          <p:nvPr>
            <p:ph type="dt" sz="half" idx="10"/>
          </p:nvPr>
        </p:nvSpPr>
        <p:spPr/>
        <p:txBody>
          <a:bodyPr/>
          <a:lstStyle/>
          <a:p>
            <a:pPr>
              <a:defRPr/>
            </a:pPr>
            <a:endParaRPr lang="fr-FR" dirty="0"/>
          </a:p>
        </p:txBody>
      </p:sp>
      <p:sp>
        <p:nvSpPr>
          <p:cNvPr id="5" name="Espace réservé du pied de page 4">
            <a:extLst>
              <a:ext uri="{FF2B5EF4-FFF2-40B4-BE49-F238E27FC236}">
                <a16:creationId xmlns:a16="http://schemas.microsoft.com/office/drawing/2014/main" id="{2B9BFBC1-D0FF-40A7-AC3F-0237EBE4AE77}"/>
              </a:ext>
            </a:extLst>
          </p:cNvPr>
          <p:cNvSpPr>
            <a:spLocks noGrp="1"/>
          </p:cNvSpPr>
          <p:nvPr>
            <p:ph type="ftr" sz="quarter" idx="11"/>
          </p:nvPr>
        </p:nvSpPr>
        <p:spPr/>
        <p:txBody>
          <a:bodyPr/>
          <a:lstStyle/>
          <a:p>
            <a:pPr>
              <a:defRPr/>
            </a:pPr>
            <a:endParaRPr lang="fr-FR" dirty="0"/>
          </a:p>
        </p:txBody>
      </p:sp>
      <p:graphicFrame>
        <p:nvGraphicFramePr>
          <p:cNvPr id="8" name="Tableau 7">
            <a:extLst>
              <a:ext uri="{FF2B5EF4-FFF2-40B4-BE49-F238E27FC236}">
                <a16:creationId xmlns:a16="http://schemas.microsoft.com/office/drawing/2014/main" id="{79899B14-560C-40A1-A55D-40EF8063A56E}"/>
              </a:ext>
            </a:extLst>
          </p:cNvPr>
          <p:cNvGraphicFramePr>
            <a:graphicFrameLocks noGrp="1"/>
          </p:cNvGraphicFramePr>
          <p:nvPr>
            <p:extLst>
              <p:ext uri="{D42A27DB-BD31-4B8C-83A1-F6EECF244321}">
                <p14:modId xmlns:p14="http://schemas.microsoft.com/office/powerpoint/2010/main" val="3934368428"/>
              </p:ext>
            </p:extLst>
          </p:nvPr>
        </p:nvGraphicFramePr>
        <p:xfrm>
          <a:off x="1384663" y="1314132"/>
          <a:ext cx="9862457" cy="4877663"/>
        </p:xfrm>
        <a:graphic>
          <a:graphicData uri="http://schemas.openxmlformats.org/drawingml/2006/table">
            <a:tbl>
              <a:tblPr firstRow="1" bandRow="1">
                <a:tableStyleId>{5C22544A-7EE6-4342-B048-85BDC9FD1C3A}</a:tableStyleId>
              </a:tblPr>
              <a:tblGrid>
                <a:gridCol w="4878327">
                  <a:extLst>
                    <a:ext uri="{9D8B030D-6E8A-4147-A177-3AD203B41FA5}">
                      <a16:colId xmlns:a16="http://schemas.microsoft.com/office/drawing/2014/main" val="1626626180"/>
                    </a:ext>
                  </a:extLst>
                </a:gridCol>
                <a:gridCol w="4984130">
                  <a:extLst>
                    <a:ext uri="{9D8B030D-6E8A-4147-A177-3AD203B41FA5}">
                      <a16:colId xmlns:a16="http://schemas.microsoft.com/office/drawing/2014/main" val="2453206434"/>
                    </a:ext>
                  </a:extLst>
                </a:gridCol>
              </a:tblGrid>
              <a:tr h="377914">
                <a:tc>
                  <a:txBody>
                    <a:bodyPr/>
                    <a:lstStyle/>
                    <a:p>
                      <a:pPr algn="ctr"/>
                      <a:r>
                        <a:rPr lang="fr-FR" sz="1400" dirty="0"/>
                        <a:t>Avant la réforme </a:t>
                      </a:r>
                    </a:p>
                  </a:txBody>
                  <a:tcPr>
                    <a:solidFill>
                      <a:schemeClr val="accent3">
                        <a:lumMod val="75000"/>
                      </a:schemeClr>
                    </a:solidFill>
                  </a:tcPr>
                </a:tc>
                <a:tc>
                  <a:txBody>
                    <a:bodyPr/>
                    <a:lstStyle/>
                    <a:p>
                      <a:pPr algn="ctr"/>
                      <a:r>
                        <a:rPr lang="fr-FR" sz="1400" dirty="0"/>
                        <a:t>Avec la réforme  </a:t>
                      </a:r>
                    </a:p>
                  </a:txBody>
                  <a:tcPr>
                    <a:solidFill>
                      <a:schemeClr val="accent3">
                        <a:lumMod val="75000"/>
                      </a:schemeClr>
                    </a:solidFill>
                  </a:tcPr>
                </a:tc>
                <a:extLst>
                  <a:ext uri="{0D108BD9-81ED-4DB2-BD59-A6C34878D82A}">
                    <a16:rowId xmlns:a16="http://schemas.microsoft.com/office/drawing/2014/main" val="3421890678"/>
                  </a:ext>
                </a:extLst>
              </a:tr>
              <a:tr h="110306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t>Thème 1: Qu’est-ce que le droit?</a:t>
                      </a:r>
                    </a:p>
                    <a:p>
                      <a:r>
                        <a:rPr lang="fr-FR" sz="1200" b="0" dirty="0"/>
                        <a:t>Avec les notions et contenus</a:t>
                      </a:r>
                    </a:p>
                    <a:p>
                      <a:r>
                        <a:rPr lang="fr-FR" sz="1200" b="0" dirty="0"/>
                        <a:t>   Le droit et les fonctions du droit</a:t>
                      </a:r>
                    </a:p>
                    <a:p>
                      <a:r>
                        <a:rPr lang="fr-FR" sz="1200" b="0" dirty="0"/>
                        <a:t>   La règle de droit</a:t>
                      </a:r>
                    </a:p>
                    <a:p>
                      <a:r>
                        <a:rPr lang="fr-FR" sz="1200" b="0" dirty="0"/>
                        <a:t>   Les sources du droit </a:t>
                      </a:r>
                    </a:p>
                  </a:txBody>
                  <a:tcPr>
                    <a:solidFill>
                      <a:schemeClr val="accent3">
                        <a:lumMod val="40000"/>
                        <a:lumOff val="60000"/>
                      </a:schemeClr>
                    </a:solidFill>
                  </a:tcPr>
                </a:tc>
                <a:tc>
                  <a:txBody>
                    <a:bodyPr/>
                    <a:lstStyle/>
                    <a:p>
                      <a:r>
                        <a:rPr lang="fr-FR" sz="1200" b="1" dirty="0"/>
                        <a:t>Thème 1: Qu’est-ce que le droit?</a:t>
                      </a:r>
                    </a:p>
                    <a:p>
                      <a:r>
                        <a:rPr lang="fr-FR" sz="1200" b="0" dirty="0"/>
                        <a:t>1.1 </a:t>
                      </a:r>
                      <a:r>
                        <a:rPr lang="fr-FR" sz="1200" b="0" dirty="0">
                          <a:solidFill>
                            <a:schemeClr val="tx1"/>
                          </a:solidFill>
                        </a:rPr>
                        <a:t>Le droit et les fonctions du droit</a:t>
                      </a:r>
                    </a:p>
                    <a:p>
                      <a:r>
                        <a:rPr lang="fr-FR" sz="1200" b="0" dirty="0">
                          <a:solidFill>
                            <a:schemeClr val="tx1"/>
                          </a:solidFill>
                        </a:rPr>
                        <a:t>1.2 La règle de droit</a:t>
                      </a:r>
                    </a:p>
                    <a:p>
                      <a:r>
                        <a:rPr lang="fr-FR" sz="1200" b="0" dirty="0"/>
                        <a:t>1.3. Les sources du droit</a:t>
                      </a:r>
                    </a:p>
                  </a:txBody>
                  <a:tcPr>
                    <a:solidFill>
                      <a:schemeClr val="accent3">
                        <a:lumMod val="40000"/>
                        <a:lumOff val="60000"/>
                      </a:schemeClr>
                    </a:solidFill>
                  </a:tcPr>
                </a:tc>
                <a:extLst>
                  <a:ext uri="{0D108BD9-81ED-4DB2-BD59-A6C34878D82A}">
                    <a16:rowId xmlns:a16="http://schemas.microsoft.com/office/drawing/2014/main" val="3562128348"/>
                  </a:ext>
                </a:extLst>
              </a:tr>
              <a:tr h="130362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2: Comment le droit permet-il de régler un litige?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Avec les notions et contenus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   Le litige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   La preuve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   Le recours au juge</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200" b="0" dirty="0">
                        <a:solidFill>
                          <a:schemeClr val="tx1"/>
                        </a:solidFill>
                      </a:endParaRPr>
                    </a:p>
                  </a:txBody>
                  <a:tcPr>
                    <a:solidFill>
                      <a:schemeClr val="accent3">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2: Comment le droit permet-il de régler un litige?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2.1 Le litige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2.2 La preuve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2.3 Le recours au juge</a:t>
                      </a:r>
                    </a:p>
                  </a:txBody>
                  <a:tcPr>
                    <a:solidFill>
                      <a:schemeClr val="accent3">
                        <a:lumMod val="40000"/>
                        <a:lumOff val="60000"/>
                      </a:schemeClr>
                    </a:solidFill>
                  </a:tcPr>
                </a:tc>
                <a:extLst>
                  <a:ext uri="{0D108BD9-81ED-4DB2-BD59-A6C34878D82A}">
                    <a16:rowId xmlns:a16="http://schemas.microsoft.com/office/drawing/2014/main" val="710622258"/>
                  </a:ext>
                </a:extLst>
              </a:tr>
              <a:tr h="106802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3: Qui peut faire valoir ses droits?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Avec les notions et contenus </a:t>
                      </a:r>
                    </a:p>
                    <a:p>
                      <a:r>
                        <a:rPr lang="fr-FR" sz="1200" dirty="0"/>
                        <a:t>   La personne physique, la personne morale </a:t>
                      </a:r>
                    </a:p>
                  </a:txBody>
                  <a:tcPr>
                    <a:solidFill>
                      <a:schemeClr val="accent3">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3: Qui peut faire valoir ses droits?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3.1 La personne juridique (personne physique et personne morale)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3.2</a:t>
                      </a:r>
                      <a:r>
                        <a:rPr lang="fr-FR" sz="1200" b="0" dirty="0">
                          <a:solidFill>
                            <a:srgbClr val="FF0000"/>
                          </a:solidFill>
                        </a:rPr>
                        <a:t> La capacité et l’incapacité</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3.3 </a:t>
                      </a:r>
                      <a:r>
                        <a:rPr lang="fr-FR" sz="1200" b="0" dirty="0">
                          <a:solidFill>
                            <a:srgbClr val="FF0000"/>
                          </a:solidFill>
                        </a:rPr>
                        <a:t>Le patrimoine</a:t>
                      </a:r>
                    </a:p>
                  </a:txBody>
                  <a:tcPr>
                    <a:solidFill>
                      <a:schemeClr val="accent3">
                        <a:lumMod val="40000"/>
                        <a:lumOff val="60000"/>
                      </a:schemeClr>
                    </a:solidFill>
                  </a:tcPr>
                </a:tc>
                <a:extLst>
                  <a:ext uri="{0D108BD9-81ED-4DB2-BD59-A6C34878D82A}">
                    <a16:rowId xmlns:a16="http://schemas.microsoft.com/office/drawing/2014/main" val="1043725231"/>
                  </a:ext>
                </a:extLst>
              </a:tr>
              <a:tr h="102502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4: Quels sont les droits reconnus aux personnes?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Avec les notions et contenus </a:t>
                      </a:r>
                    </a:p>
                    <a:p>
                      <a:r>
                        <a:rPr lang="fr-FR" sz="1200" dirty="0"/>
                        <a:t>   Les droits de la personne</a:t>
                      </a:r>
                    </a:p>
                    <a:p>
                      <a:r>
                        <a:rPr lang="fr-FR" sz="1200" dirty="0"/>
                        <a:t>   Les droits sur les biens: le droit de propriété</a:t>
                      </a:r>
                    </a:p>
                  </a:txBody>
                  <a:tcPr>
                    <a:solidFill>
                      <a:schemeClr val="accent3">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4: Quels sont les droits reconnus aux personnes?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4.1 Les droits extra-patrimoniaux</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4.2 Le droit de propriété (droit de propriété sur les biens corporels et droit de propriété sur les biens incorporels)</a:t>
                      </a:r>
                    </a:p>
                  </a:txBody>
                  <a:tcPr>
                    <a:solidFill>
                      <a:schemeClr val="accent3">
                        <a:lumMod val="40000"/>
                        <a:lumOff val="60000"/>
                      </a:schemeClr>
                    </a:solidFill>
                  </a:tcPr>
                </a:tc>
                <a:extLst>
                  <a:ext uri="{0D108BD9-81ED-4DB2-BD59-A6C34878D82A}">
                    <a16:rowId xmlns:a16="http://schemas.microsoft.com/office/drawing/2014/main" val="4033902367"/>
                  </a:ext>
                </a:extLst>
              </a:tr>
            </a:tbl>
          </a:graphicData>
        </a:graphic>
      </p:graphicFrame>
      <p:sp>
        <p:nvSpPr>
          <p:cNvPr id="9" name="ZoneTexte 8"/>
          <p:cNvSpPr txBox="1"/>
          <p:nvPr/>
        </p:nvSpPr>
        <p:spPr>
          <a:xfrm>
            <a:off x="1384663" y="222112"/>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Une apparente continuité</a:t>
            </a:r>
            <a:endParaRPr lang="fr-FR" sz="4400" dirty="0"/>
          </a:p>
        </p:txBody>
      </p:sp>
    </p:spTree>
    <p:extLst>
      <p:ext uri="{BB962C8B-B14F-4D97-AF65-F5344CB8AC3E}">
        <p14:creationId xmlns:p14="http://schemas.microsoft.com/office/powerpoint/2010/main" val="1579157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C691A62B-9D28-457F-A970-F0DA75D4DBD0}"/>
              </a:ext>
            </a:extLst>
          </p:cNvPr>
          <p:cNvSpPr>
            <a:spLocks noGrp="1"/>
          </p:cNvSpPr>
          <p:nvPr>
            <p:ph type="dt" sz="half" idx="10"/>
          </p:nvPr>
        </p:nvSpPr>
        <p:spPr/>
        <p:txBody>
          <a:bodyPr/>
          <a:lstStyle/>
          <a:p>
            <a:pPr>
              <a:defRPr/>
            </a:pPr>
            <a:endParaRPr lang="fr-FR" dirty="0"/>
          </a:p>
        </p:txBody>
      </p:sp>
      <p:sp>
        <p:nvSpPr>
          <p:cNvPr id="5" name="Espace réservé du pied de page 4">
            <a:extLst>
              <a:ext uri="{FF2B5EF4-FFF2-40B4-BE49-F238E27FC236}">
                <a16:creationId xmlns:a16="http://schemas.microsoft.com/office/drawing/2014/main" id="{2B9BFBC1-D0FF-40A7-AC3F-0237EBE4AE77}"/>
              </a:ext>
            </a:extLst>
          </p:cNvPr>
          <p:cNvSpPr>
            <a:spLocks noGrp="1"/>
          </p:cNvSpPr>
          <p:nvPr>
            <p:ph type="ftr" sz="quarter" idx="11"/>
          </p:nvPr>
        </p:nvSpPr>
        <p:spPr/>
        <p:txBody>
          <a:bodyPr/>
          <a:lstStyle/>
          <a:p>
            <a:pPr>
              <a:defRPr/>
            </a:pPr>
            <a:endParaRPr lang="fr-FR" dirty="0"/>
          </a:p>
        </p:txBody>
      </p:sp>
      <p:sp>
        <p:nvSpPr>
          <p:cNvPr id="9" name="ZoneTexte 8"/>
          <p:cNvSpPr txBox="1"/>
          <p:nvPr/>
        </p:nvSpPr>
        <p:spPr>
          <a:xfrm>
            <a:off x="1384663" y="222112"/>
            <a:ext cx="9679577"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Des nouveaux concepts et un travail d’actualisation conséquent</a:t>
            </a:r>
            <a:endParaRPr lang="fr-FR" sz="4400" dirty="0"/>
          </a:p>
        </p:txBody>
      </p:sp>
      <p:sp>
        <p:nvSpPr>
          <p:cNvPr id="2" name="ZoneTexte 1"/>
          <p:cNvSpPr txBox="1"/>
          <p:nvPr/>
        </p:nvSpPr>
        <p:spPr>
          <a:xfrm>
            <a:off x="1989510" y="3357155"/>
            <a:ext cx="8469883" cy="461665"/>
          </a:xfrm>
          <a:prstGeom prst="rect">
            <a:avLst/>
          </a:prstGeom>
          <a:noFill/>
        </p:spPr>
        <p:txBody>
          <a:bodyPr wrap="none" rtlCol="0">
            <a:spAutoFit/>
          </a:bodyPr>
          <a:lstStyle/>
          <a:p>
            <a:pPr algn="ctr"/>
            <a:r>
              <a:rPr lang="fr-FR" sz="2400" b="1" dirty="0" smtClean="0">
                <a:solidFill>
                  <a:schemeClr val="accent3">
                    <a:lumMod val="50000"/>
                  </a:schemeClr>
                </a:solidFill>
                <a:hlinkClick r:id="rId2"/>
              </a:rPr>
              <a:t>CARTE MENTALE DE PRESENTATION DU NOUVEAU PROGRAMME </a:t>
            </a:r>
            <a:endParaRPr lang="fr-FR" sz="2400" b="1" dirty="0">
              <a:solidFill>
                <a:schemeClr val="accent3">
                  <a:lumMod val="50000"/>
                </a:schemeClr>
              </a:solidFill>
            </a:endParaRPr>
          </a:p>
        </p:txBody>
      </p:sp>
    </p:spTree>
    <p:extLst>
      <p:ext uri="{BB962C8B-B14F-4D97-AF65-F5344CB8AC3E}">
        <p14:creationId xmlns:p14="http://schemas.microsoft.com/office/powerpoint/2010/main" val="1678336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03D17DA-E1B1-472E-A30D-D3AE0F6AAB82}"/>
              </a:ext>
            </a:extLst>
          </p:cNvPr>
          <p:cNvSpPr>
            <a:spLocks noGrp="1"/>
          </p:cNvSpPr>
          <p:nvPr>
            <p:ph idx="1"/>
          </p:nvPr>
        </p:nvSpPr>
        <p:spPr>
          <a:xfrm>
            <a:off x="2329400" y="1445500"/>
            <a:ext cx="7362824" cy="4098050"/>
          </a:xfrm>
        </p:spPr>
        <p:txBody>
          <a:bodyPr>
            <a:normAutofit fontScale="92500" lnSpcReduction="20000"/>
          </a:bodyPr>
          <a:lstStyle/>
          <a:p>
            <a:pPr marL="0" indent="0">
              <a:buNone/>
            </a:pPr>
            <a:r>
              <a:rPr lang="fr-FR" sz="2000" b="1" dirty="0"/>
              <a:t>Classe de première</a:t>
            </a:r>
          </a:p>
          <a:p>
            <a:pPr marL="0" indent="0">
              <a:buNone/>
            </a:pPr>
            <a:r>
              <a:rPr lang="fr-FR" sz="2000" dirty="0"/>
              <a:t>Thème 1 – Qu’est-ce que le droit ?</a:t>
            </a:r>
          </a:p>
          <a:p>
            <a:pPr marL="0" indent="0">
              <a:buNone/>
            </a:pPr>
            <a:r>
              <a:rPr lang="fr-FR" sz="2000" dirty="0"/>
              <a:t>Thème 2 – Comment le droit permet-il de régler un litige ?</a:t>
            </a:r>
          </a:p>
          <a:p>
            <a:pPr marL="0" indent="0">
              <a:buNone/>
            </a:pPr>
            <a:r>
              <a:rPr lang="fr-FR" sz="2000" dirty="0"/>
              <a:t>Thème 3 – Qui peut faire valoir les droits ?</a:t>
            </a:r>
          </a:p>
          <a:p>
            <a:pPr marL="0" indent="0">
              <a:buNone/>
            </a:pPr>
            <a:r>
              <a:rPr lang="fr-FR" sz="2000" dirty="0"/>
              <a:t>Thème 4 -  Quels sont les droits reconnus aux personnes ?</a:t>
            </a:r>
          </a:p>
          <a:p>
            <a:pPr marL="0" indent="0">
              <a:buNone/>
            </a:pPr>
            <a:endParaRPr lang="fr-FR" dirty="0" smtClean="0"/>
          </a:p>
          <a:p>
            <a:pPr marL="0" indent="0">
              <a:buNone/>
            </a:pPr>
            <a:r>
              <a:rPr lang="fr-FR" b="1" dirty="0" smtClean="0"/>
              <a:t>Classe de terminale</a:t>
            </a:r>
            <a:endParaRPr lang="fr-FR" sz="2000" b="1" dirty="0"/>
          </a:p>
          <a:p>
            <a:pPr marL="0" indent="0">
              <a:buNone/>
            </a:pPr>
            <a:r>
              <a:rPr lang="fr-FR" sz="2000" b="1" dirty="0">
                <a:solidFill>
                  <a:srgbClr val="C00000"/>
                </a:solidFill>
              </a:rPr>
              <a:t>Thème 5 – Quel est le rôle du contrat ?</a:t>
            </a:r>
          </a:p>
          <a:p>
            <a:pPr marL="0" indent="0">
              <a:buNone/>
            </a:pPr>
            <a:r>
              <a:rPr lang="fr-FR" sz="2000" dirty="0"/>
              <a:t>Thème 6 – Qu’est-ce qu’être responsable ?</a:t>
            </a:r>
          </a:p>
          <a:p>
            <a:pPr marL="0" indent="0">
              <a:buNone/>
            </a:pPr>
            <a:r>
              <a:rPr lang="fr-FR" sz="2000" dirty="0"/>
              <a:t>Thème 7 – Comment le droit encadre-t-il le travail salarié ?</a:t>
            </a:r>
          </a:p>
          <a:p>
            <a:pPr marL="0" indent="0">
              <a:buNone/>
            </a:pPr>
            <a:r>
              <a:rPr lang="fr-FR" sz="2000" b="1" strike="sngStrike" dirty="0">
                <a:solidFill>
                  <a:srgbClr val="FF0000"/>
                </a:solidFill>
              </a:rPr>
              <a:t>Thème 8 – Comment le droit organise-t-il l’activité économique ?</a:t>
            </a:r>
          </a:p>
          <a:p>
            <a:pPr marL="0" indent="0">
              <a:buNone/>
            </a:pPr>
            <a:r>
              <a:rPr lang="fr-FR" sz="2000" dirty="0"/>
              <a:t>Thème 8 – Comment entreprendre ?</a:t>
            </a:r>
          </a:p>
          <a:p>
            <a:pPr lvl="0">
              <a:buFont typeface="Wingdings" panose="05000000000000000000" pitchFamily="2" charset="2"/>
              <a:buChar char="Ø"/>
            </a:pPr>
            <a:endParaRPr lang="fr-FR" dirty="0"/>
          </a:p>
          <a:p>
            <a:endParaRPr lang="fr-FR" dirty="0"/>
          </a:p>
        </p:txBody>
      </p:sp>
      <p:sp>
        <p:nvSpPr>
          <p:cNvPr id="6" name="ZoneTexte 5"/>
          <p:cNvSpPr txBox="1"/>
          <p:nvPr/>
        </p:nvSpPr>
        <p:spPr>
          <a:xfrm>
            <a:off x="1515292" y="365920"/>
            <a:ext cx="967957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600" dirty="0" smtClean="0"/>
              <a:t>Une articulation sur 2 ans </a:t>
            </a:r>
            <a:endParaRPr lang="fr-FR" sz="3600" dirty="0"/>
          </a:p>
        </p:txBody>
      </p:sp>
    </p:spTree>
    <p:extLst>
      <p:ext uri="{BB962C8B-B14F-4D97-AF65-F5344CB8AC3E}">
        <p14:creationId xmlns:p14="http://schemas.microsoft.com/office/powerpoint/2010/main" val="16993112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319349" y="1929606"/>
            <a:ext cx="9535885" cy="4497320"/>
          </a:xfrm>
          <a:prstGeom prst="rect">
            <a:avLst/>
          </a:prstGeom>
        </p:spPr>
      </p:pic>
      <p:sp>
        <p:nvSpPr>
          <p:cNvPr id="5" name="ZoneTexte 4"/>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Quelles capacités attendues ?</a:t>
            </a:r>
            <a:endParaRPr lang="fr-FR" sz="4400" dirty="0"/>
          </a:p>
        </p:txBody>
      </p:sp>
    </p:spTree>
    <p:extLst>
      <p:ext uri="{BB962C8B-B14F-4D97-AF65-F5344CB8AC3E}">
        <p14:creationId xmlns:p14="http://schemas.microsoft.com/office/powerpoint/2010/main" val="4258193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489166" y="153651"/>
            <a:ext cx="10093234"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Résolution du cas pratique et place du syllogisme ?</a:t>
            </a:r>
            <a:endParaRPr lang="fr-FR" sz="4000" dirty="0"/>
          </a:p>
        </p:txBody>
      </p:sp>
      <p:sp>
        <p:nvSpPr>
          <p:cNvPr id="2" name="Espace réservé du contenu 1"/>
          <p:cNvSpPr>
            <a:spLocks noGrp="1"/>
          </p:cNvSpPr>
          <p:nvPr>
            <p:ph idx="1"/>
          </p:nvPr>
        </p:nvSpPr>
        <p:spPr/>
        <p:txBody>
          <a:bodyPr/>
          <a:lstStyle/>
          <a:p>
            <a:r>
              <a:rPr lang="fr-FR" dirty="0" smtClean="0"/>
              <a:t>Une réflexion à mener sur le syllogisme : un cadre structurant ou réducteur ?  </a:t>
            </a:r>
          </a:p>
          <a:p>
            <a:endParaRPr lang="fr-FR" dirty="0" smtClean="0"/>
          </a:p>
          <a:p>
            <a:r>
              <a:rPr lang="fr-FR" dirty="0" smtClean="0"/>
              <a:t>Un atelier cet après midi conduit par Mme Boyer </a:t>
            </a:r>
          </a:p>
          <a:p>
            <a:pPr marL="0" indent="0">
              <a:buNone/>
            </a:pPr>
            <a:r>
              <a:rPr lang="fr-FR" b="1" i="1" dirty="0" smtClean="0">
                <a:solidFill>
                  <a:schemeClr val="accent3">
                    <a:lumMod val="50000"/>
                  </a:schemeClr>
                </a:solidFill>
              </a:rPr>
              <a:t>Cas de Raphaëlle</a:t>
            </a:r>
            <a:endParaRPr lang="fr-FR" b="1" i="1" dirty="0" smtClean="0">
              <a:solidFill>
                <a:schemeClr val="accent3">
                  <a:lumMod val="50000"/>
                </a:schemeClr>
              </a:solidFill>
            </a:endParaRPr>
          </a:p>
          <a:p>
            <a:pPr marL="0" indent="0">
              <a:buNone/>
            </a:pPr>
            <a:r>
              <a:rPr lang="fr-FR" i="1" dirty="0" smtClean="0"/>
              <a:t>A partir de ressources documentaires et du cas présenté, vous vous attacherez à travailler le nouveau type de questionnement version STMG 2.0</a:t>
            </a:r>
          </a:p>
        </p:txBody>
      </p:sp>
    </p:spTree>
    <p:extLst>
      <p:ext uri="{BB962C8B-B14F-4D97-AF65-F5344CB8AC3E}">
        <p14:creationId xmlns:p14="http://schemas.microsoft.com/office/powerpoint/2010/main" val="41291233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01040" y="1273630"/>
            <a:ext cx="10972800" cy="4525963"/>
          </a:xfrm>
        </p:spPr>
        <p:txBody>
          <a:bodyPr/>
          <a:lstStyle/>
          <a:p>
            <a:r>
              <a:rPr lang="fr-FR" sz="2000" b="1" dirty="0" smtClean="0"/>
              <a:t>THÈME </a:t>
            </a:r>
            <a:r>
              <a:rPr lang="fr-FR" sz="2000" b="1" dirty="0"/>
              <a:t>3 - QUI PEUT FAIRE VALOIR SES DROITS? </a:t>
            </a:r>
            <a:endParaRPr lang="fr-FR" sz="2000" b="1" dirty="0" smtClean="0"/>
          </a:p>
          <a:p>
            <a:r>
              <a:rPr lang="fr-FR" sz="2000" b="1" dirty="0" smtClean="0"/>
              <a:t>TD </a:t>
            </a:r>
            <a:r>
              <a:rPr lang="fr-FR" sz="2000" b="1" dirty="0"/>
              <a:t>- QUELLE EST L’UTILITÉ DE LA PERSONNALITÉ JURIDIQUE ? DOIT-ELLE ÊTRE ÉTENDUE À D’AUTRES CATÉGORIES QUE LES PERSONNES PHYSIQUES ET MORALES ? </a:t>
            </a:r>
            <a:endParaRPr lang="fr-FR" sz="2000" b="1" dirty="0" smtClean="0"/>
          </a:p>
          <a:p>
            <a:pPr marL="0" indent="0">
              <a:buNone/>
            </a:pPr>
            <a:endParaRPr lang="fr-FR" sz="2000" b="1" dirty="0"/>
          </a:p>
        </p:txBody>
      </p:sp>
      <p:sp>
        <p:nvSpPr>
          <p:cNvPr id="5" name="ZoneTexte 4"/>
          <p:cNvSpPr txBox="1"/>
          <p:nvPr/>
        </p:nvSpPr>
        <p:spPr>
          <a:xfrm>
            <a:off x="1489166" y="153651"/>
            <a:ext cx="10093234" cy="70788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L’analyse d’un corpus documentaire </a:t>
            </a:r>
            <a:endParaRPr lang="fr-FR" sz="4000" dirty="0"/>
          </a:p>
        </p:txBody>
      </p:sp>
      <p:pic>
        <p:nvPicPr>
          <p:cNvPr id="6" name="Image 5"/>
          <p:cNvPicPr>
            <a:picLocks noChangeAspect="1"/>
          </p:cNvPicPr>
          <p:nvPr/>
        </p:nvPicPr>
        <p:blipFill>
          <a:blip r:embed="rId2"/>
          <a:stretch>
            <a:fillRect/>
          </a:stretch>
        </p:blipFill>
        <p:spPr>
          <a:xfrm>
            <a:off x="701041" y="2403566"/>
            <a:ext cx="10376262" cy="4206240"/>
          </a:xfrm>
          <a:prstGeom prst="rect">
            <a:avLst/>
          </a:prstGeom>
        </p:spPr>
      </p:pic>
    </p:spTree>
    <p:extLst>
      <p:ext uri="{BB962C8B-B14F-4D97-AF65-F5344CB8AC3E}">
        <p14:creationId xmlns:p14="http://schemas.microsoft.com/office/powerpoint/2010/main" val="8646310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Comment pratiquer un débat en droit ?</a:t>
            </a:r>
            <a:endParaRPr lang="fr-FR" sz="4400" dirty="0"/>
          </a:p>
        </p:txBody>
      </p:sp>
      <p:sp>
        <p:nvSpPr>
          <p:cNvPr id="2" name="Espace réservé du contenu 1"/>
          <p:cNvSpPr>
            <a:spLocks noGrp="1"/>
          </p:cNvSpPr>
          <p:nvPr>
            <p:ph idx="1"/>
          </p:nvPr>
        </p:nvSpPr>
        <p:spPr>
          <a:xfrm>
            <a:off x="1371600" y="1325881"/>
            <a:ext cx="10602685" cy="4525963"/>
          </a:xfrm>
        </p:spPr>
        <p:txBody>
          <a:bodyPr/>
          <a:lstStyle/>
          <a:p>
            <a:pPr marL="0" indent="0">
              <a:buNone/>
            </a:pPr>
            <a:r>
              <a:rPr lang="fr-FR" b="1" dirty="0" smtClean="0">
                <a:solidFill>
                  <a:schemeClr val="accent3">
                    <a:lumMod val="50000"/>
                  </a:schemeClr>
                </a:solidFill>
              </a:rPr>
              <a:t>Des conditions préalables</a:t>
            </a:r>
          </a:p>
          <a:p>
            <a:r>
              <a:rPr lang="fr-FR" sz="2400" dirty="0" smtClean="0"/>
              <a:t>Une prise de parole préparée (recherches ? Supports à exploiter ?)</a:t>
            </a:r>
          </a:p>
          <a:p>
            <a:r>
              <a:rPr lang="fr-FR" sz="2400" dirty="0" smtClean="0"/>
              <a:t>Un sujet mobilisateur </a:t>
            </a:r>
          </a:p>
          <a:p>
            <a:r>
              <a:rPr lang="fr-FR" sz="2400" dirty="0" smtClean="0"/>
              <a:t>Un travail préalable sur la distinction entre le droit, l’opinion ou même la morale </a:t>
            </a:r>
          </a:p>
          <a:p>
            <a:endParaRPr lang="fr-FR" sz="2400" dirty="0" smtClean="0"/>
          </a:p>
          <a:p>
            <a:pPr marL="0" indent="0">
              <a:buNone/>
            </a:pPr>
            <a:r>
              <a:rPr lang="fr-FR" b="1" dirty="0" smtClean="0">
                <a:solidFill>
                  <a:schemeClr val="accent3">
                    <a:lumMod val="50000"/>
                  </a:schemeClr>
                </a:solidFill>
              </a:rPr>
              <a:t>Encadrer un débat :</a:t>
            </a:r>
          </a:p>
          <a:p>
            <a:r>
              <a:rPr lang="fr-FR" sz="2400" dirty="0" smtClean="0"/>
              <a:t>L’écoute </a:t>
            </a:r>
          </a:p>
          <a:p>
            <a:r>
              <a:rPr lang="fr-FR" sz="2400" dirty="0" smtClean="0"/>
              <a:t>Le risque du discours « café du commerce »</a:t>
            </a:r>
          </a:p>
          <a:p>
            <a:endParaRPr lang="fr-FR" sz="2400" dirty="0" smtClean="0"/>
          </a:p>
          <a:p>
            <a:pPr marL="0" indent="0">
              <a:buNone/>
            </a:pPr>
            <a:r>
              <a:rPr lang="fr-FR" b="1" dirty="0" smtClean="0">
                <a:solidFill>
                  <a:schemeClr val="accent3">
                    <a:lumMod val="50000"/>
                  </a:schemeClr>
                </a:solidFill>
                <a:effectLst>
                  <a:outerShdw blurRad="38100" dist="38100" dir="2700000" algn="tl">
                    <a:srgbClr val="000000">
                      <a:alpha val="43137"/>
                    </a:srgbClr>
                  </a:outerShdw>
                </a:effectLst>
              </a:rPr>
              <a:t>La nécessité de garder trace / la restitution </a:t>
            </a:r>
          </a:p>
          <a:p>
            <a:pPr marL="0" indent="0">
              <a:buNone/>
            </a:pPr>
            <a:r>
              <a:rPr lang="fr-FR" dirty="0" smtClean="0"/>
              <a:t> </a:t>
            </a:r>
            <a:endParaRPr lang="fr-FR" dirty="0"/>
          </a:p>
        </p:txBody>
      </p:sp>
    </p:spTree>
    <p:extLst>
      <p:ext uri="{BB962C8B-B14F-4D97-AF65-F5344CB8AC3E}">
        <p14:creationId xmlns:p14="http://schemas.microsoft.com/office/powerpoint/2010/main" val="31168376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Comment pratiquer un débat en droit ?</a:t>
            </a:r>
            <a:endParaRPr lang="fr-FR" sz="4400" dirty="0"/>
          </a:p>
        </p:txBody>
      </p:sp>
      <p:sp>
        <p:nvSpPr>
          <p:cNvPr id="2" name="Espace réservé du contenu 1"/>
          <p:cNvSpPr>
            <a:spLocks noGrp="1"/>
          </p:cNvSpPr>
          <p:nvPr>
            <p:ph idx="1"/>
          </p:nvPr>
        </p:nvSpPr>
        <p:spPr>
          <a:xfrm>
            <a:off x="483326" y="1325881"/>
            <a:ext cx="11490959" cy="4525963"/>
          </a:xfrm>
        </p:spPr>
        <p:style>
          <a:lnRef idx="2">
            <a:schemeClr val="dk1"/>
          </a:lnRef>
          <a:fillRef idx="1">
            <a:schemeClr val="lt1"/>
          </a:fillRef>
          <a:effectRef idx="0">
            <a:schemeClr val="dk1"/>
          </a:effectRef>
          <a:fontRef idx="minor">
            <a:schemeClr val="dk1"/>
          </a:fontRef>
        </p:style>
        <p:txBody>
          <a:bodyPr/>
          <a:lstStyle/>
          <a:p>
            <a:pPr marL="0" indent="0">
              <a:buNone/>
            </a:pPr>
            <a:r>
              <a:rPr lang="fr-FR" dirty="0" smtClean="0">
                <a:ln w="0"/>
                <a:solidFill>
                  <a:schemeClr val="tx1"/>
                </a:solidFill>
                <a:effectLst>
                  <a:outerShdw blurRad="38100" dist="19050" dir="2700000" algn="tl" rotWithShape="0">
                    <a:schemeClr val="dk1">
                      <a:alpha val="40000"/>
                    </a:schemeClr>
                  </a:outerShdw>
                </a:effectLst>
              </a:rPr>
              <a:t> </a:t>
            </a:r>
          </a:p>
          <a:p>
            <a:pPr marL="0" indent="0">
              <a:buNone/>
            </a:pPr>
            <a:endParaRPr lang="fr-FR" dirty="0">
              <a:ln w="0"/>
              <a:solidFill>
                <a:schemeClr val="tx1"/>
              </a:solidFill>
              <a:effectLst>
                <a:outerShdw blurRad="38100" dist="19050" dir="2700000" algn="tl" rotWithShape="0">
                  <a:schemeClr val="dk1">
                    <a:alpha val="40000"/>
                  </a:schemeClr>
                </a:outerShdw>
              </a:effectLst>
            </a:endParaRPr>
          </a:p>
          <a:p>
            <a:pPr marL="0" indent="0">
              <a:buNone/>
            </a:pPr>
            <a:endParaRPr lang="fr-FR" dirty="0" smtClean="0">
              <a:ln w="0"/>
              <a:solidFill>
                <a:schemeClr val="tx1"/>
              </a:solidFill>
              <a:effectLst>
                <a:outerShdw blurRad="38100" dist="19050" dir="2700000" algn="tl" rotWithShape="0">
                  <a:schemeClr val="dk1">
                    <a:alpha val="40000"/>
                  </a:schemeClr>
                </a:outerShdw>
              </a:effectLst>
            </a:endParaRPr>
          </a:p>
          <a:p>
            <a:pPr marL="0" indent="0">
              <a:buNone/>
            </a:pPr>
            <a:endParaRPr lang="fr-FR" dirty="0">
              <a:ln w="0"/>
              <a:solidFill>
                <a:schemeClr val="tx1"/>
              </a:solidFill>
              <a:effectLst>
                <a:outerShdw blurRad="38100" dist="19050" dir="2700000" algn="tl" rotWithShape="0">
                  <a:schemeClr val="dk1">
                    <a:alpha val="40000"/>
                  </a:schemeClr>
                </a:outerShdw>
              </a:effectLst>
            </a:endParaRPr>
          </a:p>
          <a:p>
            <a:pPr marL="0" indent="0">
              <a:buNone/>
            </a:pPr>
            <a:endParaRPr lang="fr-FR" dirty="0" smtClean="0">
              <a:ln w="0"/>
              <a:solidFill>
                <a:schemeClr val="tx1"/>
              </a:solidFill>
              <a:effectLst>
                <a:outerShdw blurRad="38100" dist="19050" dir="2700000" algn="tl" rotWithShape="0">
                  <a:schemeClr val="dk1">
                    <a:alpha val="40000"/>
                  </a:schemeClr>
                </a:outerShdw>
              </a:effectLst>
            </a:endParaRPr>
          </a:p>
          <a:p>
            <a:pPr marL="0" indent="0">
              <a:buNone/>
            </a:pPr>
            <a:endParaRPr lang="fr-FR" dirty="0">
              <a:ln w="0"/>
              <a:solidFill>
                <a:schemeClr val="tx1"/>
              </a:solidFill>
              <a:effectLst>
                <a:outerShdw blurRad="38100" dist="19050" dir="2700000" algn="tl" rotWithShape="0">
                  <a:schemeClr val="dk1">
                    <a:alpha val="40000"/>
                  </a:schemeClr>
                </a:outerShdw>
              </a:effectLst>
            </a:endParaRPr>
          </a:p>
          <a:p>
            <a:pPr marL="0" indent="0">
              <a:buNone/>
            </a:pPr>
            <a:r>
              <a:rPr lang="fr-FR" dirty="0">
                <a:ln w="0"/>
                <a:solidFill>
                  <a:schemeClr val="tx1"/>
                </a:solidFill>
                <a:effectLst>
                  <a:outerShdw blurRad="38100" dist="19050" dir="2700000" algn="tl" rotWithShape="0">
                    <a:schemeClr val="dk1">
                      <a:alpha val="40000"/>
                    </a:schemeClr>
                  </a:outerShdw>
                </a:effectLst>
              </a:rPr>
              <a:t>	</a:t>
            </a:r>
            <a:r>
              <a:rPr lang="fr-FR" dirty="0" smtClean="0">
                <a:ln w="0"/>
                <a:solidFill>
                  <a:schemeClr val="tx1"/>
                </a:solidFill>
                <a:effectLst>
                  <a:outerShdw blurRad="38100" dist="19050" dir="2700000" algn="tl" rotWithShape="0">
                    <a:schemeClr val="dk1">
                      <a:alpha val="40000"/>
                    </a:schemeClr>
                  </a:outerShdw>
                </a:effectLst>
              </a:rPr>
              <a:t>									</a:t>
            </a:r>
            <a:r>
              <a:rPr lang="fr-FR" dirty="0" smtClean="0">
                <a:ln w="0"/>
                <a:solidFill>
                  <a:schemeClr val="tx1"/>
                </a:solidFill>
                <a:effectLst>
                  <a:outerShdw blurRad="38100" dist="19050" dir="2700000" algn="tl" rotWithShape="0">
                    <a:schemeClr val="dk1">
                      <a:alpha val="40000"/>
                    </a:schemeClr>
                  </a:outerShdw>
                </a:effectLst>
                <a:hlinkClick r:id="rId2"/>
              </a:rPr>
              <a:t>Choupette </a:t>
            </a:r>
            <a:endParaRPr lang="fr-FR" dirty="0">
              <a:ln w="0"/>
              <a:solidFill>
                <a:schemeClr val="tx1"/>
              </a:solidFill>
              <a:effectLst>
                <a:outerShdw blurRad="38100" dist="19050" dir="2700000" algn="tl" rotWithShape="0">
                  <a:schemeClr val="dk1">
                    <a:alpha val="40000"/>
                  </a:schemeClr>
                </a:outerShdw>
              </a:effectLst>
            </a:endParaRPr>
          </a:p>
        </p:txBody>
      </p:sp>
      <p:pic>
        <p:nvPicPr>
          <p:cNvPr id="4" name="Image 3"/>
          <p:cNvPicPr>
            <a:picLocks noChangeAspect="1"/>
          </p:cNvPicPr>
          <p:nvPr/>
        </p:nvPicPr>
        <p:blipFill>
          <a:blip r:embed="rId3"/>
          <a:stretch>
            <a:fillRect/>
          </a:stretch>
        </p:blipFill>
        <p:spPr>
          <a:xfrm>
            <a:off x="1776549" y="1594076"/>
            <a:ext cx="9000308" cy="2886075"/>
          </a:xfrm>
          <a:prstGeom prst="rect">
            <a:avLst/>
          </a:prstGeom>
        </p:spPr>
      </p:pic>
    </p:spTree>
    <p:extLst>
      <p:ext uri="{BB962C8B-B14F-4D97-AF65-F5344CB8AC3E}">
        <p14:creationId xmlns:p14="http://schemas.microsoft.com/office/powerpoint/2010/main" val="710892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83919" y="1626643"/>
            <a:ext cx="11173098" cy="4525963"/>
          </a:xfrm>
        </p:spPr>
        <p:txBody>
          <a:bodyPr/>
          <a:lstStyle/>
          <a:p>
            <a:pPr marL="0" indent="0">
              <a:buNone/>
            </a:pPr>
            <a:r>
              <a:rPr lang="fr-FR" dirty="0" smtClean="0">
                <a:solidFill>
                  <a:schemeClr val="accent3">
                    <a:lumMod val="50000"/>
                  </a:schemeClr>
                </a:solidFill>
              </a:rPr>
              <a:t>EX : Sur la protection des données à caractère personnel</a:t>
            </a:r>
          </a:p>
          <a:p>
            <a:pPr marL="0" indent="0">
              <a:buNone/>
            </a:pPr>
            <a:endParaRPr lang="fr-FR" dirty="0">
              <a:solidFill>
                <a:schemeClr val="accent3">
                  <a:lumMod val="50000"/>
                </a:schemeClr>
              </a:solidFill>
            </a:endParaRPr>
          </a:p>
          <a:p>
            <a:r>
              <a:rPr lang="fr-FR" dirty="0"/>
              <a:t>Faut-il protéger les données numériques à caractère personnel </a:t>
            </a:r>
            <a:r>
              <a:rPr lang="fr-FR" dirty="0" smtClean="0"/>
              <a:t>?</a:t>
            </a:r>
          </a:p>
          <a:p>
            <a:endParaRPr lang="fr-FR" dirty="0"/>
          </a:p>
          <a:p>
            <a:r>
              <a:rPr lang="fr-FR" dirty="0" smtClean="0"/>
              <a:t>Expliquez </a:t>
            </a:r>
            <a:r>
              <a:rPr lang="fr-FR" dirty="0"/>
              <a:t>l’intérêt d’un cadre juridique européen en matière de protection des données à caractère personnel </a:t>
            </a:r>
          </a:p>
        </p:txBody>
      </p:sp>
      <p:sp>
        <p:nvSpPr>
          <p:cNvPr id="4" name="ZoneTexte 3"/>
          <p:cNvSpPr txBox="1"/>
          <p:nvPr/>
        </p:nvSpPr>
        <p:spPr>
          <a:xfrm>
            <a:off x="1489166" y="153651"/>
            <a:ext cx="10093234"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800" dirty="0" smtClean="0"/>
              <a:t>Les questions de réflexion en droit </a:t>
            </a:r>
            <a:endParaRPr lang="fr-FR" sz="4800" dirty="0"/>
          </a:p>
        </p:txBody>
      </p:sp>
    </p:spTree>
    <p:extLst>
      <p:ext uri="{BB962C8B-B14F-4D97-AF65-F5344CB8AC3E}">
        <p14:creationId xmlns:p14="http://schemas.microsoft.com/office/powerpoint/2010/main" val="4351122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28354" y="365803"/>
            <a:ext cx="9679577"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Comment assurer une veille informationnelle ?</a:t>
            </a:r>
            <a:endParaRPr lang="fr-FR" sz="4400" dirty="0"/>
          </a:p>
        </p:txBody>
      </p:sp>
      <p:pic>
        <p:nvPicPr>
          <p:cNvPr id="3" name="Espace réservé du contenu 2"/>
          <p:cNvPicPr>
            <a:picLocks noGrp="1" noChangeAspect="1"/>
          </p:cNvPicPr>
          <p:nvPr>
            <p:ph idx="1"/>
          </p:nvPr>
        </p:nvPicPr>
        <p:blipFill>
          <a:blip r:embed="rId2"/>
          <a:stretch>
            <a:fillRect/>
          </a:stretch>
        </p:blipFill>
        <p:spPr>
          <a:xfrm>
            <a:off x="1352005" y="1942125"/>
            <a:ext cx="10032274" cy="4915875"/>
          </a:xfrm>
          <a:prstGeom prst="rect">
            <a:avLst/>
          </a:prstGeom>
        </p:spPr>
      </p:pic>
    </p:spTree>
    <p:extLst>
      <p:ext uri="{BB962C8B-B14F-4D97-AF65-F5344CB8AC3E}">
        <p14:creationId xmlns:p14="http://schemas.microsoft.com/office/powerpoint/2010/main" val="1896151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ce réservé du contenu 2">
                <a:extLst>
                  <a:ext uri="{FF2B5EF4-FFF2-40B4-BE49-F238E27FC236}">
                    <a16:creationId xmlns:a16="http://schemas.microsoft.com/office/drawing/2014/main" id="{103D17DA-E1B1-472E-A30D-D3AE0F6AAB82}"/>
                  </a:ext>
                </a:extLst>
              </p:cNvPr>
              <p:cNvSpPr>
                <a:spLocks noGrp="1"/>
              </p:cNvSpPr>
              <p:nvPr>
                <p:ph idx="1"/>
              </p:nvPr>
            </p:nvSpPr>
            <p:spPr>
              <a:xfrm>
                <a:off x="1384662" y="1378539"/>
                <a:ext cx="9744891" cy="4736090"/>
              </a:xfrm>
            </p:spPr>
            <p:txBody>
              <a:bodyPr>
                <a:normAutofit/>
              </a:bodyPr>
              <a:lstStyle/>
              <a:p>
                <a:pPr marL="0" indent="0">
                  <a:buNone/>
                </a:pPr>
                <a:r>
                  <a:rPr lang="fr-FR" b="1" dirty="0" smtClean="0"/>
                  <a:t>- Une nouvelle appellation «  Droit – Économie » qui revêt toute son importance,</a:t>
                </a:r>
              </a:p>
              <a:p>
                <a:pPr marL="0" indent="0">
                  <a:buNone/>
                </a:pPr>
                <a:r>
                  <a:rPr lang="fr-FR" b="1" dirty="0" smtClean="0"/>
                  <a:t>- Une </a:t>
                </a:r>
                <a:r>
                  <a:rPr lang="fr-FR" b="1" dirty="0"/>
                  <a:t>évolution horaire </a:t>
                </a:r>
                <a:r>
                  <a:rPr lang="fr-FR" b="1" dirty="0" smtClean="0"/>
                  <a:t>significative :</a:t>
                </a:r>
                <a:endParaRPr lang="fr-FR" b="1" dirty="0"/>
              </a:p>
              <a:p>
                <a:pPr marL="0" indent="0">
                  <a:buNone/>
                </a:pPr>
                <a:r>
                  <a:rPr lang="fr-FR" u="sng" dirty="0"/>
                  <a:t>Enseignement de droit et économie </a:t>
                </a:r>
              </a:p>
              <a:p>
                <a:pPr marL="0" indent="0">
                  <a:buNone/>
                </a:pPr>
                <a:r>
                  <a:rPr lang="fr-FR" dirty="0"/>
                  <a:t>= 4 heures par semaine en première </a:t>
                </a:r>
              </a:p>
              <a:p>
                <a:pPr marL="0" indent="0">
                  <a:buNone/>
                </a:pPr>
                <a:r>
                  <a:rPr lang="fr-FR" dirty="0"/>
                  <a:t>= 6 heures par semaine en terminale</a:t>
                </a:r>
              </a:p>
              <a:p>
                <a:pPr marL="0" indent="0">
                  <a:buNone/>
                </a:pPr>
                <a14:m>
                  <m:oMath xmlns:m="http://schemas.openxmlformats.org/officeDocument/2006/math">
                    <m:r>
                      <a:rPr lang="fr-FR" b="1" i="1" smtClean="0">
                        <a:solidFill>
                          <a:srgbClr val="C00000"/>
                        </a:solidFill>
                        <a:latin typeface="Cambria Math" panose="02040503050406030204" pitchFamily="18" charset="0"/>
                        <a:ea typeface="Cambria Math" panose="02040503050406030204" pitchFamily="18" charset="0"/>
                      </a:rPr>
                      <m:t>⇒ </m:t>
                    </m:r>
                  </m:oMath>
                </a14:m>
                <a:r>
                  <a:rPr lang="fr-FR" b="1" dirty="0">
                    <a:solidFill>
                      <a:srgbClr val="C00000"/>
                    </a:solidFill>
                  </a:rPr>
                  <a:t>+ 2 heures hebdomadaires en classe de terminale !</a:t>
                </a:r>
              </a:p>
              <a:p>
                <a:pPr lvl="0">
                  <a:buFont typeface="Wingdings" panose="05000000000000000000" pitchFamily="2" charset="2"/>
                  <a:buChar char="Ø"/>
                </a:pPr>
                <a:endParaRPr lang="fr-FR" dirty="0"/>
              </a:p>
              <a:p>
                <a:endParaRPr lang="fr-FR" dirty="0"/>
              </a:p>
            </p:txBody>
          </p:sp>
        </mc:Choice>
        <mc:Fallback xmlns="">
          <p:sp>
            <p:nvSpPr>
              <p:cNvPr id="3" name="Espace réservé du contenu 2">
                <a:extLst>
                  <a:ext uri="{FF2B5EF4-FFF2-40B4-BE49-F238E27FC236}">
                    <a16:creationId xmlns:a16="http://schemas.microsoft.com/office/drawing/2014/main" id="{103D17DA-E1B1-472E-A30D-D3AE0F6AAB82}"/>
                  </a:ext>
                </a:extLst>
              </p:cNvPr>
              <p:cNvSpPr>
                <a:spLocks noGrp="1" noRot="1" noChangeAspect="1" noMove="1" noResize="1" noEditPoints="1" noAdjustHandles="1" noChangeArrowheads="1" noChangeShapeType="1" noTextEdit="1"/>
              </p:cNvSpPr>
              <p:nvPr>
                <p:ph idx="1"/>
              </p:nvPr>
            </p:nvSpPr>
            <p:spPr>
              <a:xfrm>
                <a:off x="1384662" y="1378539"/>
                <a:ext cx="9744891" cy="4736090"/>
              </a:xfrm>
              <a:blipFill>
                <a:blip r:embed="rId3"/>
                <a:stretch>
                  <a:fillRect l="-1563" t="-1673"/>
                </a:stretch>
              </a:blipFill>
            </p:spPr>
            <p:txBody>
              <a:bodyPr/>
              <a:lstStyle/>
              <a:p>
                <a:r>
                  <a:rPr lang="fr-FR">
                    <a:noFill/>
                  </a:rPr>
                  <a:t> </a:t>
                </a:r>
              </a:p>
            </p:txBody>
          </p:sp>
        </mc:Fallback>
      </mc:AlternateContent>
      <p:sp>
        <p:nvSpPr>
          <p:cNvPr id="4" name="ZoneTexte 3"/>
          <p:cNvSpPr txBox="1"/>
          <p:nvPr/>
        </p:nvSpPr>
        <p:spPr>
          <a:xfrm>
            <a:off x="1384663" y="222112"/>
            <a:ext cx="1024128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600" dirty="0" smtClean="0"/>
              <a:t>Le contexte de la rénovation du droit et de l’économie </a:t>
            </a:r>
            <a:endParaRPr lang="fr-FR" sz="3600" dirty="0"/>
          </a:p>
        </p:txBody>
      </p:sp>
    </p:spTree>
    <p:extLst>
      <p:ext uri="{BB962C8B-B14F-4D97-AF65-F5344CB8AC3E}">
        <p14:creationId xmlns:p14="http://schemas.microsoft.com/office/powerpoint/2010/main" val="22330988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Quels supports pédagogiques ?</a:t>
            </a:r>
            <a:endParaRPr lang="fr-FR" sz="4400" dirty="0"/>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439877163"/>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34366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Quels outils numériques ?</a:t>
            </a:r>
            <a:endParaRPr lang="fr-FR" sz="4400" dirty="0"/>
          </a:p>
        </p:txBody>
      </p:sp>
      <p:sp>
        <p:nvSpPr>
          <p:cNvPr id="2" name="Espace réservé du contenu 1"/>
          <p:cNvSpPr>
            <a:spLocks noGrp="1"/>
          </p:cNvSpPr>
          <p:nvPr>
            <p:ph idx="1"/>
          </p:nvPr>
        </p:nvSpPr>
        <p:spPr/>
        <p:txBody>
          <a:bodyPr/>
          <a:lstStyle/>
          <a:p>
            <a:r>
              <a:rPr lang="fr-FR" dirty="0" smtClean="0"/>
              <a:t>Les objectifs poursuivis : veille informationnelle, différenciation, évaluation formative, préparation au travail de la synthèse, mode apprentissage </a:t>
            </a:r>
          </a:p>
          <a:p>
            <a:r>
              <a:rPr lang="fr-FR" dirty="0" smtClean="0"/>
              <a:t>Multiplicité des outils (carte mentale, quiz, création de parcours, jeux sérieux…) mais des outils </a:t>
            </a:r>
            <a:r>
              <a:rPr lang="fr-FR" u="sng" dirty="0" smtClean="0"/>
              <a:t>mis au service des apprentissages</a:t>
            </a:r>
          </a:p>
          <a:p>
            <a:r>
              <a:rPr lang="fr-FR" dirty="0" smtClean="0"/>
              <a:t>Un exemple de parcours dans le cadre de l’enseignement de SGN : </a:t>
            </a:r>
            <a:r>
              <a:rPr lang="fr-FR" dirty="0" smtClean="0">
                <a:hlinkClick r:id="rId2"/>
              </a:rPr>
              <a:t>lien </a:t>
            </a:r>
            <a:endParaRPr lang="fr-FR" dirty="0" smtClean="0"/>
          </a:p>
          <a:p>
            <a:pPr marL="0" indent="0">
              <a:buNone/>
            </a:pPr>
            <a:endParaRPr lang="fr-FR" dirty="0"/>
          </a:p>
        </p:txBody>
      </p:sp>
    </p:spTree>
    <p:extLst>
      <p:ext uri="{BB962C8B-B14F-4D97-AF65-F5344CB8AC3E}">
        <p14:creationId xmlns:p14="http://schemas.microsoft.com/office/powerpoint/2010/main" val="2436775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txBox="1">
            <a:spLocks noGrp="1"/>
          </p:cNvSpPr>
          <p:nvPr>
            <p:ph type="title"/>
          </p:nvPr>
        </p:nvSpPr>
        <p:spPr>
          <a:xfrm>
            <a:off x="1358536" y="461417"/>
            <a:ext cx="10223863"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dirty="0" smtClean="0"/>
              <a:t>Quelles ressources à venir ?</a:t>
            </a:r>
            <a:endParaRPr lang="fr-FR" sz="4400" dirty="0"/>
          </a:p>
        </p:txBody>
      </p:sp>
      <p:pic>
        <p:nvPicPr>
          <p:cNvPr id="9" name="Espace réservé du contenu 8"/>
          <p:cNvPicPr>
            <a:picLocks noGrp="1" noChangeAspect="1"/>
          </p:cNvPicPr>
          <p:nvPr>
            <p:ph idx="1"/>
          </p:nvPr>
        </p:nvPicPr>
        <p:blipFill>
          <a:blip r:embed="rId2"/>
          <a:stretch>
            <a:fillRect/>
          </a:stretch>
        </p:blipFill>
        <p:spPr>
          <a:xfrm>
            <a:off x="1708737" y="2076995"/>
            <a:ext cx="8976680" cy="4232366"/>
          </a:xfrm>
          <a:prstGeom prst="rect">
            <a:avLst/>
          </a:prstGeom>
        </p:spPr>
      </p:pic>
    </p:spTree>
    <p:extLst>
      <p:ext uri="{BB962C8B-B14F-4D97-AF65-F5344CB8AC3E}">
        <p14:creationId xmlns:p14="http://schemas.microsoft.com/office/powerpoint/2010/main" val="8610184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2777" y="1600201"/>
            <a:ext cx="10589623" cy="4525963"/>
          </a:xfrm>
        </p:spPr>
        <p:txBody>
          <a:bodyPr/>
          <a:lstStyle/>
          <a:p>
            <a:endParaRPr lang="fr-FR" dirty="0"/>
          </a:p>
          <a:p>
            <a:pPr marL="0" indent="0">
              <a:buNone/>
            </a:pPr>
            <a:r>
              <a:rPr lang="fr-FR" dirty="0" smtClean="0"/>
              <a:t>Quels objectifs </a:t>
            </a:r>
            <a:r>
              <a:rPr lang="fr-FR" dirty="0"/>
              <a:t>du programme d’économie de la série STMG – Bac </a:t>
            </a:r>
            <a:r>
              <a:rPr lang="fr-FR" dirty="0" smtClean="0"/>
              <a:t>2021 ? </a:t>
            </a:r>
          </a:p>
          <a:p>
            <a:pPr marL="0" indent="0">
              <a:buNone/>
            </a:pPr>
            <a:r>
              <a:rPr lang="fr-FR" dirty="0" smtClean="0"/>
              <a:t>Quels changements didactiques ? Quels points de vigilance ?</a:t>
            </a:r>
            <a:endParaRPr lang="fr-FR" dirty="0"/>
          </a:p>
          <a:p>
            <a:pPr marL="0" indent="0">
              <a:buNone/>
            </a:pPr>
            <a:r>
              <a:rPr lang="fr-FR" dirty="0" smtClean="0"/>
              <a:t>Quelles nouvelles pratiques pédagogiques en économie STMG -2021 ?</a:t>
            </a:r>
          </a:p>
          <a:p>
            <a:pPr marL="0" indent="0">
              <a:buNone/>
            </a:pPr>
            <a:r>
              <a:rPr lang="fr-FR" dirty="0" smtClean="0"/>
              <a:t>Quelle place du numérique ? </a:t>
            </a:r>
            <a:endParaRPr lang="fr-FR" dirty="0"/>
          </a:p>
          <a:p>
            <a:endParaRPr lang="fr-FR" dirty="0"/>
          </a:p>
        </p:txBody>
      </p:sp>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dirty="0" smtClean="0"/>
              <a:t>Présentation du programme d’économie </a:t>
            </a:r>
            <a:endParaRPr lang="fr-FR" dirty="0"/>
          </a:p>
        </p:txBody>
      </p:sp>
    </p:spTree>
    <p:extLst>
      <p:ext uri="{BB962C8B-B14F-4D97-AF65-F5344CB8AC3E}">
        <p14:creationId xmlns:p14="http://schemas.microsoft.com/office/powerpoint/2010/main" val="26748294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19349" y="1600201"/>
            <a:ext cx="10263051" cy="4525963"/>
          </a:xfrm>
        </p:spPr>
        <p:txBody>
          <a:bodyPr/>
          <a:lstStyle/>
          <a:p>
            <a:r>
              <a:rPr lang="fr-FR" sz="2400" dirty="0"/>
              <a:t>A</a:t>
            </a:r>
            <a:r>
              <a:rPr lang="fr-FR" sz="2400" dirty="0" smtClean="0"/>
              <a:t>pporter </a:t>
            </a:r>
            <a:r>
              <a:rPr lang="fr-FR" sz="2400" dirty="0"/>
              <a:t>les connaissances économiques sollicitées par l'étude des sciences de gestion et du management ; </a:t>
            </a:r>
          </a:p>
          <a:p>
            <a:r>
              <a:rPr lang="fr-FR" sz="2400" dirty="0"/>
              <a:t>P</a:t>
            </a:r>
            <a:r>
              <a:rPr lang="fr-FR" sz="2400" dirty="0" smtClean="0"/>
              <a:t>articiper </a:t>
            </a:r>
            <a:r>
              <a:rPr lang="fr-FR" sz="2400" dirty="0"/>
              <a:t>à la culture et à la formation générale de l'élève en l’amenant à s’interroger sur les enjeux économiques majeurs et à mieux les comprendre ; </a:t>
            </a:r>
          </a:p>
          <a:p>
            <a:r>
              <a:rPr lang="fr-FR" sz="2400" dirty="0"/>
              <a:t>P</a:t>
            </a:r>
            <a:r>
              <a:rPr lang="fr-FR" sz="2400" dirty="0" smtClean="0"/>
              <a:t>ermettre </a:t>
            </a:r>
            <a:r>
              <a:rPr lang="fr-FR" sz="2400" dirty="0"/>
              <a:t>l’acquisition des méthodes qui développent le sens de l'observation et la capacité d'analyse des phénomènes économiques, avec un souci de rigueur et d’objectivité ; </a:t>
            </a:r>
          </a:p>
          <a:p>
            <a:r>
              <a:rPr lang="fr-FR" sz="2400" dirty="0"/>
              <a:t>C</a:t>
            </a:r>
            <a:r>
              <a:rPr lang="fr-FR" sz="2400" dirty="0" smtClean="0"/>
              <a:t>ontribuer </a:t>
            </a:r>
            <a:r>
              <a:rPr lang="fr-FR" sz="2400" dirty="0"/>
              <a:t>à l'éducation citoyenne de l'élève, en l’amenant à construire un discours argumenté et à développer un esprit critique</a:t>
            </a:r>
            <a:r>
              <a:rPr lang="fr-FR" dirty="0"/>
              <a:t>. </a:t>
            </a:r>
          </a:p>
          <a:p>
            <a:pPr marL="0" indent="0">
              <a:buNone/>
            </a:pPr>
            <a:r>
              <a:rPr lang="fr-FR" sz="2400" dirty="0" smtClean="0"/>
              <a:t>. </a:t>
            </a:r>
            <a:endParaRPr lang="fr-FR" sz="2400" dirty="0"/>
          </a:p>
          <a:p>
            <a:pPr marL="0" indent="0">
              <a:buNone/>
            </a:pPr>
            <a:endParaRPr lang="fr-FR" dirty="0"/>
          </a:p>
          <a:p>
            <a:pPr marL="0" indent="0">
              <a:buNone/>
            </a:pPr>
            <a:endParaRPr lang="fr-FR" dirty="0"/>
          </a:p>
        </p:txBody>
      </p:sp>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dirty="0" smtClean="0"/>
              <a:t>Les objectifs du programme d’économie </a:t>
            </a:r>
            <a:endParaRPr lang="fr-FR" dirty="0"/>
          </a:p>
        </p:txBody>
      </p:sp>
    </p:spTree>
    <p:extLst>
      <p:ext uri="{BB962C8B-B14F-4D97-AF65-F5344CB8AC3E}">
        <p14:creationId xmlns:p14="http://schemas.microsoft.com/office/powerpoint/2010/main" val="27605043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89612" y="1526306"/>
            <a:ext cx="9144000" cy="5122688"/>
          </a:xfrm>
        </p:spPr>
        <p:txBody>
          <a:bodyPr>
            <a:normAutofit fontScale="92500" lnSpcReduction="20000"/>
          </a:bodyPr>
          <a:lstStyle/>
          <a:p>
            <a:pPr>
              <a:buFont typeface="Wingdings" panose="05000000000000000000" pitchFamily="2" charset="2"/>
              <a:buChar char="Ø"/>
            </a:pPr>
            <a:r>
              <a:rPr lang="fr-FR" dirty="0" smtClean="0"/>
              <a:t>Un </a:t>
            </a:r>
            <a:r>
              <a:rPr lang="fr-FR" dirty="0"/>
              <a:t>programme </a:t>
            </a:r>
            <a:r>
              <a:rPr lang="fr-FR" dirty="0" smtClean="0"/>
              <a:t>réaménagé :</a:t>
            </a:r>
          </a:p>
          <a:p>
            <a:pPr>
              <a:buFont typeface="Wingdings" panose="05000000000000000000" pitchFamily="2" charset="2"/>
              <a:buChar char="Ø"/>
            </a:pPr>
            <a:endParaRPr lang="fr-FR" dirty="0" smtClean="0"/>
          </a:p>
          <a:p>
            <a:pPr marL="900113" lvl="1" indent="-177800">
              <a:buSzPct val="100000"/>
              <a:buFont typeface="Wingdings" panose="05000000000000000000" pitchFamily="2" charset="2"/>
              <a:buChar char="Ø"/>
            </a:pPr>
            <a:r>
              <a:rPr lang="fr-FR" dirty="0">
                <a:solidFill>
                  <a:schemeClr val="tx1">
                    <a:lumMod val="95000"/>
                    <a:lumOff val="5000"/>
                  </a:schemeClr>
                </a:solidFill>
              </a:rPr>
              <a:t>Un affichage des capacités en introduction de chaque thème</a:t>
            </a:r>
            <a:r>
              <a:rPr lang="fr-FR" dirty="0" smtClean="0">
                <a:solidFill>
                  <a:schemeClr val="tx1">
                    <a:lumMod val="95000"/>
                    <a:lumOff val="5000"/>
                  </a:schemeClr>
                </a:solidFill>
              </a:rPr>
              <a:t>,</a:t>
            </a:r>
          </a:p>
          <a:p>
            <a:pPr marL="900113" lvl="1" indent="-177800">
              <a:buSzPct val="100000"/>
              <a:buFont typeface="Wingdings" panose="05000000000000000000" pitchFamily="2" charset="2"/>
              <a:buChar char="Ø"/>
            </a:pPr>
            <a:endParaRPr lang="fr-FR" dirty="0">
              <a:solidFill>
                <a:schemeClr val="tx1">
                  <a:lumMod val="95000"/>
                  <a:lumOff val="5000"/>
                </a:schemeClr>
              </a:solidFill>
            </a:endParaRPr>
          </a:p>
          <a:p>
            <a:pPr marL="900113" lvl="1" indent="-177800">
              <a:buSzPct val="100000"/>
              <a:buFont typeface="Wingdings" panose="05000000000000000000" pitchFamily="2" charset="2"/>
              <a:buChar char="Ø"/>
            </a:pPr>
            <a:r>
              <a:rPr lang="fr-FR" dirty="0">
                <a:solidFill>
                  <a:schemeClr val="tx1">
                    <a:lumMod val="95000"/>
                    <a:lumOff val="5000"/>
                  </a:schemeClr>
                </a:solidFill>
              </a:rPr>
              <a:t>Une clarification plus claire entre le programme de première et de terminale</a:t>
            </a:r>
            <a:r>
              <a:rPr lang="fr-FR" dirty="0" smtClean="0">
                <a:solidFill>
                  <a:schemeClr val="tx1">
                    <a:lumMod val="95000"/>
                    <a:lumOff val="5000"/>
                  </a:schemeClr>
                </a:solidFill>
              </a:rPr>
              <a:t>,</a:t>
            </a:r>
          </a:p>
          <a:p>
            <a:pPr marL="900113" lvl="1" indent="-177800">
              <a:buSzPct val="100000"/>
              <a:buFont typeface="Wingdings" panose="05000000000000000000" pitchFamily="2" charset="2"/>
              <a:buChar char="Ø"/>
            </a:pPr>
            <a:endParaRPr lang="fr-FR" dirty="0">
              <a:solidFill>
                <a:schemeClr val="tx1">
                  <a:lumMod val="95000"/>
                  <a:lumOff val="5000"/>
                </a:schemeClr>
              </a:solidFill>
            </a:endParaRPr>
          </a:p>
          <a:p>
            <a:pPr marL="900113" lvl="1" indent="-177800">
              <a:buSzPct val="100000"/>
              <a:buFont typeface="Wingdings" panose="05000000000000000000" pitchFamily="2" charset="2"/>
              <a:buChar char="Ø"/>
            </a:pPr>
            <a:r>
              <a:rPr lang="fr-FR" dirty="0">
                <a:solidFill>
                  <a:schemeClr val="tx1">
                    <a:lumMod val="95000"/>
                    <a:lumOff val="5000"/>
                  </a:schemeClr>
                </a:solidFill>
              </a:rPr>
              <a:t>Une réorganisation de l’étude de l’intervention de l’État</a:t>
            </a:r>
            <a:r>
              <a:rPr lang="fr-FR" dirty="0" smtClean="0">
                <a:solidFill>
                  <a:schemeClr val="tx1">
                    <a:lumMod val="95000"/>
                    <a:lumOff val="5000"/>
                  </a:schemeClr>
                </a:solidFill>
              </a:rPr>
              <a:t>,</a:t>
            </a:r>
          </a:p>
          <a:p>
            <a:pPr marL="900113" lvl="1" indent="-177800">
              <a:buSzPct val="100000"/>
              <a:buFont typeface="Wingdings" panose="05000000000000000000" pitchFamily="2" charset="2"/>
              <a:buChar char="Ø"/>
            </a:pPr>
            <a:endParaRPr lang="fr-FR" dirty="0">
              <a:solidFill>
                <a:schemeClr val="tx1">
                  <a:lumMod val="95000"/>
                  <a:lumOff val="5000"/>
                </a:schemeClr>
              </a:solidFill>
            </a:endParaRPr>
          </a:p>
          <a:p>
            <a:pPr marL="900113" lvl="1" indent="-177800">
              <a:buSzPct val="100000"/>
              <a:buFont typeface="Wingdings" panose="05000000000000000000" pitchFamily="2" charset="2"/>
              <a:buChar char="Ø"/>
            </a:pPr>
            <a:r>
              <a:rPr lang="fr-FR" dirty="0">
                <a:solidFill>
                  <a:schemeClr val="tx1">
                    <a:lumMod val="95000"/>
                    <a:lumOff val="5000"/>
                  </a:schemeClr>
                </a:solidFill>
              </a:rPr>
              <a:t>Un programme qui ouvre sur des questions vives et actuelles et qui nécessite de développer les capacités d’argumentation.</a:t>
            </a:r>
          </a:p>
          <a:p>
            <a:pPr lvl="3">
              <a:buFont typeface="Wingdings" panose="05000000000000000000" pitchFamily="2" charset="2"/>
              <a:buChar char="Ø"/>
            </a:pPr>
            <a:endParaRPr lang="fr-FR" dirty="0"/>
          </a:p>
        </p:txBody>
      </p:sp>
      <p:sp>
        <p:nvSpPr>
          <p:cNvPr id="4" name="ZoneTexte 3"/>
          <p:cNvSpPr txBox="1"/>
          <p:nvPr/>
        </p:nvSpPr>
        <p:spPr>
          <a:xfrm>
            <a:off x="2116183" y="431234"/>
            <a:ext cx="9679577"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200" dirty="0" smtClean="0"/>
              <a:t>Architecture du programme d’économie  </a:t>
            </a:r>
            <a:endParaRPr lang="fr-FR" sz="3200" dirty="0"/>
          </a:p>
        </p:txBody>
      </p:sp>
    </p:spTree>
    <p:extLst>
      <p:ext uri="{BB962C8B-B14F-4D97-AF65-F5344CB8AC3E}">
        <p14:creationId xmlns:p14="http://schemas.microsoft.com/office/powerpoint/2010/main" val="34761650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19349" y="1600201"/>
            <a:ext cx="10263051" cy="4525963"/>
          </a:xfrm>
        </p:spPr>
        <p:txBody>
          <a:bodyPr/>
          <a:lstStyle/>
          <a:p>
            <a:pPr marL="0" indent="0">
              <a:buNone/>
            </a:pPr>
            <a:r>
              <a:rPr lang="fr-FR" sz="2400" dirty="0" smtClean="0"/>
              <a:t>■ </a:t>
            </a:r>
            <a:r>
              <a:rPr lang="fr-FR" sz="2400" dirty="0"/>
              <a:t>Préserver l’approche </a:t>
            </a:r>
            <a:r>
              <a:rPr lang="fr-FR" sz="2400" b="1" dirty="0"/>
              <a:t>non théorique </a:t>
            </a:r>
            <a:r>
              <a:rPr lang="fr-FR" sz="2400" dirty="0"/>
              <a:t>de l’enseignement de l’économie </a:t>
            </a:r>
          </a:p>
          <a:p>
            <a:pPr marL="0" indent="0">
              <a:buNone/>
            </a:pPr>
            <a:r>
              <a:rPr lang="fr-FR" sz="2400" dirty="0"/>
              <a:t>■ Introduire les notions économiques jugées fondamentales dans le supérieur </a:t>
            </a:r>
            <a:r>
              <a:rPr lang="fr-FR" sz="2400" b="1" dirty="0"/>
              <a:t>sans formalisation mathématique </a:t>
            </a:r>
            <a:r>
              <a:rPr lang="fr-FR" sz="2400" b="1" dirty="0" smtClean="0"/>
              <a:t>trop complexe</a:t>
            </a:r>
            <a:endParaRPr lang="fr-FR" sz="2400" dirty="0"/>
          </a:p>
          <a:p>
            <a:pPr marL="0" indent="0">
              <a:buNone/>
            </a:pPr>
            <a:r>
              <a:rPr lang="fr-FR" sz="2400" dirty="0"/>
              <a:t>■ Les introduire en des termes </a:t>
            </a:r>
            <a:r>
              <a:rPr lang="fr-FR" sz="2400" b="1" dirty="0"/>
              <a:t>cohérents </a:t>
            </a:r>
            <a:r>
              <a:rPr lang="fr-FR" sz="2400" dirty="0"/>
              <a:t>avec le supérieur </a:t>
            </a:r>
          </a:p>
          <a:p>
            <a:pPr marL="0" indent="0">
              <a:buNone/>
            </a:pPr>
            <a:r>
              <a:rPr lang="fr-FR" sz="2400" dirty="0"/>
              <a:t>■ Introduire les </a:t>
            </a:r>
            <a:r>
              <a:rPr lang="fr-FR" sz="2400" b="1" dirty="0"/>
              <a:t>outils méthodologiques </a:t>
            </a:r>
            <a:r>
              <a:rPr lang="fr-FR" sz="2400" dirty="0"/>
              <a:t>jugés fondamentaux dans le supérieur </a:t>
            </a:r>
          </a:p>
          <a:p>
            <a:r>
              <a:rPr lang="fr-FR" sz="2400" dirty="0" smtClean="0"/>
              <a:t>Analyse </a:t>
            </a:r>
            <a:r>
              <a:rPr lang="fr-FR" sz="2400" dirty="0"/>
              <a:t>de données statistiques </a:t>
            </a:r>
          </a:p>
          <a:p>
            <a:r>
              <a:rPr lang="fr-FR" sz="2400" dirty="0" smtClean="0"/>
              <a:t>Analyse </a:t>
            </a:r>
            <a:r>
              <a:rPr lang="fr-FR" sz="2400" dirty="0"/>
              <a:t>de graphiques </a:t>
            </a:r>
          </a:p>
          <a:p>
            <a:r>
              <a:rPr lang="fr-FR" sz="2400" dirty="0" smtClean="0"/>
              <a:t>Synthèse </a:t>
            </a:r>
            <a:r>
              <a:rPr lang="fr-FR" sz="2400" dirty="0"/>
              <a:t>de documents </a:t>
            </a:r>
          </a:p>
          <a:p>
            <a:r>
              <a:rPr lang="fr-FR" sz="2400" dirty="0" smtClean="0"/>
              <a:t>Calcul </a:t>
            </a:r>
            <a:r>
              <a:rPr lang="fr-FR" sz="2400" dirty="0"/>
              <a:t>d’indices fondamentaux à l’aide de tableurs </a:t>
            </a:r>
          </a:p>
          <a:p>
            <a:r>
              <a:rPr lang="fr-FR" sz="2400" dirty="0" smtClean="0"/>
              <a:t>Collecte </a:t>
            </a:r>
            <a:r>
              <a:rPr lang="fr-FR" sz="2400" dirty="0"/>
              <a:t>de ressources </a:t>
            </a:r>
            <a:r>
              <a:rPr lang="fr-FR" sz="2400" b="1" dirty="0"/>
              <a:t>fiables </a:t>
            </a:r>
            <a:r>
              <a:rPr lang="fr-FR" sz="2400" dirty="0"/>
              <a:t>en ligne </a:t>
            </a:r>
          </a:p>
          <a:p>
            <a:r>
              <a:rPr lang="fr-FR" sz="2400" dirty="0" smtClean="0"/>
              <a:t>etc</a:t>
            </a:r>
            <a:r>
              <a:rPr lang="fr-FR" sz="2400" dirty="0"/>
              <a:t>. </a:t>
            </a:r>
          </a:p>
          <a:p>
            <a:pPr marL="0" indent="0">
              <a:buNone/>
            </a:pPr>
            <a:endParaRPr lang="fr-FR" dirty="0"/>
          </a:p>
          <a:p>
            <a:pPr marL="0" indent="0">
              <a:buNone/>
            </a:pPr>
            <a:endParaRPr lang="fr-FR" dirty="0"/>
          </a:p>
        </p:txBody>
      </p:sp>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sz="3600" dirty="0" smtClean="0"/>
              <a:t>Les choix opérés dans le programme d’économie </a:t>
            </a:r>
            <a:endParaRPr lang="fr-FR" sz="3600" dirty="0"/>
          </a:p>
        </p:txBody>
      </p:sp>
    </p:spTree>
    <p:extLst>
      <p:ext uri="{BB962C8B-B14F-4D97-AF65-F5344CB8AC3E}">
        <p14:creationId xmlns:p14="http://schemas.microsoft.com/office/powerpoint/2010/main" val="8153127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au 7">
            <a:extLst>
              <a:ext uri="{FF2B5EF4-FFF2-40B4-BE49-F238E27FC236}">
                <a16:creationId xmlns:a16="http://schemas.microsoft.com/office/drawing/2014/main" id="{79899B14-560C-40A1-A55D-40EF8063A56E}"/>
              </a:ext>
            </a:extLst>
          </p:cNvPr>
          <p:cNvGraphicFramePr>
            <a:graphicFrameLocks noGrp="1"/>
          </p:cNvGraphicFramePr>
          <p:nvPr>
            <p:extLst>
              <p:ext uri="{D42A27DB-BD31-4B8C-83A1-F6EECF244321}">
                <p14:modId xmlns:p14="http://schemas.microsoft.com/office/powerpoint/2010/main" val="1596755984"/>
              </p:ext>
            </p:extLst>
          </p:nvPr>
        </p:nvGraphicFramePr>
        <p:xfrm>
          <a:off x="1528355" y="1303315"/>
          <a:ext cx="9679576" cy="4955448"/>
        </p:xfrm>
        <a:graphic>
          <a:graphicData uri="http://schemas.openxmlformats.org/drawingml/2006/table">
            <a:tbl>
              <a:tblPr firstRow="1" bandRow="1">
                <a:tableStyleId>{5C22544A-7EE6-4342-B048-85BDC9FD1C3A}</a:tableStyleId>
              </a:tblPr>
              <a:tblGrid>
                <a:gridCol w="4741816">
                  <a:extLst>
                    <a:ext uri="{9D8B030D-6E8A-4147-A177-3AD203B41FA5}">
                      <a16:colId xmlns:a16="http://schemas.microsoft.com/office/drawing/2014/main" val="1626626180"/>
                    </a:ext>
                  </a:extLst>
                </a:gridCol>
                <a:gridCol w="4937760">
                  <a:extLst>
                    <a:ext uri="{9D8B030D-6E8A-4147-A177-3AD203B41FA5}">
                      <a16:colId xmlns:a16="http://schemas.microsoft.com/office/drawing/2014/main" val="2453206434"/>
                    </a:ext>
                  </a:extLst>
                </a:gridCol>
              </a:tblGrid>
              <a:tr h="298356">
                <a:tc>
                  <a:txBody>
                    <a:bodyPr/>
                    <a:lstStyle/>
                    <a:p>
                      <a:pPr algn="ctr"/>
                      <a:r>
                        <a:rPr lang="fr-FR" sz="1400" dirty="0"/>
                        <a:t>Avant la réforme </a:t>
                      </a:r>
                    </a:p>
                  </a:txBody>
                  <a:tcPr>
                    <a:solidFill>
                      <a:schemeClr val="accent3">
                        <a:lumMod val="50000"/>
                      </a:schemeClr>
                    </a:solidFill>
                  </a:tcPr>
                </a:tc>
                <a:tc>
                  <a:txBody>
                    <a:bodyPr/>
                    <a:lstStyle/>
                    <a:p>
                      <a:pPr algn="ctr"/>
                      <a:r>
                        <a:rPr lang="fr-FR" sz="1400" dirty="0"/>
                        <a:t>Avec la réforme  </a:t>
                      </a:r>
                    </a:p>
                  </a:txBody>
                  <a:tcPr>
                    <a:solidFill>
                      <a:schemeClr val="accent3">
                        <a:lumMod val="50000"/>
                      </a:schemeClr>
                    </a:solidFill>
                  </a:tcPr>
                </a:tc>
                <a:extLst>
                  <a:ext uri="{0D108BD9-81ED-4DB2-BD59-A6C34878D82A}">
                    <a16:rowId xmlns:a16="http://schemas.microsoft.com/office/drawing/2014/main" val="3421890678"/>
                  </a:ext>
                </a:extLst>
              </a:tr>
              <a:tr h="984575">
                <a:tc>
                  <a:txBody>
                    <a:bodyPr/>
                    <a:lstStyle/>
                    <a:p>
                      <a:r>
                        <a:rPr lang="fr-FR" sz="1200" b="1" dirty="0"/>
                        <a:t>Thème 1: Quelles sont les grandes questions économiques  et leurs enjeux actuels?</a:t>
                      </a:r>
                    </a:p>
                    <a:p>
                      <a:r>
                        <a:rPr lang="fr-FR" sz="1200" b="0" dirty="0"/>
                        <a:t>1.1 Production, répartition, dépenses </a:t>
                      </a:r>
                    </a:p>
                    <a:p>
                      <a:r>
                        <a:rPr lang="fr-FR" sz="1200" b="0" dirty="0"/>
                        <a:t>1.2 Les agents économiques </a:t>
                      </a:r>
                    </a:p>
                    <a:p>
                      <a:r>
                        <a:rPr lang="fr-FR" sz="1200" b="0" dirty="0"/>
                        <a:t>1.3. Les échanges économiques </a:t>
                      </a:r>
                    </a:p>
                  </a:txBody>
                  <a:tcPr>
                    <a:solidFill>
                      <a:schemeClr val="accent3">
                        <a:lumMod val="60000"/>
                        <a:lumOff val="40000"/>
                      </a:schemeClr>
                    </a:solidFill>
                  </a:tcPr>
                </a:tc>
                <a:tc>
                  <a:txBody>
                    <a:bodyPr/>
                    <a:lstStyle/>
                    <a:p>
                      <a:r>
                        <a:rPr lang="fr-FR" sz="1200" b="1" dirty="0"/>
                        <a:t>Thème 1: Quelles sont les grandes questions économiques  et leurs enjeux actuels?</a:t>
                      </a:r>
                    </a:p>
                    <a:p>
                      <a:r>
                        <a:rPr lang="fr-FR" sz="1200" b="0" dirty="0"/>
                        <a:t>1.1 </a:t>
                      </a:r>
                      <a:r>
                        <a:rPr lang="fr-FR" sz="1200" b="0" dirty="0">
                          <a:solidFill>
                            <a:srgbClr val="FF0000"/>
                          </a:solidFill>
                        </a:rPr>
                        <a:t>Les agents économiques et les différents types de biens</a:t>
                      </a:r>
                    </a:p>
                    <a:p>
                      <a:r>
                        <a:rPr lang="fr-FR" sz="1200" b="0" dirty="0">
                          <a:solidFill>
                            <a:schemeClr val="tx1"/>
                          </a:solidFill>
                        </a:rPr>
                        <a:t>1.2 </a:t>
                      </a:r>
                      <a:r>
                        <a:rPr lang="fr-FR" sz="1200" b="0" dirty="0">
                          <a:solidFill>
                            <a:srgbClr val="FF0000"/>
                          </a:solidFill>
                        </a:rPr>
                        <a:t>Les décisions du consommateur et du producteur</a:t>
                      </a:r>
                    </a:p>
                    <a:p>
                      <a:r>
                        <a:rPr lang="fr-FR" sz="1200" b="0" dirty="0"/>
                        <a:t>1.3. Les échanges économiques </a:t>
                      </a:r>
                    </a:p>
                  </a:txBody>
                  <a:tcPr>
                    <a:solidFill>
                      <a:schemeClr val="accent3">
                        <a:lumMod val="60000"/>
                        <a:lumOff val="40000"/>
                      </a:schemeClr>
                    </a:solidFill>
                  </a:tcPr>
                </a:tc>
                <a:extLst>
                  <a:ext uri="{0D108BD9-81ED-4DB2-BD59-A6C34878D82A}">
                    <a16:rowId xmlns:a16="http://schemas.microsoft.com/office/drawing/2014/main" val="3562128348"/>
                  </a:ext>
                </a:extLst>
              </a:tr>
              <a:tr h="98457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2: Comment la richesse se crée-t-elle et se répartit-elle?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2.1 La combinaison des facteurs de production</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2.2 La mesure de la production et ses prolongements</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2.3 La dynamique de la répartition des revenus</a:t>
                      </a:r>
                    </a:p>
                  </a:txBody>
                  <a:tcPr>
                    <a:solidFill>
                      <a:schemeClr val="accent3">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2: Comment la richesse se crée-t-elle et se répartit-elle?</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2.1 La combinaison des facteurs de production</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2.2 La mesure de la production et ses prolongements</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2.3 La dynamique de la répartition des revenus</a:t>
                      </a:r>
                    </a:p>
                  </a:txBody>
                  <a:tcPr>
                    <a:solidFill>
                      <a:schemeClr val="accent3">
                        <a:lumMod val="20000"/>
                        <a:lumOff val="80000"/>
                      </a:schemeClr>
                    </a:solidFill>
                  </a:tcPr>
                </a:tc>
                <a:extLst>
                  <a:ext uri="{0D108BD9-81ED-4DB2-BD59-A6C34878D82A}">
                    <a16:rowId xmlns:a16="http://schemas.microsoft.com/office/drawing/2014/main" val="710622258"/>
                  </a:ext>
                </a:extLst>
              </a:tr>
              <a:tr h="98457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3: Comment les ménages décident-ils d’affecter leur revenu?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3.1 L’arbitrage entre consommation et épargne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3.2 L’évolution du mode de consommation</a:t>
                      </a:r>
                    </a:p>
                    <a:p>
                      <a:endParaRPr lang="fr-FR" sz="1200" dirty="0"/>
                    </a:p>
                  </a:txBody>
                  <a:tcPr>
                    <a:solidFill>
                      <a:schemeClr val="accent3">
                        <a:lumMod val="60000"/>
                        <a:lumOff val="4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3: Comment les ménages décident-ils d’affecter leur revenu?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3.1 L’arbitrage entre consommation et épargne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3.2</a:t>
                      </a:r>
                      <a:r>
                        <a:rPr lang="fr-FR" sz="1200" b="0" dirty="0">
                          <a:solidFill>
                            <a:srgbClr val="FF0000"/>
                          </a:solidFill>
                        </a:rPr>
                        <a:t> Le pouvoir d’achat des ménages</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3.3</a:t>
                      </a:r>
                      <a:r>
                        <a:rPr lang="fr-FR" sz="1200" b="0" dirty="0">
                          <a:solidFill>
                            <a:srgbClr val="FF0000"/>
                          </a:solidFill>
                        </a:rPr>
                        <a:t> La structure de la consommation des ménages</a:t>
                      </a:r>
                    </a:p>
                  </a:txBody>
                  <a:tcPr>
                    <a:solidFill>
                      <a:schemeClr val="accent3">
                        <a:lumMod val="60000"/>
                        <a:lumOff val="40000"/>
                      </a:schemeClr>
                    </a:solidFill>
                  </a:tcPr>
                </a:tc>
                <a:extLst>
                  <a:ext uri="{0D108BD9-81ED-4DB2-BD59-A6C34878D82A}">
                    <a16:rowId xmlns:a16="http://schemas.microsoft.com/office/drawing/2014/main" val="1043725231"/>
                  </a:ext>
                </a:extLst>
              </a:tr>
              <a:tr h="87009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4: Quels modes de financement de l’activité économique?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4.1 La situation financière  des agents économiques</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4.2 Financement direct et financement indirect</a:t>
                      </a:r>
                    </a:p>
                  </a:txBody>
                  <a:tcPr>
                    <a:solidFill>
                      <a:schemeClr val="accent3">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4: Quels modes de financement de l’activité économique?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4.1 </a:t>
                      </a:r>
                      <a:r>
                        <a:rPr lang="fr-FR" sz="1200" b="0" dirty="0">
                          <a:solidFill>
                            <a:srgbClr val="FF0000"/>
                          </a:solidFill>
                        </a:rPr>
                        <a:t>La situation des agents économiques</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4.2 </a:t>
                      </a:r>
                      <a:r>
                        <a:rPr lang="fr-FR" sz="1200" b="0" dirty="0">
                          <a:solidFill>
                            <a:srgbClr val="FF0000"/>
                          </a:solidFill>
                        </a:rPr>
                        <a:t>Les modalités de financement de l’activité économique</a:t>
                      </a:r>
                    </a:p>
                  </a:txBody>
                  <a:tcPr>
                    <a:solidFill>
                      <a:schemeClr val="accent3">
                        <a:lumMod val="20000"/>
                        <a:lumOff val="80000"/>
                      </a:schemeClr>
                    </a:solidFill>
                  </a:tcPr>
                </a:tc>
                <a:extLst>
                  <a:ext uri="{0D108BD9-81ED-4DB2-BD59-A6C34878D82A}">
                    <a16:rowId xmlns:a16="http://schemas.microsoft.com/office/drawing/2014/main" val="4033902367"/>
                  </a:ext>
                </a:extLst>
              </a:tr>
              <a:tr h="805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5: Les marchés des biens et services sont-ils concurrentiels?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5.1 L’intensité de la concurrence selon les marché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5.2 Les moyens de réduire l’intensité concurrentielle </a:t>
                      </a:r>
                      <a:endParaRPr lang="fr-FR" sz="1200" dirty="0"/>
                    </a:p>
                  </a:txBody>
                  <a:tcPr>
                    <a:solidFill>
                      <a:schemeClr val="accent3">
                        <a:lumMod val="60000"/>
                        <a:lumOff val="4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b="1" dirty="0">
                          <a:solidFill>
                            <a:schemeClr val="tx1"/>
                          </a:solidFill>
                        </a:rPr>
                        <a:t>Thème 5: Les marchés des biens et services sont-ils concurrentiels?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5.1 </a:t>
                      </a:r>
                      <a:r>
                        <a:rPr lang="fr-FR" sz="1200" b="0" dirty="0">
                          <a:solidFill>
                            <a:srgbClr val="FF0000"/>
                          </a:solidFill>
                        </a:rPr>
                        <a:t>Le degré de concurrence selon les marchés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200" b="0" dirty="0">
                          <a:solidFill>
                            <a:schemeClr val="tx1"/>
                          </a:solidFill>
                        </a:rPr>
                        <a:t>5.2 </a:t>
                      </a:r>
                      <a:r>
                        <a:rPr lang="fr-FR" sz="1200" b="0" dirty="0">
                          <a:solidFill>
                            <a:srgbClr val="FF0000"/>
                          </a:solidFill>
                        </a:rPr>
                        <a:t>Les stratégies pour dépasser l’intensité concurrentielle</a:t>
                      </a:r>
                    </a:p>
                  </a:txBody>
                  <a:tcPr>
                    <a:solidFill>
                      <a:schemeClr val="accent3">
                        <a:lumMod val="60000"/>
                        <a:lumOff val="40000"/>
                      </a:schemeClr>
                    </a:solidFill>
                  </a:tcPr>
                </a:tc>
                <a:extLst>
                  <a:ext uri="{0D108BD9-81ED-4DB2-BD59-A6C34878D82A}">
                    <a16:rowId xmlns:a16="http://schemas.microsoft.com/office/drawing/2014/main" val="3809083215"/>
                  </a:ext>
                </a:extLst>
              </a:tr>
            </a:tbl>
          </a:graphicData>
        </a:graphic>
      </p:graphicFrame>
      <p:sp>
        <p:nvSpPr>
          <p:cNvPr id="10" name="ZoneTexte 9"/>
          <p:cNvSpPr txBox="1"/>
          <p:nvPr/>
        </p:nvSpPr>
        <p:spPr>
          <a:xfrm>
            <a:off x="1528354" y="365803"/>
            <a:ext cx="9679577" cy="76944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400" dirty="0" smtClean="0"/>
              <a:t>Les grandes évolutions du programme</a:t>
            </a:r>
            <a:endParaRPr lang="fr-FR" sz="4400" dirty="0"/>
          </a:p>
        </p:txBody>
      </p:sp>
    </p:spTree>
    <p:extLst>
      <p:ext uri="{BB962C8B-B14F-4D97-AF65-F5344CB8AC3E}">
        <p14:creationId xmlns:p14="http://schemas.microsoft.com/office/powerpoint/2010/main" val="36900649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19349" y="1600201"/>
            <a:ext cx="10659291" cy="4525963"/>
          </a:xfrm>
        </p:spPr>
        <p:txBody>
          <a:bodyPr/>
          <a:lstStyle/>
          <a:p>
            <a:pPr marL="0" indent="0">
              <a:buNone/>
            </a:pPr>
            <a:r>
              <a:rPr lang="fr-FR" sz="2000" dirty="0" smtClean="0"/>
              <a:t>■ </a:t>
            </a:r>
            <a:r>
              <a:rPr lang="fr-FR" sz="1600" dirty="0"/>
              <a:t>Présenter les principes fondamentaux du raisonnement économique… </a:t>
            </a:r>
          </a:p>
          <a:p>
            <a:r>
              <a:rPr lang="fr-FR" sz="1600" dirty="0" smtClean="0"/>
              <a:t>Thème </a:t>
            </a:r>
            <a:r>
              <a:rPr lang="fr-FR" sz="1600" dirty="0"/>
              <a:t>1 – Grandes questions économiques et les enjeux actuels </a:t>
            </a:r>
          </a:p>
          <a:p>
            <a:r>
              <a:rPr lang="fr-FR" sz="1600" dirty="0" smtClean="0"/>
              <a:t>Thème </a:t>
            </a:r>
            <a:r>
              <a:rPr lang="fr-FR" sz="1600" dirty="0"/>
              <a:t>2 – Création et répartition de la richesse </a:t>
            </a:r>
          </a:p>
          <a:p>
            <a:r>
              <a:rPr lang="fr-FR" sz="1600" dirty="0" smtClean="0"/>
              <a:t>Thème </a:t>
            </a:r>
            <a:r>
              <a:rPr lang="fr-FR" sz="1600" dirty="0"/>
              <a:t>3 – Affectation du revenu par les ménages </a:t>
            </a:r>
          </a:p>
          <a:p>
            <a:r>
              <a:rPr lang="fr-FR" sz="1600" dirty="0" smtClean="0"/>
              <a:t>Thème </a:t>
            </a:r>
            <a:r>
              <a:rPr lang="fr-FR" sz="1600" dirty="0"/>
              <a:t>4 – Modes de financement de l’activité économique </a:t>
            </a:r>
          </a:p>
          <a:p>
            <a:r>
              <a:rPr lang="fr-FR" sz="1600" dirty="0" smtClean="0"/>
              <a:t>Thème </a:t>
            </a:r>
            <a:r>
              <a:rPr lang="fr-FR" sz="1600" dirty="0"/>
              <a:t>5 – Intensité de la concurrence sur les marchés de B&amp;S </a:t>
            </a:r>
          </a:p>
          <a:p>
            <a:endParaRPr lang="fr-FR" sz="2000" dirty="0"/>
          </a:p>
          <a:p>
            <a:pPr marL="0" indent="0">
              <a:buNone/>
            </a:pPr>
            <a:r>
              <a:rPr lang="fr-FR" sz="2000" dirty="0"/>
              <a:t>■ </a:t>
            </a:r>
            <a:r>
              <a:rPr lang="fr-FR" sz="2800" dirty="0"/>
              <a:t>… pour préparer les élèves aux grands débats économiques (Terminale) </a:t>
            </a:r>
          </a:p>
          <a:p>
            <a:r>
              <a:rPr lang="fr-FR" sz="2800" dirty="0" smtClean="0"/>
              <a:t>Thème </a:t>
            </a:r>
            <a:r>
              <a:rPr lang="fr-FR" sz="2800" dirty="0"/>
              <a:t>6 – Modes d’intervention de l’Etat </a:t>
            </a:r>
          </a:p>
          <a:p>
            <a:r>
              <a:rPr lang="fr-FR" sz="2800" dirty="0" smtClean="0"/>
              <a:t>Thème </a:t>
            </a:r>
            <a:r>
              <a:rPr lang="fr-FR" sz="2800" dirty="0"/>
              <a:t>7 – Le chômage </a:t>
            </a:r>
          </a:p>
          <a:p>
            <a:r>
              <a:rPr lang="fr-FR" sz="2800" dirty="0" smtClean="0"/>
              <a:t>Thème </a:t>
            </a:r>
            <a:r>
              <a:rPr lang="fr-FR" sz="2800" dirty="0"/>
              <a:t>8 – Mondialisation du commerce international </a:t>
            </a:r>
          </a:p>
          <a:p>
            <a:r>
              <a:rPr lang="fr-FR" sz="2800" dirty="0" smtClean="0"/>
              <a:t>Thème </a:t>
            </a:r>
            <a:r>
              <a:rPr lang="fr-FR" sz="2800" dirty="0"/>
              <a:t>9 – Développement durable </a:t>
            </a:r>
          </a:p>
          <a:p>
            <a:pPr marL="0" indent="0">
              <a:buNone/>
            </a:pPr>
            <a:endParaRPr lang="fr-FR" dirty="0" smtClean="0"/>
          </a:p>
          <a:p>
            <a:pPr marL="0" indent="0">
              <a:buNone/>
            </a:pPr>
            <a:endParaRPr lang="fr-FR" dirty="0"/>
          </a:p>
        </p:txBody>
      </p:sp>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dirty="0" smtClean="0"/>
              <a:t>Une articulation sur 2 ans </a:t>
            </a:r>
            <a:endParaRPr lang="fr-FR" dirty="0"/>
          </a:p>
        </p:txBody>
      </p:sp>
    </p:spTree>
    <p:extLst>
      <p:ext uri="{BB962C8B-B14F-4D97-AF65-F5344CB8AC3E}">
        <p14:creationId xmlns:p14="http://schemas.microsoft.com/office/powerpoint/2010/main" val="3824931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9166" y="274638"/>
            <a:ext cx="9679577"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Microéconomie et notions économiques fondamentales </a:t>
            </a:r>
            <a:endParaRPr lang="fr-FR" sz="4000" dirty="0"/>
          </a:p>
        </p:txBody>
      </p:sp>
      <p:sp>
        <p:nvSpPr>
          <p:cNvPr id="6" name="Espace réservé du contenu 2"/>
          <p:cNvSpPr>
            <a:spLocks noGrp="1"/>
          </p:cNvSpPr>
          <p:nvPr>
            <p:ph idx="1"/>
          </p:nvPr>
        </p:nvSpPr>
        <p:spPr>
          <a:xfrm>
            <a:off x="1489166" y="1598077"/>
            <a:ext cx="10093234" cy="4528087"/>
          </a:xfrm>
        </p:spPr>
        <p:txBody>
          <a:bodyPr/>
          <a:lstStyle/>
          <a:p>
            <a:r>
              <a:rPr lang="fr-FR" sz="2800" dirty="0" smtClean="0"/>
              <a:t>Un objectif : la compréhension des mécanismes au programme </a:t>
            </a:r>
          </a:p>
          <a:p>
            <a:r>
              <a:rPr lang="fr-FR" sz="2800" dirty="0"/>
              <a:t>La place de l’approche </a:t>
            </a:r>
            <a:r>
              <a:rPr lang="fr-FR" sz="2800" dirty="0" smtClean="0"/>
              <a:t>chiffrée</a:t>
            </a:r>
          </a:p>
          <a:p>
            <a:pPr marL="0" indent="0">
              <a:buNone/>
            </a:pPr>
            <a:r>
              <a:rPr lang="fr-FR" sz="2800" dirty="0" smtClean="0"/>
              <a:t>	certaines </a:t>
            </a:r>
            <a:r>
              <a:rPr lang="fr-FR" sz="2800" dirty="0"/>
              <a:t>des capacités à construire sont calculatoires, </a:t>
            </a:r>
            <a:r>
              <a:rPr lang="fr-FR" sz="2800" dirty="0" smtClean="0"/>
              <a:t>mais la compréhension des mécanismes peut </a:t>
            </a:r>
            <a:r>
              <a:rPr lang="fr-FR" sz="2800" dirty="0"/>
              <a:t>être également </a:t>
            </a:r>
            <a:r>
              <a:rPr lang="fr-FR" sz="2800" dirty="0" smtClean="0"/>
              <a:t>travaillée </a:t>
            </a:r>
            <a:r>
              <a:rPr lang="fr-FR" sz="2800" dirty="0"/>
              <a:t>à partir d’autres formes d’exercices. </a:t>
            </a:r>
            <a:r>
              <a:rPr lang="fr-FR" sz="2800" dirty="0" err="1" smtClean="0"/>
              <a:t>Cf</a:t>
            </a:r>
            <a:r>
              <a:rPr lang="fr-FR" sz="2800" dirty="0" smtClean="0"/>
              <a:t> exemples à suivre </a:t>
            </a:r>
            <a:endParaRPr lang="fr-FR" sz="2800" dirty="0"/>
          </a:p>
          <a:p>
            <a:r>
              <a:rPr lang="fr-FR" sz="2800" dirty="0" smtClean="0"/>
              <a:t>Un questionnement mobilisant la compréhension du mécanisme</a:t>
            </a:r>
          </a:p>
          <a:p>
            <a:r>
              <a:rPr lang="fr-FR" sz="2800" dirty="0" smtClean="0"/>
              <a:t>Un travail en atelier avec Mme Coudière: </a:t>
            </a:r>
            <a:r>
              <a:rPr lang="fr-FR" sz="2800" b="1" dirty="0" smtClean="0"/>
              <a:t>comment aborder avec </a:t>
            </a:r>
            <a:r>
              <a:rPr lang="fr-FR" sz="2800" b="1" dirty="0"/>
              <a:t>les élèves </a:t>
            </a:r>
            <a:r>
              <a:rPr lang="fr-FR" sz="2800" b="1" dirty="0" smtClean="0"/>
              <a:t>(avec des calculs simples) les concepts d’élasticité prix, d’égalisation recette marginale et coût marginal…</a:t>
            </a:r>
            <a:endParaRPr lang="fr-FR" sz="2800" b="1" dirty="0"/>
          </a:p>
        </p:txBody>
      </p:sp>
      <p:sp>
        <p:nvSpPr>
          <p:cNvPr id="7" name="Flèche droite 6"/>
          <p:cNvSpPr/>
          <p:nvPr/>
        </p:nvSpPr>
        <p:spPr>
          <a:xfrm>
            <a:off x="1393372" y="2679200"/>
            <a:ext cx="609600"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62281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345474" y="1776427"/>
            <a:ext cx="9836331" cy="4643150"/>
          </a:xfrm>
        </p:spPr>
        <p:txBody>
          <a:bodyPr/>
          <a:lstStyle/>
          <a:p>
            <a:pPr>
              <a:buFont typeface="Wingdings" panose="05000000000000000000" pitchFamily="2" charset="2"/>
              <a:buChar char="Ø"/>
            </a:pPr>
            <a:r>
              <a:rPr lang="fr-FR" sz="2600" dirty="0"/>
              <a:t>Pour les élèves, mieux maîtriser des notions fondamentales liées à chaque discipline.</a:t>
            </a:r>
          </a:p>
          <a:p>
            <a:pPr marL="0" indent="0">
              <a:buNone/>
            </a:pPr>
            <a:endParaRPr lang="fr-FR" sz="1200" dirty="0"/>
          </a:p>
          <a:p>
            <a:pPr>
              <a:buFont typeface="Wingdings" panose="05000000000000000000" pitchFamily="2" charset="2"/>
              <a:buChar char="Ø"/>
            </a:pPr>
            <a:r>
              <a:rPr lang="fr-FR" sz="2600" dirty="0"/>
              <a:t>Développer les aspects méthodologiques pour répondre plus efficacement aux exigences de l’enseignement supérieur (travail personnel, autonomie, capacité de réflexion et d’argumentation orale et écrite).</a:t>
            </a:r>
          </a:p>
          <a:p>
            <a:pPr>
              <a:buFont typeface="Wingdings" panose="05000000000000000000" pitchFamily="2" charset="2"/>
              <a:buChar char="Ø"/>
            </a:pPr>
            <a:endParaRPr lang="fr-FR" sz="1200" dirty="0"/>
          </a:p>
          <a:p>
            <a:pPr>
              <a:buFont typeface="Wingdings" panose="05000000000000000000" pitchFamily="2" charset="2"/>
              <a:buChar char="Ø"/>
            </a:pPr>
            <a:r>
              <a:rPr lang="fr-FR" sz="2600" dirty="0"/>
              <a:t>Développer l’usage du numérique et l’esprit critique vis-à-vis des usages et des ressources numériques.</a:t>
            </a:r>
          </a:p>
        </p:txBody>
      </p:sp>
      <p:sp>
        <p:nvSpPr>
          <p:cNvPr id="5" name="Titre 4"/>
          <p:cNvSpPr txBox="1">
            <a:spLocks noGrp="1"/>
          </p:cNvSpPr>
          <p:nvPr>
            <p:ph type="title"/>
          </p:nvPr>
        </p:nvSpPr>
        <p:spPr>
          <a:xfrm>
            <a:off x="1436914" y="522972"/>
            <a:ext cx="9744891"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600" dirty="0" smtClean="0"/>
              <a:t>Les objectifs communs </a:t>
            </a:r>
            <a:endParaRPr lang="fr-FR" sz="3600" dirty="0"/>
          </a:p>
        </p:txBody>
      </p:sp>
    </p:spTree>
    <p:extLst>
      <p:ext uri="{BB962C8B-B14F-4D97-AF65-F5344CB8AC3E}">
        <p14:creationId xmlns:p14="http://schemas.microsoft.com/office/powerpoint/2010/main" val="25279243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599" y="1600201"/>
            <a:ext cx="11199223" cy="4525963"/>
          </a:xfrm>
        </p:spPr>
        <p:txBody>
          <a:bodyPr/>
          <a:lstStyle/>
          <a:p>
            <a:pPr marL="0" indent="0">
              <a:buNone/>
            </a:pPr>
            <a:r>
              <a:rPr lang="fr-FR" sz="2400" dirty="0" smtClean="0"/>
              <a:t>Un </a:t>
            </a:r>
            <a:r>
              <a:rPr lang="fr-FR" sz="2400" dirty="0"/>
              <a:t>exemple d’application de l’élasticité de la demande par rapport au prix : le marché des cigarettes </a:t>
            </a:r>
            <a:endParaRPr lang="fr-FR" sz="2400" dirty="0" smtClean="0"/>
          </a:p>
          <a:p>
            <a:pPr marL="0" indent="0">
              <a:buNone/>
            </a:pPr>
            <a:r>
              <a:rPr lang="fr-FR" sz="2400" dirty="0" smtClean="0"/>
              <a:t>En </a:t>
            </a:r>
            <a:r>
              <a:rPr lang="fr-FR" sz="2400" dirty="0"/>
              <a:t>général, les ventes baissent lorsque les prix augmentent. Les études portant sur le marché des cigarettes indiquent que ce marché ne fait pas exception. La demande de cigarettes diminue lorsque les prix des paquets de cigarettes augmentent. Pour analyser l’impact du prix sur la quantité demandée, les économistes proposent de calculer l’élasticité de la demande par rapport au prix. Celle-ci se définit comme le rapport entre le taux de variation des ventes et le taux de variation du prix. Sur la période 2000-2015, l’élasticité de la demande de cigarettes est de -0,4. </a:t>
            </a:r>
            <a:r>
              <a:rPr lang="fr-FR" sz="2400" b="1" dirty="0"/>
              <a:t>Autrement dit, augmenter les prix des paquets de cigarettes de 10% diminue la demande de 4%. </a:t>
            </a:r>
            <a:endParaRPr lang="fr-FR" sz="2400" b="1" dirty="0" smtClean="0"/>
          </a:p>
          <a:p>
            <a:pPr marL="0" indent="0">
              <a:buNone/>
            </a:pPr>
            <a:r>
              <a:rPr lang="fr-FR" sz="2400" dirty="0" smtClean="0"/>
              <a:t>Source </a:t>
            </a:r>
            <a:r>
              <a:rPr lang="fr-FR" sz="2400" dirty="0"/>
              <a:t>: de l’auteur d’après « Taxation et prix du tabac en France et conséquences sur la </a:t>
            </a:r>
            <a:r>
              <a:rPr lang="fr-FR" sz="2400" dirty="0" smtClean="0"/>
              <a:t>consommation », </a:t>
            </a:r>
            <a:r>
              <a:rPr lang="fr-FR" sz="2400" dirty="0"/>
              <a:t>Bulletin épidémiologique hebdomadaire, N° 14-15 - 29 mai 2018. </a:t>
            </a:r>
          </a:p>
        </p:txBody>
      </p:sp>
      <p:sp>
        <p:nvSpPr>
          <p:cNvPr id="5" name="ZoneTexte 4"/>
          <p:cNvSpPr txBox="1"/>
          <p:nvPr/>
        </p:nvSpPr>
        <p:spPr>
          <a:xfrm>
            <a:off x="1489166" y="274638"/>
            <a:ext cx="9679577"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Un exemple de questionnement autour de l’élasticité prix</a:t>
            </a:r>
            <a:endParaRPr lang="fr-FR" sz="4000" dirty="0"/>
          </a:p>
        </p:txBody>
      </p:sp>
    </p:spTree>
    <p:extLst>
      <p:ext uri="{BB962C8B-B14F-4D97-AF65-F5344CB8AC3E}">
        <p14:creationId xmlns:p14="http://schemas.microsoft.com/office/powerpoint/2010/main" val="19845433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599" y="1600201"/>
            <a:ext cx="11199223" cy="4525963"/>
          </a:xfrm>
        </p:spPr>
        <p:txBody>
          <a:bodyPr/>
          <a:lstStyle/>
          <a:p>
            <a:pPr marL="0" indent="0">
              <a:buNone/>
            </a:pPr>
            <a:r>
              <a:rPr lang="fr-FR" sz="2400" dirty="0" smtClean="0"/>
              <a:t>1</a:t>
            </a:r>
            <a:r>
              <a:rPr lang="fr-FR" sz="2400" dirty="0"/>
              <a:t>. Recherchez dans le texte précédent la valeur de l’élasticité de la demande de cigarettes par rapport au prix de ce bien. </a:t>
            </a:r>
          </a:p>
          <a:p>
            <a:pPr marL="0" indent="0">
              <a:buNone/>
            </a:pPr>
            <a:r>
              <a:rPr lang="fr-FR" sz="2400" dirty="0"/>
              <a:t>2. Compte tenu de la réponse apportée à la question précédente, expliquez quel sera l’effet sur le prix du tabac d’une hausse des taxes sur les paquets de cigarettes. </a:t>
            </a:r>
            <a:endParaRPr lang="fr-FR" sz="2400" dirty="0" smtClean="0"/>
          </a:p>
          <a:p>
            <a:pPr marL="0" indent="0">
              <a:buNone/>
            </a:pPr>
            <a:r>
              <a:rPr lang="fr-FR" sz="2400" dirty="0" smtClean="0"/>
              <a:t>Supposons </a:t>
            </a:r>
            <a:r>
              <a:rPr lang="fr-FR" sz="2400" dirty="0"/>
              <a:t>maintenant que les fumeurs se tournent de plus en plus vers des alternatives au tabac comme les cigarettes électroniques. Supposons également que les campagnes du ministère de la santé sont efficaces, et donc que de plus en plus de personnes décident d’arrêter de fumer. </a:t>
            </a:r>
          </a:p>
          <a:p>
            <a:pPr marL="0" indent="0">
              <a:buNone/>
            </a:pPr>
            <a:r>
              <a:rPr lang="fr-FR" sz="2400" dirty="0"/>
              <a:t>3. L’élasticité de la demande de tabac par rapport au prix est-elle plus élevée ou moins élevée qu’avant ? Expliquez pourquoi. </a:t>
            </a:r>
          </a:p>
          <a:p>
            <a:pPr marL="0" indent="0">
              <a:buNone/>
            </a:pPr>
            <a:r>
              <a:rPr lang="fr-FR" sz="2400" dirty="0"/>
              <a:t>4.L’Etat augmente à nouveau les taxes sur les paquets de cigarettes. Comment va évoluer le prix du paquet de cigarettes pour le consommateur ? </a:t>
            </a:r>
          </a:p>
        </p:txBody>
      </p:sp>
      <p:sp>
        <p:nvSpPr>
          <p:cNvPr id="5" name="ZoneTexte 4"/>
          <p:cNvSpPr txBox="1"/>
          <p:nvPr/>
        </p:nvSpPr>
        <p:spPr>
          <a:xfrm>
            <a:off x="1489166" y="274638"/>
            <a:ext cx="9679577"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Un exemple de questionnement autour de l’élasticité prix</a:t>
            </a:r>
            <a:endParaRPr lang="fr-FR" sz="4000" dirty="0"/>
          </a:p>
        </p:txBody>
      </p:sp>
    </p:spTree>
    <p:extLst>
      <p:ext uri="{BB962C8B-B14F-4D97-AF65-F5344CB8AC3E}">
        <p14:creationId xmlns:p14="http://schemas.microsoft.com/office/powerpoint/2010/main" val="37876659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599" y="1600201"/>
            <a:ext cx="11199223" cy="4525963"/>
          </a:xfrm>
        </p:spPr>
        <p:txBody>
          <a:bodyPr/>
          <a:lstStyle/>
          <a:p>
            <a:pPr marL="0" indent="0">
              <a:buNone/>
            </a:pPr>
            <a:r>
              <a:rPr lang="fr-FR" sz="2400" dirty="0" smtClean="0"/>
              <a:t>A compléter avec l’intervention de Mme Coudière.</a:t>
            </a:r>
            <a:endParaRPr lang="fr-FR" sz="2400" dirty="0"/>
          </a:p>
        </p:txBody>
      </p:sp>
      <p:sp>
        <p:nvSpPr>
          <p:cNvPr id="5" name="ZoneTexte 4"/>
          <p:cNvSpPr txBox="1"/>
          <p:nvPr/>
        </p:nvSpPr>
        <p:spPr>
          <a:xfrm>
            <a:off x="1489166" y="274638"/>
            <a:ext cx="9679577"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Un autre exemple autour de l’utilité marginale</a:t>
            </a:r>
            <a:endParaRPr lang="fr-FR" sz="4000" dirty="0"/>
          </a:p>
        </p:txBody>
      </p:sp>
    </p:spTree>
    <p:extLst>
      <p:ext uri="{BB962C8B-B14F-4D97-AF65-F5344CB8AC3E}">
        <p14:creationId xmlns:p14="http://schemas.microsoft.com/office/powerpoint/2010/main" val="1084545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90599" y="1195252"/>
            <a:ext cx="11199223" cy="4525963"/>
          </a:xfrm>
        </p:spPr>
        <p:txBody>
          <a:bodyPr/>
          <a:lstStyle/>
          <a:p>
            <a:pPr marL="0" indent="0">
              <a:buNone/>
            </a:pPr>
            <a:r>
              <a:rPr lang="fr-FR" sz="2400" b="1" dirty="0"/>
              <a:t>Choix du thème 5 : LES MARCHÉS DES BIENS ET SERVICES SONT-ILS CONCURRENTIELS ? </a:t>
            </a:r>
            <a:endParaRPr lang="fr-FR" sz="2400" dirty="0"/>
          </a:p>
          <a:p>
            <a:pPr marL="0" indent="0">
              <a:buNone/>
            </a:pPr>
            <a:r>
              <a:rPr lang="fr-FR" sz="2400" dirty="0" smtClean="0"/>
              <a:t>Objectif </a:t>
            </a:r>
            <a:r>
              <a:rPr lang="fr-FR" sz="2400" dirty="0"/>
              <a:t>pédagogique : travailler </a:t>
            </a:r>
            <a:r>
              <a:rPr lang="fr-FR" sz="2400" dirty="0" smtClean="0"/>
              <a:t>l’argumentation à l’écrit ou à l’oral. </a:t>
            </a:r>
            <a:endParaRPr lang="fr-FR" sz="2400" dirty="0"/>
          </a:p>
          <a:p>
            <a:pPr marL="0" indent="0">
              <a:buNone/>
            </a:pPr>
            <a:r>
              <a:rPr lang="fr-FR" sz="2400" dirty="0"/>
              <a:t>Positionnement en fin de 1ère car l’élève peut s’appuyer sur un certain nombre d’acquis. </a:t>
            </a:r>
          </a:p>
          <a:p>
            <a:pPr marL="0" indent="0">
              <a:buNone/>
            </a:pPr>
            <a:r>
              <a:rPr lang="fr-FR" sz="2400" dirty="0" smtClean="0"/>
              <a:t>■</a:t>
            </a:r>
            <a:r>
              <a:rPr lang="fr-FR" sz="2400" b="1" dirty="0"/>
              <a:t>Proposition 1 </a:t>
            </a:r>
            <a:r>
              <a:rPr lang="fr-FR" sz="2400" b="1" dirty="0" smtClean="0"/>
              <a:t>: </a:t>
            </a:r>
            <a:r>
              <a:rPr lang="fr-FR" sz="2400" b="1" dirty="0"/>
              <a:t>Les GAFA sont-ils en situation de monopole sur les marchés ? (Question d’argumentation) </a:t>
            </a:r>
            <a:endParaRPr lang="fr-FR" sz="2400" b="1" dirty="0" smtClean="0"/>
          </a:p>
          <a:p>
            <a:pPr marL="0" indent="0">
              <a:buNone/>
            </a:pPr>
            <a:r>
              <a:rPr lang="fr-FR" sz="2400" dirty="0" smtClean="0"/>
              <a:t>■</a:t>
            </a:r>
            <a:r>
              <a:rPr lang="fr-FR" sz="2400" b="1" dirty="0"/>
              <a:t>Proposition 2 </a:t>
            </a:r>
            <a:r>
              <a:rPr lang="fr-FR" sz="2400" b="1" dirty="0" smtClean="0"/>
              <a:t>: </a:t>
            </a:r>
            <a:r>
              <a:rPr lang="fr-FR" sz="2400" b="1" dirty="0"/>
              <a:t>La situation de quasi-monopole des GAFA est-elle bénéfique pour le consommateur ? (Débat) </a:t>
            </a:r>
            <a:endParaRPr lang="fr-FR" sz="2400" b="1" dirty="0" smtClean="0"/>
          </a:p>
          <a:p>
            <a:pPr marL="0" indent="0">
              <a:buNone/>
            </a:pPr>
            <a:r>
              <a:rPr lang="fr-FR" sz="2400" dirty="0"/>
              <a:t>Un sujet mobilisateur (ici GAFA : entreprises connues, questions du modèle économique des GAFA/construction du citoyen)</a:t>
            </a:r>
          </a:p>
          <a:p>
            <a:pPr marL="0" indent="0">
              <a:buNone/>
            </a:pPr>
            <a:endParaRPr lang="fr-FR" sz="800" b="1" dirty="0" smtClean="0"/>
          </a:p>
          <a:p>
            <a:pPr marL="0" indent="0">
              <a:buNone/>
            </a:pPr>
            <a:r>
              <a:rPr lang="fr-FR" sz="2400" b="1" dirty="0" smtClean="0"/>
              <a:t>Ressources mises à disposition :</a:t>
            </a:r>
          </a:p>
          <a:p>
            <a:pPr marL="0" indent="0">
              <a:buNone/>
            </a:pPr>
            <a:r>
              <a:rPr lang="fr-FR" sz="2400" dirty="0" smtClean="0"/>
              <a:t>Une </a:t>
            </a:r>
            <a:r>
              <a:rPr lang="fr-FR" sz="2400" dirty="0"/>
              <a:t>vidéo qui illustre les différents degrés de concurrence (</a:t>
            </a:r>
            <a:r>
              <a:rPr lang="fr-FR" sz="2400" dirty="0" err="1" smtClean="0"/>
              <a:t>citeeco</a:t>
            </a:r>
            <a:r>
              <a:rPr lang="fr-FR" sz="2400" dirty="0" smtClean="0"/>
              <a:t>) </a:t>
            </a:r>
            <a:r>
              <a:rPr lang="fr-FR" sz="2400" dirty="0"/>
              <a:t>et une vidéo qui présente le monopole et l’oligopole (</a:t>
            </a:r>
            <a:r>
              <a:rPr lang="fr-FR" sz="2400" dirty="0" err="1"/>
              <a:t>dessinemoil’économie</a:t>
            </a:r>
            <a:r>
              <a:rPr lang="fr-FR" sz="2400" dirty="0" smtClean="0"/>
              <a:t>), un quiz à compléter … </a:t>
            </a:r>
            <a:endParaRPr lang="fr-FR" sz="2400" dirty="0"/>
          </a:p>
          <a:p>
            <a:pPr marL="0" indent="0">
              <a:buNone/>
            </a:pPr>
            <a:endParaRPr lang="fr-FR" dirty="0"/>
          </a:p>
          <a:p>
            <a:pPr marL="0" indent="0">
              <a:buNone/>
            </a:pPr>
            <a:endParaRPr lang="fr-FR" sz="2000" dirty="0"/>
          </a:p>
        </p:txBody>
      </p:sp>
      <p:sp>
        <p:nvSpPr>
          <p:cNvPr id="5" name="ZoneTexte 4"/>
          <p:cNvSpPr txBox="1"/>
          <p:nvPr/>
        </p:nvSpPr>
        <p:spPr>
          <a:xfrm>
            <a:off x="1489166" y="274638"/>
            <a:ext cx="10202091"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200" dirty="0" smtClean="0"/>
              <a:t>Les débats et les questions d’argumentation en économie </a:t>
            </a:r>
            <a:endParaRPr lang="fr-FR" sz="3200" dirty="0"/>
          </a:p>
        </p:txBody>
      </p:sp>
    </p:spTree>
    <p:extLst>
      <p:ext uri="{BB962C8B-B14F-4D97-AF65-F5344CB8AC3E}">
        <p14:creationId xmlns:p14="http://schemas.microsoft.com/office/powerpoint/2010/main" val="3503066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9166" y="1598077"/>
            <a:ext cx="10702834" cy="4528087"/>
          </a:xfrm>
        </p:spPr>
        <p:txBody>
          <a:bodyPr/>
          <a:lstStyle/>
          <a:p>
            <a:pPr marL="0" indent="0">
              <a:buNone/>
            </a:pPr>
            <a:r>
              <a:rPr lang="fr-FR" sz="2000" b="1" dirty="0" smtClean="0"/>
              <a:t>Quelles attentes en terme de notions à acquérir ?</a:t>
            </a:r>
          </a:p>
          <a:p>
            <a:r>
              <a:rPr lang="fr-FR" sz="2000" dirty="0" smtClean="0"/>
              <a:t> </a:t>
            </a:r>
            <a:r>
              <a:rPr lang="fr-FR" sz="2000" b="1" dirty="0"/>
              <a:t>Définir un « marché pertinent » </a:t>
            </a:r>
            <a:endParaRPr lang="fr-FR" sz="2000" dirty="0"/>
          </a:p>
          <a:p>
            <a:pPr marL="0" indent="0">
              <a:buNone/>
            </a:pPr>
            <a:r>
              <a:rPr lang="fr-FR" sz="2000" dirty="0" smtClean="0"/>
              <a:t>Difficulté </a:t>
            </a:r>
            <a:r>
              <a:rPr lang="fr-FR" sz="2000" dirty="0"/>
              <a:t>à définir précisément ici le contour du marché sur lequel interviennent les GAFA. </a:t>
            </a:r>
          </a:p>
          <a:p>
            <a:r>
              <a:rPr lang="fr-FR" sz="2000" b="1" dirty="0" smtClean="0"/>
              <a:t>Identifier </a:t>
            </a:r>
            <a:r>
              <a:rPr lang="fr-FR" sz="2000" b="1" dirty="0"/>
              <a:t>les intervenants sur un marché </a:t>
            </a:r>
            <a:endParaRPr lang="fr-FR" sz="2000" dirty="0"/>
          </a:p>
          <a:p>
            <a:pPr marL="0" indent="0">
              <a:buNone/>
            </a:pPr>
            <a:r>
              <a:rPr lang="fr-FR" sz="2000" dirty="0" smtClean="0"/>
              <a:t>Permet </a:t>
            </a:r>
            <a:r>
              <a:rPr lang="fr-FR" sz="2000" dirty="0"/>
              <a:t>de montrer ici qu’il existe un nombre limité d’intervenants. </a:t>
            </a:r>
          </a:p>
          <a:p>
            <a:r>
              <a:rPr lang="fr-FR" sz="2000" b="1" dirty="0" smtClean="0"/>
              <a:t>Caractériser </a:t>
            </a:r>
            <a:r>
              <a:rPr lang="fr-FR" sz="2000" b="1" dirty="0"/>
              <a:t>la structure des différentes formes de concentration : concurrence, oligopole et </a:t>
            </a:r>
            <a:r>
              <a:rPr lang="fr-FR" sz="2000" b="1" dirty="0" smtClean="0"/>
              <a:t>monopole</a:t>
            </a:r>
            <a:endParaRPr lang="fr-FR" sz="2000" dirty="0" smtClean="0"/>
          </a:p>
          <a:p>
            <a:pPr marL="0" indent="0">
              <a:buNone/>
            </a:pPr>
            <a:r>
              <a:rPr lang="fr-FR" sz="2000" dirty="0" smtClean="0"/>
              <a:t> </a:t>
            </a:r>
            <a:r>
              <a:rPr lang="fr-FR" sz="2000" b="1" dirty="0" smtClean="0"/>
              <a:t>Quelles capacités </a:t>
            </a:r>
            <a:r>
              <a:rPr lang="fr-FR" sz="2000" b="1" dirty="0"/>
              <a:t>attendues? </a:t>
            </a:r>
          </a:p>
          <a:p>
            <a:r>
              <a:rPr lang="fr-FR" sz="2000" dirty="0"/>
              <a:t>Rechercher des informations dans une documentation et synthétiser les informations prélevées </a:t>
            </a:r>
          </a:p>
          <a:p>
            <a:r>
              <a:rPr lang="fr-FR" sz="2000" dirty="0"/>
              <a:t> Organiser l’exposé écrit et oral de ces informations </a:t>
            </a:r>
          </a:p>
          <a:p>
            <a:r>
              <a:rPr lang="fr-FR" sz="2000" dirty="0"/>
              <a:t>Analyser ces informations au regard des notions économiques acquises </a:t>
            </a:r>
          </a:p>
          <a:p>
            <a:r>
              <a:rPr lang="fr-FR" sz="2000" dirty="0"/>
              <a:t>Avoir un regard critique sur les documents analysés </a:t>
            </a:r>
          </a:p>
          <a:p>
            <a:r>
              <a:rPr lang="fr-FR" sz="2000" dirty="0"/>
              <a:t>Développer une argumentation économique structurée en mobilisant des informations et des connaissances </a:t>
            </a:r>
          </a:p>
          <a:p>
            <a:pPr marL="0" indent="0">
              <a:buNone/>
            </a:pPr>
            <a:endParaRPr lang="fr-FR" sz="2000" dirty="0"/>
          </a:p>
          <a:p>
            <a:pPr marL="0" indent="0">
              <a:buNone/>
            </a:pPr>
            <a:endParaRPr lang="fr-FR" sz="2000" dirty="0"/>
          </a:p>
          <a:p>
            <a:pPr marL="0" indent="0">
              <a:buNone/>
            </a:pPr>
            <a:endParaRPr lang="fr-FR" sz="2000" dirty="0"/>
          </a:p>
          <a:p>
            <a:pPr>
              <a:buFont typeface="Wingdings" panose="05000000000000000000" pitchFamily="2" charset="2"/>
              <a:buChar char="§"/>
            </a:pPr>
            <a:endParaRPr lang="fr-FR" sz="2000" dirty="0"/>
          </a:p>
          <a:p>
            <a:pPr marL="0" indent="0">
              <a:buNone/>
            </a:pPr>
            <a:endParaRPr lang="fr-FR" sz="1400" dirty="0"/>
          </a:p>
          <a:p>
            <a:pPr marL="0" indent="0">
              <a:buNone/>
            </a:pPr>
            <a:endParaRPr lang="fr-FR" sz="2000" dirty="0"/>
          </a:p>
        </p:txBody>
      </p:sp>
      <p:sp>
        <p:nvSpPr>
          <p:cNvPr id="5" name="ZoneTexte 4"/>
          <p:cNvSpPr txBox="1"/>
          <p:nvPr/>
        </p:nvSpPr>
        <p:spPr>
          <a:xfrm>
            <a:off x="1489166" y="274638"/>
            <a:ext cx="10202091"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4000" dirty="0" smtClean="0"/>
              <a:t>Les débats et les questions d’argumentation en économie : l’exemple des GAFA</a:t>
            </a:r>
            <a:endParaRPr lang="fr-FR" sz="4000" dirty="0"/>
          </a:p>
        </p:txBody>
      </p:sp>
    </p:spTree>
    <p:extLst>
      <p:ext uri="{BB962C8B-B14F-4D97-AF65-F5344CB8AC3E}">
        <p14:creationId xmlns:p14="http://schemas.microsoft.com/office/powerpoint/2010/main" val="714675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03D17DA-E1B1-472E-A30D-D3AE0F6AAB82}"/>
              </a:ext>
            </a:extLst>
          </p:cNvPr>
          <p:cNvSpPr>
            <a:spLocks noGrp="1"/>
          </p:cNvSpPr>
          <p:nvPr>
            <p:ph idx="1"/>
          </p:nvPr>
        </p:nvSpPr>
        <p:spPr>
          <a:xfrm>
            <a:off x="1645919" y="1181101"/>
            <a:ext cx="9548949" cy="4943475"/>
          </a:xfrm>
        </p:spPr>
        <p:txBody>
          <a:bodyPr>
            <a:normAutofit fontScale="85000" lnSpcReduction="20000"/>
          </a:bodyPr>
          <a:lstStyle/>
          <a:p>
            <a:pPr marL="0" indent="0">
              <a:buNone/>
            </a:pPr>
            <a:endParaRPr lang="fr-FR" b="1" dirty="0" smtClean="0"/>
          </a:p>
          <a:p>
            <a:pPr marL="0" indent="0">
              <a:buNone/>
            </a:pPr>
            <a:r>
              <a:rPr lang="fr-FR" b="1" dirty="0" smtClean="0"/>
              <a:t>Des </a:t>
            </a:r>
            <a:r>
              <a:rPr lang="fr-FR" b="1" dirty="0"/>
              <a:t>principes fortement affirmés :</a:t>
            </a:r>
          </a:p>
          <a:p>
            <a:pPr>
              <a:buFont typeface="Wingdings" panose="05000000000000000000" pitchFamily="2" charset="2"/>
              <a:buChar char="Ø"/>
            </a:pPr>
            <a:r>
              <a:rPr lang="fr-FR" dirty="0"/>
              <a:t>Un travail de fond doit être conduit sur </a:t>
            </a:r>
            <a:r>
              <a:rPr lang="fr-FR" dirty="0" smtClean="0"/>
              <a:t>un nombre de thèmes resserré, en droit comme en économie,</a:t>
            </a:r>
            <a:endParaRPr lang="fr-FR" dirty="0"/>
          </a:p>
          <a:p>
            <a:pPr>
              <a:buFont typeface="Wingdings" panose="05000000000000000000" pitchFamily="2" charset="2"/>
              <a:buChar char="Ø"/>
            </a:pPr>
            <a:r>
              <a:rPr lang="fr-FR" dirty="0"/>
              <a:t>Parallèlement un effort doit être fait pour favoriser l’appropriation de méthodes propres à chaque </a:t>
            </a:r>
            <a:r>
              <a:rPr lang="fr-FR" dirty="0" smtClean="0"/>
              <a:t>discipline,</a:t>
            </a:r>
            <a:endParaRPr lang="fr-FR" dirty="0"/>
          </a:p>
          <a:p>
            <a:pPr>
              <a:buFont typeface="Wingdings" panose="05000000000000000000" pitchFamily="2" charset="2"/>
              <a:buChar char="Ø"/>
            </a:pPr>
            <a:r>
              <a:rPr lang="fr-FR" dirty="0"/>
              <a:t>D</a:t>
            </a:r>
            <a:r>
              <a:rPr lang="fr-FR" dirty="0" smtClean="0"/>
              <a:t>es </a:t>
            </a:r>
            <a:r>
              <a:rPr lang="fr-FR" dirty="0"/>
              <a:t>capacités ont été systématiquement ajoutées </a:t>
            </a:r>
            <a:r>
              <a:rPr lang="fr-FR" dirty="0" smtClean="0"/>
              <a:t>en introduction </a:t>
            </a:r>
            <a:r>
              <a:rPr lang="fr-FR" dirty="0"/>
              <a:t>de chaque thème. Ces capacités constituent des objectifs pédagogiques à part entière </a:t>
            </a:r>
            <a:r>
              <a:rPr lang="fr-FR" dirty="0" smtClean="0"/>
              <a:t>et, </a:t>
            </a:r>
            <a:r>
              <a:rPr lang="fr-FR" dirty="0"/>
              <a:t>de </a:t>
            </a:r>
            <a:r>
              <a:rPr lang="fr-FR" dirty="0" smtClean="0"/>
              <a:t>fait, </a:t>
            </a:r>
            <a:r>
              <a:rPr lang="fr-FR" dirty="0"/>
              <a:t>des </a:t>
            </a:r>
            <a:r>
              <a:rPr lang="fr-FR" dirty="0" smtClean="0"/>
              <a:t>limitations </a:t>
            </a:r>
            <a:r>
              <a:rPr lang="fr-FR" dirty="0"/>
              <a:t>aux notions à étudier et à l’épreuve du baccalauréat.</a:t>
            </a:r>
          </a:p>
          <a:p>
            <a:pPr>
              <a:buFont typeface="Wingdings" panose="05000000000000000000" pitchFamily="2" charset="2"/>
              <a:buChar char="Ø"/>
            </a:pPr>
            <a:r>
              <a:rPr lang="fr-FR" dirty="0"/>
              <a:t>L’outil numérique doit être utilisé autant que possible (recherche documentaires, tableurs, graphiques, jeux de simulation, etc</a:t>
            </a:r>
            <a:r>
              <a:rPr lang="fr-FR" dirty="0" smtClean="0"/>
              <a:t>.).</a:t>
            </a:r>
            <a:endParaRPr lang="fr-FR" dirty="0"/>
          </a:p>
        </p:txBody>
      </p:sp>
      <p:sp>
        <p:nvSpPr>
          <p:cNvPr id="6" name="Titre 4"/>
          <p:cNvSpPr txBox="1">
            <a:spLocks noGrp="1"/>
          </p:cNvSpPr>
          <p:nvPr>
            <p:ph type="title"/>
          </p:nvPr>
        </p:nvSpPr>
        <p:spPr>
          <a:xfrm>
            <a:off x="1645918" y="522972"/>
            <a:ext cx="9936481"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600" dirty="0" smtClean="0"/>
              <a:t>Une évolution significative </a:t>
            </a:r>
            <a:endParaRPr lang="fr-FR" sz="3600" dirty="0"/>
          </a:p>
        </p:txBody>
      </p:sp>
    </p:spTree>
    <p:extLst>
      <p:ext uri="{BB962C8B-B14F-4D97-AF65-F5344CB8AC3E}">
        <p14:creationId xmlns:p14="http://schemas.microsoft.com/office/powerpoint/2010/main" val="14446094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03D17DA-E1B1-472E-A30D-D3AE0F6AAB82}"/>
              </a:ext>
            </a:extLst>
          </p:cNvPr>
          <p:cNvSpPr>
            <a:spLocks noGrp="1"/>
          </p:cNvSpPr>
          <p:nvPr>
            <p:ph idx="1"/>
          </p:nvPr>
        </p:nvSpPr>
        <p:spPr>
          <a:xfrm>
            <a:off x="2650156" y="1375270"/>
            <a:ext cx="7754954" cy="4351338"/>
          </a:xfrm>
        </p:spPr>
        <p:txBody>
          <a:bodyPr>
            <a:normAutofit fontScale="70000" lnSpcReduction="20000"/>
          </a:bodyPr>
          <a:lstStyle/>
          <a:p>
            <a:pPr marL="0" indent="0">
              <a:buNone/>
            </a:pPr>
            <a:r>
              <a:rPr lang="fr-FR" u="sng" dirty="0"/>
              <a:t>Articulation </a:t>
            </a:r>
            <a:r>
              <a:rPr lang="fr-FR" u="sng" dirty="0" smtClean="0"/>
              <a:t>Droit-Économie </a:t>
            </a:r>
            <a:r>
              <a:rPr lang="fr-FR" dirty="0"/>
              <a:t>: </a:t>
            </a:r>
          </a:p>
          <a:p>
            <a:pPr lvl="0">
              <a:buFont typeface="Wingdings" panose="05000000000000000000" pitchFamily="2" charset="2"/>
              <a:buChar char="Ø"/>
            </a:pPr>
            <a:r>
              <a:rPr lang="fr-FR" dirty="0"/>
              <a:t>La logique d’un enseignement de droit d’une part, d’économie d’autre part, avec leurs démarches et leurs méthodes </a:t>
            </a:r>
            <a:r>
              <a:rPr lang="fr-FR" dirty="0" smtClean="0"/>
              <a:t>propres, </a:t>
            </a:r>
            <a:r>
              <a:rPr lang="fr-FR" dirty="0"/>
              <a:t>doit être préservée</a:t>
            </a:r>
            <a:r>
              <a:rPr lang="fr-FR" dirty="0" smtClean="0"/>
              <a:t>.</a:t>
            </a:r>
            <a:endParaRPr lang="fr-FR" dirty="0"/>
          </a:p>
          <a:p>
            <a:pPr lvl="0">
              <a:buFont typeface="Wingdings" panose="05000000000000000000" pitchFamily="2" charset="2"/>
              <a:buChar char="Ø"/>
            </a:pPr>
            <a:r>
              <a:rPr lang="fr-FR" dirty="0"/>
              <a:t>Des transversalités peuvent être trouvées </a:t>
            </a:r>
            <a:r>
              <a:rPr lang="fr-FR" dirty="0" smtClean="0"/>
              <a:t>dans les programmes et </a:t>
            </a:r>
            <a:r>
              <a:rPr lang="fr-FR" dirty="0"/>
              <a:t>éventuellement proposées dans </a:t>
            </a:r>
            <a:r>
              <a:rPr lang="fr-FR" dirty="0" smtClean="0"/>
              <a:t>le cadre du projet des élèves…</a:t>
            </a:r>
            <a:endParaRPr lang="fr-FR" dirty="0"/>
          </a:p>
          <a:p>
            <a:pPr marL="0" indent="0">
              <a:buNone/>
            </a:pPr>
            <a:endParaRPr lang="fr-FR" u="sng" dirty="0" smtClean="0"/>
          </a:p>
          <a:p>
            <a:pPr marL="0" indent="0">
              <a:buNone/>
            </a:pPr>
            <a:r>
              <a:rPr lang="fr-FR" u="sng" dirty="0" smtClean="0"/>
              <a:t>Articulation avec le tronc commun :</a:t>
            </a:r>
            <a:endParaRPr lang="fr-FR" u="sng" dirty="0"/>
          </a:p>
          <a:p>
            <a:pPr>
              <a:buFont typeface="Wingdings" panose="05000000000000000000" pitchFamily="2" charset="2"/>
              <a:buChar char="Ø"/>
            </a:pPr>
            <a:r>
              <a:rPr lang="fr-FR" dirty="0" smtClean="0"/>
              <a:t>Des liens doivent </a:t>
            </a:r>
            <a:r>
              <a:rPr lang="fr-FR" dirty="0"/>
              <a:t>être </a:t>
            </a:r>
            <a:r>
              <a:rPr lang="fr-FR" dirty="0" smtClean="0"/>
              <a:t>établis </a:t>
            </a:r>
            <a:r>
              <a:rPr lang="fr-FR" dirty="0"/>
              <a:t>avec </a:t>
            </a:r>
            <a:r>
              <a:rPr lang="fr-FR" dirty="0" smtClean="0"/>
              <a:t>les programmes dispensés dans le tronc commun, </a:t>
            </a:r>
            <a:r>
              <a:rPr lang="fr-FR" dirty="0"/>
              <a:t>et cela afin que les thèmes abordés à cette occasion puissent être réinvestis en </a:t>
            </a:r>
            <a:r>
              <a:rPr lang="fr-FR" dirty="0" smtClean="0"/>
              <a:t>droit et en économie. </a:t>
            </a:r>
            <a:endParaRPr lang="fr-FR" dirty="0"/>
          </a:p>
          <a:p>
            <a:pPr marL="0" indent="0">
              <a:buNone/>
            </a:pPr>
            <a:endParaRPr lang="fr-FR" dirty="0"/>
          </a:p>
          <a:p>
            <a:pPr lvl="0">
              <a:buFont typeface="Wingdings" panose="05000000000000000000" pitchFamily="2" charset="2"/>
              <a:buChar char="Ø"/>
            </a:pPr>
            <a:endParaRPr lang="fr-FR" dirty="0"/>
          </a:p>
          <a:p>
            <a:endParaRPr lang="fr-FR" dirty="0"/>
          </a:p>
        </p:txBody>
      </p:sp>
      <p:sp>
        <p:nvSpPr>
          <p:cNvPr id="4" name="Titre 4"/>
          <p:cNvSpPr txBox="1">
            <a:spLocks noGrp="1"/>
          </p:cNvSpPr>
          <p:nvPr>
            <p:ph type="title"/>
          </p:nvPr>
        </p:nvSpPr>
        <p:spPr>
          <a:xfrm>
            <a:off x="1946365" y="522972"/>
            <a:ext cx="9091749"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3600" dirty="0" smtClean="0"/>
              <a:t>Des transversalités à exploiter </a:t>
            </a:r>
            <a:endParaRPr lang="fr-FR" sz="3600" dirty="0"/>
          </a:p>
        </p:txBody>
      </p:sp>
    </p:spTree>
    <p:extLst>
      <p:ext uri="{BB962C8B-B14F-4D97-AF65-F5344CB8AC3E}">
        <p14:creationId xmlns:p14="http://schemas.microsoft.com/office/powerpoint/2010/main" val="27089399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dirty="0" smtClean="0"/>
              <a:t>Présentation du programme de droit </a:t>
            </a:r>
            <a:endParaRPr lang="fr-FR" dirty="0"/>
          </a:p>
        </p:txBody>
      </p:sp>
      <p:pic>
        <p:nvPicPr>
          <p:cNvPr id="2" name="Image 1"/>
          <p:cNvPicPr>
            <a:picLocks noChangeAspect="1"/>
          </p:cNvPicPr>
          <p:nvPr/>
        </p:nvPicPr>
        <p:blipFill>
          <a:blip r:embed="rId2"/>
          <a:stretch>
            <a:fillRect/>
          </a:stretch>
        </p:blipFill>
        <p:spPr>
          <a:xfrm>
            <a:off x="1881051" y="1700252"/>
            <a:ext cx="8948057" cy="4617244"/>
          </a:xfrm>
          <a:prstGeom prst="rect">
            <a:avLst/>
          </a:prstGeom>
        </p:spPr>
      </p:pic>
    </p:spTree>
    <p:extLst>
      <p:ext uri="{BB962C8B-B14F-4D97-AF65-F5344CB8AC3E}">
        <p14:creationId xmlns:p14="http://schemas.microsoft.com/office/powerpoint/2010/main" val="2261523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15292" y="1600201"/>
            <a:ext cx="10067108" cy="4525963"/>
          </a:xfrm>
        </p:spPr>
        <p:txBody>
          <a:bodyPr/>
          <a:lstStyle/>
          <a:p>
            <a:r>
              <a:rPr lang="fr-FR" dirty="0" smtClean="0"/>
              <a:t>Quelles évolutions ? Pour quels objectifs ?</a:t>
            </a:r>
          </a:p>
          <a:p>
            <a:endParaRPr lang="fr-FR" dirty="0" smtClean="0"/>
          </a:p>
          <a:p>
            <a:r>
              <a:rPr lang="fr-FR" dirty="0" smtClean="0"/>
              <a:t>Quels changements didactiques ?</a:t>
            </a:r>
          </a:p>
          <a:p>
            <a:endParaRPr lang="fr-FR" dirty="0" smtClean="0"/>
          </a:p>
          <a:p>
            <a:r>
              <a:rPr lang="fr-FR" dirty="0" smtClean="0"/>
              <a:t>Quelles (nouvelles) pratiques pédagogiques ?</a:t>
            </a:r>
          </a:p>
          <a:p>
            <a:pPr marL="0" indent="0">
              <a:buNone/>
            </a:pPr>
            <a:r>
              <a:rPr lang="fr-FR" dirty="0" smtClean="0"/>
              <a:t> </a:t>
            </a:r>
          </a:p>
          <a:p>
            <a:r>
              <a:rPr lang="fr-FR" dirty="0" smtClean="0"/>
              <a:t>Quelle place pour le numérique ?</a:t>
            </a:r>
            <a:endParaRPr lang="fr-FR" dirty="0"/>
          </a:p>
        </p:txBody>
      </p:sp>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609600" y="274638"/>
            <a:ext cx="10972800" cy="1143000"/>
          </a:xfrm>
        </p:spPr>
        <p:txBody>
          <a:bodyPr/>
          <a:lstStyle/>
          <a:p>
            <a:r>
              <a:rPr lang="fr-FR" dirty="0" smtClean="0"/>
              <a:t>Présentation du programme de droit </a:t>
            </a:r>
            <a:endParaRPr lang="fr-FR" dirty="0"/>
          </a:p>
        </p:txBody>
      </p:sp>
    </p:spTree>
    <p:extLst>
      <p:ext uri="{BB962C8B-B14F-4D97-AF65-F5344CB8AC3E}">
        <p14:creationId xmlns:p14="http://schemas.microsoft.com/office/powerpoint/2010/main" val="947395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849086" y="261257"/>
            <a:ext cx="11129554" cy="1156381"/>
          </a:xfrm>
        </p:spPr>
        <p:txBody>
          <a:bodyPr/>
          <a:lstStyle/>
          <a:p>
            <a:r>
              <a:rPr lang="fr-FR" dirty="0" smtClean="0"/>
              <a:t> Architecture du programme</a:t>
            </a:r>
            <a:endParaRPr lang="fr-FR" dirty="0"/>
          </a:p>
        </p:txBody>
      </p:sp>
      <p:sp>
        <p:nvSpPr>
          <p:cNvPr id="2" name="Espace réservé du contenu 1"/>
          <p:cNvSpPr>
            <a:spLocks noGrp="1"/>
          </p:cNvSpPr>
          <p:nvPr>
            <p:ph idx="1"/>
          </p:nvPr>
        </p:nvSpPr>
        <p:spPr>
          <a:xfrm>
            <a:off x="300446" y="1600201"/>
            <a:ext cx="11678194" cy="5087982"/>
          </a:xfrm>
        </p:spPr>
        <p:txBody>
          <a:bodyPr/>
          <a:lstStyle/>
          <a:p>
            <a:pPr marL="285750" indent="-285750">
              <a:lnSpc>
                <a:spcPct val="150000"/>
              </a:lnSpc>
              <a:buFont typeface="Wingdings" panose="05000000000000000000" pitchFamily="2" charset="2"/>
              <a:buChar char="Ø"/>
            </a:pPr>
            <a:r>
              <a:rPr lang="fr-FR" sz="1800" dirty="0" smtClean="0">
                <a:effectLst>
                  <a:outerShdw blurRad="38100" dist="38100" dir="2700000" algn="tl">
                    <a:srgbClr val="000000">
                      <a:alpha val="43137"/>
                    </a:srgbClr>
                  </a:outerShdw>
                </a:effectLst>
              </a:rPr>
              <a:t>Pour chaque thème du programme:</a:t>
            </a:r>
          </a:p>
          <a:p>
            <a:pPr lvl="1">
              <a:lnSpc>
                <a:spcPct val="150000"/>
              </a:lnSpc>
              <a:buFont typeface="Courier New" panose="02070309020205020404" pitchFamily="49" charset="0"/>
              <a:buChar char="o"/>
            </a:pPr>
            <a:r>
              <a:rPr lang="fr-FR" sz="1800" dirty="0" smtClean="0"/>
              <a:t>Une introduction « qui détermine le contexte général et circonscrit le périmètre à étudier »</a:t>
            </a:r>
          </a:p>
          <a:p>
            <a:pPr lvl="1">
              <a:lnSpc>
                <a:spcPct val="150000"/>
              </a:lnSpc>
              <a:buFont typeface="Courier New" panose="02070309020205020404" pitchFamily="49" charset="0"/>
              <a:buChar char="o"/>
            </a:pPr>
            <a:r>
              <a:rPr lang="fr-FR" sz="1800" dirty="0" smtClean="0"/>
              <a:t>« Une liste de capacités attendues au terme de l’étude chaque thème et de chaque sous-thème » qui commencent par….</a:t>
            </a:r>
          </a:p>
          <a:p>
            <a:pPr lvl="1"/>
            <a:r>
              <a:rPr lang="fr-FR" sz="1800" dirty="0" smtClean="0"/>
              <a:t>«</a:t>
            </a:r>
            <a:r>
              <a:rPr lang="fr-FR" sz="1800" i="1" dirty="0" smtClean="0"/>
              <a:t> identifier », « distinguer », « décrire », « analyser », « expliciter », « interpréter », « caractériser », « comprendre », « déterminer », « qualifier », « apprécier », « sélectionner », « expliquer », « appliquer »…</a:t>
            </a:r>
          </a:p>
          <a:p>
            <a:pPr lvl="1"/>
            <a:r>
              <a:rPr lang="fr-FR" sz="1800" i="1" dirty="0" smtClean="0"/>
              <a:t>=&gt; Maîtrise de l’expression écrite, des compétences en termes de compréhension, d’analyse d’argumentation, etc. </a:t>
            </a:r>
          </a:p>
          <a:p>
            <a:pPr marL="285750" lvl="1">
              <a:buFont typeface="Wingdings" panose="05000000000000000000" pitchFamily="2" charset="2"/>
              <a:buChar char="Ø"/>
            </a:pPr>
            <a:r>
              <a:rPr lang="fr-FR" sz="1800" b="1" dirty="0" smtClean="0"/>
              <a:t>Prise en compte des évolutions juridiques les plus significatives </a:t>
            </a:r>
            <a:r>
              <a:rPr lang="fr-FR" sz="1800" dirty="0" smtClean="0"/>
              <a:t>(ex: Règlementation Générale sur la Protection des Données…)</a:t>
            </a:r>
          </a:p>
          <a:p>
            <a:pPr marL="285750" lvl="1">
              <a:buFont typeface="Wingdings" panose="05000000000000000000" pitchFamily="2" charset="2"/>
              <a:buChar char="Ø"/>
            </a:pPr>
            <a:r>
              <a:rPr lang="fr-FR" sz="1800" dirty="0" smtClean="0"/>
              <a:t>Un programme allégé </a:t>
            </a:r>
            <a:r>
              <a:rPr lang="fr-FR" sz="1800" b="1" dirty="0" smtClean="0"/>
              <a:t>(disparition du droit de la concurrence)</a:t>
            </a:r>
          </a:p>
          <a:p>
            <a:pPr marL="285750" lvl="1">
              <a:buFont typeface="Wingdings" panose="05000000000000000000" pitchFamily="2" charset="2"/>
              <a:buChar char="Ø"/>
            </a:pPr>
            <a:r>
              <a:rPr lang="fr-FR" sz="1800" b="1" dirty="0" smtClean="0"/>
              <a:t>Un programme qui invite au questionnement et à l’argumentation</a:t>
            </a:r>
          </a:p>
          <a:p>
            <a:pPr>
              <a:buFont typeface="Wingdings" panose="05000000000000000000" pitchFamily="2" charset="2"/>
              <a:buChar char="Ø"/>
            </a:pPr>
            <a:r>
              <a:rPr lang="fr-FR" sz="1800" dirty="0"/>
              <a:t>La volonté d’interroger davantage interroger les élèves sur </a:t>
            </a:r>
            <a:r>
              <a:rPr lang="fr-FR" sz="1800" dirty="0" smtClean="0"/>
              <a:t>: le </a:t>
            </a:r>
            <a:r>
              <a:rPr lang="fr-FR" sz="1800" dirty="0"/>
              <a:t>sens, </a:t>
            </a:r>
            <a:r>
              <a:rPr lang="fr-FR" sz="1800" dirty="0" smtClean="0"/>
              <a:t>les enjeux, les </a:t>
            </a:r>
            <a:r>
              <a:rPr lang="fr-FR" sz="1800" dirty="0"/>
              <a:t>évolutions du droit en relation avec les évolutions sociétales.</a:t>
            </a:r>
          </a:p>
          <a:p>
            <a:pPr marL="285750" lvl="1">
              <a:buFont typeface="Wingdings" panose="05000000000000000000" pitchFamily="2" charset="2"/>
              <a:buChar char="Ø"/>
            </a:pPr>
            <a:endParaRPr lang="fr-FR" sz="1800" b="1" dirty="0" smtClean="0"/>
          </a:p>
          <a:p>
            <a:pPr marL="285750" lvl="1">
              <a:buFont typeface="Wingdings" panose="05000000000000000000" pitchFamily="2" charset="2"/>
              <a:buChar char="Ø"/>
            </a:pPr>
            <a:endParaRPr lang="fr-FR" sz="1600" b="1" dirty="0" smtClean="0"/>
          </a:p>
          <a:p>
            <a:pPr marL="0" lvl="1"/>
            <a:endParaRPr lang="fr-FR" sz="1600" dirty="0" smtClean="0"/>
          </a:p>
          <a:p>
            <a:endParaRPr lang="fr-FR" sz="1600" dirty="0"/>
          </a:p>
        </p:txBody>
      </p:sp>
    </p:spTree>
    <p:extLst>
      <p:ext uri="{BB962C8B-B14F-4D97-AF65-F5344CB8AC3E}">
        <p14:creationId xmlns:p14="http://schemas.microsoft.com/office/powerpoint/2010/main" val="3516247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0" y="1417637"/>
            <a:ext cx="11743510" cy="5296671"/>
          </a:xfrm>
          <a:prstGeom prst="rect">
            <a:avLst/>
          </a:prstGeom>
        </p:spPr>
      </p:pic>
      <p:sp>
        <p:nvSpPr>
          <p:cNvPr id="5" name="ZoneTexte 4"/>
          <p:cNvSpPr txBox="1"/>
          <p:nvPr/>
        </p:nvSpPr>
        <p:spPr>
          <a:xfrm>
            <a:off x="1515292" y="365920"/>
            <a:ext cx="9679577" cy="9274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fr-FR" dirty="0"/>
          </a:p>
        </p:txBody>
      </p:sp>
      <p:sp>
        <p:nvSpPr>
          <p:cNvPr id="6" name="Titre 1"/>
          <p:cNvSpPr>
            <a:spLocks noGrp="1"/>
          </p:cNvSpPr>
          <p:nvPr>
            <p:ph type="title"/>
          </p:nvPr>
        </p:nvSpPr>
        <p:spPr>
          <a:xfrm>
            <a:off x="849086" y="261257"/>
            <a:ext cx="11129554" cy="1156381"/>
          </a:xfrm>
        </p:spPr>
        <p:txBody>
          <a:bodyPr/>
          <a:lstStyle/>
          <a:p>
            <a:r>
              <a:rPr lang="fr-FR" dirty="0" smtClean="0"/>
              <a:t> Des objectifs ambitieux</a:t>
            </a:r>
            <a:endParaRPr lang="fr-FR" dirty="0"/>
          </a:p>
        </p:txBody>
      </p:sp>
    </p:spTree>
    <p:extLst>
      <p:ext uri="{BB962C8B-B14F-4D97-AF65-F5344CB8AC3E}">
        <p14:creationId xmlns:p14="http://schemas.microsoft.com/office/powerpoint/2010/main" val="652311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ele-diaporama-academique-2016">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1.pot [Mode de compatibilité]" id="{ABE4140C-D376-4BE9-BDFF-23C74214A693}" vid="{26625D04-A03A-4312-80BA-6114A8B3F45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Template>
  <TotalTime>455</TotalTime>
  <Words>2308</Words>
  <Application>Microsoft Office PowerPoint</Application>
  <PresentationFormat>Grand écran</PresentationFormat>
  <Paragraphs>289</Paragraphs>
  <Slides>34</Slides>
  <Notes>6</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34</vt:i4>
      </vt:variant>
    </vt:vector>
  </HeadingPairs>
  <TitlesOfParts>
    <vt:vector size="40" baseType="lpstr">
      <vt:lpstr>Arial</vt:lpstr>
      <vt:lpstr>Calibri</vt:lpstr>
      <vt:lpstr>Cambria Math</vt:lpstr>
      <vt:lpstr>Courier New</vt:lpstr>
      <vt:lpstr>Wingdings</vt:lpstr>
      <vt:lpstr>modele-diaporama-academique-2016</vt:lpstr>
      <vt:lpstr>Le programme de droit et d’économie STMG 2021</vt:lpstr>
      <vt:lpstr>Présentation PowerPoint</vt:lpstr>
      <vt:lpstr>Les objectifs communs </vt:lpstr>
      <vt:lpstr>Une évolution significative </vt:lpstr>
      <vt:lpstr>Des transversalités à exploiter </vt:lpstr>
      <vt:lpstr>Présentation du programme de droit </vt:lpstr>
      <vt:lpstr>Présentation du programme de droit </vt:lpstr>
      <vt:lpstr> Architecture du programme</vt:lpstr>
      <vt:lpstr> Des objectifs ambitieux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Quelles ressources à venir ?</vt:lpstr>
      <vt:lpstr>Présentation du programme d’économie </vt:lpstr>
      <vt:lpstr>Les objectifs du programme d’économie </vt:lpstr>
      <vt:lpstr>Présentation PowerPoint</vt:lpstr>
      <vt:lpstr>Les choix opérés dans le programme d’économie </vt:lpstr>
      <vt:lpstr>Présentation PowerPoint</vt:lpstr>
      <vt:lpstr>Une articulation sur 2 ans </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programme de droit et d’économie</dc:title>
  <dc:creator>Aurélie Prolongeau</dc:creator>
  <cp:lastModifiedBy>Aurélie Prolongeau</cp:lastModifiedBy>
  <cp:revision>39</cp:revision>
  <dcterms:created xsi:type="dcterms:W3CDTF">2019-04-18T16:03:46Z</dcterms:created>
  <dcterms:modified xsi:type="dcterms:W3CDTF">2019-04-23T05:45:11Z</dcterms:modified>
</cp:coreProperties>
</file>