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 id="2147483687" r:id="rId4"/>
  </p:sldMasterIdLst>
  <p:notesMasterIdLst>
    <p:notesMasterId r:id="rId36"/>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 initials="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44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1-08-21T16:40:27.998" idx="1">
    <p:pos x="1080" y="2879"/>
    <p:text>mq réf</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8" name="PlaceHolder 1"/>
          <p:cNvSpPr>
            <a:spLocks noGrp="1" noRot="1" noChangeAspect="1"/>
          </p:cNvSpPr>
          <p:nvPr>
            <p:ph type="sldImg"/>
          </p:nvPr>
        </p:nvSpPr>
        <p:spPr>
          <a:xfrm>
            <a:off x="216000" y="812520"/>
            <a:ext cx="7127280" cy="4008960"/>
          </a:xfrm>
          <a:prstGeom prst="rect">
            <a:avLst/>
          </a:prstGeom>
        </p:spPr>
        <p:txBody>
          <a:bodyPr lIns="0" tIns="0" rIns="0" bIns="0" anchor="ctr">
            <a:noAutofit/>
          </a:bodyPr>
          <a:lstStyle/>
          <a:p>
            <a:r>
              <a:rPr lang="fr-FR" sz="1800" b="0" strike="noStrike" spc="-1">
                <a:solidFill>
                  <a:srgbClr val="000000"/>
                </a:solidFill>
                <a:latin typeface="Georgia"/>
              </a:rPr>
              <a:t>Cliquez pour déplacer la diapo</a:t>
            </a:r>
          </a:p>
        </p:txBody>
      </p:sp>
      <p:sp>
        <p:nvSpPr>
          <p:cNvPr id="229" name="PlaceHolder 2"/>
          <p:cNvSpPr>
            <a:spLocks noGrp="1"/>
          </p:cNvSpPr>
          <p:nvPr>
            <p:ph type="body"/>
          </p:nvPr>
        </p:nvSpPr>
        <p:spPr>
          <a:xfrm>
            <a:off x="756000" y="5078520"/>
            <a:ext cx="6047640" cy="4811040"/>
          </a:xfrm>
          <a:prstGeom prst="rect">
            <a:avLst/>
          </a:prstGeom>
        </p:spPr>
        <p:txBody>
          <a:bodyPr lIns="0" tIns="0" rIns="0" bIns="0">
            <a:noAutofit/>
          </a:bodyPr>
          <a:lstStyle/>
          <a:p>
            <a:r>
              <a:rPr lang="fr-FR" sz="2000" b="0" strike="noStrike" spc="-1">
                <a:latin typeface="Arial"/>
              </a:rPr>
              <a:t>Cliquez pour modifier le format des notes</a:t>
            </a:r>
          </a:p>
        </p:txBody>
      </p:sp>
      <p:sp>
        <p:nvSpPr>
          <p:cNvPr id="230" name="PlaceHolder 3"/>
          <p:cNvSpPr>
            <a:spLocks noGrp="1"/>
          </p:cNvSpPr>
          <p:nvPr>
            <p:ph type="hdr"/>
          </p:nvPr>
        </p:nvSpPr>
        <p:spPr>
          <a:xfrm>
            <a:off x="0" y="0"/>
            <a:ext cx="3280680" cy="534240"/>
          </a:xfrm>
          <a:prstGeom prst="rect">
            <a:avLst/>
          </a:prstGeom>
        </p:spPr>
        <p:txBody>
          <a:bodyPr lIns="0" tIns="0" rIns="0" bIns="0">
            <a:noAutofit/>
          </a:bodyPr>
          <a:lstStyle/>
          <a:p>
            <a:r>
              <a:rPr lang="fr-FR" sz="1400" b="0" strike="noStrike" spc="-1">
                <a:latin typeface="Times New Roman"/>
              </a:rPr>
              <a:t> </a:t>
            </a:r>
          </a:p>
        </p:txBody>
      </p:sp>
      <p:sp>
        <p:nvSpPr>
          <p:cNvPr id="231" name="PlaceHolder 4"/>
          <p:cNvSpPr>
            <a:spLocks noGrp="1"/>
          </p:cNvSpPr>
          <p:nvPr>
            <p:ph type="dt"/>
          </p:nvPr>
        </p:nvSpPr>
        <p:spPr>
          <a:xfrm>
            <a:off x="4278960" y="0"/>
            <a:ext cx="3280680" cy="534240"/>
          </a:xfrm>
          <a:prstGeom prst="rect">
            <a:avLst/>
          </a:prstGeom>
        </p:spPr>
        <p:txBody>
          <a:bodyPr lIns="0" tIns="0" rIns="0" bIns="0">
            <a:noAutofit/>
          </a:bodyPr>
          <a:lstStyle/>
          <a:p>
            <a:pPr algn="r"/>
            <a:r>
              <a:rPr lang="fr-FR" sz="1400" b="0" strike="noStrike" spc="-1">
                <a:latin typeface="Times New Roman"/>
              </a:rPr>
              <a:t> </a:t>
            </a:r>
          </a:p>
        </p:txBody>
      </p:sp>
      <p:sp>
        <p:nvSpPr>
          <p:cNvPr id="232" name="PlaceHolder 5"/>
          <p:cNvSpPr>
            <a:spLocks noGrp="1"/>
          </p:cNvSpPr>
          <p:nvPr>
            <p:ph type="ftr"/>
          </p:nvPr>
        </p:nvSpPr>
        <p:spPr>
          <a:xfrm>
            <a:off x="0" y="10157400"/>
            <a:ext cx="3280680" cy="534240"/>
          </a:xfrm>
          <a:prstGeom prst="rect">
            <a:avLst/>
          </a:prstGeom>
        </p:spPr>
        <p:txBody>
          <a:bodyPr lIns="0" tIns="0" rIns="0" bIns="0" anchor="b">
            <a:noAutofit/>
          </a:bodyPr>
          <a:lstStyle/>
          <a:p>
            <a:r>
              <a:rPr lang="fr-FR" sz="1400" b="0" strike="noStrike" spc="-1">
                <a:latin typeface="Times New Roman"/>
              </a:rPr>
              <a:t> </a:t>
            </a:r>
          </a:p>
        </p:txBody>
      </p:sp>
      <p:sp>
        <p:nvSpPr>
          <p:cNvPr id="233" name="PlaceHolder 6"/>
          <p:cNvSpPr>
            <a:spLocks noGrp="1"/>
          </p:cNvSpPr>
          <p:nvPr>
            <p:ph type="sldNum"/>
          </p:nvPr>
        </p:nvSpPr>
        <p:spPr>
          <a:xfrm>
            <a:off x="4278960" y="10157400"/>
            <a:ext cx="3280680" cy="534240"/>
          </a:xfrm>
          <a:prstGeom prst="rect">
            <a:avLst/>
          </a:prstGeom>
        </p:spPr>
        <p:txBody>
          <a:bodyPr lIns="0" tIns="0" rIns="0" bIns="0" anchor="b">
            <a:noAutofit/>
          </a:bodyPr>
          <a:lstStyle/>
          <a:p>
            <a:pPr algn="r"/>
            <a:fld id="{3C3CAFFC-9DFB-4ACB-AED0-0C2B594A2986}" type="slidenum">
              <a:rPr lang="fr-FR" sz="1400" b="0" strike="noStrike" spc="-1">
                <a:latin typeface="Times New Roman"/>
              </a:rPr>
              <a:t>‹N°›</a:t>
            </a:fld>
            <a:endParaRPr lang="fr-FR"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 name="PlaceHolder 1"/>
          <p:cNvSpPr>
            <a:spLocks noGrp="1" noRot="1" noChangeAspect="1"/>
          </p:cNvSpPr>
          <p:nvPr>
            <p:ph type="sldImg"/>
          </p:nvPr>
        </p:nvSpPr>
        <p:spPr>
          <a:xfrm>
            <a:off x="1108080" y="812880"/>
            <a:ext cx="5343120" cy="4008240"/>
          </a:xfrm>
          <a:prstGeom prst="rect">
            <a:avLst/>
          </a:prstGeom>
        </p:spPr>
      </p:sp>
      <p:sp>
        <p:nvSpPr>
          <p:cNvPr id="336" name="PlaceHolder 2"/>
          <p:cNvSpPr>
            <a:spLocks noGrp="1"/>
          </p:cNvSpPr>
          <p:nvPr>
            <p:ph type="body"/>
          </p:nvPr>
        </p:nvSpPr>
        <p:spPr>
          <a:xfrm>
            <a:off x="756000" y="5078520"/>
            <a:ext cx="6047280" cy="4810680"/>
          </a:xfrm>
          <a:prstGeom prst="rect">
            <a:avLst/>
          </a:prstGeom>
        </p:spPr>
        <p:txBody>
          <a:bodyPr lIns="0" tIns="0" rIns="0" bIns="0">
            <a:normAutofit/>
          </a:bodyPr>
          <a:lstStyle/>
          <a:p>
            <a:pPr marL="216000" indent="-216000">
              <a:lnSpc>
                <a:spcPct val="100000"/>
              </a:lnSpc>
            </a:pPr>
            <a:r>
              <a:rPr lang="fr-FR" sz="2000" b="0" strike="noStrike" spc="-1">
                <a:latin typeface="Arial"/>
              </a:rPr>
              <a:t>Association phobie scolaire 8000 familles groupes de parole</a:t>
            </a:r>
          </a:p>
        </p:txBody>
      </p:sp>
      <p:sp>
        <p:nvSpPr>
          <p:cNvPr id="337" name="TextShape 3"/>
          <p:cNvSpPr txBox="1"/>
          <p:nvPr/>
        </p:nvSpPr>
        <p:spPr>
          <a:xfrm>
            <a:off x="4278960" y="10157400"/>
            <a:ext cx="3280320" cy="533880"/>
          </a:xfrm>
          <a:prstGeom prst="rect">
            <a:avLst/>
          </a:prstGeom>
          <a:noFill/>
          <a:ln>
            <a:noFill/>
          </a:ln>
        </p:spPr>
        <p:txBody>
          <a:bodyPr lIns="0" tIns="0" rIns="0" bIns="0" anchor="b">
            <a:noAutofit/>
          </a:bodyPr>
          <a:lstStyle/>
          <a:p>
            <a:pPr algn="r">
              <a:lnSpc>
                <a:spcPct val="100000"/>
              </a:lnSpc>
            </a:pPr>
            <a:fld id="{8C5110F4-7D20-4D71-B007-D6E7F092017D}" type="slidenum">
              <a:rPr lang="fr-FR" sz="1400" b="0" strike="noStrike" spc="-1">
                <a:solidFill>
                  <a:srgbClr val="000000"/>
                </a:solidFill>
                <a:latin typeface="Times New Roman"/>
                <a:ea typeface="+mn-ea"/>
              </a:rPr>
              <a:t>5</a:t>
            </a:fld>
            <a:endParaRPr lang="fr-FR" sz="1400" b="0" strike="noStrike" spc="-1">
              <a:latin typeface="Times New Roman"/>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 name="PlaceHolder 1"/>
          <p:cNvSpPr>
            <a:spLocks noGrp="1" noRot="1" noChangeAspect="1"/>
          </p:cNvSpPr>
          <p:nvPr>
            <p:ph type="sldImg"/>
          </p:nvPr>
        </p:nvSpPr>
        <p:spPr>
          <a:xfrm>
            <a:off x="1108080" y="812880"/>
            <a:ext cx="5343120" cy="4008240"/>
          </a:xfrm>
          <a:prstGeom prst="rect">
            <a:avLst/>
          </a:prstGeom>
        </p:spPr>
      </p:sp>
      <p:sp>
        <p:nvSpPr>
          <p:cNvPr id="339" name="PlaceHolder 2"/>
          <p:cNvSpPr>
            <a:spLocks noGrp="1"/>
          </p:cNvSpPr>
          <p:nvPr>
            <p:ph type="body"/>
          </p:nvPr>
        </p:nvSpPr>
        <p:spPr>
          <a:xfrm>
            <a:off x="756000" y="5078520"/>
            <a:ext cx="6047280" cy="4810680"/>
          </a:xfrm>
          <a:prstGeom prst="rect">
            <a:avLst/>
          </a:prstGeom>
        </p:spPr>
        <p:txBody>
          <a:bodyPr lIns="0" tIns="0" rIns="0" bIns="0">
            <a:normAutofit/>
          </a:bodyPr>
          <a:lstStyle/>
          <a:p>
            <a:pPr>
              <a:lnSpc>
                <a:spcPct val="100000"/>
              </a:lnSpc>
            </a:pPr>
            <a:r>
              <a:rPr lang="fr-FR" sz="1200" b="0" strike="noStrike" spc="-1">
                <a:solidFill>
                  <a:srgbClr val="000000"/>
                </a:solidFill>
                <a:latin typeface="+mn-lt"/>
                <a:ea typeface="+mn-ea"/>
              </a:rPr>
              <a:t>« Notre méthodologie s’appuie sur des vidéos prises en situations réelles de travail (travail en classe, réunion entre professionnels, rencontres avec des parents...) suivies d’entretiens dits d’auto-confrontation (Clot, Faïta, Fernandez et Scheller, 2001) qui permettent aux personnes filmées d’expliquer leur action et, au-delà, les choix qu’ils ont faits, ceux qu’ils auraient pu faire, ce qui nous permet d’approcher leur activité. » (Thomazet, Merini, Gaime ,2014 p. 72)</a:t>
            </a:r>
            <a:endParaRPr lang="fr-FR" sz="1200" b="0" strike="noStrike" spc="-1">
              <a:latin typeface="Arial"/>
            </a:endParaRPr>
          </a:p>
          <a:p>
            <a:pPr>
              <a:lnSpc>
                <a:spcPct val="100000"/>
              </a:lnSpc>
            </a:pPr>
            <a:endParaRPr lang="fr-FR" sz="1200" b="0" strike="noStrike" spc="-1">
              <a:latin typeface="Arial"/>
            </a:endParaRPr>
          </a:p>
        </p:txBody>
      </p:sp>
      <p:sp>
        <p:nvSpPr>
          <p:cNvPr id="340" name="TextShape 3"/>
          <p:cNvSpPr txBox="1"/>
          <p:nvPr/>
        </p:nvSpPr>
        <p:spPr>
          <a:xfrm>
            <a:off x="4278960" y="10157400"/>
            <a:ext cx="3280320" cy="533880"/>
          </a:xfrm>
          <a:prstGeom prst="rect">
            <a:avLst/>
          </a:prstGeom>
          <a:noFill/>
          <a:ln>
            <a:noFill/>
          </a:ln>
        </p:spPr>
        <p:txBody>
          <a:bodyPr lIns="0" tIns="0" rIns="0" bIns="0" anchor="b">
            <a:noAutofit/>
          </a:bodyPr>
          <a:lstStyle/>
          <a:p>
            <a:pPr>
              <a:lnSpc>
                <a:spcPct val="100000"/>
              </a:lnSpc>
            </a:pPr>
            <a:fld id="{937F5EA7-A72D-4322-9874-EBA34D2706BD}" type="slidenum">
              <a:rPr lang="fr-FR" sz="1800" b="0" strike="noStrike" spc="-1">
                <a:solidFill>
                  <a:srgbClr val="000000"/>
                </a:solidFill>
                <a:latin typeface="+mn-lt"/>
                <a:ea typeface="+mn-ea"/>
              </a:rPr>
              <a:t>20</a:t>
            </a:fld>
            <a:endParaRPr lang="fr-FR" sz="1800" b="0" strike="noStrike" spc="-1">
              <a:latin typeface="Times New Roman"/>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1" name="PlaceHolder 1"/>
          <p:cNvSpPr>
            <a:spLocks noGrp="1" noRot="1" noChangeAspect="1"/>
          </p:cNvSpPr>
          <p:nvPr>
            <p:ph type="sldImg"/>
          </p:nvPr>
        </p:nvSpPr>
        <p:spPr>
          <a:xfrm>
            <a:off x="1108080" y="812880"/>
            <a:ext cx="5343120" cy="4008240"/>
          </a:xfrm>
          <a:prstGeom prst="rect">
            <a:avLst/>
          </a:prstGeom>
        </p:spPr>
      </p:sp>
      <p:sp>
        <p:nvSpPr>
          <p:cNvPr id="342" name="PlaceHolder 2"/>
          <p:cNvSpPr>
            <a:spLocks noGrp="1"/>
          </p:cNvSpPr>
          <p:nvPr>
            <p:ph type="body"/>
          </p:nvPr>
        </p:nvSpPr>
        <p:spPr>
          <a:xfrm>
            <a:off x="756000" y="5078520"/>
            <a:ext cx="6047280" cy="4810680"/>
          </a:xfrm>
          <a:prstGeom prst="rect">
            <a:avLst/>
          </a:prstGeom>
        </p:spPr>
        <p:txBody>
          <a:bodyPr lIns="0" tIns="0" rIns="0" bIns="0">
            <a:normAutofit/>
          </a:bodyPr>
          <a:lstStyle/>
          <a:p>
            <a:pPr marL="216000" indent="-216000">
              <a:lnSpc>
                <a:spcPct val="100000"/>
              </a:lnSpc>
            </a:pPr>
            <a:r>
              <a:rPr lang="fr-FR" sz="2000" b="0" strike="noStrike" spc="-1">
                <a:latin typeface="Arial"/>
              </a:rPr>
              <a:t>Amplitude : efficacité du geste d’un point de vue professionnel</a:t>
            </a:r>
          </a:p>
        </p:txBody>
      </p:sp>
      <p:sp>
        <p:nvSpPr>
          <p:cNvPr id="343" name="TextShape 3"/>
          <p:cNvSpPr txBox="1"/>
          <p:nvPr/>
        </p:nvSpPr>
        <p:spPr>
          <a:xfrm>
            <a:off x="4278960" y="10157400"/>
            <a:ext cx="3280320" cy="533880"/>
          </a:xfrm>
          <a:prstGeom prst="rect">
            <a:avLst/>
          </a:prstGeom>
          <a:noFill/>
          <a:ln>
            <a:noFill/>
          </a:ln>
        </p:spPr>
        <p:txBody>
          <a:bodyPr lIns="0" tIns="0" rIns="0" bIns="0" anchor="b">
            <a:noAutofit/>
          </a:bodyPr>
          <a:lstStyle/>
          <a:p>
            <a:pPr>
              <a:lnSpc>
                <a:spcPct val="100000"/>
              </a:lnSpc>
            </a:pPr>
            <a:fld id="{288B979F-3AB2-4FFD-8F91-5FF547B4AA24}" type="slidenum">
              <a:rPr lang="fr-FR" sz="1800" b="0" strike="noStrike" spc="-1">
                <a:solidFill>
                  <a:srgbClr val="000000"/>
                </a:solidFill>
                <a:latin typeface="+mn-lt"/>
                <a:ea typeface="+mn-ea"/>
              </a:rPr>
              <a:t>22</a:t>
            </a:fld>
            <a:endParaRPr lang="fr-FR" sz="1800" b="0" strike="noStrike" spc="-1">
              <a:latin typeface="Times New Roman"/>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 name="PlaceHolder 1"/>
          <p:cNvSpPr>
            <a:spLocks noGrp="1" noRot="1" noChangeAspect="1"/>
          </p:cNvSpPr>
          <p:nvPr>
            <p:ph type="sldImg"/>
          </p:nvPr>
        </p:nvSpPr>
        <p:spPr>
          <a:xfrm>
            <a:off x="1108080" y="812880"/>
            <a:ext cx="5343120" cy="4008240"/>
          </a:xfrm>
          <a:prstGeom prst="rect">
            <a:avLst/>
          </a:prstGeom>
        </p:spPr>
      </p:sp>
      <p:sp>
        <p:nvSpPr>
          <p:cNvPr id="345" name="PlaceHolder 2"/>
          <p:cNvSpPr>
            <a:spLocks noGrp="1"/>
          </p:cNvSpPr>
          <p:nvPr>
            <p:ph type="body"/>
          </p:nvPr>
        </p:nvSpPr>
        <p:spPr>
          <a:xfrm>
            <a:off x="756000" y="5078520"/>
            <a:ext cx="6047280" cy="4810680"/>
          </a:xfrm>
          <a:prstGeom prst="rect">
            <a:avLst/>
          </a:prstGeom>
        </p:spPr>
        <p:txBody>
          <a:bodyPr lIns="0" tIns="0" rIns="0" bIns="0">
            <a:normAutofit/>
          </a:bodyPr>
          <a:lstStyle/>
          <a:p>
            <a:pPr>
              <a:lnSpc>
                <a:spcPct val="100000"/>
              </a:lnSpc>
            </a:pPr>
            <a:r>
              <a:rPr lang="fr-FR" sz="2000" b="0" strike="noStrike" spc="-1">
                <a:latin typeface="Arial"/>
              </a:rPr>
              <a:t>il s'agit d'une manière d'entendre l'autre, de lui laisser du temps de parole et de prendre en compte ses propos. Aussi, le geste d'écoute se rattache prioritairement à la dimension éthique. (…) Lors de ce geste, le formateur agit réellement, son écoute est très active : il s'agit d'une écoute pour faire parler l'autre, pour encourager sa prise de parole, pour l'évaluer, l'aider à construire son analyse, pour l'approuver, pour le compléter, pour le soutenir, pour lui donner confiance... » (p. 68)</a:t>
            </a:r>
          </a:p>
          <a:p>
            <a:pPr>
              <a:lnSpc>
                <a:spcPct val="100000"/>
              </a:lnSpc>
            </a:pPr>
            <a:endParaRPr lang="fr-FR" sz="2000" b="0" strike="noStrike" spc="-1">
              <a:latin typeface="Arial"/>
            </a:endParaRPr>
          </a:p>
        </p:txBody>
      </p:sp>
      <p:sp>
        <p:nvSpPr>
          <p:cNvPr id="346" name="TextShape 3"/>
          <p:cNvSpPr txBox="1"/>
          <p:nvPr/>
        </p:nvSpPr>
        <p:spPr>
          <a:xfrm>
            <a:off x="4278960" y="10157400"/>
            <a:ext cx="3280320" cy="533880"/>
          </a:xfrm>
          <a:prstGeom prst="rect">
            <a:avLst/>
          </a:prstGeom>
          <a:noFill/>
          <a:ln>
            <a:noFill/>
          </a:ln>
        </p:spPr>
        <p:txBody>
          <a:bodyPr lIns="0" tIns="0" rIns="0" bIns="0" anchor="b">
            <a:noAutofit/>
          </a:bodyPr>
          <a:lstStyle/>
          <a:p>
            <a:pPr>
              <a:lnSpc>
                <a:spcPct val="100000"/>
              </a:lnSpc>
            </a:pPr>
            <a:fld id="{637F630C-DF8A-4559-BC5C-D872A0F162BF}" type="slidenum">
              <a:rPr lang="fr-FR" sz="1800" b="0" strike="noStrike" spc="-1">
                <a:solidFill>
                  <a:srgbClr val="000000"/>
                </a:solidFill>
                <a:latin typeface="+mn-lt"/>
                <a:ea typeface="+mn-ea"/>
              </a:rPr>
              <a:t>23</a:t>
            </a:fld>
            <a:endParaRPr lang="fr-FR" sz="1800" b="0" strike="noStrike" spc="-1">
              <a:latin typeface="Times New Roman"/>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 name="PlaceHolder 1"/>
          <p:cNvSpPr>
            <a:spLocks noGrp="1" noRot="1" noChangeAspect="1"/>
          </p:cNvSpPr>
          <p:nvPr>
            <p:ph type="sldImg"/>
          </p:nvPr>
        </p:nvSpPr>
        <p:spPr>
          <a:xfrm>
            <a:off x="1108080" y="812880"/>
            <a:ext cx="5343120" cy="4008240"/>
          </a:xfrm>
          <a:prstGeom prst="rect">
            <a:avLst/>
          </a:prstGeom>
        </p:spPr>
      </p:sp>
      <p:sp>
        <p:nvSpPr>
          <p:cNvPr id="348" name="PlaceHolder 2"/>
          <p:cNvSpPr>
            <a:spLocks noGrp="1"/>
          </p:cNvSpPr>
          <p:nvPr>
            <p:ph type="body"/>
          </p:nvPr>
        </p:nvSpPr>
        <p:spPr>
          <a:xfrm>
            <a:off x="756000" y="5078520"/>
            <a:ext cx="6047280" cy="4810680"/>
          </a:xfrm>
          <a:prstGeom prst="rect">
            <a:avLst/>
          </a:prstGeom>
        </p:spPr>
        <p:txBody>
          <a:bodyPr lIns="0" tIns="0" rIns="0" bIns="0">
            <a:normAutofit/>
          </a:bodyPr>
          <a:lstStyle/>
          <a:p>
            <a:pPr marL="216000" indent="-216000">
              <a:lnSpc>
                <a:spcPct val="100000"/>
              </a:lnSpc>
            </a:pPr>
            <a:r>
              <a:rPr lang="fr-FR" sz="2000" b="0" strike="noStrike" spc="-1">
                <a:latin typeface="Arial"/>
              </a:rPr>
              <a:t>Déroulé type de l’entretien, documents utilisés, objectifs de l’entretien</a:t>
            </a:r>
          </a:p>
        </p:txBody>
      </p:sp>
      <p:sp>
        <p:nvSpPr>
          <p:cNvPr id="349" name="TextShape 3"/>
          <p:cNvSpPr txBox="1"/>
          <p:nvPr/>
        </p:nvSpPr>
        <p:spPr>
          <a:xfrm>
            <a:off x="4278960" y="10157400"/>
            <a:ext cx="3280320" cy="533880"/>
          </a:xfrm>
          <a:prstGeom prst="rect">
            <a:avLst/>
          </a:prstGeom>
          <a:noFill/>
          <a:ln>
            <a:noFill/>
          </a:ln>
        </p:spPr>
        <p:txBody>
          <a:bodyPr lIns="0" tIns="0" rIns="0" bIns="0" anchor="b">
            <a:noAutofit/>
          </a:bodyPr>
          <a:lstStyle/>
          <a:p>
            <a:pPr>
              <a:lnSpc>
                <a:spcPct val="100000"/>
              </a:lnSpc>
            </a:pPr>
            <a:fld id="{7BD4D735-A282-4918-A347-B6E90A806B1F}" type="slidenum">
              <a:rPr lang="fr-FR" sz="1800" b="0" strike="noStrike" spc="-1">
                <a:solidFill>
                  <a:srgbClr val="000000"/>
                </a:solidFill>
                <a:latin typeface="+mn-lt"/>
                <a:ea typeface="+mn-ea"/>
              </a:rPr>
              <a:t>24</a:t>
            </a:fld>
            <a:endParaRPr lang="fr-FR" sz="1800" b="0" strike="noStrike" spc="-1">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51"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52"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54"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55"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56"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57"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59"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60"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61"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62"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63"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64"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3"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84" name="PlaceHolder 2"/>
          <p:cNvSpPr>
            <a:spLocks noGrp="1"/>
          </p:cNvSpPr>
          <p:nvPr>
            <p:ph type="subTitle"/>
          </p:nvPr>
        </p:nvSpPr>
        <p:spPr>
          <a:xfrm>
            <a:off x="457200" y="1604520"/>
            <a:ext cx="8229240" cy="3977280"/>
          </a:xfrm>
          <a:prstGeom prst="rect">
            <a:avLst/>
          </a:prstGeom>
        </p:spPr>
        <p:txBody>
          <a:bodyPr lIns="0" tIns="0" rIns="0" bIns="0" anchor="ctr">
            <a:spAutoFit/>
          </a:bodyPr>
          <a:lstStyle/>
          <a:p>
            <a:pPr algn="ctr"/>
            <a:endParaRPr lang="fr-FR"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86"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88"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89"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0"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1" name="PlaceHolder 1"/>
          <p:cNvSpPr>
            <a:spLocks noGrp="1"/>
          </p:cNvSpPr>
          <p:nvPr>
            <p:ph type="subTitle"/>
          </p:nvPr>
        </p:nvSpPr>
        <p:spPr>
          <a:xfrm>
            <a:off x="457200" y="273600"/>
            <a:ext cx="8229240" cy="5307840"/>
          </a:xfrm>
          <a:prstGeom prst="rect">
            <a:avLst/>
          </a:prstGeom>
        </p:spPr>
        <p:txBody>
          <a:bodyPr lIns="0" tIns="0" rIns="0" bIns="0" anchor="ctr">
            <a:spAutoFit/>
          </a:bodyPr>
          <a:lstStyle/>
          <a:p>
            <a:pPr algn="ctr"/>
            <a:endParaRPr lang="fr-FR"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93"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94"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95"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30" name="PlaceHolder 2"/>
          <p:cNvSpPr>
            <a:spLocks noGrp="1"/>
          </p:cNvSpPr>
          <p:nvPr>
            <p:ph type="subTitle"/>
          </p:nvPr>
        </p:nvSpPr>
        <p:spPr>
          <a:xfrm>
            <a:off x="457200" y="1604520"/>
            <a:ext cx="8229240" cy="3977280"/>
          </a:xfrm>
          <a:prstGeom prst="rect">
            <a:avLst/>
          </a:prstGeom>
        </p:spPr>
        <p:txBody>
          <a:bodyPr lIns="0" tIns="0" rIns="0" bIns="0" anchor="ctr">
            <a:spAutoFit/>
          </a:bodyPr>
          <a:lstStyle/>
          <a:p>
            <a:pPr algn="ctr"/>
            <a:endParaRPr lang="fr-FR"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9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9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99"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101"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02"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03"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105"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06"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108"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09"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10"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11"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113"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14"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15"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16"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17"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18"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38"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139" name="PlaceHolder 2"/>
          <p:cNvSpPr>
            <a:spLocks noGrp="1"/>
          </p:cNvSpPr>
          <p:nvPr>
            <p:ph type="subTitle"/>
          </p:nvPr>
        </p:nvSpPr>
        <p:spPr>
          <a:xfrm>
            <a:off x="457200" y="1604520"/>
            <a:ext cx="8229240" cy="3977280"/>
          </a:xfrm>
          <a:prstGeom prst="rect">
            <a:avLst/>
          </a:prstGeom>
        </p:spPr>
        <p:txBody>
          <a:bodyPr lIns="0" tIns="0" rIns="0" bIns="0" anchor="ctr">
            <a:spAutoFit/>
          </a:bodyPr>
          <a:lstStyle/>
          <a:p>
            <a:pPr algn="ctr"/>
            <a:endParaRPr lang="fr-FR"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40"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141"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42"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143"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44"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45"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32"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6" name="PlaceHolder 1"/>
          <p:cNvSpPr>
            <a:spLocks noGrp="1"/>
          </p:cNvSpPr>
          <p:nvPr>
            <p:ph type="subTitle"/>
          </p:nvPr>
        </p:nvSpPr>
        <p:spPr>
          <a:xfrm>
            <a:off x="457200" y="273600"/>
            <a:ext cx="8229240" cy="5307840"/>
          </a:xfrm>
          <a:prstGeom prst="rect">
            <a:avLst/>
          </a:prstGeom>
        </p:spPr>
        <p:txBody>
          <a:bodyPr lIns="0" tIns="0" rIns="0" bIns="0" anchor="ctr">
            <a:spAutoFit/>
          </a:bodyPr>
          <a:lstStyle/>
          <a:p>
            <a:pPr algn="ctr"/>
            <a:endParaRPr lang="fr-FR"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7"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148"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49"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50"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1"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152"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53"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54"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55"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156"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5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58"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59"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160"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61"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62"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163"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64"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65"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66"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67"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168"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69"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70"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71"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72"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73"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92"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193" name="PlaceHolder 2"/>
          <p:cNvSpPr>
            <a:spLocks noGrp="1"/>
          </p:cNvSpPr>
          <p:nvPr>
            <p:ph type="subTitle"/>
          </p:nvPr>
        </p:nvSpPr>
        <p:spPr>
          <a:xfrm>
            <a:off x="457200" y="1604520"/>
            <a:ext cx="8229240" cy="3977280"/>
          </a:xfrm>
          <a:prstGeom prst="rect">
            <a:avLst/>
          </a:prstGeom>
        </p:spPr>
        <p:txBody>
          <a:bodyPr lIns="0" tIns="0" rIns="0" bIns="0" anchor="ctr">
            <a:spAutoFit/>
          </a:bodyPr>
          <a:lstStyle/>
          <a:p>
            <a:pPr algn="ctr"/>
            <a:endParaRPr lang="fr-FR" sz="3200" b="0" strike="noStrike" spc="-1">
              <a:latin typeface="Aria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94"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195"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34"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35"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96"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19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19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99"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00" name="PlaceHolder 1"/>
          <p:cNvSpPr>
            <a:spLocks noGrp="1"/>
          </p:cNvSpPr>
          <p:nvPr>
            <p:ph type="subTitle"/>
          </p:nvPr>
        </p:nvSpPr>
        <p:spPr>
          <a:xfrm>
            <a:off x="457200" y="273600"/>
            <a:ext cx="8229240" cy="5307840"/>
          </a:xfrm>
          <a:prstGeom prst="rect">
            <a:avLst/>
          </a:prstGeom>
        </p:spPr>
        <p:txBody>
          <a:bodyPr lIns="0" tIns="0" rIns="0" bIns="0" anchor="ctr">
            <a:spAutoFit/>
          </a:bodyPr>
          <a:lstStyle/>
          <a:p>
            <a:pPr algn="ctr"/>
            <a:endParaRPr lang="fr-FR" sz="3200" b="0" strike="noStrike" spc="-1">
              <a:latin typeface="Aria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01"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20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203"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204"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05"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20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20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208"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09"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21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21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212"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13"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214"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215"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16"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21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21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219"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220"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221"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222"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223"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224"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225"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226"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227"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37" name="PlaceHolder 1"/>
          <p:cNvSpPr>
            <a:spLocks noGrp="1"/>
          </p:cNvSpPr>
          <p:nvPr>
            <p:ph type="subTitle"/>
          </p:nvPr>
        </p:nvSpPr>
        <p:spPr>
          <a:xfrm>
            <a:off x="457200" y="273600"/>
            <a:ext cx="8229240" cy="5307840"/>
          </a:xfrm>
          <a:prstGeom prst="rect">
            <a:avLst/>
          </a:prstGeom>
        </p:spPr>
        <p:txBody>
          <a:bodyPr lIns="0" tIns="0" rIns="0" bIns="0" anchor="ctr">
            <a:spAutoFit/>
          </a:bodyPr>
          <a:lstStyle/>
          <a:p>
            <a:pPr algn="ctr"/>
            <a:endParaRPr lang="fr-F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39"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40"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41"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43"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44"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45"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3600"/>
            <a:ext cx="8229240" cy="1144800"/>
          </a:xfrm>
          <a:prstGeom prst="rect">
            <a:avLst/>
          </a:prstGeom>
        </p:spPr>
        <p:txBody>
          <a:bodyPr lIns="0" tIns="0" rIns="0" bIns="0" anchor="ctr">
            <a:spAutoFit/>
          </a:bodyPr>
          <a:lstStyle/>
          <a:p>
            <a:endParaRPr lang="fr-FR" sz="1800" b="0" strike="noStrike" spc="-1">
              <a:solidFill>
                <a:srgbClr val="000000"/>
              </a:solidFill>
              <a:latin typeface="Georgia"/>
            </a:endParaRPr>
          </a:p>
        </p:txBody>
      </p:sp>
      <p:sp>
        <p:nvSpPr>
          <p:cNvPr id="4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4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fr-FR" sz="2800" b="0" strike="noStrike" spc="-1">
              <a:solidFill>
                <a:srgbClr val="000000"/>
              </a:solidFill>
              <a:latin typeface="Georgia"/>
            </a:endParaRPr>
          </a:p>
        </p:txBody>
      </p:sp>
      <p:sp>
        <p:nvSpPr>
          <p:cNvPr id="49"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fr-FR" sz="2800" b="0" strike="noStrike" spc="-1">
              <a:solidFill>
                <a:srgbClr val="000000"/>
              </a:solidFill>
              <a:latin typeface="Georgia"/>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 name="CustomShape 1" hidden="1"/>
          <p:cNvSpPr/>
          <p:nvPr/>
        </p:nvSpPr>
        <p:spPr>
          <a:xfrm>
            <a:off x="0" y="366840"/>
            <a:ext cx="9143640" cy="83880"/>
          </a:xfrm>
          <a:prstGeom prst="rect">
            <a:avLst/>
          </a:prstGeom>
          <a:solidFill>
            <a:schemeClr val="accent2">
              <a:alpha val="5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30" name="CustomShape 2" hidden="1"/>
          <p:cNvSpPr/>
          <p:nvPr/>
        </p:nvSpPr>
        <p:spPr>
          <a:xfrm>
            <a:off x="0" y="0"/>
            <a:ext cx="9143640" cy="310320"/>
          </a:xfrm>
          <a:prstGeom prst="rect">
            <a:avLst/>
          </a:prstGeom>
          <a:solidFill>
            <a:schemeClr val="tx2">
              <a:alpha val="10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 name="CustomShape 3" hidden="1"/>
          <p:cNvSpPr/>
          <p:nvPr/>
        </p:nvSpPr>
        <p:spPr>
          <a:xfrm>
            <a:off x="0" y="308160"/>
            <a:ext cx="9143640" cy="91080"/>
          </a:xfrm>
          <a:prstGeom prst="rect">
            <a:avLst/>
          </a:prstGeom>
          <a:solidFill>
            <a:schemeClr val="accent2">
              <a:alpha val="10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3" name="CustomShape 4" hidden="1"/>
          <p:cNvSpPr/>
          <p:nvPr/>
        </p:nvSpPr>
        <p:spPr>
          <a:xfrm flipV="1">
            <a:off x="5410080" y="360000"/>
            <a:ext cx="3733560" cy="90720"/>
          </a:xfrm>
          <a:prstGeom prst="rect">
            <a:avLst/>
          </a:prstGeom>
          <a:solidFill>
            <a:schemeClr val="accent2">
              <a:alpha val="10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4" name="CustomShape 5" hidden="1"/>
          <p:cNvSpPr/>
          <p:nvPr/>
        </p:nvSpPr>
        <p:spPr>
          <a:xfrm flipV="1">
            <a:off x="5410080" y="439200"/>
            <a:ext cx="3733560" cy="179640"/>
          </a:xfrm>
          <a:prstGeom prst="rect">
            <a:avLst/>
          </a:prstGeom>
          <a:solidFill>
            <a:schemeClr val="accent2">
              <a:alpha val="5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5" name="CustomShape 6" hidden="1"/>
          <p:cNvSpPr/>
          <p:nvPr/>
        </p:nvSpPr>
        <p:spPr>
          <a:xfrm>
            <a:off x="5407200" y="497520"/>
            <a:ext cx="3062880" cy="27000"/>
          </a:xfrm>
          <a:prstGeom prst="roundRect">
            <a:avLst>
              <a:gd name="adj" fmla="val 16667"/>
            </a:avLst>
          </a:prstGeom>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6" name="CustomShape 7" hidden="1"/>
          <p:cNvSpPr/>
          <p:nvPr/>
        </p:nvSpPr>
        <p:spPr>
          <a:xfrm>
            <a:off x="7373520" y="588960"/>
            <a:ext cx="1599840" cy="36360"/>
          </a:xfrm>
          <a:prstGeom prst="roundRect">
            <a:avLst>
              <a:gd name="adj" fmla="val 16667"/>
            </a:avLst>
          </a:prstGeom>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7" name="CustomShape 8" hidden="1"/>
          <p:cNvSpPr/>
          <p:nvPr/>
        </p:nvSpPr>
        <p:spPr>
          <a:xfrm>
            <a:off x="9084960" y="-2160"/>
            <a:ext cx="57240" cy="621360"/>
          </a:xfrm>
          <a:prstGeom prst="rect">
            <a:avLst/>
          </a:prstGeom>
          <a:solidFill>
            <a:srgbClr val="FFFFFF">
              <a:alpha val="66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8" name="CustomShape 9" hidden="1"/>
          <p:cNvSpPr/>
          <p:nvPr/>
        </p:nvSpPr>
        <p:spPr>
          <a:xfrm>
            <a:off x="9044640" y="-2160"/>
            <a:ext cx="27000" cy="621360"/>
          </a:xfrm>
          <a:prstGeom prst="rect">
            <a:avLst/>
          </a:prstGeom>
          <a:solidFill>
            <a:srgbClr val="FFFFFF">
              <a:alpha val="66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9" name="CustomShape 10" hidden="1"/>
          <p:cNvSpPr/>
          <p:nvPr/>
        </p:nvSpPr>
        <p:spPr>
          <a:xfrm>
            <a:off x="9025560" y="-2160"/>
            <a:ext cx="8640" cy="621360"/>
          </a:xfrm>
          <a:prstGeom prst="rect">
            <a:avLst/>
          </a:prstGeom>
          <a:solidFill>
            <a:srgbClr val="FFFFFF">
              <a:alpha val="60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0" name="CustomShape 11" hidden="1"/>
          <p:cNvSpPr/>
          <p:nvPr/>
        </p:nvSpPr>
        <p:spPr>
          <a:xfrm>
            <a:off x="8975520" y="-2160"/>
            <a:ext cx="27000" cy="621360"/>
          </a:xfrm>
          <a:prstGeom prst="rect">
            <a:avLst/>
          </a:prstGeom>
          <a:solidFill>
            <a:srgbClr val="FFFFFF">
              <a:alpha val="40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1" name="CustomShape 12" hidden="1"/>
          <p:cNvSpPr/>
          <p:nvPr/>
        </p:nvSpPr>
        <p:spPr>
          <a:xfrm>
            <a:off x="8915760" y="360"/>
            <a:ext cx="54360" cy="585000"/>
          </a:xfrm>
          <a:prstGeom prst="rect">
            <a:avLst/>
          </a:prstGeom>
          <a:solidFill>
            <a:srgbClr val="FFFFFF">
              <a:alpha val="20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2" name="CustomShape 13" hidden="1"/>
          <p:cNvSpPr/>
          <p:nvPr/>
        </p:nvSpPr>
        <p:spPr>
          <a:xfrm>
            <a:off x="8873640" y="360"/>
            <a:ext cx="8640" cy="585000"/>
          </a:xfrm>
          <a:prstGeom prst="rect">
            <a:avLst/>
          </a:prstGeom>
          <a:solidFill>
            <a:srgbClr val="FFFFFF">
              <a:alpha val="31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3" name="CustomShape 14"/>
          <p:cNvSpPr/>
          <p:nvPr/>
        </p:nvSpPr>
        <p:spPr>
          <a:xfrm flipV="1">
            <a:off x="5410080" y="3809520"/>
            <a:ext cx="3733560" cy="90720"/>
          </a:xfrm>
          <a:prstGeom prst="rect">
            <a:avLst/>
          </a:prstGeom>
          <a:solidFill>
            <a:schemeClr val="accent2">
              <a:alpha val="10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4" name="CustomShape 15"/>
          <p:cNvSpPr/>
          <p:nvPr/>
        </p:nvSpPr>
        <p:spPr>
          <a:xfrm flipV="1">
            <a:off x="5410080" y="3896640"/>
            <a:ext cx="3733560" cy="191520"/>
          </a:xfrm>
          <a:prstGeom prst="rect">
            <a:avLst/>
          </a:prstGeom>
          <a:solidFill>
            <a:schemeClr val="accent2">
              <a:alpha val="5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5" name="CustomShape 16"/>
          <p:cNvSpPr/>
          <p:nvPr/>
        </p:nvSpPr>
        <p:spPr>
          <a:xfrm flipV="1">
            <a:off x="5410080" y="4114800"/>
            <a:ext cx="3733560" cy="8640"/>
          </a:xfrm>
          <a:prstGeom prst="rect">
            <a:avLst/>
          </a:prstGeom>
          <a:solidFill>
            <a:schemeClr val="accent2">
              <a:alpha val="65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6" name="CustomShape 17"/>
          <p:cNvSpPr/>
          <p:nvPr/>
        </p:nvSpPr>
        <p:spPr>
          <a:xfrm flipV="1">
            <a:off x="5410080" y="4164120"/>
            <a:ext cx="1965600" cy="18000"/>
          </a:xfrm>
          <a:prstGeom prst="rect">
            <a:avLst/>
          </a:prstGeom>
          <a:solidFill>
            <a:schemeClr val="accent2">
              <a:alpha val="6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7" name="CustomShape 18"/>
          <p:cNvSpPr/>
          <p:nvPr/>
        </p:nvSpPr>
        <p:spPr>
          <a:xfrm flipV="1">
            <a:off x="5410080" y="4199040"/>
            <a:ext cx="1965600" cy="8640"/>
          </a:xfrm>
          <a:prstGeom prst="rect">
            <a:avLst/>
          </a:prstGeom>
          <a:solidFill>
            <a:schemeClr val="accent2">
              <a:alpha val="65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8" name="CustomShape 19"/>
          <p:cNvSpPr/>
          <p:nvPr/>
        </p:nvSpPr>
        <p:spPr>
          <a:xfrm>
            <a:off x="5410080" y="3962520"/>
            <a:ext cx="3062880" cy="27000"/>
          </a:xfrm>
          <a:prstGeom prst="roundRect">
            <a:avLst>
              <a:gd name="adj" fmla="val 16667"/>
            </a:avLst>
          </a:prstGeom>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9" name="CustomShape 20"/>
          <p:cNvSpPr/>
          <p:nvPr/>
        </p:nvSpPr>
        <p:spPr>
          <a:xfrm>
            <a:off x="7376400" y="4061160"/>
            <a:ext cx="1599840" cy="36360"/>
          </a:xfrm>
          <a:prstGeom prst="roundRect">
            <a:avLst>
              <a:gd name="adj" fmla="val 16667"/>
            </a:avLst>
          </a:prstGeom>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0" name="CustomShape 21"/>
          <p:cNvSpPr/>
          <p:nvPr/>
        </p:nvSpPr>
        <p:spPr>
          <a:xfrm>
            <a:off x="0" y="3649680"/>
            <a:ext cx="9143640" cy="243720"/>
          </a:xfrm>
          <a:prstGeom prst="rect">
            <a:avLst/>
          </a:prstGeom>
          <a:solidFill>
            <a:schemeClr val="accent2">
              <a:alpha val="5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1" name="CustomShape 22"/>
          <p:cNvSpPr/>
          <p:nvPr/>
        </p:nvSpPr>
        <p:spPr>
          <a:xfrm>
            <a:off x="0" y="3675600"/>
            <a:ext cx="9143640" cy="140400"/>
          </a:xfrm>
          <a:prstGeom prst="rect">
            <a:avLst/>
          </a:prstGeom>
          <a:solidFill>
            <a:schemeClr val="accent2">
              <a:alpha val="10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2" name="CustomShape 23"/>
          <p:cNvSpPr/>
          <p:nvPr/>
        </p:nvSpPr>
        <p:spPr>
          <a:xfrm flipV="1">
            <a:off x="6414120" y="3642120"/>
            <a:ext cx="2729520" cy="248040"/>
          </a:xfrm>
          <a:prstGeom prst="rect">
            <a:avLst/>
          </a:prstGeom>
          <a:solidFill>
            <a:schemeClr val="accent2">
              <a:alpha val="10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3" name="CustomShape 24"/>
          <p:cNvSpPr/>
          <p:nvPr/>
        </p:nvSpPr>
        <p:spPr>
          <a:xfrm>
            <a:off x="0" y="0"/>
            <a:ext cx="9143640" cy="3701520"/>
          </a:xfrm>
          <a:prstGeom prst="rect">
            <a:avLst/>
          </a:prstGeom>
          <a:solidFill>
            <a:schemeClr val="tx2">
              <a:alpha val="10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4" name="PlaceHolder 25"/>
          <p:cNvSpPr>
            <a:spLocks noGrp="1"/>
          </p:cNvSpPr>
          <p:nvPr>
            <p:ph type="title"/>
          </p:nvPr>
        </p:nvSpPr>
        <p:spPr>
          <a:xfrm>
            <a:off x="457200" y="2401920"/>
            <a:ext cx="8457840" cy="1469520"/>
          </a:xfrm>
          <a:prstGeom prst="rect">
            <a:avLst/>
          </a:prstGeom>
        </p:spPr>
        <p:txBody>
          <a:bodyPr lIns="90000" tIns="45000" rIns="90000" bIns="45000" anchor="b">
            <a:noAutofit/>
          </a:bodyPr>
          <a:lstStyle/>
          <a:p>
            <a:pPr>
              <a:lnSpc>
                <a:spcPct val="100000"/>
              </a:lnSpc>
            </a:pPr>
            <a:r>
              <a:rPr lang="fr-FR" sz="4400" b="0" strike="noStrike" spc="-1">
                <a:solidFill>
                  <a:srgbClr val="FFFFFF"/>
                </a:solidFill>
                <a:latin typeface="Trebuchet MS"/>
              </a:rPr>
              <a:t>Cliquez et modifiez le titre</a:t>
            </a:r>
            <a:endParaRPr lang="fr-FR" sz="4400" b="0" strike="noStrike" spc="-1">
              <a:solidFill>
                <a:srgbClr val="000000"/>
              </a:solidFill>
              <a:latin typeface="Georgia"/>
            </a:endParaRPr>
          </a:p>
        </p:txBody>
      </p:sp>
      <p:sp>
        <p:nvSpPr>
          <p:cNvPr id="25" name="PlaceHolder 26"/>
          <p:cNvSpPr>
            <a:spLocks noGrp="1"/>
          </p:cNvSpPr>
          <p:nvPr>
            <p:ph type="dt"/>
          </p:nvPr>
        </p:nvSpPr>
        <p:spPr>
          <a:xfrm>
            <a:off x="6705720" y="4206240"/>
            <a:ext cx="959760" cy="456840"/>
          </a:xfrm>
          <a:prstGeom prst="rect">
            <a:avLst/>
          </a:prstGeom>
        </p:spPr>
        <p:txBody>
          <a:bodyPr lIns="90000" tIns="45000" rIns="90000" bIns="45000">
            <a:noAutofit/>
          </a:bodyPr>
          <a:lstStyle/>
          <a:p>
            <a:pPr>
              <a:lnSpc>
                <a:spcPct val="100000"/>
              </a:lnSpc>
            </a:pPr>
            <a:fld id="{BB24794C-C185-47C8-A40A-6265B4FF8B86}" type="datetime1">
              <a:rPr lang="fr-FR" sz="800" b="0" strike="noStrike" spc="-1">
                <a:solidFill>
                  <a:srgbClr val="438086"/>
                </a:solidFill>
                <a:latin typeface="Georgia"/>
              </a:rPr>
              <a:t>26/09/2021</a:t>
            </a:fld>
            <a:endParaRPr lang="fr-FR" sz="800" b="0" strike="noStrike" spc="-1">
              <a:latin typeface="Times New Roman"/>
            </a:endParaRPr>
          </a:p>
        </p:txBody>
      </p:sp>
      <p:sp>
        <p:nvSpPr>
          <p:cNvPr id="26" name="PlaceHolder 27"/>
          <p:cNvSpPr>
            <a:spLocks noGrp="1"/>
          </p:cNvSpPr>
          <p:nvPr>
            <p:ph type="ftr"/>
          </p:nvPr>
        </p:nvSpPr>
        <p:spPr>
          <a:xfrm>
            <a:off x="5410080" y="4205160"/>
            <a:ext cx="1294920" cy="456840"/>
          </a:xfrm>
          <a:prstGeom prst="rect">
            <a:avLst/>
          </a:prstGeom>
        </p:spPr>
        <p:txBody>
          <a:bodyPr lIns="90000" tIns="45000" rIns="90000" bIns="45000">
            <a:noAutofit/>
          </a:bodyPr>
          <a:lstStyle/>
          <a:p>
            <a:endParaRPr lang="fr-FR" sz="2400" b="0" strike="noStrike" spc="-1">
              <a:latin typeface="Times New Roman"/>
            </a:endParaRPr>
          </a:p>
        </p:txBody>
      </p:sp>
      <p:sp>
        <p:nvSpPr>
          <p:cNvPr id="27" name="PlaceHolder 28"/>
          <p:cNvSpPr>
            <a:spLocks noGrp="1"/>
          </p:cNvSpPr>
          <p:nvPr>
            <p:ph type="sldNum"/>
          </p:nvPr>
        </p:nvSpPr>
        <p:spPr>
          <a:xfrm>
            <a:off x="8319960" y="1080"/>
            <a:ext cx="747360" cy="365400"/>
          </a:xfrm>
          <a:prstGeom prst="rect">
            <a:avLst/>
          </a:prstGeom>
        </p:spPr>
        <p:txBody>
          <a:bodyPr lIns="90000" tIns="45000" rIns="90000" bIns="45000" anchor="b">
            <a:noAutofit/>
          </a:bodyPr>
          <a:lstStyle/>
          <a:p>
            <a:pPr algn="r">
              <a:lnSpc>
                <a:spcPct val="100000"/>
              </a:lnSpc>
            </a:pPr>
            <a:fld id="{E9C2CACC-E27B-4A19-9DD6-7037490FF421}" type="slidenum">
              <a:rPr lang="fr-FR" sz="1800" b="0" strike="noStrike" spc="-1">
                <a:solidFill>
                  <a:srgbClr val="FFFFFF"/>
                </a:solidFill>
                <a:latin typeface="Georgia"/>
              </a:rPr>
              <a:t>‹N°›</a:t>
            </a:fld>
            <a:endParaRPr lang="fr-FR" sz="1800" b="0" strike="noStrike" spc="-1">
              <a:latin typeface="Times New Roman"/>
            </a:endParaRPr>
          </a:p>
        </p:txBody>
      </p:sp>
      <p:sp>
        <p:nvSpPr>
          <p:cNvPr id="28" name="PlaceHolder 29"/>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r-FR" sz="2800" b="0" strike="noStrike" spc="-1">
                <a:solidFill>
                  <a:srgbClr val="000000"/>
                </a:solidFill>
                <a:latin typeface="Georgia"/>
              </a:rPr>
              <a:t>Cliquez pour éditer le format du plan de texte</a:t>
            </a:r>
          </a:p>
          <a:p>
            <a:pPr marL="864000" lvl="1" indent="-324000">
              <a:spcBef>
                <a:spcPts val="1134"/>
              </a:spcBef>
              <a:buClr>
                <a:srgbClr val="000000"/>
              </a:buClr>
              <a:buSzPct val="75000"/>
              <a:buFont typeface="Symbol" charset="2"/>
              <a:buChar char=""/>
            </a:pPr>
            <a:r>
              <a:rPr lang="fr-FR" sz="2400" b="0" strike="noStrike" spc="-1">
                <a:solidFill>
                  <a:srgbClr val="53548A"/>
                </a:solidFill>
                <a:latin typeface="Georgia"/>
              </a:rPr>
              <a:t>Second niveau de plan</a:t>
            </a:r>
          </a:p>
          <a:p>
            <a:pPr marL="1296000" lvl="2" indent="-288000">
              <a:spcBef>
                <a:spcPts val="850"/>
              </a:spcBef>
              <a:buClr>
                <a:srgbClr val="000000"/>
              </a:buClr>
              <a:buSzPct val="45000"/>
              <a:buFont typeface="Wingdings" charset="2"/>
              <a:buChar char=""/>
            </a:pPr>
            <a:r>
              <a:rPr lang="fr-FR" sz="2200" b="0" strike="noStrike" spc="-1">
                <a:solidFill>
                  <a:srgbClr val="53548A"/>
                </a:solidFill>
                <a:latin typeface="Georgia"/>
              </a:rPr>
              <a:t>Troisième niveau de plan</a:t>
            </a:r>
          </a:p>
          <a:p>
            <a:pPr marL="1728000" lvl="3" indent="-216000">
              <a:spcBef>
                <a:spcPts val="567"/>
              </a:spcBef>
              <a:buClr>
                <a:srgbClr val="000000"/>
              </a:buClr>
              <a:buSzPct val="75000"/>
              <a:buFont typeface="Symbol" charset="2"/>
              <a:buChar char=""/>
            </a:pPr>
            <a:r>
              <a:rPr lang="fr-FR" sz="2000" b="0" strike="noStrike" spc="-1">
                <a:solidFill>
                  <a:srgbClr val="A04DA3"/>
                </a:solidFill>
                <a:latin typeface="Georgia"/>
              </a:rPr>
              <a:t>Quatrième niveau de plan</a:t>
            </a:r>
          </a:p>
          <a:p>
            <a:pPr marL="2160000" lvl="4" indent="-216000">
              <a:spcBef>
                <a:spcPts val="283"/>
              </a:spcBef>
              <a:buClr>
                <a:srgbClr val="000000"/>
              </a:buClr>
              <a:buSzPct val="45000"/>
              <a:buFont typeface="Wingdings" charset="2"/>
              <a:buChar char=""/>
            </a:pPr>
            <a:r>
              <a:rPr lang="fr-FR" sz="2000" b="0" strike="noStrike" spc="-1">
                <a:solidFill>
                  <a:srgbClr val="A04DA3"/>
                </a:solidFill>
                <a:latin typeface="Georgia"/>
              </a:rPr>
              <a:t>Cinquième niveau de plan</a:t>
            </a:r>
          </a:p>
          <a:p>
            <a:pPr marL="2592000" lvl="5" indent="-216000">
              <a:spcBef>
                <a:spcPts val="283"/>
              </a:spcBef>
              <a:buClr>
                <a:srgbClr val="000000"/>
              </a:buClr>
              <a:buSzPct val="45000"/>
              <a:buFont typeface="Wingdings" charset="2"/>
              <a:buChar char=""/>
            </a:pPr>
            <a:r>
              <a:rPr lang="fr-FR" sz="2000" b="0" strike="noStrike" spc="-1">
                <a:solidFill>
                  <a:srgbClr val="A04DA3"/>
                </a:solidFill>
                <a:latin typeface="Georgia"/>
              </a:rPr>
              <a:t>Sixième niveau de plan</a:t>
            </a:r>
          </a:p>
          <a:p>
            <a:pPr marL="3024000" lvl="6" indent="-216000">
              <a:spcBef>
                <a:spcPts val="283"/>
              </a:spcBef>
              <a:buClr>
                <a:srgbClr val="000000"/>
              </a:buClr>
              <a:buSzPct val="45000"/>
              <a:buFont typeface="Wingdings" charset="2"/>
              <a:buChar char=""/>
            </a:pPr>
            <a:r>
              <a:rPr lang="fr-FR" sz="2000" b="0" strike="noStrike" spc="-1">
                <a:solidFill>
                  <a:srgbClr val="A04DA3"/>
                </a:solidFill>
                <a:latin typeface="Georgia"/>
              </a:rPr>
              <a:t>Septième niveau de plan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 name="CustomShape 1"/>
          <p:cNvSpPr/>
          <p:nvPr/>
        </p:nvSpPr>
        <p:spPr>
          <a:xfrm>
            <a:off x="0" y="366840"/>
            <a:ext cx="9143640" cy="83880"/>
          </a:xfrm>
          <a:prstGeom prst="rect">
            <a:avLst/>
          </a:prstGeom>
          <a:solidFill>
            <a:schemeClr val="accent2">
              <a:alpha val="5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66" name="CustomShape 2"/>
          <p:cNvSpPr/>
          <p:nvPr/>
        </p:nvSpPr>
        <p:spPr>
          <a:xfrm>
            <a:off x="0" y="0"/>
            <a:ext cx="9143640" cy="310320"/>
          </a:xfrm>
          <a:prstGeom prst="rect">
            <a:avLst/>
          </a:prstGeom>
          <a:solidFill>
            <a:schemeClr val="tx2">
              <a:alpha val="10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67" name="CustomShape 3"/>
          <p:cNvSpPr/>
          <p:nvPr/>
        </p:nvSpPr>
        <p:spPr>
          <a:xfrm>
            <a:off x="0" y="308160"/>
            <a:ext cx="9143640" cy="91080"/>
          </a:xfrm>
          <a:prstGeom prst="rect">
            <a:avLst/>
          </a:prstGeom>
          <a:solidFill>
            <a:schemeClr val="accent2">
              <a:alpha val="10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68" name="CustomShape 4"/>
          <p:cNvSpPr/>
          <p:nvPr/>
        </p:nvSpPr>
        <p:spPr>
          <a:xfrm flipV="1">
            <a:off x="5410080" y="360000"/>
            <a:ext cx="3733560" cy="90720"/>
          </a:xfrm>
          <a:prstGeom prst="rect">
            <a:avLst/>
          </a:prstGeom>
          <a:solidFill>
            <a:schemeClr val="accent2">
              <a:alpha val="10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69" name="CustomShape 5"/>
          <p:cNvSpPr/>
          <p:nvPr/>
        </p:nvSpPr>
        <p:spPr>
          <a:xfrm flipV="1">
            <a:off x="5410080" y="439200"/>
            <a:ext cx="3733560" cy="179640"/>
          </a:xfrm>
          <a:prstGeom prst="rect">
            <a:avLst/>
          </a:prstGeom>
          <a:solidFill>
            <a:schemeClr val="accent2">
              <a:alpha val="5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70" name="CustomShape 6"/>
          <p:cNvSpPr/>
          <p:nvPr/>
        </p:nvSpPr>
        <p:spPr>
          <a:xfrm>
            <a:off x="5407200" y="497520"/>
            <a:ext cx="3062880" cy="27000"/>
          </a:xfrm>
          <a:prstGeom prst="roundRect">
            <a:avLst>
              <a:gd name="adj" fmla="val 16667"/>
            </a:avLst>
          </a:prstGeom>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71" name="CustomShape 7"/>
          <p:cNvSpPr/>
          <p:nvPr/>
        </p:nvSpPr>
        <p:spPr>
          <a:xfrm>
            <a:off x="7373520" y="588960"/>
            <a:ext cx="1599840" cy="36360"/>
          </a:xfrm>
          <a:prstGeom prst="roundRect">
            <a:avLst>
              <a:gd name="adj" fmla="val 16667"/>
            </a:avLst>
          </a:prstGeom>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72" name="CustomShape 8"/>
          <p:cNvSpPr/>
          <p:nvPr/>
        </p:nvSpPr>
        <p:spPr>
          <a:xfrm>
            <a:off x="9084960" y="-2160"/>
            <a:ext cx="57240" cy="621360"/>
          </a:xfrm>
          <a:prstGeom prst="rect">
            <a:avLst/>
          </a:prstGeom>
          <a:solidFill>
            <a:srgbClr val="FFFFFF">
              <a:alpha val="66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73" name="CustomShape 9"/>
          <p:cNvSpPr/>
          <p:nvPr/>
        </p:nvSpPr>
        <p:spPr>
          <a:xfrm>
            <a:off x="9044640" y="-2160"/>
            <a:ext cx="27000" cy="621360"/>
          </a:xfrm>
          <a:prstGeom prst="rect">
            <a:avLst/>
          </a:prstGeom>
          <a:solidFill>
            <a:srgbClr val="FFFFFF">
              <a:alpha val="66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74" name="CustomShape 10"/>
          <p:cNvSpPr/>
          <p:nvPr/>
        </p:nvSpPr>
        <p:spPr>
          <a:xfrm>
            <a:off x="9025560" y="-2160"/>
            <a:ext cx="8640" cy="621360"/>
          </a:xfrm>
          <a:prstGeom prst="rect">
            <a:avLst/>
          </a:prstGeom>
          <a:solidFill>
            <a:srgbClr val="FFFFFF">
              <a:alpha val="60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75" name="CustomShape 11"/>
          <p:cNvSpPr/>
          <p:nvPr/>
        </p:nvSpPr>
        <p:spPr>
          <a:xfrm>
            <a:off x="8975520" y="-2160"/>
            <a:ext cx="27000" cy="621360"/>
          </a:xfrm>
          <a:prstGeom prst="rect">
            <a:avLst/>
          </a:prstGeom>
          <a:solidFill>
            <a:srgbClr val="FFFFFF">
              <a:alpha val="40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76" name="CustomShape 12"/>
          <p:cNvSpPr/>
          <p:nvPr/>
        </p:nvSpPr>
        <p:spPr>
          <a:xfrm>
            <a:off x="8915760" y="360"/>
            <a:ext cx="54360" cy="585000"/>
          </a:xfrm>
          <a:prstGeom prst="rect">
            <a:avLst/>
          </a:prstGeom>
          <a:solidFill>
            <a:srgbClr val="FFFFFF">
              <a:alpha val="20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77" name="CustomShape 13"/>
          <p:cNvSpPr/>
          <p:nvPr/>
        </p:nvSpPr>
        <p:spPr>
          <a:xfrm>
            <a:off x="8873640" y="360"/>
            <a:ext cx="8640" cy="585000"/>
          </a:xfrm>
          <a:prstGeom prst="rect">
            <a:avLst/>
          </a:prstGeom>
          <a:solidFill>
            <a:srgbClr val="FFFFFF">
              <a:alpha val="31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78" name="PlaceHolder 14"/>
          <p:cNvSpPr>
            <a:spLocks noGrp="1"/>
          </p:cNvSpPr>
          <p:nvPr>
            <p:ph type="title"/>
          </p:nvPr>
        </p:nvSpPr>
        <p:spPr>
          <a:xfrm>
            <a:off x="457200" y="1143000"/>
            <a:ext cx="8229240" cy="1066320"/>
          </a:xfrm>
          <a:prstGeom prst="rect">
            <a:avLst/>
          </a:prstGeom>
        </p:spPr>
        <p:txBody>
          <a:bodyPr lIns="90000" tIns="45000" rIns="90000" bIns="45000" anchor="ctr">
            <a:noAutofit/>
          </a:bodyPr>
          <a:lstStyle/>
          <a:p>
            <a:pPr>
              <a:lnSpc>
                <a:spcPct val="100000"/>
              </a:lnSpc>
            </a:pPr>
            <a:r>
              <a:rPr lang="fr-FR" sz="4000" b="0" strike="noStrike" spc="-1">
                <a:solidFill>
                  <a:srgbClr val="424456"/>
                </a:solidFill>
                <a:latin typeface="Trebuchet MS"/>
              </a:rPr>
              <a:t>Les gestes professionnels</a:t>
            </a:r>
            <a:endParaRPr lang="fr-FR" sz="4000" b="0" strike="noStrike" spc="-1">
              <a:solidFill>
                <a:srgbClr val="000000"/>
              </a:solidFill>
              <a:latin typeface="Georgia"/>
            </a:endParaRPr>
          </a:p>
        </p:txBody>
      </p:sp>
      <p:sp>
        <p:nvSpPr>
          <p:cNvPr id="79" name="PlaceHolder 15"/>
          <p:cNvSpPr>
            <a:spLocks noGrp="1"/>
          </p:cNvSpPr>
          <p:nvPr>
            <p:ph type="body"/>
          </p:nvPr>
        </p:nvSpPr>
        <p:spPr>
          <a:xfrm>
            <a:off x="457200" y="2249280"/>
            <a:ext cx="8229240" cy="4324680"/>
          </a:xfrm>
          <a:prstGeom prst="rect">
            <a:avLst/>
          </a:prstGeom>
        </p:spPr>
        <p:txBody>
          <a:bodyPr lIns="90000" tIns="45000" rIns="90000" bIns="45000">
            <a:noAutofit/>
          </a:bodyPr>
          <a:lstStyle/>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Cliquez pour modifier les styles du texte du masque</a:t>
            </a:r>
          </a:p>
          <a:p>
            <a:pPr marL="658440" lvl="1" indent="-246600">
              <a:lnSpc>
                <a:spcPct val="100000"/>
              </a:lnSpc>
              <a:spcBef>
                <a:spcPts val="300"/>
              </a:spcBef>
              <a:buClr>
                <a:srgbClr val="438086"/>
              </a:buClr>
              <a:buFont typeface="Georgia"/>
              <a:buChar char="▫"/>
            </a:pPr>
            <a:r>
              <a:rPr lang="fr-FR" sz="2600" b="0" strike="noStrike" spc="-1">
                <a:solidFill>
                  <a:srgbClr val="438086"/>
                </a:solidFill>
                <a:latin typeface="Georgia"/>
              </a:rPr>
              <a:t>Deuxième niveau</a:t>
            </a:r>
            <a:endParaRPr lang="fr-FR" sz="2600" b="0" strike="noStrike" spc="-1">
              <a:solidFill>
                <a:srgbClr val="53548A"/>
              </a:solidFill>
              <a:latin typeface="Georgia"/>
            </a:endParaRPr>
          </a:p>
          <a:p>
            <a:pPr marL="923400" lvl="2" indent="-219240">
              <a:lnSpc>
                <a:spcPct val="100000"/>
              </a:lnSpc>
              <a:spcBef>
                <a:spcPts val="300"/>
              </a:spcBef>
              <a:buClr>
                <a:srgbClr val="53548A"/>
              </a:buClr>
              <a:buFont typeface="Wingdings 2" charset="2"/>
              <a:buChar char=""/>
            </a:pPr>
            <a:r>
              <a:rPr lang="fr-FR" sz="2400" b="0" strike="noStrike" spc="-1">
                <a:solidFill>
                  <a:srgbClr val="53548A"/>
                </a:solidFill>
                <a:latin typeface="Georgia"/>
              </a:rPr>
              <a:t>Troisième niveau</a:t>
            </a:r>
          </a:p>
          <a:p>
            <a:pPr marL="1179720" lvl="3" indent="-200880">
              <a:lnSpc>
                <a:spcPct val="100000"/>
              </a:lnSpc>
              <a:spcBef>
                <a:spcPts val="300"/>
              </a:spcBef>
              <a:buClr>
                <a:srgbClr val="53548A"/>
              </a:buClr>
              <a:buFont typeface="Wingdings 2" charset="2"/>
              <a:buChar char=""/>
            </a:pPr>
            <a:r>
              <a:rPr lang="fr-FR" sz="2200" b="0" strike="noStrike" spc="-1">
                <a:solidFill>
                  <a:srgbClr val="53548A"/>
                </a:solidFill>
                <a:latin typeface="Georgia"/>
              </a:rPr>
              <a:t>Quatrième niveau</a:t>
            </a:r>
            <a:endParaRPr lang="fr-FR" sz="2200" b="0" strike="noStrike" spc="-1">
              <a:solidFill>
                <a:srgbClr val="A04DA3"/>
              </a:solidFill>
              <a:latin typeface="Georgia"/>
            </a:endParaRPr>
          </a:p>
          <a:p>
            <a:pPr marL="1389960" lvl="4" indent="-182520">
              <a:lnSpc>
                <a:spcPct val="100000"/>
              </a:lnSpc>
              <a:spcBef>
                <a:spcPts val="300"/>
              </a:spcBef>
              <a:buClr>
                <a:srgbClr val="A04DA3"/>
              </a:buClr>
              <a:buFont typeface="Georgia"/>
              <a:buChar char="▫"/>
            </a:pPr>
            <a:r>
              <a:rPr lang="fr-FR" sz="2000" b="0" strike="noStrike" spc="-1">
                <a:solidFill>
                  <a:srgbClr val="A04DA3"/>
                </a:solidFill>
                <a:latin typeface="Georgia"/>
              </a:rPr>
              <a:t>Cinquième niveau</a:t>
            </a:r>
          </a:p>
        </p:txBody>
      </p:sp>
      <p:sp>
        <p:nvSpPr>
          <p:cNvPr id="80" name="PlaceHolder 16"/>
          <p:cNvSpPr>
            <a:spLocks noGrp="1"/>
          </p:cNvSpPr>
          <p:nvPr>
            <p:ph type="dt"/>
          </p:nvPr>
        </p:nvSpPr>
        <p:spPr>
          <a:xfrm>
            <a:off x="6586560" y="612720"/>
            <a:ext cx="956880" cy="456840"/>
          </a:xfrm>
          <a:prstGeom prst="rect">
            <a:avLst/>
          </a:prstGeom>
        </p:spPr>
        <p:txBody>
          <a:bodyPr lIns="90000" tIns="45000" rIns="90000" bIns="45000">
            <a:noAutofit/>
          </a:bodyPr>
          <a:lstStyle/>
          <a:p>
            <a:pPr>
              <a:lnSpc>
                <a:spcPct val="100000"/>
              </a:lnSpc>
            </a:pPr>
            <a:fld id="{9E436880-DED3-4920-841A-C2C6D873C3E8}" type="datetime1">
              <a:rPr lang="fr-FR" sz="800" b="0" strike="noStrike" spc="-1">
                <a:solidFill>
                  <a:srgbClr val="438086"/>
                </a:solidFill>
                <a:latin typeface="Georgia"/>
              </a:rPr>
              <a:t>26/09/2021</a:t>
            </a:fld>
            <a:endParaRPr lang="fr-FR" sz="800" b="0" strike="noStrike" spc="-1">
              <a:latin typeface="Times New Roman"/>
            </a:endParaRPr>
          </a:p>
        </p:txBody>
      </p:sp>
      <p:sp>
        <p:nvSpPr>
          <p:cNvPr id="81" name="PlaceHolder 17"/>
          <p:cNvSpPr>
            <a:spLocks noGrp="1"/>
          </p:cNvSpPr>
          <p:nvPr>
            <p:ph type="ftr"/>
          </p:nvPr>
        </p:nvSpPr>
        <p:spPr>
          <a:xfrm>
            <a:off x="5257800" y="612720"/>
            <a:ext cx="1325520" cy="456840"/>
          </a:xfrm>
          <a:prstGeom prst="rect">
            <a:avLst/>
          </a:prstGeom>
        </p:spPr>
        <p:txBody>
          <a:bodyPr lIns="90000" tIns="45000" rIns="90000" bIns="45000">
            <a:noAutofit/>
          </a:bodyPr>
          <a:lstStyle/>
          <a:p>
            <a:endParaRPr lang="fr-FR" sz="2400" b="0" strike="noStrike" spc="-1">
              <a:latin typeface="Times New Roman"/>
            </a:endParaRPr>
          </a:p>
        </p:txBody>
      </p:sp>
      <p:sp>
        <p:nvSpPr>
          <p:cNvPr id="82" name="PlaceHolder 18"/>
          <p:cNvSpPr>
            <a:spLocks noGrp="1"/>
          </p:cNvSpPr>
          <p:nvPr>
            <p:ph type="sldNum"/>
          </p:nvPr>
        </p:nvSpPr>
        <p:spPr>
          <a:xfrm>
            <a:off x="8174880" y="2160"/>
            <a:ext cx="761760" cy="365400"/>
          </a:xfrm>
          <a:prstGeom prst="rect">
            <a:avLst/>
          </a:prstGeom>
        </p:spPr>
        <p:txBody>
          <a:bodyPr lIns="90000" tIns="45000" rIns="90000" bIns="45000" anchor="b">
            <a:noAutofit/>
          </a:bodyPr>
          <a:lstStyle/>
          <a:p>
            <a:pPr algn="r">
              <a:lnSpc>
                <a:spcPct val="100000"/>
              </a:lnSpc>
            </a:pPr>
            <a:fld id="{1C2BD2EE-87FF-4BD1-A9E3-928E6CEA05BD}" type="slidenum">
              <a:rPr lang="fr-FR" sz="1800" b="0" strike="noStrike" spc="-1">
                <a:solidFill>
                  <a:srgbClr val="FFFFFF"/>
                </a:solidFill>
                <a:latin typeface="Georgia"/>
              </a:rPr>
              <a:t>‹N°›</a:t>
            </a:fld>
            <a:endParaRPr lang="fr-FR" sz="18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9" name="CustomShape 1"/>
          <p:cNvSpPr/>
          <p:nvPr/>
        </p:nvSpPr>
        <p:spPr>
          <a:xfrm>
            <a:off x="0" y="366840"/>
            <a:ext cx="9143640" cy="83880"/>
          </a:xfrm>
          <a:prstGeom prst="rect">
            <a:avLst/>
          </a:prstGeom>
          <a:solidFill>
            <a:schemeClr val="accent2">
              <a:alpha val="5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20" name="CustomShape 2"/>
          <p:cNvSpPr/>
          <p:nvPr/>
        </p:nvSpPr>
        <p:spPr>
          <a:xfrm>
            <a:off x="0" y="0"/>
            <a:ext cx="9143640" cy="310320"/>
          </a:xfrm>
          <a:prstGeom prst="rect">
            <a:avLst/>
          </a:prstGeom>
          <a:solidFill>
            <a:schemeClr val="tx2">
              <a:alpha val="10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21" name="CustomShape 3"/>
          <p:cNvSpPr/>
          <p:nvPr/>
        </p:nvSpPr>
        <p:spPr>
          <a:xfrm>
            <a:off x="0" y="308160"/>
            <a:ext cx="9143640" cy="91080"/>
          </a:xfrm>
          <a:prstGeom prst="rect">
            <a:avLst/>
          </a:prstGeom>
          <a:solidFill>
            <a:schemeClr val="accent2">
              <a:alpha val="10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22" name="CustomShape 4"/>
          <p:cNvSpPr/>
          <p:nvPr/>
        </p:nvSpPr>
        <p:spPr>
          <a:xfrm flipV="1">
            <a:off x="5410080" y="360000"/>
            <a:ext cx="3733560" cy="90720"/>
          </a:xfrm>
          <a:prstGeom prst="rect">
            <a:avLst/>
          </a:prstGeom>
          <a:solidFill>
            <a:schemeClr val="accent2">
              <a:alpha val="10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23" name="CustomShape 5"/>
          <p:cNvSpPr/>
          <p:nvPr/>
        </p:nvSpPr>
        <p:spPr>
          <a:xfrm flipV="1">
            <a:off x="5410080" y="439200"/>
            <a:ext cx="3733560" cy="179640"/>
          </a:xfrm>
          <a:prstGeom prst="rect">
            <a:avLst/>
          </a:prstGeom>
          <a:solidFill>
            <a:schemeClr val="accent2">
              <a:alpha val="5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24" name="CustomShape 6"/>
          <p:cNvSpPr/>
          <p:nvPr/>
        </p:nvSpPr>
        <p:spPr>
          <a:xfrm>
            <a:off x="5407200" y="497520"/>
            <a:ext cx="3062880" cy="27000"/>
          </a:xfrm>
          <a:prstGeom prst="roundRect">
            <a:avLst>
              <a:gd name="adj" fmla="val 16667"/>
            </a:avLst>
          </a:prstGeom>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25" name="CustomShape 7"/>
          <p:cNvSpPr/>
          <p:nvPr/>
        </p:nvSpPr>
        <p:spPr>
          <a:xfrm>
            <a:off x="7373520" y="588960"/>
            <a:ext cx="1599840" cy="36360"/>
          </a:xfrm>
          <a:prstGeom prst="roundRect">
            <a:avLst>
              <a:gd name="adj" fmla="val 16667"/>
            </a:avLst>
          </a:prstGeom>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26" name="CustomShape 8"/>
          <p:cNvSpPr/>
          <p:nvPr/>
        </p:nvSpPr>
        <p:spPr>
          <a:xfrm>
            <a:off x="9084960" y="-2160"/>
            <a:ext cx="57240" cy="621360"/>
          </a:xfrm>
          <a:prstGeom prst="rect">
            <a:avLst/>
          </a:prstGeom>
          <a:solidFill>
            <a:srgbClr val="FFFFFF">
              <a:alpha val="66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27" name="CustomShape 9"/>
          <p:cNvSpPr/>
          <p:nvPr/>
        </p:nvSpPr>
        <p:spPr>
          <a:xfrm>
            <a:off x="9044640" y="-2160"/>
            <a:ext cx="27000" cy="621360"/>
          </a:xfrm>
          <a:prstGeom prst="rect">
            <a:avLst/>
          </a:prstGeom>
          <a:solidFill>
            <a:srgbClr val="FFFFFF">
              <a:alpha val="66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28" name="CustomShape 10"/>
          <p:cNvSpPr/>
          <p:nvPr/>
        </p:nvSpPr>
        <p:spPr>
          <a:xfrm>
            <a:off x="9025560" y="-2160"/>
            <a:ext cx="8640" cy="621360"/>
          </a:xfrm>
          <a:prstGeom prst="rect">
            <a:avLst/>
          </a:prstGeom>
          <a:solidFill>
            <a:srgbClr val="FFFFFF">
              <a:alpha val="60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29" name="CustomShape 11"/>
          <p:cNvSpPr/>
          <p:nvPr/>
        </p:nvSpPr>
        <p:spPr>
          <a:xfrm>
            <a:off x="8975520" y="-2160"/>
            <a:ext cx="27000" cy="621360"/>
          </a:xfrm>
          <a:prstGeom prst="rect">
            <a:avLst/>
          </a:prstGeom>
          <a:solidFill>
            <a:srgbClr val="FFFFFF">
              <a:alpha val="40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30" name="CustomShape 12"/>
          <p:cNvSpPr/>
          <p:nvPr/>
        </p:nvSpPr>
        <p:spPr>
          <a:xfrm>
            <a:off x="8915760" y="360"/>
            <a:ext cx="54360" cy="585000"/>
          </a:xfrm>
          <a:prstGeom prst="rect">
            <a:avLst/>
          </a:prstGeom>
          <a:solidFill>
            <a:srgbClr val="FFFFFF">
              <a:alpha val="20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31" name="CustomShape 13"/>
          <p:cNvSpPr/>
          <p:nvPr/>
        </p:nvSpPr>
        <p:spPr>
          <a:xfrm>
            <a:off x="8873640" y="360"/>
            <a:ext cx="8640" cy="585000"/>
          </a:xfrm>
          <a:prstGeom prst="rect">
            <a:avLst/>
          </a:prstGeom>
          <a:solidFill>
            <a:srgbClr val="FFFFFF">
              <a:alpha val="31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32" name="PlaceHolder 14"/>
          <p:cNvSpPr>
            <a:spLocks noGrp="1"/>
          </p:cNvSpPr>
          <p:nvPr>
            <p:ph type="title"/>
          </p:nvPr>
        </p:nvSpPr>
        <p:spPr>
          <a:xfrm>
            <a:off x="457200" y="1143000"/>
            <a:ext cx="8229240" cy="1066320"/>
          </a:xfrm>
          <a:prstGeom prst="rect">
            <a:avLst/>
          </a:prstGeom>
        </p:spPr>
        <p:txBody>
          <a:bodyPr lIns="90000" tIns="45000" rIns="90000" bIns="45000" anchor="ctr">
            <a:noAutofit/>
          </a:bodyPr>
          <a:lstStyle/>
          <a:p>
            <a:pPr>
              <a:lnSpc>
                <a:spcPct val="100000"/>
              </a:lnSpc>
            </a:pPr>
            <a:r>
              <a:rPr lang="fr-FR" sz="4000" b="0" strike="noStrike" spc="-1">
                <a:solidFill>
                  <a:srgbClr val="424456"/>
                </a:solidFill>
                <a:latin typeface="Trebuchet MS"/>
              </a:rPr>
              <a:t>Coopérer avec les parents</a:t>
            </a:r>
            <a:endParaRPr lang="fr-FR" sz="4000" b="0" strike="noStrike" spc="-1">
              <a:solidFill>
                <a:srgbClr val="000000"/>
              </a:solidFill>
              <a:latin typeface="Georgia"/>
            </a:endParaRPr>
          </a:p>
        </p:txBody>
      </p:sp>
      <p:sp>
        <p:nvSpPr>
          <p:cNvPr id="133" name="PlaceHolder 15"/>
          <p:cNvSpPr>
            <a:spLocks noGrp="1"/>
          </p:cNvSpPr>
          <p:nvPr>
            <p:ph type="body"/>
          </p:nvPr>
        </p:nvSpPr>
        <p:spPr>
          <a:xfrm>
            <a:off x="457200" y="2249280"/>
            <a:ext cx="8229240" cy="4324680"/>
          </a:xfrm>
          <a:prstGeom prst="rect">
            <a:avLst/>
          </a:prstGeom>
        </p:spPr>
        <p:txBody>
          <a:bodyPr lIns="90000" tIns="45000" rIns="90000" bIns="45000">
            <a:noAutofit/>
          </a:bodyPr>
          <a:lstStyle/>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Cliquez pour modifier les styles du texte du masque</a:t>
            </a:r>
          </a:p>
          <a:p>
            <a:pPr marL="658440" lvl="1" indent="-246600">
              <a:lnSpc>
                <a:spcPct val="100000"/>
              </a:lnSpc>
              <a:spcBef>
                <a:spcPts val="300"/>
              </a:spcBef>
              <a:buClr>
                <a:srgbClr val="438086"/>
              </a:buClr>
              <a:buFont typeface="Georgia"/>
              <a:buChar char="▫"/>
            </a:pPr>
            <a:r>
              <a:rPr lang="fr-FR" sz="2600" b="0" strike="noStrike" spc="-1">
                <a:solidFill>
                  <a:srgbClr val="438086"/>
                </a:solidFill>
                <a:latin typeface="Georgia"/>
              </a:rPr>
              <a:t>Deuxième niveau</a:t>
            </a:r>
            <a:endParaRPr lang="fr-FR" sz="2600" b="0" strike="noStrike" spc="-1">
              <a:solidFill>
                <a:srgbClr val="53548A"/>
              </a:solidFill>
              <a:latin typeface="Georgia"/>
            </a:endParaRPr>
          </a:p>
          <a:p>
            <a:pPr marL="923400" lvl="2" indent="-219240">
              <a:lnSpc>
                <a:spcPct val="100000"/>
              </a:lnSpc>
              <a:spcBef>
                <a:spcPts val="300"/>
              </a:spcBef>
              <a:buClr>
                <a:srgbClr val="53548A"/>
              </a:buClr>
              <a:buFont typeface="Wingdings 2" charset="2"/>
              <a:buChar char=""/>
            </a:pPr>
            <a:r>
              <a:rPr lang="fr-FR" sz="2400" b="0" strike="noStrike" spc="-1">
                <a:solidFill>
                  <a:srgbClr val="53548A"/>
                </a:solidFill>
                <a:latin typeface="Georgia"/>
              </a:rPr>
              <a:t>Troisième niveau</a:t>
            </a:r>
          </a:p>
          <a:p>
            <a:pPr marL="1179720" lvl="3" indent="-200880">
              <a:lnSpc>
                <a:spcPct val="100000"/>
              </a:lnSpc>
              <a:spcBef>
                <a:spcPts val="300"/>
              </a:spcBef>
              <a:buClr>
                <a:srgbClr val="53548A"/>
              </a:buClr>
              <a:buFont typeface="Wingdings 2" charset="2"/>
              <a:buChar char=""/>
            </a:pPr>
            <a:r>
              <a:rPr lang="fr-FR" sz="2200" b="0" strike="noStrike" spc="-1">
                <a:solidFill>
                  <a:srgbClr val="53548A"/>
                </a:solidFill>
                <a:latin typeface="Georgia"/>
              </a:rPr>
              <a:t>Quatrième niveau</a:t>
            </a:r>
            <a:endParaRPr lang="fr-FR" sz="2200" b="0" strike="noStrike" spc="-1">
              <a:solidFill>
                <a:srgbClr val="A04DA3"/>
              </a:solidFill>
              <a:latin typeface="Georgia"/>
            </a:endParaRPr>
          </a:p>
          <a:p>
            <a:pPr marL="1389960" lvl="4" indent="-182520">
              <a:lnSpc>
                <a:spcPct val="100000"/>
              </a:lnSpc>
              <a:spcBef>
                <a:spcPts val="300"/>
              </a:spcBef>
              <a:buClr>
                <a:srgbClr val="A04DA3"/>
              </a:buClr>
              <a:buFont typeface="Georgia"/>
              <a:buChar char="▫"/>
            </a:pPr>
            <a:r>
              <a:rPr lang="fr-FR" sz="2000" b="0" strike="noStrike" spc="-1">
                <a:solidFill>
                  <a:srgbClr val="A04DA3"/>
                </a:solidFill>
                <a:latin typeface="Georgia"/>
              </a:rPr>
              <a:t>Cinquième niveau</a:t>
            </a:r>
          </a:p>
        </p:txBody>
      </p:sp>
      <p:sp>
        <p:nvSpPr>
          <p:cNvPr id="134" name="PlaceHolder 16"/>
          <p:cNvSpPr>
            <a:spLocks noGrp="1"/>
          </p:cNvSpPr>
          <p:nvPr>
            <p:ph type="dt"/>
          </p:nvPr>
        </p:nvSpPr>
        <p:spPr>
          <a:xfrm>
            <a:off x="6586560" y="612720"/>
            <a:ext cx="956880" cy="456840"/>
          </a:xfrm>
          <a:prstGeom prst="rect">
            <a:avLst/>
          </a:prstGeom>
        </p:spPr>
        <p:txBody>
          <a:bodyPr lIns="90000" tIns="45000" rIns="90000" bIns="45000">
            <a:noAutofit/>
          </a:bodyPr>
          <a:lstStyle/>
          <a:p>
            <a:pPr>
              <a:lnSpc>
                <a:spcPct val="100000"/>
              </a:lnSpc>
            </a:pPr>
            <a:fld id="{856A8A28-EA89-4901-8E1B-E30677E02CB7}" type="datetime1">
              <a:rPr lang="fr-FR" sz="800" b="0" strike="noStrike" spc="-1">
                <a:solidFill>
                  <a:srgbClr val="438086"/>
                </a:solidFill>
                <a:latin typeface="Georgia"/>
              </a:rPr>
              <a:t>26/09/2021</a:t>
            </a:fld>
            <a:endParaRPr lang="fr-FR" sz="800" b="0" strike="noStrike" spc="-1">
              <a:latin typeface="Times New Roman"/>
            </a:endParaRPr>
          </a:p>
        </p:txBody>
      </p:sp>
      <p:sp>
        <p:nvSpPr>
          <p:cNvPr id="135" name="PlaceHolder 17"/>
          <p:cNvSpPr>
            <a:spLocks noGrp="1"/>
          </p:cNvSpPr>
          <p:nvPr>
            <p:ph type="ftr"/>
          </p:nvPr>
        </p:nvSpPr>
        <p:spPr>
          <a:xfrm>
            <a:off x="5257800" y="612720"/>
            <a:ext cx="1325520" cy="456840"/>
          </a:xfrm>
          <a:prstGeom prst="rect">
            <a:avLst/>
          </a:prstGeom>
        </p:spPr>
        <p:txBody>
          <a:bodyPr lIns="90000" tIns="45000" rIns="90000" bIns="45000">
            <a:noAutofit/>
          </a:bodyPr>
          <a:lstStyle/>
          <a:p>
            <a:endParaRPr lang="fr-FR" sz="2400" b="0" strike="noStrike" spc="-1">
              <a:latin typeface="Times New Roman"/>
            </a:endParaRPr>
          </a:p>
        </p:txBody>
      </p:sp>
      <p:sp>
        <p:nvSpPr>
          <p:cNvPr id="136" name="PlaceHolder 18"/>
          <p:cNvSpPr>
            <a:spLocks noGrp="1"/>
          </p:cNvSpPr>
          <p:nvPr>
            <p:ph type="sldNum"/>
          </p:nvPr>
        </p:nvSpPr>
        <p:spPr>
          <a:xfrm>
            <a:off x="8174880" y="2160"/>
            <a:ext cx="761760" cy="365400"/>
          </a:xfrm>
          <a:prstGeom prst="rect">
            <a:avLst/>
          </a:prstGeom>
        </p:spPr>
        <p:txBody>
          <a:bodyPr lIns="90000" tIns="45000" rIns="90000" bIns="45000" anchor="b">
            <a:noAutofit/>
          </a:bodyPr>
          <a:lstStyle/>
          <a:p>
            <a:pPr algn="r">
              <a:lnSpc>
                <a:spcPct val="100000"/>
              </a:lnSpc>
            </a:pPr>
            <a:fld id="{1A713A0C-2E79-437C-894B-6B36D49EACAB}" type="slidenum">
              <a:rPr lang="fr-FR" sz="1800" b="0" strike="noStrike" spc="-1">
                <a:solidFill>
                  <a:srgbClr val="FFFFFF"/>
                </a:solidFill>
                <a:latin typeface="Georgia"/>
              </a:rPr>
              <a:t>‹N°›</a:t>
            </a:fld>
            <a:endParaRPr lang="fr-FR" sz="1800" b="0" strike="noStrike" spc="-1">
              <a:latin typeface="Times New Roman"/>
            </a:endParaRPr>
          </a:p>
        </p:txBody>
      </p:sp>
      <p:sp>
        <p:nvSpPr>
          <p:cNvPr id="137" name="CustomShape 19"/>
          <p:cNvSpPr/>
          <p:nvPr/>
        </p:nvSpPr>
        <p:spPr>
          <a:xfrm>
            <a:off x="457200" y="274680"/>
            <a:ext cx="8228880" cy="852120"/>
          </a:xfrm>
          <a:prstGeom prst="rect">
            <a:avLst/>
          </a:prstGeom>
          <a:noFill/>
          <a:ln>
            <a:noFill/>
          </a:ln>
        </p:spPr>
        <p:style>
          <a:lnRef idx="0">
            <a:scrgbClr r="0" g="0" b="0"/>
          </a:lnRef>
          <a:fillRef idx="0">
            <a:scrgbClr r="0" g="0" b="0"/>
          </a:fillRef>
          <a:effectRef idx="0">
            <a:scrgbClr r="0" g="0" b="0"/>
          </a:effectRef>
          <a:fontRef idx="minor"/>
        </p:style>
        <p:txBody>
          <a:bodyPr lIns="0" tIns="0" rIns="0" bIns="0">
            <a:spAutoFit/>
          </a:bodyPr>
          <a:lstStyle/>
          <a:p>
            <a:pPr>
              <a:lnSpc>
                <a:spcPct val="100000"/>
              </a:lnSpc>
            </a:pPr>
            <a:br/>
            <a:br/>
            <a:r>
              <a:rPr lang="fr-FR" sz="1600" b="0" strike="noStrike" spc="-1">
                <a:solidFill>
                  <a:srgbClr val="424456"/>
                </a:solidFill>
                <a:latin typeface="Trebuchet MS"/>
              </a:rPr>
              <a:t>LES GESTES PROFESSIONNELS DU CONSEILLER PRINCIPAL D’EDUCATION EN ENTRETIEN </a:t>
            </a:r>
            <a:br/>
            <a:r>
              <a:rPr lang="fr-FR" sz="1600" b="0" strike="noStrike" spc="-1">
                <a:solidFill>
                  <a:srgbClr val="424456"/>
                </a:solidFill>
                <a:latin typeface="Trebuchet MS"/>
              </a:rPr>
              <a:t>AVEC LES PARENTS D’UN ELEVE QUI « NE PEUT PAS VENIR À L’ECOLE » </a:t>
            </a:r>
            <a:endParaRPr lang="fr-FR" sz="1600" b="0" strike="noStrike" spc="-1">
              <a:latin typeface="Arial"/>
            </a:endParaRP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 name="CustomShape 1"/>
          <p:cNvSpPr/>
          <p:nvPr/>
        </p:nvSpPr>
        <p:spPr>
          <a:xfrm>
            <a:off x="0" y="366840"/>
            <a:ext cx="9143640" cy="83880"/>
          </a:xfrm>
          <a:prstGeom prst="rect">
            <a:avLst/>
          </a:prstGeom>
          <a:solidFill>
            <a:schemeClr val="accent2">
              <a:alpha val="5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75" name="CustomShape 2"/>
          <p:cNvSpPr/>
          <p:nvPr/>
        </p:nvSpPr>
        <p:spPr>
          <a:xfrm>
            <a:off x="0" y="0"/>
            <a:ext cx="9143640" cy="310320"/>
          </a:xfrm>
          <a:prstGeom prst="rect">
            <a:avLst/>
          </a:prstGeom>
          <a:solidFill>
            <a:schemeClr val="tx2">
              <a:alpha val="10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76" name="CustomShape 3"/>
          <p:cNvSpPr/>
          <p:nvPr/>
        </p:nvSpPr>
        <p:spPr>
          <a:xfrm>
            <a:off x="0" y="308160"/>
            <a:ext cx="9143640" cy="91080"/>
          </a:xfrm>
          <a:prstGeom prst="rect">
            <a:avLst/>
          </a:prstGeom>
          <a:solidFill>
            <a:schemeClr val="accent2">
              <a:alpha val="10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77" name="CustomShape 4"/>
          <p:cNvSpPr/>
          <p:nvPr/>
        </p:nvSpPr>
        <p:spPr>
          <a:xfrm flipV="1">
            <a:off x="5410080" y="360000"/>
            <a:ext cx="3733560" cy="90720"/>
          </a:xfrm>
          <a:prstGeom prst="rect">
            <a:avLst/>
          </a:prstGeom>
          <a:solidFill>
            <a:schemeClr val="accent2">
              <a:alpha val="10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78" name="CustomShape 5"/>
          <p:cNvSpPr/>
          <p:nvPr/>
        </p:nvSpPr>
        <p:spPr>
          <a:xfrm flipV="1">
            <a:off x="5410080" y="439200"/>
            <a:ext cx="3733560" cy="179640"/>
          </a:xfrm>
          <a:prstGeom prst="rect">
            <a:avLst/>
          </a:prstGeom>
          <a:solidFill>
            <a:schemeClr val="accent2">
              <a:alpha val="50000"/>
            </a:scheme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79" name="CustomShape 6"/>
          <p:cNvSpPr/>
          <p:nvPr/>
        </p:nvSpPr>
        <p:spPr>
          <a:xfrm>
            <a:off x="5407200" y="497520"/>
            <a:ext cx="3062880" cy="27000"/>
          </a:xfrm>
          <a:prstGeom prst="roundRect">
            <a:avLst>
              <a:gd name="adj" fmla="val 16667"/>
            </a:avLst>
          </a:prstGeom>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80" name="CustomShape 7"/>
          <p:cNvSpPr/>
          <p:nvPr/>
        </p:nvSpPr>
        <p:spPr>
          <a:xfrm>
            <a:off x="7373520" y="588960"/>
            <a:ext cx="1599840" cy="36360"/>
          </a:xfrm>
          <a:prstGeom prst="roundRect">
            <a:avLst>
              <a:gd name="adj" fmla="val 16667"/>
            </a:avLst>
          </a:prstGeom>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81" name="CustomShape 8"/>
          <p:cNvSpPr/>
          <p:nvPr/>
        </p:nvSpPr>
        <p:spPr>
          <a:xfrm>
            <a:off x="9084960" y="-2160"/>
            <a:ext cx="57240" cy="621360"/>
          </a:xfrm>
          <a:prstGeom prst="rect">
            <a:avLst/>
          </a:prstGeom>
          <a:solidFill>
            <a:srgbClr val="FFFFFF">
              <a:alpha val="66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82" name="CustomShape 9"/>
          <p:cNvSpPr/>
          <p:nvPr/>
        </p:nvSpPr>
        <p:spPr>
          <a:xfrm>
            <a:off x="9044640" y="-2160"/>
            <a:ext cx="27000" cy="621360"/>
          </a:xfrm>
          <a:prstGeom prst="rect">
            <a:avLst/>
          </a:prstGeom>
          <a:solidFill>
            <a:srgbClr val="FFFFFF">
              <a:alpha val="66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83" name="CustomShape 10"/>
          <p:cNvSpPr/>
          <p:nvPr/>
        </p:nvSpPr>
        <p:spPr>
          <a:xfrm>
            <a:off x="9025560" y="-2160"/>
            <a:ext cx="8640" cy="621360"/>
          </a:xfrm>
          <a:prstGeom prst="rect">
            <a:avLst/>
          </a:prstGeom>
          <a:solidFill>
            <a:srgbClr val="FFFFFF">
              <a:alpha val="60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84" name="CustomShape 11"/>
          <p:cNvSpPr/>
          <p:nvPr/>
        </p:nvSpPr>
        <p:spPr>
          <a:xfrm>
            <a:off x="8975520" y="-2160"/>
            <a:ext cx="27000" cy="621360"/>
          </a:xfrm>
          <a:prstGeom prst="rect">
            <a:avLst/>
          </a:prstGeom>
          <a:solidFill>
            <a:srgbClr val="FFFFFF">
              <a:alpha val="40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85" name="CustomShape 12"/>
          <p:cNvSpPr/>
          <p:nvPr/>
        </p:nvSpPr>
        <p:spPr>
          <a:xfrm>
            <a:off x="8915760" y="360"/>
            <a:ext cx="54360" cy="585000"/>
          </a:xfrm>
          <a:prstGeom prst="rect">
            <a:avLst/>
          </a:prstGeom>
          <a:solidFill>
            <a:srgbClr val="FFFFFF">
              <a:alpha val="20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86" name="CustomShape 13"/>
          <p:cNvSpPr/>
          <p:nvPr/>
        </p:nvSpPr>
        <p:spPr>
          <a:xfrm>
            <a:off x="8873640" y="360"/>
            <a:ext cx="8640" cy="585000"/>
          </a:xfrm>
          <a:prstGeom prst="rect">
            <a:avLst/>
          </a:prstGeom>
          <a:solidFill>
            <a:srgbClr val="FFFFFF">
              <a:alpha val="31000"/>
            </a:srgbClr>
          </a:solidFill>
          <a:ln w="5076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87" name="PlaceHolder 14"/>
          <p:cNvSpPr>
            <a:spLocks noGrp="1"/>
          </p:cNvSpPr>
          <p:nvPr>
            <p:ph type="dt"/>
          </p:nvPr>
        </p:nvSpPr>
        <p:spPr>
          <a:xfrm>
            <a:off x="6586560" y="612720"/>
            <a:ext cx="956880" cy="456840"/>
          </a:xfrm>
          <a:prstGeom prst="rect">
            <a:avLst/>
          </a:prstGeom>
        </p:spPr>
        <p:txBody>
          <a:bodyPr lIns="90000" tIns="45000" rIns="90000" bIns="45000">
            <a:noAutofit/>
          </a:bodyPr>
          <a:lstStyle/>
          <a:p>
            <a:pPr>
              <a:lnSpc>
                <a:spcPct val="100000"/>
              </a:lnSpc>
            </a:pPr>
            <a:fld id="{BF9078C0-6586-4DCC-A014-D299F708FFCE}" type="datetime1">
              <a:rPr lang="fr-FR" sz="800" b="0" strike="noStrike" spc="-1">
                <a:solidFill>
                  <a:srgbClr val="438086"/>
                </a:solidFill>
                <a:latin typeface="Georgia"/>
              </a:rPr>
              <a:t>26/09/2021</a:t>
            </a:fld>
            <a:endParaRPr lang="fr-FR" sz="800" b="0" strike="noStrike" spc="-1">
              <a:latin typeface="Times New Roman"/>
            </a:endParaRPr>
          </a:p>
        </p:txBody>
      </p:sp>
      <p:sp>
        <p:nvSpPr>
          <p:cNvPr id="188" name="PlaceHolder 15"/>
          <p:cNvSpPr>
            <a:spLocks noGrp="1"/>
          </p:cNvSpPr>
          <p:nvPr>
            <p:ph type="ftr"/>
          </p:nvPr>
        </p:nvSpPr>
        <p:spPr>
          <a:xfrm>
            <a:off x="5257800" y="612720"/>
            <a:ext cx="1325520" cy="456840"/>
          </a:xfrm>
          <a:prstGeom prst="rect">
            <a:avLst/>
          </a:prstGeom>
        </p:spPr>
        <p:txBody>
          <a:bodyPr lIns="90000" tIns="45000" rIns="90000" bIns="45000">
            <a:noAutofit/>
          </a:bodyPr>
          <a:lstStyle/>
          <a:p>
            <a:endParaRPr lang="fr-FR" sz="2400" b="0" strike="noStrike" spc="-1">
              <a:latin typeface="Times New Roman"/>
            </a:endParaRPr>
          </a:p>
        </p:txBody>
      </p:sp>
      <p:sp>
        <p:nvSpPr>
          <p:cNvPr id="189" name="PlaceHolder 16"/>
          <p:cNvSpPr>
            <a:spLocks noGrp="1"/>
          </p:cNvSpPr>
          <p:nvPr>
            <p:ph type="sldNum"/>
          </p:nvPr>
        </p:nvSpPr>
        <p:spPr>
          <a:xfrm>
            <a:off x="8174880" y="2160"/>
            <a:ext cx="761760" cy="365400"/>
          </a:xfrm>
          <a:prstGeom prst="rect">
            <a:avLst/>
          </a:prstGeom>
        </p:spPr>
        <p:txBody>
          <a:bodyPr lIns="90000" tIns="45000" rIns="90000" bIns="45000" anchor="b">
            <a:noAutofit/>
          </a:bodyPr>
          <a:lstStyle/>
          <a:p>
            <a:pPr algn="r">
              <a:lnSpc>
                <a:spcPct val="100000"/>
              </a:lnSpc>
            </a:pPr>
            <a:fld id="{F28E2D3F-7E6B-4F14-A935-355D590B64E1}" type="slidenum">
              <a:rPr lang="fr-FR" sz="1800" b="0" strike="noStrike" spc="-1">
                <a:solidFill>
                  <a:srgbClr val="FFFFFF"/>
                </a:solidFill>
                <a:latin typeface="Georgia"/>
              </a:rPr>
              <a:t>‹N°›</a:t>
            </a:fld>
            <a:endParaRPr lang="fr-FR" sz="1800" b="0" strike="noStrike" spc="-1">
              <a:latin typeface="Times New Roman"/>
            </a:endParaRPr>
          </a:p>
        </p:txBody>
      </p:sp>
      <p:sp>
        <p:nvSpPr>
          <p:cNvPr id="190" name="PlaceHolder 17"/>
          <p:cNvSpPr>
            <a:spLocks noGrp="1"/>
          </p:cNvSpPr>
          <p:nvPr>
            <p:ph type="title"/>
          </p:nvPr>
        </p:nvSpPr>
        <p:spPr>
          <a:xfrm>
            <a:off x="457200" y="273600"/>
            <a:ext cx="8229240" cy="1144800"/>
          </a:xfrm>
          <a:prstGeom prst="rect">
            <a:avLst/>
          </a:prstGeom>
        </p:spPr>
        <p:txBody>
          <a:bodyPr lIns="0" tIns="0" rIns="0" bIns="0" anchor="ctr">
            <a:noAutofit/>
          </a:bodyPr>
          <a:lstStyle/>
          <a:p>
            <a:r>
              <a:rPr lang="fr-FR" sz="1800" b="0" strike="noStrike" spc="-1">
                <a:solidFill>
                  <a:srgbClr val="000000"/>
                </a:solidFill>
                <a:latin typeface="Georgia"/>
              </a:rPr>
              <a:t>Cliquez pour éditer le format du texte-titre</a:t>
            </a:r>
          </a:p>
        </p:txBody>
      </p:sp>
      <p:sp>
        <p:nvSpPr>
          <p:cNvPr id="191" name="PlaceHolder 18"/>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r-FR" sz="2800" b="0" strike="noStrike" spc="-1">
                <a:solidFill>
                  <a:srgbClr val="000000"/>
                </a:solidFill>
                <a:latin typeface="Georgia"/>
              </a:rPr>
              <a:t>Cliquez pour éditer le format du plan de texte</a:t>
            </a:r>
          </a:p>
          <a:p>
            <a:pPr marL="864000" lvl="1" indent="-324000">
              <a:spcBef>
                <a:spcPts val="1134"/>
              </a:spcBef>
              <a:buClr>
                <a:srgbClr val="000000"/>
              </a:buClr>
              <a:buSzPct val="75000"/>
              <a:buFont typeface="Symbol" charset="2"/>
              <a:buChar char=""/>
            </a:pPr>
            <a:r>
              <a:rPr lang="fr-FR" sz="2400" b="0" strike="noStrike" spc="-1">
                <a:solidFill>
                  <a:srgbClr val="53548A"/>
                </a:solidFill>
                <a:latin typeface="Georgia"/>
              </a:rPr>
              <a:t>Second niveau de plan</a:t>
            </a:r>
          </a:p>
          <a:p>
            <a:pPr marL="1296000" lvl="2" indent="-288000">
              <a:spcBef>
                <a:spcPts val="850"/>
              </a:spcBef>
              <a:buClr>
                <a:srgbClr val="000000"/>
              </a:buClr>
              <a:buSzPct val="45000"/>
              <a:buFont typeface="Wingdings" charset="2"/>
              <a:buChar char=""/>
            </a:pPr>
            <a:r>
              <a:rPr lang="fr-FR" sz="2200" b="0" strike="noStrike" spc="-1">
                <a:solidFill>
                  <a:srgbClr val="53548A"/>
                </a:solidFill>
                <a:latin typeface="Georgia"/>
              </a:rPr>
              <a:t>Troisième niveau de plan</a:t>
            </a:r>
          </a:p>
          <a:p>
            <a:pPr marL="1728000" lvl="3" indent="-216000">
              <a:spcBef>
                <a:spcPts val="567"/>
              </a:spcBef>
              <a:buClr>
                <a:srgbClr val="000000"/>
              </a:buClr>
              <a:buSzPct val="75000"/>
              <a:buFont typeface="Symbol" charset="2"/>
              <a:buChar char=""/>
            </a:pPr>
            <a:r>
              <a:rPr lang="fr-FR" sz="2000" b="0" strike="noStrike" spc="-1">
                <a:solidFill>
                  <a:srgbClr val="A04DA3"/>
                </a:solidFill>
                <a:latin typeface="Georgia"/>
              </a:rPr>
              <a:t>Quatrième niveau de plan</a:t>
            </a:r>
          </a:p>
          <a:p>
            <a:pPr marL="2160000" lvl="4" indent="-216000">
              <a:spcBef>
                <a:spcPts val="283"/>
              </a:spcBef>
              <a:buClr>
                <a:srgbClr val="000000"/>
              </a:buClr>
              <a:buSzPct val="45000"/>
              <a:buFont typeface="Wingdings" charset="2"/>
              <a:buChar char=""/>
            </a:pPr>
            <a:r>
              <a:rPr lang="fr-FR" sz="2000" b="0" strike="noStrike" spc="-1">
                <a:solidFill>
                  <a:srgbClr val="A04DA3"/>
                </a:solidFill>
                <a:latin typeface="Georgia"/>
              </a:rPr>
              <a:t>Cinquième niveau de plan</a:t>
            </a:r>
          </a:p>
          <a:p>
            <a:pPr marL="2592000" lvl="5" indent="-216000">
              <a:spcBef>
                <a:spcPts val="283"/>
              </a:spcBef>
              <a:buClr>
                <a:srgbClr val="000000"/>
              </a:buClr>
              <a:buSzPct val="45000"/>
              <a:buFont typeface="Wingdings" charset="2"/>
              <a:buChar char=""/>
            </a:pPr>
            <a:r>
              <a:rPr lang="fr-FR" sz="2000" b="0" strike="noStrike" spc="-1">
                <a:solidFill>
                  <a:srgbClr val="A04DA3"/>
                </a:solidFill>
                <a:latin typeface="Georgia"/>
              </a:rPr>
              <a:t>Sixième niveau de plan</a:t>
            </a:r>
          </a:p>
          <a:p>
            <a:pPr marL="3024000" lvl="6" indent="-216000">
              <a:spcBef>
                <a:spcPts val="283"/>
              </a:spcBef>
              <a:buClr>
                <a:srgbClr val="000000"/>
              </a:buClr>
              <a:buSzPct val="45000"/>
              <a:buFont typeface="Wingdings" charset="2"/>
              <a:buChar char=""/>
            </a:pPr>
            <a:r>
              <a:rPr lang="fr-FR" sz="2000" b="0" strike="noStrike" spc="-1">
                <a:solidFill>
                  <a:srgbClr val="A04DA3"/>
                </a:solidFill>
                <a:latin typeface="Georgia"/>
              </a:rPr>
              <a:t>Septième niveau de plan</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hyperlink" Target="https://doi.org/10.4000/ries.6618" TargetMode="External"/><Relationship Id="rId1" Type="http://schemas.openxmlformats.org/officeDocument/2006/relationships/slideLayout" Target="../slideLayouts/slideLayout3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 name="TextShape 1"/>
          <p:cNvSpPr txBox="1"/>
          <p:nvPr/>
        </p:nvSpPr>
        <p:spPr>
          <a:xfrm>
            <a:off x="1323000" y="1066680"/>
            <a:ext cx="6497640" cy="2514240"/>
          </a:xfrm>
          <a:prstGeom prst="rect">
            <a:avLst/>
          </a:prstGeom>
          <a:noFill/>
          <a:ln>
            <a:noFill/>
          </a:ln>
        </p:spPr>
        <p:txBody>
          <a:bodyPr lIns="90000" tIns="45000" rIns="90000" bIns="45000" anchor="b">
            <a:normAutofit fontScale="76000"/>
          </a:bodyPr>
          <a:lstStyle/>
          <a:p>
            <a:pPr>
              <a:lnSpc>
                <a:spcPct val="100000"/>
              </a:lnSpc>
            </a:pPr>
            <a:r>
              <a:rPr lang="fr-FR" sz="2800" b="0" strike="noStrike" spc="-1">
                <a:solidFill>
                  <a:srgbClr val="FFFFFF"/>
                </a:solidFill>
                <a:latin typeface="Trebuchet MS"/>
              </a:rPr>
              <a:t>LES GESTES PROFESSIONNELS </a:t>
            </a:r>
            <a:br/>
            <a:r>
              <a:rPr lang="fr-FR" sz="2800" b="0" strike="noStrike" spc="-1">
                <a:solidFill>
                  <a:srgbClr val="FFFFFF"/>
                </a:solidFill>
                <a:latin typeface="Trebuchet MS"/>
              </a:rPr>
              <a:t>DU CONSEILLER PRINCIPAL D’EDUCATION</a:t>
            </a:r>
            <a:br/>
            <a:r>
              <a:rPr lang="fr-FR" sz="2800" b="0" strike="noStrike" spc="-1">
                <a:solidFill>
                  <a:srgbClr val="FFFFFF"/>
                </a:solidFill>
                <a:latin typeface="Trebuchet MS"/>
              </a:rPr>
              <a:t>EN ENTRETIEN AVEC LES PARENTS</a:t>
            </a:r>
            <a:br/>
            <a:r>
              <a:rPr lang="fr-FR" sz="2800" b="0" strike="noStrike" spc="-1">
                <a:solidFill>
                  <a:srgbClr val="FFFFFF"/>
                </a:solidFill>
                <a:latin typeface="Trebuchet MS"/>
              </a:rPr>
              <a:t>D’UN ELEVE QUI « NE PEUT PAS VENIR A L’ECOLE »</a:t>
            </a:r>
            <a:br/>
            <a:endParaRPr lang="fr-FR" sz="2800" b="0" strike="noStrike" spc="-1">
              <a:solidFill>
                <a:srgbClr val="000000"/>
              </a:solidFill>
              <a:latin typeface="Georgia"/>
            </a:endParaRPr>
          </a:p>
        </p:txBody>
      </p:sp>
      <p:sp>
        <p:nvSpPr>
          <p:cNvPr id="235" name="TextShape 2"/>
          <p:cNvSpPr txBox="1"/>
          <p:nvPr/>
        </p:nvSpPr>
        <p:spPr>
          <a:xfrm>
            <a:off x="0" y="4495680"/>
            <a:ext cx="9143640" cy="2502720"/>
          </a:xfrm>
          <a:prstGeom prst="rect">
            <a:avLst/>
          </a:prstGeom>
          <a:noFill/>
          <a:ln>
            <a:noFill/>
          </a:ln>
        </p:spPr>
        <p:txBody>
          <a:bodyPr lIns="90000" tIns="45000" rIns="90000" bIns="45000">
            <a:noAutofit/>
          </a:bodyPr>
          <a:lstStyle/>
          <a:p>
            <a:pPr marL="64080">
              <a:lnSpc>
                <a:spcPct val="100000"/>
              </a:lnSpc>
              <a:spcBef>
                <a:spcPts val="300"/>
              </a:spcBef>
            </a:pPr>
            <a:r>
              <a:rPr lang="fr-FR" sz="2400" b="0" strike="noStrike" spc="-1">
                <a:solidFill>
                  <a:srgbClr val="595959"/>
                </a:solidFill>
                <a:latin typeface="Georgia"/>
              </a:rPr>
              <a:t>Marina Legrand  </a:t>
            </a:r>
            <a:endParaRPr lang="fr-FR" sz="2400" b="0" strike="noStrike" spc="-1">
              <a:latin typeface="Arial"/>
            </a:endParaRPr>
          </a:p>
          <a:p>
            <a:pPr marL="64080">
              <a:lnSpc>
                <a:spcPct val="100000"/>
              </a:lnSpc>
              <a:spcBef>
                <a:spcPts val="300"/>
              </a:spcBef>
            </a:pPr>
            <a:r>
              <a:rPr lang="fr-FR" sz="2400" b="0" strike="noStrike" spc="-1">
                <a:solidFill>
                  <a:srgbClr val="595959"/>
                </a:solidFill>
                <a:latin typeface="Georgia"/>
              </a:rPr>
              <a:t>GTA Nantes, le 23 septembre 2021.</a:t>
            </a:r>
            <a:endParaRPr lang="fr-FR" sz="2400" b="0" strike="noStrike" spc="-1">
              <a:latin typeface="Arial"/>
            </a:endParaRPr>
          </a:p>
          <a:p>
            <a:pPr marL="64080">
              <a:lnSpc>
                <a:spcPct val="100000"/>
              </a:lnSpc>
              <a:spcBef>
                <a:spcPts val="300"/>
              </a:spcBef>
            </a:pPr>
            <a:endParaRPr lang="fr-FR" sz="2400" b="0" strike="noStrike" spc="-1">
              <a:latin typeface="Arial"/>
            </a:endParaRPr>
          </a:p>
        </p:txBody>
      </p:sp>
      <p:sp>
        <p:nvSpPr>
          <p:cNvPr id="236" name="CustomShape 3"/>
          <p:cNvSpPr/>
          <p:nvPr/>
        </p:nvSpPr>
        <p:spPr>
          <a:xfrm>
            <a:off x="1323000" y="3886200"/>
            <a:ext cx="6497640" cy="916200"/>
          </a:xfrm>
          <a:prstGeom prst="rect">
            <a:avLst/>
          </a:prstGeom>
          <a:noFill/>
          <a:ln>
            <a:noFill/>
          </a:ln>
        </p:spPr>
        <p:style>
          <a:lnRef idx="0">
            <a:scrgbClr r="0" g="0" b="0"/>
          </a:lnRef>
          <a:fillRef idx="0">
            <a:scrgbClr r="0" g="0" b="0"/>
          </a:fillRef>
          <a:effectRef idx="0">
            <a:scrgbClr r="0" g="0" b="0"/>
          </a:effectRef>
          <a:fontRef idx="minor"/>
        </p:style>
        <p:txBody>
          <a:bodyPr>
            <a:normAutofit/>
          </a:bodyPr>
          <a:lstStyle/>
          <a:p>
            <a:pPr algn="ctr">
              <a:lnSpc>
                <a:spcPct val="100000"/>
              </a:lnSpc>
              <a:spcBef>
                <a:spcPts val="2001"/>
              </a:spcBef>
            </a:pPr>
            <a:r>
              <a:rPr lang="fr-FR" sz="2800" b="0" strike="noStrike" spc="-1">
                <a:latin typeface="Georgia"/>
              </a:rPr>
              <a:t>Construire une relation de coopération?</a:t>
            </a:r>
            <a:endParaRPr lang="fr-FR" sz="2800" b="0" strike="noStrike" spc="-1">
              <a:latin typeface="Arial"/>
            </a:endParaRPr>
          </a:p>
        </p:txBody>
      </p:sp>
      <p:sp>
        <p:nvSpPr>
          <p:cNvPr id="237" name="CustomShape 4"/>
          <p:cNvSpPr/>
          <p:nvPr/>
        </p:nvSpPr>
        <p:spPr>
          <a:xfrm>
            <a:off x="1475280" y="759600"/>
            <a:ext cx="6497640" cy="916200"/>
          </a:xfrm>
          <a:prstGeom prst="rect">
            <a:avLst/>
          </a:prstGeom>
          <a:noFill/>
          <a:ln>
            <a:noFill/>
          </a:ln>
        </p:spPr>
        <p:style>
          <a:lnRef idx="0">
            <a:scrgbClr r="0" g="0" b="0"/>
          </a:lnRef>
          <a:fillRef idx="0">
            <a:scrgbClr r="0" g="0" b="0"/>
          </a:fillRef>
          <a:effectRef idx="0">
            <a:scrgbClr r="0" g="0" b="0"/>
          </a:effectRef>
          <a:fontRef idx="minor"/>
        </p:style>
        <p:txBody>
          <a:bodyPr>
            <a:normAutofit/>
          </a:bodyPr>
          <a:lstStyle/>
          <a:p>
            <a:pPr algn="ctr">
              <a:lnSpc>
                <a:spcPct val="100000"/>
              </a:lnSpc>
              <a:spcBef>
                <a:spcPts val="2001"/>
              </a:spcBef>
            </a:pPr>
            <a:endParaRPr lang="fr-FR" sz="1800" b="0" strike="noStrike" spc="-1">
              <a:latin typeface="Arial"/>
            </a:endParaRPr>
          </a:p>
          <a:p>
            <a:pPr algn="ctr">
              <a:lnSpc>
                <a:spcPct val="100000"/>
              </a:lnSpc>
              <a:spcBef>
                <a:spcPts val="2001"/>
              </a:spcBef>
            </a:pPr>
            <a:endParaRPr lang="fr-FR" sz="1800" b="0" strike="noStrike" spc="-1">
              <a:latin typeface="Arial"/>
            </a:endParaRPr>
          </a:p>
        </p:txBody>
      </p:sp>
      <p:sp>
        <p:nvSpPr>
          <p:cNvPr id="238" name="TextShape 5"/>
          <p:cNvSpPr txBox="1"/>
          <p:nvPr/>
        </p:nvSpPr>
        <p:spPr>
          <a:xfrm>
            <a:off x="8319960" y="1080"/>
            <a:ext cx="747360" cy="365400"/>
          </a:xfrm>
          <a:prstGeom prst="rect">
            <a:avLst/>
          </a:prstGeom>
          <a:noFill/>
          <a:ln>
            <a:noFill/>
          </a:ln>
        </p:spPr>
        <p:txBody>
          <a:bodyPr lIns="90000" tIns="45000" rIns="90000" bIns="45000" anchor="b">
            <a:noAutofit/>
          </a:bodyPr>
          <a:lstStyle/>
          <a:p>
            <a:pPr algn="r">
              <a:lnSpc>
                <a:spcPct val="100000"/>
              </a:lnSpc>
            </a:pPr>
            <a:fld id="{CBFD2BCA-FCBC-4FDF-92C9-AB125F96261E}" type="slidenum">
              <a:rPr lang="fr-FR" sz="1800" b="0" strike="noStrike" spc="-1">
                <a:solidFill>
                  <a:srgbClr val="FFFFFF"/>
                </a:solidFill>
                <a:latin typeface="Georgia"/>
              </a:rPr>
              <a:t>1</a:t>
            </a:fld>
            <a:endParaRPr lang="fr-FR" sz="1800" b="0" strike="noStrike" spc="-1">
              <a:latin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 name="TextShape 1"/>
          <p:cNvSpPr txBox="1"/>
          <p:nvPr/>
        </p:nvSpPr>
        <p:spPr>
          <a:xfrm>
            <a:off x="457200" y="1143000"/>
            <a:ext cx="8229240" cy="1066320"/>
          </a:xfrm>
          <a:prstGeom prst="rect">
            <a:avLst/>
          </a:prstGeom>
          <a:noFill/>
          <a:ln>
            <a:noFill/>
          </a:ln>
        </p:spPr>
        <p:txBody>
          <a:bodyPr lIns="90000" tIns="45000" rIns="90000" bIns="45000" anchor="ctr">
            <a:normAutofit fontScale="74000"/>
          </a:bodyPr>
          <a:lstStyle/>
          <a:p>
            <a:pPr>
              <a:lnSpc>
                <a:spcPct val="100000"/>
              </a:lnSpc>
            </a:pPr>
            <a:r>
              <a:rPr lang="fr-FR" sz="4000" b="0" strike="noStrike" spc="-1">
                <a:solidFill>
                  <a:srgbClr val="424456"/>
                </a:solidFill>
                <a:latin typeface="Trebuchet MS"/>
              </a:rPr>
              <a:t>Coopérer avec les parents : cadre réglementaire</a:t>
            </a:r>
            <a:endParaRPr lang="fr-FR" sz="4000" b="0" strike="noStrike" spc="-1">
              <a:solidFill>
                <a:srgbClr val="000000"/>
              </a:solidFill>
              <a:latin typeface="Georgia"/>
            </a:endParaRPr>
          </a:p>
        </p:txBody>
      </p:sp>
      <p:sp>
        <p:nvSpPr>
          <p:cNvPr id="264" name="TextShape 2"/>
          <p:cNvSpPr txBox="1"/>
          <p:nvPr/>
        </p:nvSpPr>
        <p:spPr>
          <a:xfrm>
            <a:off x="457200" y="2249280"/>
            <a:ext cx="8229240" cy="4324680"/>
          </a:xfrm>
          <a:prstGeom prst="rect">
            <a:avLst/>
          </a:prstGeom>
          <a:noFill/>
          <a:ln>
            <a:noFill/>
          </a:ln>
        </p:spPr>
        <p:txBody>
          <a:bodyPr lIns="90000" tIns="45000" rIns="90000" bIns="45000">
            <a:normAutofit fontScale="31000"/>
          </a:bodyPr>
          <a:lstStyle/>
          <a:p>
            <a:pPr marL="365760" indent="-255600">
              <a:lnSpc>
                <a:spcPct val="100000"/>
              </a:lnSpc>
              <a:spcBef>
                <a:spcPts val="300"/>
              </a:spcBef>
              <a:buClr>
                <a:srgbClr val="A04DA3"/>
              </a:buClr>
              <a:buFont typeface="Georgia"/>
              <a:buChar char="•"/>
            </a:pPr>
            <a:r>
              <a:rPr lang="fr-FR" sz="3430" b="1" u="sng" strike="noStrike" spc="-1">
                <a:solidFill>
                  <a:srgbClr val="53548A"/>
                </a:solidFill>
                <a:uFillTx/>
                <a:latin typeface="Trebuchet MS"/>
              </a:rPr>
              <a:t>Circulaire de missions des Conseillers principaux d’Education</a:t>
            </a:r>
            <a:r>
              <a:rPr lang="fr-FR" sz="3430" b="1" strike="noStrike" spc="-1">
                <a:solidFill>
                  <a:srgbClr val="53548A"/>
                </a:solidFill>
                <a:latin typeface="Trebuchet MS"/>
              </a:rPr>
              <a:t> (CPE) n°2015-139 du 10/08/2015</a:t>
            </a:r>
            <a:endParaRPr lang="fr-FR" sz="3430" b="0" strike="noStrike" spc="-1">
              <a:solidFill>
                <a:srgbClr val="000000"/>
              </a:solidFill>
              <a:latin typeface="Georgia"/>
            </a:endParaRPr>
          </a:p>
          <a:p>
            <a:pPr marL="365760" indent="-255600">
              <a:lnSpc>
                <a:spcPct val="100000"/>
              </a:lnSpc>
              <a:spcBef>
                <a:spcPts val="300"/>
              </a:spcBef>
            </a:pPr>
            <a:endParaRPr lang="fr-FR" sz="3430" b="0" strike="noStrike" spc="-1">
              <a:solidFill>
                <a:srgbClr val="000000"/>
              </a:solidFill>
              <a:latin typeface="Georgia"/>
            </a:endParaRP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Les CPE doivent « assurer des </a:t>
            </a:r>
            <a:r>
              <a:rPr lang="fr-FR" sz="2800" b="1" strike="noStrike" spc="-1">
                <a:solidFill>
                  <a:srgbClr val="000000"/>
                </a:solidFill>
                <a:latin typeface="Georgia"/>
              </a:rPr>
              <a:t>relations de confiance</a:t>
            </a:r>
            <a:r>
              <a:rPr lang="fr-FR" sz="2800" b="0" strike="noStrike" spc="-1">
                <a:solidFill>
                  <a:srgbClr val="000000"/>
                </a:solidFill>
                <a:latin typeface="Georgia"/>
              </a:rPr>
              <a:t> avec les familles ou les représentants légaux des élèves ». « Les CPE entretiennent un </a:t>
            </a:r>
            <a:r>
              <a:rPr lang="fr-FR" sz="2800" b="1" strike="noStrike" spc="-1">
                <a:solidFill>
                  <a:srgbClr val="000000"/>
                </a:solidFill>
                <a:latin typeface="Georgia"/>
              </a:rPr>
              <a:t>dialogue constructif</a:t>
            </a:r>
            <a:r>
              <a:rPr lang="fr-FR" sz="2800" b="0" strike="noStrike" spc="-1">
                <a:solidFill>
                  <a:srgbClr val="000000"/>
                </a:solidFill>
                <a:latin typeface="Georgia"/>
              </a:rPr>
              <a:t> avec les familles des élèves ou leurs représentants légaux et participent à </a:t>
            </a:r>
            <a:r>
              <a:rPr lang="fr-FR" sz="2800" b="1" strike="noStrike" spc="-1">
                <a:solidFill>
                  <a:srgbClr val="000000"/>
                </a:solidFill>
                <a:latin typeface="Georgia"/>
              </a:rPr>
              <a:t>l'instauration, dans la durée, de la relation</a:t>
            </a:r>
            <a:r>
              <a:rPr lang="fr-FR" sz="2800" b="0" strike="noStrike" spc="-1">
                <a:solidFill>
                  <a:srgbClr val="000000"/>
                </a:solidFill>
                <a:latin typeface="Georgia"/>
              </a:rPr>
              <a:t> entre les intéressés et l’établissement scolaire. Ces actions sont menées en lien avec les équipes pédagogiques et notamment les professeurs principaux ».</a:t>
            </a:r>
          </a:p>
          <a:p>
            <a:pPr marL="365760" indent="-255600">
              <a:lnSpc>
                <a:spcPct val="100000"/>
              </a:lnSpc>
              <a:spcBef>
                <a:spcPts val="300"/>
              </a:spcBef>
            </a:pPr>
            <a:r>
              <a:rPr lang="fr-FR" sz="2800" b="0" strike="noStrike" spc="-1">
                <a:solidFill>
                  <a:srgbClr val="000000"/>
                </a:solidFill>
                <a:latin typeface="Georgia"/>
              </a:rPr>
              <a:t> </a:t>
            </a: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 Les CPE contribuent à </a:t>
            </a:r>
            <a:r>
              <a:rPr lang="fr-FR" sz="2800" b="1" strike="noStrike" spc="-1">
                <a:solidFill>
                  <a:srgbClr val="000000"/>
                </a:solidFill>
                <a:latin typeface="Georgia"/>
              </a:rPr>
              <a:t>mieux faire connaître le fonctionnement de l'institution scolaire et en explicitent les règles</a:t>
            </a:r>
            <a:r>
              <a:rPr lang="fr-FR" sz="2800" b="0" strike="noStrike" spc="-1">
                <a:solidFill>
                  <a:srgbClr val="000000"/>
                </a:solidFill>
                <a:latin typeface="Georgia"/>
              </a:rPr>
              <a:t> </a:t>
            </a:r>
            <a:r>
              <a:rPr lang="fr-FR" sz="2800" b="1" strike="noStrike" spc="-1">
                <a:solidFill>
                  <a:srgbClr val="000000"/>
                </a:solidFill>
                <a:latin typeface="Georgia"/>
              </a:rPr>
              <a:t>et les attentes</a:t>
            </a:r>
            <a:r>
              <a:rPr lang="fr-FR" sz="2800" b="0" strike="noStrike" spc="-1">
                <a:solidFill>
                  <a:srgbClr val="000000"/>
                </a:solidFill>
                <a:latin typeface="Georgia"/>
              </a:rPr>
              <a:t> aux familles, en portant une attention particulière à celles qui sont les plus éloignées de l’école ».</a:t>
            </a:r>
          </a:p>
          <a:p>
            <a:pPr marL="365760" indent="-255600">
              <a:lnSpc>
                <a:spcPct val="100000"/>
              </a:lnSpc>
              <a:spcBef>
                <a:spcPts val="300"/>
              </a:spcBef>
            </a:pPr>
            <a:endParaRPr lang="fr-FR" sz="2800" b="0" strike="noStrike" spc="-1">
              <a:solidFill>
                <a:srgbClr val="000000"/>
              </a:solidFill>
              <a:latin typeface="Georgia"/>
            </a:endParaRPr>
          </a:p>
          <a:p>
            <a:pPr>
              <a:lnSpc>
                <a:spcPct val="100000"/>
              </a:lnSpc>
              <a:spcBef>
                <a:spcPts val="300"/>
              </a:spcBef>
            </a:pPr>
            <a:endParaRPr lang="fr-FR" sz="2800" b="0" strike="noStrike" spc="-1">
              <a:solidFill>
                <a:srgbClr val="000000"/>
              </a:solidFill>
              <a:latin typeface="Georgia"/>
            </a:endParaRPr>
          </a:p>
        </p:txBody>
      </p:sp>
      <p:sp>
        <p:nvSpPr>
          <p:cNvPr id="265"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459BF9DD-8207-4C79-97B5-3415EE505E89}" type="slidenum">
              <a:rPr lang="fr-FR" sz="1800" b="0" strike="noStrike" spc="-1">
                <a:solidFill>
                  <a:srgbClr val="FFFFFF"/>
                </a:solidFill>
                <a:latin typeface="Georgia"/>
              </a:rPr>
              <a:t>10</a:t>
            </a:fld>
            <a:endParaRPr lang="fr-FR" sz="1800" b="0" strike="noStrike" spc="-1">
              <a:latin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 name="TextShape 1"/>
          <p:cNvSpPr txBox="1"/>
          <p:nvPr/>
        </p:nvSpPr>
        <p:spPr>
          <a:xfrm>
            <a:off x="457200" y="1143000"/>
            <a:ext cx="8229240" cy="1066320"/>
          </a:xfrm>
          <a:prstGeom prst="rect">
            <a:avLst/>
          </a:prstGeom>
          <a:noFill/>
          <a:ln>
            <a:noFill/>
          </a:ln>
        </p:spPr>
        <p:txBody>
          <a:bodyPr lIns="90000" tIns="45000" rIns="90000" bIns="45000" anchor="ctr">
            <a:normAutofit fontScale="74000"/>
          </a:bodyPr>
          <a:lstStyle/>
          <a:p>
            <a:pPr>
              <a:lnSpc>
                <a:spcPct val="100000"/>
              </a:lnSpc>
            </a:pPr>
            <a:r>
              <a:rPr lang="fr-FR" sz="4000" b="0" strike="noStrike" spc="-1">
                <a:solidFill>
                  <a:srgbClr val="424456"/>
                </a:solidFill>
                <a:latin typeface="Trebuchet MS"/>
              </a:rPr>
              <a:t>Coopérer avec les parents : cadre réglementaire</a:t>
            </a:r>
            <a:endParaRPr lang="fr-FR" sz="4000" b="0" strike="noStrike" spc="-1">
              <a:solidFill>
                <a:srgbClr val="000000"/>
              </a:solidFill>
              <a:latin typeface="Georgia"/>
            </a:endParaRPr>
          </a:p>
        </p:txBody>
      </p:sp>
      <p:sp>
        <p:nvSpPr>
          <p:cNvPr id="267" name="TextShape 2"/>
          <p:cNvSpPr txBox="1"/>
          <p:nvPr/>
        </p:nvSpPr>
        <p:spPr>
          <a:xfrm>
            <a:off x="457200" y="2249280"/>
            <a:ext cx="8229240" cy="4324680"/>
          </a:xfrm>
          <a:prstGeom prst="rect">
            <a:avLst/>
          </a:prstGeom>
          <a:noFill/>
          <a:ln>
            <a:noFill/>
          </a:ln>
        </p:spPr>
        <p:txBody>
          <a:bodyPr lIns="90000" tIns="45000" rIns="90000" bIns="45000">
            <a:normAutofit fontScale="57000"/>
          </a:bodyPr>
          <a:lstStyle/>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Quels objectifs fixés à la relation avec les familles dans l’école inclusive?</a:t>
            </a:r>
          </a:p>
          <a:p>
            <a:pPr marL="923400" lvl="2" indent="-219240">
              <a:lnSpc>
                <a:spcPct val="100000"/>
              </a:lnSpc>
              <a:spcBef>
                <a:spcPts val="300"/>
              </a:spcBef>
              <a:buClr>
                <a:srgbClr val="53548A"/>
              </a:buClr>
              <a:buFont typeface="Wingdings 2" charset="2"/>
              <a:buChar char=""/>
            </a:pPr>
            <a:r>
              <a:rPr lang="fr-FR" sz="2400" b="0" strike="noStrike" spc="-1">
                <a:solidFill>
                  <a:srgbClr val="53548A"/>
                </a:solidFill>
                <a:latin typeface="Georgia"/>
              </a:rPr>
              <a:t>« mieux accueillir les élèves et les parents » </a:t>
            </a:r>
          </a:p>
          <a:p>
            <a:pPr marL="923400" lvl="2" indent="-219240">
              <a:lnSpc>
                <a:spcPct val="100000"/>
              </a:lnSpc>
              <a:spcBef>
                <a:spcPts val="300"/>
              </a:spcBef>
              <a:buClr>
                <a:srgbClr val="53548A"/>
              </a:buClr>
              <a:buFont typeface="Wingdings 2" charset="2"/>
              <a:buChar char=""/>
            </a:pPr>
            <a:r>
              <a:rPr lang="fr-FR" sz="2400" b="0" strike="noStrike" spc="-1">
                <a:solidFill>
                  <a:srgbClr val="53548A"/>
                </a:solidFill>
                <a:latin typeface="Georgia"/>
              </a:rPr>
              <a:t>« une meilleure réponse à tous », « rassurer » </a:t>
            </a:r>
          </a:p>
          <a:p>
            <a:pPr marL="923400" lvl="2" indent="-219240">
              <a:lnSpc>
                <a:spcPct val="100000"/>
              </a:lnSpc>
              <a:spcBef>
                <a:spcPts val="300"/>
              </a:spcBef>
              <a:buClr>
                <a:srgbClr val="53548A"/>
              </a:buClr>
              <a:buFont typeface="Wingdings 2" charset="2"/>
              <a:buChar char=""/>
            </a:pPr>
            <a:r>
              <a:rPr lang="fr-FR" sz="2400" b="0" strike="noStrike" spc="-1">
                <a:solidFill>
                  <a:srgbClr val="53548A"/>
                </a:solidFill>
                <a:latin typeface="Georgia"/>
              </a:rPr>
              <a:t>« Le rôle et l'avis de la famille est fondamental » « en lien avec »  « Ce dialogue sera un élément de l'évaluation des besoins particuliers des élèves ». </a:t>
            </a:r>
          </a:p>
          <a:p>
            <a:pPr marL="923400" lvl="2" indent="-219240">
              <a:lnSpc>
                <a:spcPct val="100000"/>
              </a:lnSpc>
              <a:spcBef>
                <a:spcPts val="300"/>
              </a:spcBef>
              <a:buClr>
                <a:srgbClr val="53548A"/>
              </a:buClr>
              <a:buFont typeface="Wingdings 2" charset="2"/>
              <a:buChar char=""/>
            </a:pPr>
            <a:r>
              <a:rPr lang="fr-FR" sz="2400" b="0" strike="noStrike" spc="-1">
                <a:solidFill>
                  <a:srgbClr val="53548A"/>
                </a:solidFill>
                <a:latin typeface="Georgia"/>
              </a:rPr>
              <a:t>« proposer les adaptations pédagogiques les plus pertinentes ». </a:t>
            </a: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Informer</a:t>
            </a: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Tenir compte de l’avis</a:t>
            </a: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Répondre aux besoins éducatifs particuliers  </a:t>
            </a: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Gagner en efficacité, en pertinence</a:t>
            </a: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Coopérer, construire des relations professionnelles dans la durée   </a:t>
            </a:r>
          </a:p>
          <a:p>
            <a:pPr>
              <a:lnSpc>
                <a:spcPct val="100000"/>
              </a:lnSpc>
              <a:spcBef>
                <a:spcPts val="300"/>
              </a:spcBef>
            </a:pPr>
            <a:endParaRPr lang="fr-FR" sz="2800" b="0" strike="noStrike" spc="-1">
              <a:solidFill>
                <a:srgbClr val="000000"/>
              </a:solidFill>
              <a:latin typeface="Georgia"/>
            </a:endParaRPr>
          </a:p>
        </p:txBody>
      </p:sp>
      <p:sp>
        <p:nvSpPr>
          <p:cNvPr id="268"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684E5EDF-811D-46FB-8AC3-BDD8EB7C1C80}" type="slidenum">
              <a:rPr lang="fr-FR" sz="1800" b="0" strike="noStrike" spc="-1">
                <a:solidFill>
                  <a:srgbClr val="FFFFFF"/>
                </a:solidFill>
                <a:latin typeface="Georgia"/>
              </a:rPr>
              <a:t>11</a:t>
            </a:fld>
            <a:endParaRPr lang="fr-FR" sz="1800" b="0" strike="noStrike" spc="-1">
              <a:latin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 name="TextShape 1"/>
          <p:cNvSpPr txBox="1"/>
          <p:nvPr/>
        </p:nvSpPr>
        <p:spPr>
          <a:xfrm>
            <a:off x="457200" y="1143000"/>
            <a:ext cx="8229240" cy="1066320"/>
          </a:xfrm>
          <a:prstGeom prst="rect">
            <a:avLst/>
          </a:prstGeom>
          <a:noFill/>
          <a:ln>
            <a:noFill/>
          </a:ln>
        </p:spPr>
        <p:txBody>
          <a:bodyPr lIns="90000" tIns="45000" rIns="90000" bIns="45000" anchor="ctr">
            <a:normAutofit fontScale="74000"/>
          </a:bodyPr>
          <a:lstStyle/>
          <a:p>
            <a:pPr>
              <a:lnSpc>
                <a:spcPct val="100000"/>
              </a:lnSpc>
            </a:pPr>
            <a:r>
              <a:rPr lang="fr-FR" sz="4000" b="0" strike="noStrike" spc="-1">
                <a:solidFill>
                  <a:srgbClr val="424456"/>
                </a:solidFill>
                <a:latin typeface="Trebuchet MS"/>
              </a:rPr>
              <a:t>Coopérer avec les parents : revue de littérature</a:t>
            </a:r>
            <a:endParaRPr lang="fr-FR" sz="4000" b="0" strike="noStrike" spc="-1">
              <a:solidFill>
                <a:srgbClr val="000000"/>
              </a:solidFill>
              <a:latin typeface="Georgia"/>
            </a:endParaRPr>
          </a:p>
        </p:txBody>
      </p:sp>
      <p:sp>
        <p:nvSpPr>
          <p:cNvPr id="270" name="TextShape 2"/>
          <p:cNvSpPr txBox="1"/>
          <p:nvPr/>
        </p:nvSpPr>
        <p:spPr>
          <a:xfrm>
            <a:off x="457200" y="2249280"/>
            <a:ext cx="8229240" cy="4324680"/>
          </a:xfrm>
          <a:prstGeom prst="rect">
            <a:avLst/>
          </a:prstGeom>
          <a:noFill/>
          <a:ln>
            <a:noFill/>
          </a:ln>
        </p:spPr>
        <p:txBody>
          <a:bodyPr lIns="90000" tIns="45000" rIns="90000" bIns="45000">
            <a:normAutofit fontScale="97000"/>
          </a:bodyPr>
          <a:lstStyle/>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Quelle place pour les familles dans une école inclusive? </a:t>
            </a:r>
          </a:p>
          <a:p>
            <a:pPr marL="923400" lvl="2" indent="-219240">
              <a:lnSpc>
                <a:spcPct val="100000"/>
              </a:lnSpc>
              <a:spcBef>
                <a:spcPts val="300"/>
              </a:spcBef>
              <a:buClr>
                <a:srgbClr val="53548A"/>
              </a:buClr>
              <a:buFont typeface="Wingdings 2" charset="2"/>
              <a:buChar char=""/>
            </a:pPr>
            <a:r>
              <a:rPr lang="fr-FR" sz="2400" b="0" strike="noStrike" spc="-1">
                <a:solidFill>
                  <a:srgbClr val="53548A"/>
                </a:solidFill>
                <a:latin typeface="Georgia"/>
              </a:rPr>
              <a:t>Représentations, partenariat (Ployé, 2018) et (Puig, 2015)</a:t>
            </a: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La relation avec les parents : une coopération?</a:t>
            </a:r>
          </a:p>
          <a:p>
            <a:pPr marL="923400" lvl="2" indent="-219240">
              <a:lnSpc>
                <a:spcPct val="100000"/>
              </a:lnSpc>
              <a:spcBef>
                <a:spcPts val="300"/>
              </a:spcBef>
              <a:buClr>
                <a:srgbClr val="53548A"/>
              </a:buClr>
              <a:buFont typeface="Wingdings 2" charset="2"/>
              <a:buChar char=""/>
            </a:pPr>
            <a:r>
              <a:rPr lang="fr-FR" sz="2400" b="0" strike="noStrike" spc="-1">
                <a:solidFill>
                  <a:srgbClr val="53548A"/>
                </a:solidFill>
                <a:latin typeface="Georgia"/>
              </a:rPr>
              <a:t>Enjeux des entretiens entre CPE et parents (Burdin, 2018)</a:t>
            </a: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Caractériser la relation aux familles dans les établissements scolaires. </a:t>
            </a:r>
          </a:p>
          <a:p>
            <a:pPr marL="923400" lvl="2" indent="-219240">
              <a:lnSpc>
                <a:spcPct val="100000"/>
              </a:lnSpc>
              <a:spcBef>
                <a:spcPts val="300"/>
              </a:spcBef>
              <a:buClr>
                <a:srgbClr val="53548A"/>
              </a:buClr>
              <a:buFont typeface="Wingdings 2" charset="2"/>
              <a:buChar char=""/>
            </a:pPr>
            <a:r>
              <a:rPr lang="fr-FR" sz="2400" b="0" strike="noStrike" spc="-1">
                <a:solidFill>
                  <a:srgbClr val="53548A"/>
                </a:solidFill>
                <a:latin typeface="Georgia"/>
              </a:rPr>
              <a:t>Typologie des relations avec les familles d’élèves décrocheurs (Guigue, 2014) </a:t>
            </a:r>
          </a:p>
        </p:txBody>
      </p:sp>
      <p:sp>
        <p:nvSpPr>
          <p:cNvPr id="271"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C5C28A6D-18B1-47FE-8BB5-5ED71DB3870D}" type="slidenum">
              <a:rPr lang="fr-FR" sz="1800" b="0" strike="noStrike" spc="-1">
                <a:solidFill>
                  <a:srgbClr val="FFFFFF"/>
                </a:solidFill>
                <a:latin typeface="Georgia"/>
              </a:rPr>
              <a:t>12</a:t>
            </a:fld>
            <a:endParaRPr lang="fr-FR" sz="1800" b="0" strike="noStrike" spc="-1">
              <a:latin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 name="TextShape 1"/>
          <p:cNvSpPr txBox="1"/>
          <p:nvPr/>
        </p:nvSpPr>
        <p:spPr>
          <a:xfrm>
            <a:off x="457200" y="1143000"/>
            <a:ext cx="8686440" cy="1066320"/>
          </a:xfrm>
          <a:prstGeom prst="rect">
            <a:avLst/>
          </a:prstGeom>
          <a:noFill/>
          <a:ln>
            <a:noFill/>
          </a:ln>
        </p:spPr>
        <p:txBody>
          <a:bodyPr lIns="90000" tIns="45000" rIns="90000" bIns="45000" anchor="ctr">
            <a:normAutofit fontScale="40000"/>
          </a:bodyPr>
          <a:lstStyle/>
          <a:p>
            <a:pPr>
              <a:lnSpc>
                <a:spcPct val="100000"/>
              </a:lnSpc>
            </a:pPr>
            <a:r>
              <a:rPr lang="fr-FR" sz="4000" b="0" strike="noStrike" spc="-1">
                <a:solidFill>
                  <a:srgbClr val="424456"/>
                </a:solidFill>
                <a:latin typeface="Trebuchet MS"/>
              </a:rPr>
              <a:t>La relation aux familles dans les établissements scolaires. Michèle Guigue</a:t>
            </a:r>
            <a:endParaRPr lang="fr-FR" sz="4000" b="0" strike="noStrike" spc="-1">
              <a:solidFill>
                <a:srgbClr val="000000"/>
              </a:solidFill>
              <a:latin typeface="Georgia"/>
            </a:endParaRPr>
          </a:p>
        </p:txBody>
      </p:sp>
      <p:sp>
        <p:nvSpPr>
          <p:cNvPr id="273" name="TextShape 2"/>
          <p:cNvSpPr txBox="1"/>
          <p:nvPr/>
        </p:nvSpPr>
        <p:spPr>
          <a:xfrm>
            <a:off x="457200" y="2249280"/>
            <a:ext cx="8229240" cy="4324680"/>
          </a:xfrm>
          <a:prstGeom prst="rect">
            <a:avLst/>
          </a:prstGeom>
          <a:noFill/>
          <a:ln>
            <a:noFill/>
          </a:ln>
        </p:spPr>
        <p:txBody>
          <a:bodyPr lIns="90000" tIns="45000" rIns="90000" bIns="45000">
            <a:normAutofit/>
          </a:bodyPr>
          <a:lstStyle/>
          <a:p>
            <a:pPr marL="365760" indent="-255600">
              <a:lnSpc>
                <a:spcPct val="100000"/>
              </a:lnSpc>
              <a:spcBef>
                <a:spcPts val="300"/>
              </a:spcBef>
              <a:buClr>
                <a:srgbClr val="A04DA3"/>
              </a:buClr>
              <a:buFont typeface="Georgia"/>
              <a:buChar char="•"/>
            </a:pPr>
            <a:r>
              <a:rPr lang="fr-FR" sz="2000" b="1" strike="noStrike" spc="-1">
                <a:solidFill>
                  <a:srgbClr val="244A58"/>
                </a:solidFill>
                <a:latin typeface="Georgia"/>
              </a:rPr>
              <a:t>Relation. (Michèle Guigue, 2014)</a:t>
            </a:r>
            <a:endParaRPr lang="fr-FR" sz="2000" b="0" strike="noStrike" spc="-1">
              <a:solidFill>
                <a:srgbClr val="000000"/>
              </a:solidFill>
              <a:latin typeface="Georgia"/>
            </a:endParaRPr>
          </a:p>
          <a:p>
            <a:pPr marL="923400" lvl="2" indent="-219240">
              <a:lnSpc>
                <a:spcPct val="100000"/>
              </a:lnSpc>
              <a:spcBef>
                <a:spcPts val="300"/>
              </a:spcBef>
              <a:buClr>
                <a:srgbClr val="53548A"/>
              </a:buClr>
              <a:buFont typeface="Wingdings 2" charset="2"/>
              <a:buChar char=""/>
            </a:pPr>
            <a:r>
              <a:rPr lang="fr-FR" sz="1800" b="0" strike="noStrike" spc="-1">
                <a:solidFill>
                  <a:srgbClr val="53548A"/>
                </a:solidFill>
                <a:latin typeface="Georgia"/>
              </a:rPr>
              <a:t>Notion de durée</a:t>
            </a:r>
          </a:p>
          <a:p>
            <a:pPr marL="923400" lvl="2" indent="-219240">
              <a:lnSpc>
                <a:spcPct val="100000"/>
              </a:lnSpc>
              <a:spcBef>
                <a:spcPts val="300"/>
              </a:spcBef>
              <a:buClr>
                <a:srgbClr val="53548A"/>
              </a:buClr>
              <a:buFont typeface="Wingdings 2" charset="2"/>
              <a:buChar char=""/>
            </a:pPr>
            <a:r>
              <a:rPr lang="fr-FR" sz="1800" b="0" strike="noStrike" spc="-1">
                <a:solidFill>
                  <a:srgbClr val="53548A"/>
                </a:solidFill>
                <a:latin typeface="Georgia"/>
              </a:rPr>
              <a:t>De fréquence</a:t>
            </a:r>
          </a:p>
          <a:p>
            <a:pPr marL="923400" lvl="2" indent="-219240">
              <a:lnSpc>
                <a:spcPct val="100000"/>
              </a:lnSpc>
              <a:spcBef>
                <a:spcPts val="300"/>
              </a:spcBef>
              <a:buClr>
                <a:srgbClr val="53548A"/>
              </a:buClr>
              <a:buFont typeface="Wingdings 2" charset="2"/>
              <a:buChar char=""/>
            </a:pPr>
            <a:r>
              <a:rPr lang="fr-FR" sz="1800" b="0" strike="noStrike" spc="-1">
                <a:solidFill>
                  <a:srgbClr val="53548A"/>
                </a:solidFill>
                <a:latin typeface="Georgia"/>
              </a:rPr>
              <a:t>D’intention</a:t>
            </a:r>
          </a:p>
          <a:p>
            <a:pPr marL="365760" indent="-255600">
              <a:lnSpc>
                <a:spcPct val="100000"/>
              </a:lnSpc>
              <a:spcBef>
                <a:spcPts val="300"/>
              </a:spcBef>
            </a:pPr>
            <a:r>
              <a:rPr lang="fr-FR" sz="2000" b="0" strike="noStrike" spc="-1">
                <a:solidFill>
                  <a:srgbClr val="000000"/>
                </a:solidFill>
                <a:latin typeface="Georgia"/>
              </a:rPr>
              <a:t>«</a:t>
            </a:r>
            <a:r>
              <a:rPr lang="fr-FR" sz="2000" b="0" i="1" strike="noStrike" spc="-1">
                <a:solidFill>
                  <a:srgbClr val="000000"/>
                </a:solidFill>
                <a:latin typeface="Georgia"/>
              </a:rPr>
              <a:t>Paradoxalement les relations collège-famille sont plus développées quand le jeune pose des problèmes : le recours à ses parents s’impose pour les informer, les inciter à agir, voire les mettre en demeure. Ces procédures administratives formelles, strictement définies par et pour l’école, sont en cohérence avec une organisation hiérarchique et avec les formations, compétences et rôles professionnels. S’inscrivant dans l’ordinaire du fonctionnement de l’institution scolaire, elles sont pressantes et normalisatrices. Les parents sont les destinataires d’injonctions auxquelles ils doivent répondre.</a:t>
            </a:r>
            <a:r>
              <a:rPr lang="fr-FR" sz="2000" b="0" strike="noStrike" spc="-1">
                <a:solidFill>
                  <a:srgbClr val="000000"/>
                </a:solidFill>
                <a:latin typeface="Georgia"/>
              </a:rPr>
              <a:t> »</a:t>
            </a:r>
          </a:p>
        </p:txBody>
      </p:sp>
      <p:sp>
        <p:nvSpPr>
          <p:cNvPr id="274"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C991E025-CF0C-404F-B366-EEC728E5D980}" type="slidenum">
              <a:rPr lang="fr-FR" sz="1800" b="0" strike="noStrike" spc="-1">
                <a:solidFill>
                  <a:srgbClr val="FFFFFF"/>
                </a:solidFill>
                <a:latin typeface="Georgia"/>
              </a:rPr>
              <a:t>13</a:t>
            </a:fld>
            <a:endParaRPr lang="fr-FR" sz="1800" b="0" strike="noStrike" spc="-1">
              <a:latin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TextShape 1"/>
          <p:cNvSpPr txBox="1"/>
          <p:nvPr/>
        </p:nvSpPr>
        <p:spPr>
          <a:xfrm>
            <a:off x="457200" y="609480"/>
            <a:ext cx="8229240" cy="1066320"/>
          </a:xfrm>
          <a:prstGeom prst="rect">
            <a:avLst/>
          </a:prstGeom>
          <a:noFill/>
          <a:ln>
            <a:noFill/>
          </a:ln>
        </p:spPr>
        <p:txBody>
          <a:bodyPr lIns="90000" tIns="45000" rIns="90000" bIns="45000" anchor="ctr">
            <a:noAutofit/>
          </a:bodyPr>
          <a:lstStyle/>
          <a:p>
            <a:pPr>
              <a:lnSpc>
                <a:spcPct val="100000"/>
              </a:lnSpc>
            </a:pPr>
            <a:r>
              <a:rPr lang="fr-FR" sz="2000" b="0" strike="noStrike" spc="-1">
                <a:solidFill>
                  <a:srgbClr val="424456"/>
                </a:solidFill>
                <a:latin typeface="Trebuchet MS"/>
              </a:rPr>
              <a:t>Typologie des relations avec les familles d’élèves décrocheurs (Guigue, 2014) </a:t>
            </a:r>
            <a:endParaRPr lang="fr-FR" sz="2000" b="0" strike="noStrike" spc="-1">
              <a:solidFill>
                <a:srgbClr val="000000"/>
              </a:solidFill>
              <a:latin typeface="Georgia"/>
            </a:endParaRPr>
          </a:p>
        </p:txBody>
      </p:sp>
      <p:sp>
        <p:nvSpPr>
          <p:cNvPr id="276" name="TextShape 2"/>
          <p:cNvSpPr txBox="1"/>
          <p:nvPr/>
        </p:nvSpPr>
        <p:spPr>
          <a:xfrm>
            <a:off x="0" y="1447920"/>
            <a:ext cx="9143640" cy="5333400"/>
          </a:xfrm>
          <a:prstGeom prst="rect">
            <a:avLst/>
          </a:prstGeom>
          <a:noFill/>
          <a:ln>
            <a:noFill/>
          </a:ln>
        </p:spPr>
        <p:txBody>
          <a:bodyPr lIns="90000" tIns="45000" rIns="90000" bIns="45000">
            <a:spAutoFit/>
          </a:bodyPr>
          <a:lstStyle/>
          <a:p>
            <a:pPr marL="889200" indent="-514080">
              <a:lnSpc>
                <a:spcPct val="100000"/>
              </a:lnSpc>
              <a:spcBef>
                <a:spcPts val="300"/>
              </a:spcBef>
            </a:pPr>
            <a:endParaRPr lang="fr-FR" sz="2800" b="0" strike="noStrike" spc="-1">
              <a:solidFill>
                <a:srgbClr val="000000"/>
              </a:solidFill>
              <a:latin typeface="Georgia"/>
            </a:endParaRPr>
          </a:p>
          <a:p>
            <a:pPr marL="889200" lvl="2" indent="-514080">
              <a:lnSpc>
                <a:spcPct val="100000"/>
              </a:lnSpc>
              <a:spcBef>
                <a:spcPts val="300"/>
              </a:spcBef>
              <a:buClr>
                <a:srgbClr val="A04DA3"/>
              </a:buClr>
              <a:buFont typeface="Georgia"/>
              <a:buChar char="•"/>
            </a:pPr>
            <a:r>
              <a:rPr lang="fr-FR" sz="1800" b="1" strike="noStrike" spc="-1">
                <a:solidFill>
                  <a:srgbClr val="53548A"/>
                </a:solidFill>
                <a:latin typeface="Georgia"/>
              </a:rPr>
              <a:t>Relations institutionnelles</a:t>
            </a:r>
            <a:endParaRPr lang="fr-FR" sz="1800" b="0" strike="noStrike" spc="-1">
              <a:solidFill>
                <a:srgbClr val="53548A"/>
              </a:solidFill>
              <a:latin typeface="Georgia"/>
            </a:endParaRPr>
          </a:p>
          <a:p>
            <a:pPr marL="1145160" lvl="3" indent="-514080">
              <a:lnSpc>
                <a:spcPct val="100000"/>
              </a:lnSpc>
              <a:spcBef>
                <a:spcPts val="300"/>
              </a:spcBef>
              <a:buClr>
                <a:srgbClr val="A04DA3"/>
              </a:buClr>
              <a:buFont typeface="Georgia"/>
              <a:buChar char="•"/>
            </a:pPr>
            <a:r>
              <a:rPr lang="fr-FR" sz="1800" b="0" strike="noStrike" spc="-1">
                <a:solidFill>
                  <a:srgbClr val="000000"/>
                </a:solidFill>
                <a:latin typeface="Georgia"/>
              </a:rPr>
              <a:t>Elles sont fondées sur une logique bureaucratique et les rôles attendus. Les familles sont informées, par téléphone, par écrit, convoquées pour des entretiens en cas de difficultés persistantes, voire convoquées devant une instance éducative ou disciplinaire</a:t>
            </a:r>
            <a:endParaRPr lang="fr-FR" sz="1800" b="0" strike="noStrike" spc="-1">
              <a:solidFill>
                <a:srgbClr val="A04DA3"/>
              </a:solidFill>
              <a:latin typeface="Georgia"/>
            </a:endParaRPr>
          </a:p>
          <a:p>
            <a:pPr marL="1145160" indent="-514080">
              <a:lnSpc>
                <a:spcPct val="100000"/>
              </a:lnSpc>
              <a:spcBef>
                <a:spcPts val="300"/>
              </a:spcBef>
            </a:pPr>
            <a:r>
              <a:rPr lang="fr-FR" sz="1800" b="0" strike="noStrike" spc="-1">
                <a:solidFill>
                  <a:srgbClr val="000000"/>
                </a:solidFill>
                <a:latin typeface="Georgia"/>
              </a:rPr>
              <a:t>  </a:t>
            </a:r>
          </a:p>
          <a:p>
            <a:pPr marL="889200" lvl="2" indent="-514080">
              <a:lnSpc>
                <a:spcPct val="100000"/>
              </a:lnSpc>
              <a:spcBef>
                <a:spcPts val="300"/>
              </a:spcBef>
              <a:buClr>
                <a:srgbClr val="A04DA3"/>
              </a:buClr>
              <a:buFont typeface="Georgia"/>
              <a:buChar char="•"/>
            </a:pPr>
            <a:r>
              <a:rPr lang="fr-FR" sz="1800" b="1" strike="noStrike" spc="-1">
                <a:solidFill>
                  <a:srgbClr val="53548A"/>
                </a:solidFill>
                <a:latin typeface="Georgia"/>
              </a:rPr>
              <a:t>Relations personnelles et impliquées</a:t>
            </a:r>
            <a:endParaRPr lang="fr-FR" sz="1800" b="0" strike="noStrike" spc="-1">
              <a:solidFill>
                <a:srgbClr val="53548A"/>
              </a:solidFill>
              <a:latin typeface="Georgia"/>
            </a:endParaRPr>
          </a:p>
          <a:p>
            <a:pPr marL="1145160" lvl="3" indent="-514080">
              <a:lnSpc>
                <a:spcPct val="100000"/>
              </a:lnSpc>
              <a:spcBef>
                <a:spcPts val="300"/>
              </a:spcBef>
              <a:buClr>
                <a:srgbClr val="A04DA3"/>
              </a:buClr>
              <a:buFont typeface="Georgia"/>
              <a:buChar char="•"/>
            </a:pPr>
            <a:r>
              <a:rPr lang="fr-FR" sz="1800" b="0" strike="noStrike" spc="-1">
                <a:solidFill>
                  <a:srgbClr val="000000"/>
                </a:solidFill>
                <a:latin typeface="Georgia"/>
              </a:rPr>
              <a:t>La rencontre avec les parents, les informations délivrées par les parents sur leur vie suscitent compassion et mobilisation des personnels. Guigue décrit différents niveaux d’implication : conseiller, écouter et accompagner, faire de la médiation, soutenir, se retenir, abandonner.</a:t>
            </a:r>
            <a:endParaRPr lang="fr-FR" sz="1800" b="0" strike="noStrike" spc="-1">
              <a:solidFill>
                <a:srgbClr val="A04DA3"/>
              </a:solidFill>
              <a:latin typeface="Georgia"/>
            </a:endParaRPr>
          </a:p>
          <a:p>
            <a:pPr marL="1145160" indent="-514080">
              <a:lnSpc>
                <a:spcPct val="100000"/>
              </a:lnSpc>
              <a:spcBef>
                <a:spcPts val="300"/>
              </a:spcBef>
            </a:pPr>
            <a:endParaRPr lang="fr-FR" sz="1800" b="0" strike="noStrike" spc="-1">
              <a:solidFill>
                <a:srgbClr val="000000"/>
              </a:solidFill>
              <a:latin typeface="Georgia"/>
            </a:endParaRPr>
          </a:p>
          <a:p>
            <a:pPr marL="889200" lvl="2" indent="-514080">
              <a:lnSpc>
                <a:spcPct val="100000"/>
              </a:lnSpc>
              <a:spcBef>
                <a:spcPts val="300"/>
              </a:spcBef>
              <a:buClr>
                <a:srgbClr val="A04DA3"/>
              </a:buClr>
              <a:buFont typeface="Georgia"/>
              <a:buChar char="•"/>
            </a:pPr>
            <a:r>
              <a:rPr lang="fr-FR" sz="1800" b="1" strike="noStrike" spc="-1">
                <a:solidFill>
                  <a:srgbClr val="53548A"/>
                </a:solidFill>
                <a:latin typeface="Georgia"/>
              </a:rPr>
              <a:t>Relations individuelles et contractualisées</a:t>
            </a:r>
            <a:endParaRPr lang="fr-FR" sz="1800" b="0" strike="noStrike" spc="-1">
              <a:solidFill>
                <a:srgbClr val="53548A"/>
              </a:solidFill>
              <a:latin typeface="Georgia"/>
            </a:endParaRPr>
          </a:p>
          <a:p>
            <a:pPr marL="1145160" lvl="3" indent="-514080">
              <a:lnSpc>
                <a:spcPct val="100000"/>
              </a:lnSpc>
              <a:spcBef>
                <a:spcPts val="300"/>
              </a:spcBef>
              <a:buClr>
                <a:srgbClr val="A04DA3"/>
              </a:buClr>
              <a:buFont typeface="Georgia"/>
              <a:buChar char="•"/>
            </a:pPr>
            <a:r>
              <a:rPr lang="fr-FR" sz="1800" b="0" strike="noStrike" spc="-1">
                <a:solidFill>
                  <a:srgbClr val="000000"/>
                </a:solidFill>
                <a:latin typeface="Georgia"/>
              </a:rPr>
              <a:t>Il s’agit de situations dans lesquelles la famille est « associée à l’élaboration de solutions » (ibid., p. 99), un contrat entre les partenaires définit les objectif éducatifs et pédagogiques. Le rôle de chacun est précisé et des rencontres régulières permettent de renégocier le parcours </a:t>
            </a:r>
            <a:endParaRPr lang="fr-FR" sz="1800" b="0" strike="noStrike" spc="-1">
              <a:solidFill>
                <a:srgbClr val="A04DA3"/>
              </a:solidFill>
              <a:latin typeface="Georgia"/>
            </a:endParaRPr>
          </a:p>
        </p:txBody>
      </p:sp>
      <p:sp>
        <p:nvSpPr>
          <p:cNvPr id="277"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6CA0AF93-4C4B-4AEE-8B97-D0FDA446841E}" type="slidenum">
              <a:rPr lang="fr-FR" sz="1800" b="0" strike="noStrike" spc="-1">
                <a:solidFill>
                  <a:srgbClr val="FFFFFF"/>
                </a:solidFill>
                <a:latin typeface="Georgia"/>
              </a:rPr>
              <a:t>14</a:t>
            </a:fld>
            <a:endParaRPr lang="fr-FR" sz="1800" b="0" strike="noStrike" spc="-1">
              <a:latin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 name="TextShape 1"/>
          <p:cNvSpPr txBox="1"/>
          <p:nvPr/>
        </p:nvSpPr>
        <p:spPr>
          <a:xfrm>
            <a:off x="457200" y="1143000"/>
            <a:ext cx="8229240" cy="1066320"/>
          </a:xfrm>
          <a:prstGeom prst="rect">
            <a:avLst/>
          </a:prstGeom>
          <a:noFill/>
          <a:ln>
            <a:noFill/>
          </a:ln>
        </p:spPr>
        <p:txBody>
          <a:bodyPr lIns="90000" tIns="45000" rIns="90000" bIns="45000" anchor="ctr">
            <a:noAutofit/>
          </a:bodyPr>
          <a:lstStyle/>
          <a:p>
            <a:pPr>
              <a:lnSpc>
                <a:spcPct val="100000"/>
              </a:lnSpc>
            </a:pPr>
            <a:r>
              <a:rPr lang="fr-FR" sz="4000" b="0" strike="noStrike" spc="-1">
                <a:solidFill>
                  <a:srgbClr val="424456"/>
                </a:solidFill>
                <a:latin typeface="Trebuchet MS"/>
              </a:rPr>
              <a:t>Question de recherche</a:t>
            </a:r>
            <a:endParaRPr lang="fr-FR" sz="4000" b="0" strike="noStrike" spc="-1">
              <a:solidFill>
                <a:srgbClr val="000000"/>
              </a:solidFill>
              <a:latin typeface="Georgia"/>
            </a:endParaRPr>
          </a:p>
        </p:txBody>
      </p:sp>
      <p:pic>
        <p:nvPicPr>
          <p:cNvPr id="279" name="Espace réservé du contenu 3"/>
          <p:cNvPicPr/>
          <p:nvPr/>
        </p:nvPicPr>
        <p:blipFill>
          <a:blip r:embed="rId2"/>
          <a:stretch/>
        </p:blipFill>
        <p:spPr>
          <a:xfrm>
            <a:off x="648720" y="1828800"/>
            <a:ext cx="8609760" cy="4744800"/>
          </a:xfrm>
          <a:prstGeom prst="rect">
            <a:avLst/>
          </a:prstGeom>
          <a:ln>
            <a:noFill/>
          </a:ln>
        </p:spPr>
      </p:pic>
      <p:sp>
        <p:nvSpPr>
          <p:cNvPr id="280" name="CustomShape 2"/>
          <p:cNvSpPr/>
          <p:nvPr/>
        </p:nvSpPr>
        <p:spPr>
          <a:xfrm>
            <a:off x="3962520" y="3124080"/>
            <a:ext cx="2057040" cy="2284920"/>
          </a:xfrm>
          <a:prstGeom prst="rect">
            <a:avLst/>
          </a:prstGeom>
          <a:ln>
            <a:round/>
          </a:ln>
          <a:effectLst>
            <a:outerShdw blurRad="51500" dist="25560" dir="5400000" rotWithShape="0">
              <a:srgbClr val="000000">
                <a:alpha val="40000"/>
              </a:srgbClr>
            </a:outerShdw>
          </a:effectLst>
        </p:spPr>
        <p:style>
          <a:lnRef idx="1">
            <a:schemeClr val="accent2"/>
          </a:lnRef>
          <a:fillRef idx="2">
            <a:schemeClr val="accent2"/>
          </a:fillRef>
          <a:effectRef idx="1">
            <a:schemeClr val="accent2"/>
          </a:effectRef>
          <a:fontRef idx="minor"/>
        </p:style>
        <p:txBody>
          <a:bodyPr lIns="90000" tIns="45000" rIns="90000" bIns="45000">
            <a:spAutoFit/>
          </a:bodyPr>
          <a:lstStyle/>
          <a:p>
            <a:pPr algn="ctr">
              <a:lnSpc>
                <a:spcPct val="100000"/>
              </a:lnSpc>
            </a:pPr>
            <a:r>
              <a:rPr lang="fr-FR" sz="2400" b="0" strike="noStrike" spc="-1">
                <a:solidFill>
                  <a:srgbClr val="595959"/>
                </a:solidFill>
                <a:latin typeface="Georgia"/>
              </a:rPr>
              <a:t>Relation</a:t>
            </a:r>
            <a:r>
              <a:rPr lang="fr-FR" sz="2400" b="0" strike="noStrike" spc="-1">
                <a:solidFill>
                  <a:srgbClr val="000000"/>
                </a:solidFill>
                <a:latin typeface="Georgia"/>
              </a:rPr>
              <a:t> </a:t>
            </a:r>
            <a:r>
              <a:rPr lang="fr-FR" sz="2400" b="0" strike="noStrike" spc="-1">
                <a:solidFill>
                  <a:srgbClr val="595959"/>
                </a:solidFill>
                <a:latin typeface="Georgia"/>
              </a:rPr>
              <a:t>entre le CPE et les parents d’un élève qui ne peut pas venir à l’école</a:t>
            </a:r>
            <a:endParaRPr lang="fr-FR" sz="2400" b="0" strike="noStrike" spc="-1">
              <a:latin typeface="Arial"/>
            </a:endParaRPr>
          </a:p>
        </p:txBody>
      </p:sp>
      <p:sp>
        <p:nvSpPr>
          <p:cNvPr id="281"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6F8BB5D4-D6CF-4A14-98EA-34FEA9E32B27}" type="slidenum">
              <a:rPr lang="fr-FR" sz="1800" b="0" strike="noStrike" spc="-1">
                <a:solidFill>
                  <a:srgbClr val="FFFFFF"/>
                </a:solidFill>
                <a:latin typeface="Georgia"/>
              </a:rPr>
              <a:t>15</a:t>
            </a:fld>
            <a:endParaRPr lang="fr-FR" sz="1800" b="0" strike="noStrike" spc="-1">
              <a:latin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 name="TextShape 1"/>
          <p:cNvSpPr txBox="1"/>
          <p:nvPr/>
        </p:nvSpPr>
        <p:spPr>
          <a:xfrm>
            <a:off x="457200" y="1143000"/>
            <a:ext cx="8229240" cy="1066320"/>
          </a:xfrm>
          <a:prstGeom prst="rect">
            <a:avLst/>
          </a:prstGeom>
          <a:noFill/>
          <a:ln>
            <a:noFill/>
          </a:ln>
        </p:spPr>
        <p:txBody>
          <a:bodyPr lIns="90000" tIns="45000" rIns="90000" bIns="45000" anchor="ctr">
            <a:normAutofit fontScale="40000"/>
          </a:bodyPr>
          <a:lstStyle/>
          <a:p>
            <a:pPr>
              <a:lnSpc>
                <a:spcPct val="100000"/>
              </a:lnSpc>
            </a:pPr>
            <a:r>
              <a:rPr lang="fr-FR" sz="4000" b="0" strike="noStrike" spc="-1">
                <a:solidFill>
                  <a:srgbClr val="424456"/>
                </a:solidFill>
                <a:latin typeface="Trebuchet MS"/>
              </a:rPr>
              <a:t>Instaurer la relation : Professionnaliser les entretiens : </a:t>
            </a:r>
            <a:br/>
            <a:endParaRPr lang="fr-FR" sz="4000" b="0" strike="noStrike" spc="-1">
              <a:solidFill>
                <a:srgbClr val="000000"/>
              </a:solidFill>
              <a:latin typeface="Georgia"/>
            </a:endParaRPr>
          </a:p>
        </p:txBody>
      </p:sp>
      <p:sp>
        <p:nvSpPr>
          <p:cNvPr id="283" name="TextShape 2"/>
          <p:cNvSpPr txBox="1"/>
          <p:nvPr/>
        </p:nvSpPr>
        <p:spPr>
          <a:xfrm>
            <a:off x="457200" y="2249280"/>
            <a:ext cx="8229240" cy="4324680"/>
          </a:xfrm>
          <a:prstGeom prst="rect">
            <a:avLst/>
          </a:prstGeom>
          <a:noFill/>
          <a:ln>
            <a:noFill/>
          </a:ln>
        </p:spPr>
        <p:txBody>
          <a:bodyPr lIns="90000" tIns="45000" rIns="90000" bIns="45000">
            <a:noAutofit/>
          </a:bodyPr>
          <a:lstStyle/>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Enjeux épistémologiques</a:t>
            </a: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Temps long/ moment clé de l’entretien</a:t>
            </a:r>
          </a:p>
          <a:p>
            <a:pPr>
              <a:lnSpc>
                <a:spcPct val="100000"/>
              </a:lnSpc>
              <a:spcBef>
                <a:spcPts val="300"/>
              </a:spcBef>
            </a:pPr>
            <a:endParaRPr lang="fr-FR" sz="2800" b="0" strike="noStrike" spc="-1">
              <a:solidFill>
                <a:srgbClr val="000000"/>
              </a:solidFill>
              <a:latin typeface="Georgia"/>
            </a:endParaRP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Professionnalisation</a:t>
            </a: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Par l’analyse de l’activité</a:t>
            </a: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Recherche compréhensive et collaborative</a:t>
            </a: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Repérer et ajuster les gestes professionnels</a:t>
            </a:r>
          </a:p>
          <a:p>
            <a:pPr>
              <a:lnSpc>
                <a:spcPct val="100000"/>
              </a:lnSpc>
              <a:spcBef>
                <a:spcPts val="300"/>
              </a:spcBef>
            </a:pPr>
            <a:endParaRPr lang="fr-FR" sz="2800" b="0" strike="noStrike" spc="-1">
              <a:solidFill>
                <a:srgbClr val="000000"/>
              </a:solidFill>
              <a:latin typeface="Georgia"/>
            </a:endParaRPr>
          </a:p>
          <a:p>
            <a:pPr>
              <a:lnSpc>
                <a:spcPct val="100000"/>
              </a:lnSpc>
              <a:spcBef>
                <a:spcPts val="300"/>
              </a:spcBef>
            </a:pPr>
            <a:endParaRPr lang="fr-FR" sz="2800" b="0" strike="noStrike" spc="-1">
              <a:solidFill>
                <a:srgbClr val="000000"/>
              </a:solidFill>
              <a:latin typeface="Georgia"/>
            </a:endParaRPr>
          </a:p>
          <a:p>
            <a:pPr>
              <a:lnSpc>
                <a:spcPct val="100000"/>
              </a:lnSpc>
              <a:spcBef>
                <a:spcPts val="300"/>
              </a:spcBef>
            </a:pPr>
            <a:endParaRPr lang="fr-FR" sz="2800" b="0" strike="noStrike" spc="-1">
              <a:solidFill>
                <a:srgbClr val="000000"/>
              </a:solidFill>
              <a:latin typeface="Georgia"/>
            </a:endParaRPr>
          </a:p>
        </p:txBody>
      </p:sp>
      <p:sp>
        <p:nvSpPr>
          <p:cNvPr id="284"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36D64BE9-DD49-441F-9DF7-554678BB9EB3}" type="slidenum">
              <a:rPr lang="fr-FR" sz="1800" b="0" strike="noStrike" spc="-1">
                <a:solidFill>
                  <a:srgbClr val="FFFFFF"/>
                </a:solidFill>
                <a:latin typeface="Georgia"/>
              </a:rPr>
              <a:t>16</a:t>
            </a:fld>
            <a:endParaRPr lang="fr-FR" sz="1800" b="0" strike="noStrike" spc="-1">
              <a:latin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 name="TextShape 1"/>
          <p:cNvSpPr txBox="1"/>
          <p:nvPr/>
        </p:nvSpPr>
        <p:spPr>
          <a:xfrm>
            <a:off x="457200" y="1143000"/>
            <a:ext cx="8229240" cy="1066320"/>
          </a:xfrm>
          <a:prstGeom prst="rect">
            <a:avLst/>
          </a:prstGeom>
          <a:noFill/>
          <a:ln>
            <a:noFill/>
          </a:ln>
        </p:spPr>
        <p:txBody>
          <a:bodyPr lIns="90000" tIns="45000" rIns="90000" bIns="45000" anchor="ctr">
            <a:noAutofit/>
          </a:bodyPr>
          <a:lstStyle/>
          <a:p>
            <a:pPr>
              <a:lnSpc>
                <a:spcPct val="100000"/>
              </a:lnSpc>
            </a:pPr>
            <a:r>
              <a:rPr lang="fr-FR" sz="4000" b="0" strike="noStrike" spc="-1">
                <a:solidFill>
                  <a:srgbClr val="424456"/>
                </a:solidFill>
                <a:latin typeface="Trebuchet MS"/>
              </a:rPr>
              <a:t>Les Gestes professionnels</a:t>
            </a:r>
          </a:p>
        </p:txBody>
      </p:sp>
      <p:sp>
        <p:nvSpPr>
          <p:cNvPr id="286" name="TextShape 2"/>
          <p:cNvSpPr txBox="1"/>
          <p:nvPr/>
        </p:nvSpPr>
        <p:spPr>
          <a:xfrm>
            <a:off x="457200" y="2249280"/>
            <a:ext cx="8229240" cy="4324680"/>
          </a:xfrm>
          <a:prstGeom prst="rect">
            <a:avLst/>
          </a:prstGeom>
          <a:noFill/>
          <a:ln>
            <a:noFill/>
          </a:ln>
        </p:spPr>
        <p:txBody>
          <a:bodyPr lIns="90000" tIns="45000" rIns="90000" bIns="45000">
            <a:noAutofit/>
          </a:bodyPr>
          <a:lstStyle/>
          <a:p>
            <a:pPr marL="658440" lvl="1" indent="-246600">
              <a:lnSpc>
                <a:spcPct val="100000"/>
              </a:lnSpc>
              <a:spcBef>
                <a:spcPts val="300"/>
              </a:spcBef>
              <a:buClr>
                <a:srgbClr val="438086"/>
              </a:buClr>
              <a:buFont typeface="Georgia"/>
              <a:buChar char="▫"/>
            </a:pPr>
            <a:r>
              <a:rPr lang="fr-FR" sz="2600" b="0" strike="noStrike" spc="-1">
                <a:solidFill>
                  <a:srgbClr val="438086"/>
                </a:solidFill>
                <a:latin typeface="Georgia"/>
              </a:rPr>
              <a:t>Le cadre théorique des gestes professionnels</a:t>
            </a:r>
            <a:endParaRPr lang="fr-FR" sz="2600" b="0" strike="noStrike" spc="-1">
              <a:solidFill>
                <a:srgbClr val="53548A"/>
              </a:solidFill>
              <a:latin typeface="Georgia"/>
            </a:endParaRPr>
          </a:p>
          <a:p>
            <a:pPr marL="658440" lvl="1" indent="-246600">
              <a:lnSpc>
                <a:spcPct val="100000"/>
              </a:lnSpc>
              <a:spcBef>
                <a:spcPts val="300"/>
              </a:spcBef>
              <a:buClr>
                <a:srgbClr val="438086"/>
              </a:buClr>
              <a:buFont typeface="Georgia"/>
              <a:buChar char="▫"/>
            </a:pPr>
            <a:r>
              <a:rPr lang="fr-FR" sz="2600" b="0" strike="noStrike" spc="-1">
                <a:solidFill>
                  <a:srgbClr val="438086"/>
                </a:solidFill>
                <a:latin typeface="Georgia"/>
              </a:rPr>
              <a:t>Méthodologie de recherche</a:t>
            </a:r>
            <a:endParaRPr lang="fr-FR" sz="2600" b="0" strike="noStrike" spc="-1">
              <a:solidFill>
                <a:srgbClr val="53548A"/>
              </a:solidFill>
              <a:latin typeface="Georgia"/>
            </a:endParaRPr>
          </a:p>
          <a:p>
            <a:pPr marL="658440" lvl="1" indent="-246600">
              <a:lnSpc>
                <a:spcPct val="100000"/>
              </a:lnSpc>
              <a:spcBef>
                <a:spcPts val="300"/>
              </a:spcBef>
              <a:buClr>
                <a:srgbClr val="438086"/>
              </a:buClr>
              <a:buFont typeface="Georgia"/>
              <a:buChar char="▫"/>
            </a:pPr>
            <a:r>
              <a:rPr lang="fr-FR" sz="2600" b="0" strike="noStrike" spc="-1">
                <a:solidFill>
                  <a:srgbClr val="438086"/>
                </a:solidFill>
                <a:latin typeface="Georgia"/>
              </a:rPr>
              <a:t>Les gestes professionnels en entretien entre un CPE et les parents d’un élève qui « ne peut pas venir à l’école »</a:t>
            </a:r>
            <a:endParaRPr lang="fr-FR" sz="2600" b="0" strike="noStrike" spc="-1">
              <a:solidFill>
                <a:srgbClr val="53548A"/>
              </a:solidFill>
              <a:latin typeface="Georgia"/>
            </a:endParaRPr>
          </a:p>
          <a:p>
            <a:pPr marL="658440" lvl="1" indent="-246600">
              <a:lnSpc>
                <a:spcPct val="100000"/>
              </a:lnSpc>
              <a:spcBef>
                <a:spcPts val="300"/>
              </a:spcBef>
              <a:buClr>
                <a:srgbClr val="438086"/>
              </a:buClr>
              <a:buFont typeface="Georgia"/>
              <a:buChar char="▫"/>
            </a:pPr>
            <a:r>
              <a:rPr lang="fr-FR" sz="2600" b="0" strike="noStrike" spc="-1">
                <a:solidFill>
                  <a:srgbClr val="438086"/>
                </a:solidFill>
                <a:latin typeface="Georgia"/>
              </a:rPr>
              <a:t>Travail de groupe : identifier les gestes professionnels en entretien ou en équipe éducative. </a:t>
            </a:r>
            <a:endParaRPr lang="fr-FR" sz="2600" b="0" strike="noStrike" spc="-1">
              <a:solidFill>
                <a:srgbClr val="53548A"/>
              </a:solidFill>
              <a:latin typeface="Georgia"/>
            </a:endParaRPr>
          </a:p>
          <a:p>
            <a:pPr>
              <a:lnSpc>
                <a:spcPct val="100000"/>
              </a:lnSpc>
              <a:spcBef>
                <a:spcPts val="300"/>
              </a:spcBef>
            </a:pPr>
            <a:endParaRPr lang="fr-FR" sz="2600" b="0" strike="noStrike" spc="-1">
              <a:solidFill>
                <a:srgbClr val="000000"/>
              </a:solidFill>
              <a:latin typeface="Georgia"/>
            </a:endParaRPr>
          </a:p>
        </p:txBody>
      </p:sp>
      <p:sp>
        <p:nvSpPr>
          <p:cNvPr id="287"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57E3639E-4FCF-4649-B530-451F451DA5E3}" type="slidenum">
              <a:rPr lang="fr-FR" sz="1800" b="0" strike="noStrike" spc="-1">
                <a:solidFill>
                  <a:srgbClr val="FFFFFF"/>
                </a:solidFill>
                <a:latin typeface="Georgia"/>
              </a:rPr>
              <a:t>17</a:t>
            </a:fld>
            <a:endParaRPr lang="fr-FR" sz="1800" b="0" strike="noStrike" spc="-1">
              <a:latin typeface="Times New Roman"/>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 name="CustomShape 1"/>
          <p:cNvSpPr/>
          <p:nvPr/>
        </p:nvSpPr>
        <p:spPr>
          <a:xfrm>
            <a:off x="457200" y="1600200"/>
            <a:ext cx="8228880" cy="4525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spcBef>
                <a:spcPts val="360"/>
              </a:spcBef>
            </a:pPr>
            <a:endParaRPr lang="fr-FR" sz="1800" b="0" strike="noStrike" spc="-1">
              <a:latin typeface="Arial"/>
            </a:endParaRPr>
          </a:p>
          <a:p>
            <a:pPr marL="743040" indent="-285120">
              <a:lnSpc>
                <a:spcPct val="100000"/>
              </a:lnSpc>
              <a:spcBef>
                <a:spcPts val="241"/>
              </a:spcBef>
            </a:pPr>
            <a:endParaRPr lang="fr-FR" sz="1800" b="0" strike="noStrike" spc="-1">
              <a:latin typeface="Arial"/>
            </a:endParaRPr>
          </a:p>
          <a:p>
            <a:pPr marL="343080" indent="-342360">
              <a:lnSpc>
                <a:spcPct val="100000"/>
              </a:lnSpc>
              <a:spcBef>
                <a:spcPts val="641"/>
              </a:spcBef>
            </a:pPr>
            <a:endParaRPr lang="fr-FR" sz="1800" b="0" strike="noStrike" spc="-1">
              <a:latin typeface="Arial"/>
            </a:endParaRPr>
          </a:p>
          <a:p>
            <a:pPr>
              <a:lnSpc>
                <a:spcPct val="100000"/>
              </a:lnSpc>
              <a:spcBef>
                <a:spcPts val="641"/>
              </a:spcBef>
            </a:pPr>
            <a:endParaRPr lang="fr-FR" sz="1800" b="0" strike="noStrike" spc="-1">
              <a:latin typeface="Arial"/>
            </a:endParaRPr>
          </a:p>
        </p:txBody>
      </p:sp>
      <p:sp>
        <p:nvSpPr>
          <p:cNvPr id="289" name="TextShape 2"/>
          <p:cNvSpPr txBox="1"/>
          <p:nvPr/>
        </p:nvSpPr>
        <p:spPr>
          <a:xfrm>
            <a:off x="457200" y="1143000"/>
            <a:ext cx="8229240" cy="1066320"/>
          </a:xfrm>
          <a:prstGeom prst="rect">
            <a:avLst/>
          </a:prstGeom>
          <a:noFill/>
          <a:ln>
            <a:noFill/>
          </a:ln>
        </p:spPr>
        <p:txBody>
          <a:bodyPr lIns="90000" tIns="45000" rIns="90000" bIns="45000" anchor="ctr">
            <a:noAutofit/>
          </a:bodyPr>
          <a:lstStyle/>
          <a:p>
            <a:pPr>
              <a:lnSpc>
                <a:spcPct val="100000"/>
              </a:lnSpc>
            </a:pPr>
            <a:r>
              <a:rPr lang="fr-FR" sz="4000" b="0" strike="noStrike" spc="-1">
                <a:solidFill>
                  <a:srgbClr val="424456"/>
                </a:solidFill>
                <a:latin typeface="Trebuchet MS"/>
              </a:rPr>
              <a:t>Les gestes professionnels</a:t>
            </a:r>
            <a:endParaRPr lang="fr-FR" sz="4000" b="0" strike="noStrike" spc="-1">
              <a:solidFill>
                <a:srgbClr val="000000"/>
              </a:solidFill>
              <a:latin typeface="Georgia"/>
            </a:endParaRPr>
          </a:p>
        </p:txBody>
      </p:sp>
      <p:sp>
        <p:nvSpPr>
          <p:cNvPr id="290" name="TextShape 3"/>
          <p:cNvSpPr txBox="1"/>
          <p:nvPr/>
        </p:nvSpPr>
        <p:spPr>
          <a:xfrm>
            <a:off x="457200" y="2249280"/>
            <a:ext cx="8229240" cy="4324680"/>
          </a:xfrm>
          <a:prstGeom prst="rect">
            <a:avLst/>
          </a:prstGeom>
          <a:noFill/>
          <a:ln>
            <a:noFill/>
          </a:ln>
        </p:spPr>
        <p:txBody>
          <a:bodyPr lIns="90000" tIns="45000" rIns="90000" bIns="45000">
            <a:normAutofit fontScale="91000"/>
          </a:bodyPr>
          <a:lstStyle/>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Travaux d’Anne Jorro</a:t>
            </a:r>
          </a:p>
          <a:p>
            <a:pPr>
              <a:lnSpc>
                <a:spcPct val="100000"/>
              </a:lnSpc>
              <a:spcBef>
                <a:spcPts val="300"/>
              </a:spcBef>
            </a:pPr>
            <a:endParaRPr lang="fr-FR" sz="2800" b="0" strike="noStrike" spc="-1">
              <a:solidFill>
                <a:srgbClr val="000000"/>
              </a:solidFill>
              <a:latin typeface="Georgia"/>
            </a:endParaRP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Définition : « Des interactions verbales et/ou corporelles, intentionnelles et conscientisées ayant une amplitude variable. » (Pana-Martin, 2018, p. 63).</a:t>
            </a:r>
          </a:p>
          <a:p>
            <a:pPr marL="658440" indent="-246600">
              <a:lnSpc>
                <a:spcPct val="100000"/>
              </a:lnSpc>
              <a:spcBef>
                <a:spcPts val="300"/>
              </a:spcBef>
            </a:pPr>
            <a:r>
              <a:rPr lang="fr-FR" sz="2600" b="0" strike="noStrike" spc="-1">
                <a:solidFill>
                  <a:srgbClr val="438086"/>
                </a:solidFill>
                <a:latin typeface="Georgia"/>
              </a:rPr>
              <a:t> </a:t>
            </a:r>
            <a:endParaRPr lang="fr-FR" sz="2600" b="0" strike="noStrike" spc="-1">
              <a:solidFill>
                <a:srgbClr val="000000"/>
              </a:solidFill>
              <a:latin typeface="Georgia"/>
            </a:endParaRPr>
          </a:p>
          <a:p>
            <a:pPr marL="658440" indent="-246600">
              <a:lnSpc>
                <a:spcPct val="100000"/>
              </a:lnSpc>
              <a:spcBef>
                <a:spcPts val="300"/>
              </a:spcBef>
            </a:pPr>
            <a:r>
              <a:rPr lang="fr-FR" sz="2600" b="0" strike="noStrike" spc="-1">
                <a:solidFill>
                  <a:srgbClr val="438086"/>
                </a:solidFill>
                <a:latin typeface="Georgia"/>
              </a:rPr>
              <a:t>« Le geste professionnel correspond à une manière de faire en fonction de la situation, dépendant de l’intention de celui qui le met en œuvre. Il vise l’efficacité dans une situation donnée. » (ibid.)</a:t>
            </a:r>
            <a:endParaRPr lang="fr-FR" sz="2600" b="0" strike="noStrike" spc="-1">
              <a:solidFill>
                <a:srgbClr val="000000"/>
              </a:solidFill>
              <a:latin typeface="Georgia"/>
            </a:endParaRPr>
          </a:p>
        </p:txBody>
      </p:sp>
      <p:sp>
        <p:nvSpPr>
          <p:cNvPr id="291" name="TextShape 4"/>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8EC93192-BB5A-4652-A6E3-1BCE28FB82CC}" type="slidenum">
              <a:rPr lang="fr-FR" sz="1800" b="0" strike="noStrike" spc="-1">
                <a:solidFill>
                  <a:srgbClr val="FFFFFF"/>
                </a:solidFill>
                <a:latin typeface="Georgia"/>
              </a:rPr>
              <a:t>18</a:t>
            </a:fld>
            <a:endParaRPr lang="fr-FR" sz="1800" b="0" strike="noStrike" spc="-1">
              <a:latin typeface="Times New Roman"/>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 name="CustomShape 1"/>
          <p:cNvSpPr/>
          <p:nvPr/>
        </p:nvSpPr>
        <p:spPr>
          <a:xfrm>
            <a:off x="457200" y="274680"/>
            <a:ext cx="8228880" cy="114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br/>
            <a:endParaRPr lang="fr-FR" sz="1800" b="0" strike="noStrike" spc="-1">
              <a:latin typeface="Arial"/>
            </a:endParaRPr>
          </a:p>
        </p:txBody>
      </p:sp>
      <p:sp>
        <p:nvSpPr>
          <p:cNvPr id="293" name="CustomShape 2"/>
          <p:cNvSpPr/>
          <p:nvPr/>
        </p:nvSpPr>
        <p:spPr>
          <a:xfrm>
            <a:off x="457200" y="1600200"/>
            <a:ext cx="8228880" cy="4525200"/>
          </a:xfrm>
          <a:prstGeom prst="rect">
            <a:avLst/>
          </a:prstGeom>
          <a:noFill/>
          <a:ln>
            <a:noFill/>
          </a:ln>
        </p:spPr>
        <p:style>
          <a:lnRef idx="0">
            <a:scrgbClr r="0" g="0" b="0"/>
          </a:lnRef>
          <a:fillRef idx="0">
            <a:scrgbClr r="0" g="0" b="0"/>
          </a:fillRef>
          <a:effectRef idx="0">
            <a:scrgbClr r="0" g="0" b="0"/>
          </a:effectRef>
          <a:fontRef idx="minor"/>
        </p:style>
      </p:sp>
      <p:sp>
        <p:nvSpPr>
          <p:cNvPr id="294" name="TextShape 3"/>
          <p:cNvSpPr txBox="1"/>
          <p:nvPr/>
        </p:nvSpPr>
        <p:spPr>
          <a:xfrm>
            <a:off x="457200" y="1143000"/>
            <a:ext cx="8229240" cy="1066320"/>
          </a:xfrm>
          <a:prstGeom prst="rect">
            <a:avLst/>
          </a:prstGeom>
          <a:noFill/>
          <a:ln>
            <a:noFill/>
          </a:ln>
        </p:spPr>
        <p:txBody>
          <a:bodyPr lIns="90000" tIns="45000" rIns="90000" bIns="45000" anchor="ctr">
            <a:noAutofit/>
          </a:bodyPr>
          <a:lstStyle/>
          <a:p>
            <a:endParaRPr lang="fr-FR" sz="1800" b="0" strike="noStrike" spc="-1">
              <a:solidFill>
                <a:srgbClr val="000000"/>
              </a:solidFill>
              <a:latin typeface="Georgia"/>
            </a:endParaRPr>
          </a:p>
        </p:txBody>
      </p:sp>
      <p:sp>
        <p:nvSpPr>
          <p:cNvPr id="295" name="TextShape 4"/>
          <p:cNvSpPr txBox="1"/>
          <p:nvPr/>
        </p:nvSpPr>
        <p:spPr>
          <a:xfrm>
            <a:off x="457200" y="2249280"/>
            <a:ext cx="8229240" cy="4324680"/>
          </a:xfrm>
          <a:prstGeom prst="rect">
            <a:avLst/>
          </a:prstGeom>
          <a:noFill/>
          <a:ln>
            <a:noFill/>
          </a:ln>
        </p:spPr>
        <p:txBody>
          <a:bodyPr lIns="90000" tIns="45000" rIns="90000" bIns="45000">
            <a:normAutofit/>
          </a:bodyPr>
          <a:lstStyle/>
          <a:p>
            <a:pPr marL="1008360" lvl="2" indent="-285120">
              <a:lnSpc>
                <a:spcPct val="100000"/>
              </a:lnSpc>
              <a:spcBef>
                <a:spcPts val="360"/>
              </a:spcBef>
              <a:buClr>
                <a:srgbClr val="000000"/>
              </a:buClr>
              <a:buFont typeface="Arial"/>
              <a:buChar char="•"/>
            </a:pPr>
            <a:r>
              <a:rPr lang="fr-FR" sz="1800" b="0" strike="noStrike" spc="-1">
                <a:solidFill>
                  <a:srgbClr val="000000"/>
                </a:solidFill>
                <a:latin typeface="Georgia"/>
              </a:rPr>
              <a:t>dans </a:t>
            </a:r>
            <a:r>
              <a:rPr lang="fr-FR" sz="1800" b="0" u="sng" strike="noStrike" spc="-1">
                <a:solidFill>
                  <a:srgbClr val="000000"/>
                </a:solidFill>
                <a:uFillTx/>
                <a:latin typeface="Georgia"/>
              </a:rPr>
              <a:t>leur aspect opératoire</a:t>
            </a:r>
            <a:r>
              <a:rPr lang="fr-FR" sz="1800" b="0" strike="noStrike" spc="-1">
                <a:solidFill>
                  <a:srgbClr val="000000"/>
                </a:solidFill>
                <a:latin typeface="Georgia"/>
              </a:rPr>
              <a:t> : « manière de faire reconnue par les acteurs », </a:t>
            </a:r>
            <a:endParaRPr lang="fr-FR" sz="1800" b="0" strike="noStrike" spc="-1">
              <a:solidFill>
                <a:srgbClr val="53548A"/>
              </a:solidFill>
              <a:latin typeface="Georgia"/>
            </a:endParaRPr>
          </a:p>
          <a:p>
            <a:pPr marL="1143000" lvl="2" indent="-227880">
              <a:lnSpc>
                <a:spcPct val="100000"/>
              </a:lnSpc>
              <a:spcBef>
                <a:spcPts val="281"/>
              </a:spcBef>
              <a:buClr>
                <a:srgbClr val="000000"/>
              </a:buClr>
              <a:buFont typeface="Arial"/>
              <a:buChar char="•"/>
            </a:pPr>
            <a:r>
              <a:rPr lang="fr-FR" sz="2000" b="0" u="sng" strike="noStrike" spc="-1">
                <a:solidFill>
                  <a:srgbClr val="000000"/>
                </a:solidFill>
                <a:uFillTx/>
                <a:latin typeface="Georgia"/>
              </a:rPr>
              <a:t>leur aspect symbolique</a:t>
            </a:r>
            <a:r>
              <a:rPr lang="fr-FR" sz="2000" b="0" strike="noStrike" spc="-1">
                <a:solidFill>
                  <a:srgbClr val="000000"/>
                </a:solidFill>
                <a:latin typeface="Georgia"/>
              </a:rPr>
              <a:t> : intentions et interprétations, </a:t>
            </a:r>
            <a:endParaRPr lang="fr-FR" sz="2000" b="0" strike="noStrike" spc="-1">
              <a:solidFill>
                <a:srgbClr val="53548A"/>
              </a:solidFill>
              <a:latin typeface="Georgia"/>
            </a:endParaRPr>
          </a:p>
          <a:p>
            <a:pPr marL="1143000" lvl="2" indent="-227880">
              <a:lnSpc>
                <a:spcPct val="100000"/>
              </a:lnSpc>
              <a:spcBef>
                <a:spcPts val="281"/>
              </a:spcBef>
              <a:buClr>
                <a:srgbClr val="000000"/>
              </a:buClr>
              <a:buFont typeface="Arial"/>
              <a:buChar char="•"/>
            </a:pPr>
            <a:r>
              <a:rPr lang="fr-FR" sz="2000" b="0" strike="noStrike" spc="-1">
                <a:solidFill>
                  <a:srgbClr val="000000"/>
                </a:solidFill>
                <a:latin typeface="Georgia"/>
              </a:rPr>
              <a:t>et </a:t>
            </a:r>
            <a:r>
              <a:rPr lang="fr-FR" sz="2000" b="0" u="sng" strike="noStrike" spc="-1">
                <a:solidFill>
                  <a:srgbClr val="000000"/>
                </a:solidFill>
                <a:uFillTx/>
                <a:latin typeface="Georgia"/>
              </a:rPr>
              <a:t>leur amplitude</a:t>
            </a:r>
            <a:r>
              <a:rPr lang="fr-FR" sz="2000" b="0" strike="noStrike" spc="-1">
                <a:solidFill>
                  <a:srgbClr val="000000"/>
                </a:solidFill>
                <a:latin typeface="Georgia"/>
              </a:rPr>
              <a:t> : le potentiel du geste, son efficacité d’un point de vue professionnel (ibid., p. 63).</a:t>
            </a:r>
            <a:endParaRPr lang="fr-FR" sz="2000" b="0" strike="noStrike" spc="-1">
              <a:solidFill>
                <a:srgbClr val="53548A"/>
              </a:solidFill>
              <a:latin typeface="Georgia"/>
            </a:endParaRPr>
          </a:p>
          <a:p>
            <a:pPr>
              <a:lnSpc>
                <a:spcPct val="100000"/>
              </a:lnSpc>
              <a:spcBef>
                <a:spcPts val="641"/>
              </a:spcBef>
            </a:pPr>
            <a:endParaRPr lang="fr-FR" sz="2000" b="0" strike="noStrike" spc="-1">
              <a:solidFill>
                <a:srgbClr val="000000"/>
              </a:solidFill>
              <a:latin typeface="Georgia"/>
            </a:endParaRPr>
          </a:p>
          <a:p>
            <a:pPr marL="743040" lvl="1" indent="-285120">
              <a:lnSpc>
                <a:spcPct val="100000"/>
              </a:lnSpc>
              <a:spcBef>
                <a:spcPts val="360"/>
              </a:spcBef>
              <a:buClr>
                <a:srgbClr val="000000"/>
              </a:buClr>
              <a:buFont typeface="Arial"/>
              <a:buChar char="•"/>
            </a:pPr>
            <a:r>
              <a:rPr lang="fr-FR" sz="2000" b="0" strike="noStrike" spc="-1">
                <a:solidFill>
                  <a:srgbClr val="000000"/>
                </a:solidFill>
                <a:latin typeface="Georgia"/>
              </a:rPr>
              <a:t>4 gestes issus de l’étude de Pana-Martin : </a:t>
            </a:r>
            <a:endParaRPr lang="fr-FR" sz="2000" b="0" strike="noStrike" spc="-1">
              <a:solidFill>
                <a:srgbClr val="53548A"/>
              </a:solidFill>
              <a:latin typeface="Georgia"/>
            </a:endParaRPr>
          </a:p>
          <a:p>
            <a:pPr marL="743040" lvl="1" indent="-285120">
              <a:lnSpc>
                <a:spcPct val="100000"/>
              </a:lnSpc>
              <a:spcBef>
                <a:spcPts val="360"/>
              </a:spcBef>
              <a:buClr>
                <a:srgbClr val="000000"/>
              </a:buClr>
              <a:buFont typeface="Arial"/>
              <a:buChar char="•"/>
            </a:pPr>
            <a:r>
              <a:rPr lang="fr-FR" sz="2000" b="0" strike="noStrike" spc="-1">
                <a:solidFill>
                  <a:srgbClr val="000000"/>
                </a:solidFill>
                <a:latin typeface="Georgia"/>
              </a:rPr>
              <a:t>geste professionnel de questionnement, </a:t>
            </a:r>
            <a:endParaRPr lang="fr-FR" sz="2000" b="0" strike="noStrike" spc="-1">
              <a:solidFill>
                <a:srgbClr val="53548A"/>
              </a:solidFill>
              <a:latin typeface="Georgia"/>
            </a:endParaRPr>
          </a:p>
          <a:p>
            <a:pPr marL="743040" lvl="1" indent="-285120">
              <a:lnSpc>
                <a:spcPct val="100000"/>
              </a:lnSpc>
              <a:spcBef>
                <a:spcPts val="360"/>
              </a:spcBef>
              <a:buClr>
                <a:srgbClr val="000000"/>
              </a:buClr>
              <a:buFont typeface="Arial"/>
              <a:buChar char="•"/>
            </a:pPr>
            <a:r>
              <a:rPr lang="fr-FR" sz="2000" b="0" strike="noStrike" spc="-1">
                <a:solidFill>
                  <a:srgbClr val="000000"/>
                </a:solidFill>
                <a:latin typeface="Georgia"/>
              </a:rPr>
              <a:t>geste d’écoute, </a:t>
            </a:r>
            <a:endParaRPr lang="fr-FR" sz="2000" b="0" strike="noStrike" spc="-1">
              <a:solidFill>
                <a:srgbClr val="53548A"/>
              </a:solidFill>
              <a:latin typeface="Georgia"/>
            </a:endParaRPr>
          </a:p>
          <a:p>
            <a:pPr marL="743040" lvl="1" indent="-285120">
              <a:lnSpc>
                <a:spcPct val="100000"/>
              </a:lnSpc>
              <a:spcBef>
                <a:spcPts val="360"/>
              </a:spcBef>
              <a:buClr>
                <a:srgbClr val="000000"/>
              </a:buClr>
              <a:buFont typeface="Arial"/>
              <a:buChar char="•"/>
            </a:pPr>
            <a:r>
              <a:rPr lang="fr-FR" sz="2000" b="0" strike="noStrike" spc="-1">
                <a:solidFill>
                  <a:srgbClr val="000000"/>
                </a:solidFill>
                <a:latin typeface="Georgia"/>
              </a:rPr>
              <a:t>geste de cadrage, </a:t>
            </a:r>
            <a:endParaRPr lang="fr-FR" sz="2000" b="0" strike="noStrike" spc="-1">
              <a:solidFill>
                <a:srgbClr val="53548A"/>
              </a:solidFill>
              <a:latin typeface="Georgia"/>
            </a:endParaRPr>
          </a:p>
          <a:p>
            <a:pPr marL="743040" lvl="1" indent="-285120">
              <a:lnSpc>
                <a:spcPct val="100000"/>
              </a:lnSpc>
              <a:spcBef>
                <a:spcPts val="360"/>
              </a:spcBef>
              <a:buClr>
                <a:srgbClr val="000000"/>
              </a:buClr>
              <a:buFont typeface="Arial"/>
              <a:buChar char="•"/>
            </a:pPr>
            <a:r>
              <a:rPr lang="fr-FR" sz="2000" b="0" strike="noStrike" spc="-1">
                <a:solidFill>
                  <a:srgbClr val="000000"/>
                </a:solidFill>
                <a:latin typeface="Georgia"/>
              </a:rPr>
              <a:t>geste de problématisation.</a:t>
            </a:r>
            <a:endParaRPr lang="fr-FR" sz="2000" b="0" strike="noStrike" spc="-1">
              <a:solidFill>
                <a:srgbClr val="53548A"/>
              </a:solidFill>
              <a:latin typeface="Georgia"/>
            </a:endParaRPr>
          </a:p>
          <a:p>
            <a:pPr>
              <a:lnSpc>
                <a:spcPct val="100000"/>
              </a:lnSpc>
              <a:spcBef>
                <a:spcPts val="360"/>
              </a:spcBef>
            </a:pPr>
            <a:endParaRPr lang="fr-FR" sz="2000" b="0" strike="noStrike" spc="-1">
              <a:solidFill>
                <a:srgbClr val="000000"/>
              </a:solidFill>
              <a:latin typeface="Georgia"/>
            </a:endParaRPr>
          </a:p>
          <a:p>
            <a:pPr marL="743040" lvl="1" indent="-285120">
              <a:lnSpc>
                <a:spcPct val="100000"/>
              </a:lnSpc>
              <a:spcBef>
                <a:spcPts val="360"/>
              </a:spcBef>
              <a:buClr>
                <a:srgbClr val="000000"/>
              </a:buClr>
              <a:buFont typeface="Arial"/>
              <a:buChar char="•"/>
            </a:pPr>
            <a:r>
              <a:rPr lang="fr-FR" sz="2000" b="0" strike="noStrike" spc="-1">
                <a:solidFill>
                  <a:srgbClr val="000000"/>
                </a:solidFill>
                <a:latin typeface="Georgia"/>
              </a:rPr>
              <a:t>Le geste d’accueil</a:t>
            </a:r>
            <a:endParaRPr lang="fr-FR" sz="2000" b="0" strike="noStrike" spc="-1">
              <a:solidFill>
                <a:srgbClr val="53548A"/>
              </a:solidFill>
              <a:latin typeface="Georgia"/>
            </a:endParaRPr>
          </a:p>
          <a:p>
            <a:pPr>
              <a:lnSpc>
                <a:spcPct val="100000"/>
              </a:lnSpc>
              <a:spcBef>
                <a:spcPts val="300"/>
              </a:spcBef>
            </a:pPr>
            <a:endParaRPr lang="fr-FR" sz="2000" b="0" strike="noStrike" spc="-1">
              <a:solidFill>
                <a:srgbClr val="000000"/>
              </a:solidFill>
              <a:latin typeface="Georgia"/>
            </a:endParaRPr>
          </a:p>
        </p:txBody>
      </p:sp>
      <p:sp>
        <p:nvSpPr>
          <p:cNvPr id="296" name="TextShape 5"/>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EC28F406-84E0-41C0-95C1-C2C8BFCD94FF}" type="slidenum">
              <a:rPr lang="fr-FR" sz="1800" b="0" strike="noStrike" spc="-1">
                <a:solidFill>
                  <a:srgbClr val="FFFFFF"/>
                </a:solidFill>
                <a:latin typeface="Georgia"/>
              </a:rPr>
              <a:t>19</a:t>
            </a:fld>
            <a:endParaRPr lang="fr-FR" sz="1800" b="0" strike="noStrike" spc="-1">
              <a:latin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 name="TextShape 1"/>
          <p:cNvSpPr txBox="1"/>
          <p:nvPr/>
        </p:nvSpPr>
        <p:spPr>
          <a:xfrm>
            <a:off x="457200" y="1143000"/>
            <a:ext cx="8229240" cy="1066320"/>
          </a:xfrm>
          <a:prstGeom prst="rect">
            <a:avLst/>
          </a:prstGeom>
          <a:noFill/>
          <a:ln>
            <a:noFill/>
          </a:ln>
        </p:spPr>
        <p:txBody>
          <a:bodyPr lIns="90000" tIns="45000" rIns="90000" bIns="45000" anchor="ctr">
            <a:normAutofit/>
          </a:bodyPr>
          <a:lstStyle/>
          <a:p>
            <a:pPr>
              <a:lnSpc>
                <a:spcPct val="100000"/>
              </a:lnSpc>
            </a:pPr>
            <a:r>
              <a:rPr lang="fr-FR" sz="4000" b="0" strike="noStrike" spc="-1">
                <a:solidFill>
                  <a:srgbClr val="424456"/>
                </a:solidFill>
                <a:latin typeface="Trebuchet MS"/>
              </a:rPr>
              <a:t>Introduction </a:t>
            </a:r>
            <a:endParaRPr lang="fr-FR" sz="4000" b="0" strike="noStrike" spc="-1">
              <a:solidFill>
                <a:srgbClr val="000000"/>
              </a:solidFill>
              <a:latin typeface="Georgia"/>
            </a:endParaRPr>
          </a:p>
        </p:txBody>
      </p:sp>
      <p:sp>
        <p:nvSpPr>
          <p:cNvPr id="240" name="TextShape 2"/>
          <p:cNvSpPr txBox="1"/>
          <p:nvPr/>
        </p:nvSpPr>
        <p:spPr>
          <a:xfrm>
            <a:off x="457200" y="2249280"/>
            <a:ext cx="8229240" cy="4324680"/>
          </a:xfrm>
          <a:prstGeom prst="rect">
            <a:avLst/>
          </a:prstGeom>
          <a:noFill/>
          <a:ln>
            <a:noFill/>
          </a:ln>
        </p:spPr>
        <p:txBody>
          <a:bodyPr lIns="90000" tIns="45000" rIns="90000" bIns="45000">
            <a:noAutofit/>
          </a:bodyPr>
          <a:lstStyle/>
          <a:p>
            <a:pPr>
              <a:lnSpc>
                <a:spcPct val="100000"/>
              </a:lnSpc>
              <a:spcBef>
                <a:spcPts val="300"/>
              </a:spcBef>
            </a:pPr>
            <a:endParaRPr lang="fr-FR" sz="2800" b="0" strike="noStrike" spc="-1">
              <a:solidFill>
                <a:srgbClr val="000000"/>
              </a:solidFill>
              <a:latin typeface="Georgia"/>
            </a:endParaRP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Une question de métier</a:t>
            </a:r>
          </a:p>
          <a:p>
            <a:pPr marL="923400" indent="-219240">
              <a:lnSpc>
                <a:spcPct val="100000"/>
              </a:lnSpc>
              <a:spcBef>
                <a:spcPts val="300"/>
              </a:spcBef>
            </a:pPr>
            <a:r>
              <a:rPr lang="fr-FR" sz="2400" b="0" i="1" strike="noStrike" spc="-1">
                <a:solidFill>
                  <a:srgbClr val="53548A"/>
                </a:solidFill>
                <a:latin typeface="Georgia"/>
              </a:rPr>
              <a:t>Des élèves qui ne peuvent pas venir à l’école</a:t>
            </a:r>
            <a:endParaRPr lang="fr-FR" sz="2400" b="0" strike="noStrike" spc="-1">
              <a:solidFill>
                <a:srgbClr val="000000"/>
              </a:solidFill>
              <a:latin typeface="Georgia"/>
            </a:endParaRPr>
          </a:p>
          <a:p>
            <a:pPr>
              <a:lnSpc>
                <a:spcPct val="100000"/>
              </a:lnSpc>
              <a:spcBef>
                <a:spcPts val="300"/>
              </a:spcBef>
            </a:pPr>
            <a:endParaRPr lang="fr-FR" sz="2400" b="0" strike="noStrike" spc="-1">
              <a:solidFill>
                <a:srgbClr val="000000"/>
              </a:solidFill>
              <a:latin typeface="Georgia"/>
            </a:endParaRP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Notre démarche : </a:t>
            </a:r>
          </a:p>
          <a:p>
            <a:pPr marL="923400" lvl="2" indent="-219240">
              <a:lnSpc>
                <a:spcPct val="100000"/>
              </a:lnSpc>
              <a:spcBef>
                <a:spcPts val="300"/>
              </a:spcBef>
              <a:buClr>
                <a:srgbClr val="53548A"/>
              </a:buClr>
              <a:buFont typeface="Wingdings 2" charset="2"/>
              <a:buChar char=""/>
            </a:pPr>
            <a:r>
              <a:rPr lang="fr-FR" sz="2400" b="0" strike="noStrike" spc="-1">
                <a:solidFill>
                  <a:srgbClr val="53548A"/>
                </a:solidFill>
                <a:latin typeface="Georgia"/>
              </a:rPr>
              <a:t>Contexte, cadre réglementaire, apports de la recherche</a:t>
            </a:r>
          </a:p>
          <a:p>
            <a:pPr marL="923400" lvl="2" indent="-219240">
              <a:lnSpc>
                <a:spcPct val="100000"/>
              </a:lnSpc>
              <a:spcBef>
                <a:spcPts val="300"/>
              </a:spcBef>
              <a:buClr>
                <a:srgbClr val="53548A"/>
              </a:buClr>
              <a:buFont typeface="Wingdings 2" charset="2"/>
              <a:buChar char=""/>
            </a:pPr>
            <a:r>
              <a:rPr lang="fr-FR" sz="2400" b="0" strike="noStrike" spc="-1">
                <a:solidFill>
                  <a:srgbClr val="53548A"/>
                </a:solidFill>
                <a:latin typeface="Georgia"/>
              </a:rPr>
              <a:t>Démarche compréhensive, analyse de l’activité</a:t>
            </a:r>
          </a:p>
          <a:p>
            <a:pPr marL="923400" lvl="2" indent="-219240">
              <a:lnSpc>
                <a:spcPct val="100000"/>
              </a:lnSpc>
              <a:spcBef>
                <a:spcPts val="300"/>
              </a:spcBef>
              <a:buClr>
                <a:srgbClr val="53548A"/>
              </a:buClr>
              <a:buFont typeface="Wingdings 2" charset="2"/>
              <a:buChar char=""/>
            </a:pPr>
            <a:r>
              <a:rPr lang="fr-FR" sz="2400" b="0" strike="noStrike" spc="-1">
                <a:solidFill>
                  <a:srgbClr val="53548A"/>
                </a:solidFill>
                <a:latin typeface="Georgia"/>
              </a:rPr>
              <a:t>Enjeux et perspectives. </a:t>
            </a:r>
          </a:p>
          <a:p>
            <a:pPr marL="658440" indent="-246600">
              <a:lnSpc>
                <a:spcPct val="100000"/>
              </a:lnSpc>
              <a:spcBef>
                <a:spcPts val="300"/>
              </a:spcBef>
            </a:pPr>
            <a:endParaRPr lang="fr-FR" sz="2400" b="0" strike="noStrike" spc="-1">
              <a:solidFill>
                <a:srgbClr val="000000"/>
              </a:solidFill>
              <a:latin typeface="Georgia"/>
            </a:endParaRPr>
          </a:p>
          <a:p>
            <a:endParaRPr lang="fr-FR" sz="2400" b="0" strike="noStrike" spc="-1">
              <a:solidFill>
                <a:srgbClr val="000000"/>
              </a:solidFill>
              <a:latin typeface="Georgia"/>
            </a:endParaRPr>
          </a:p>
        </p:txBody>
      </p:sp>
      <p:sp>
        <p:nvSpPr>
          <p:cNvPr id="241"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B85DE669-87B9-403A-A447-D142F0DF682E}" type="slidenum">
              <a:rPr lang="fr-FR" sz="1800" b="0" strike="noStrike" spc="-1">
                <a:solidFill>
                  <a:srgbClr val="FFFFFF"/>
                </a:solidFill>
                <a:latin typeface="Georgia"/>
              </a:rPr>
              <a:t>2</a:t>
            </a:fld>
            <a:endParaRPr lang="fr-FR" sz="1800" b="0" strike="noStrike" spc="-1">
              <a:latin typeface="Times New Roman"/>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TextShape 1"/>
          <p:cNvSpPr txBox="1"/>
          <p:nvPr/>
        </p:nvSpPr>
        <p:spPr>
          <a:xfrm>
            <a:off x="457200" y="1143000"/>
            <a:ext cx="8229240" cy="1066320"/>
          </a:xfrm>
          <a:prstGeom prst="rect">
            <a:avLst/>
          </a:prstGeom>
          <a:noFill/>
          <a:ln>
            <a:noFill/>
          </a:ln>
        </p:spPr>
        <p:txBody>
          <a:bodyPr lIns="90000" tIns="45000" rIns="90000" bIns="45000" anchor="ctr">
            <a:normAutofit fontScale="74000"/>
          </a:bodyPr>
          <a:lstStyle/>
          <a:p>
            <a:pPr>
              <a:lnSpc>
                <a:spcPct val="100000"/>
              </a:lnSpc>
            </a:pPr>
            <a:r>
              <a:rPr lang="fr-FR" sz="4000" b="0" strike="noStrike" spc="-1">
                <a:solidFill>
                  <a:srgbClr val="424456"/>
                </a:solidFill>
                <a:latin typeface="Trebuchet MS"/>
              </a:rPr>
              <a:t>Méthodologie </a:t>
            </a:r>
            <a:br/>
            <a:endParaRPr lang="fr-FR" sz="4000" b="0" strike="noStrike" spc="-1">
              <a:solidFill>
                <a:srgbClr val="000000"/>
              </a:solidFill>
              <a:latin typeface="Georgia"/>
            </a:endParaRPr>
          </a:p>
        </p:txBody>
      </p:sp>
      <p:sp>
        <p:nvSpPr>
          <p:cNvPr id="298" name="TextShape 2"/>
          <p:cNvSpPr txBox="1"/>
          <p:nvPr/>
        </p:nvSpPr>
        <p:spPr>
          <a:xfrm>
            <a:off x="457200" y="2249280"/>
            <a:ext cx="8229240" cy="4324680"/>
          </a:xfrm>
          <a:prstGeom prst="rect">
            <a:avLst/>
          </a:prstGeom>
          <a:noFill/>
          <a:ln>
            <a:noFill/>
          </a:ln>
        </p:spPr>
        <p:txBody>
          <a:bodyPr lIns="90000" tIns="45000" rIns="90000" bIns="45000">
            <a:normAutofit fontScale="88000"/>
          </a:bodyPr>
          <a:lstStyle/>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Analyse de l’activité </a:t>
            </a: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Recueil de données  </a:t>
            </a:r>
          </a:p>
          <a:p>
            <a:pPr marL="658440" lvl="1" indent="-246600">
              <a:lnSpc>
                <a:spcPct val="100000"/>
              </a:lnSpc>
              <a:spcBef>
                <a:spcPts val="300"/>
              </a:spcBef>
              <a:buClr>
                <a:srgbClr val="438086"/>
              </a:buClr>
              <a:buFont typeface="Georgia"/>
              <a:buChar char="▫"/>
            </a:pPr>
            <a:r>
              <a:rPr lang="fr-FR" sz="2600" b="0" strike="noStrike" spc="-1">
                <a:solidFill>
                  <a:srgbClr val="438086"/>
                </a:solidFill>
                <a:latin typeface="Georgia"/>
              </a:rPr>
              <a:t>3 entretiens d’explicitation (Vermersch, 2003)</a:t>
            </a:r>
            <a:endParaRPr lang="fr-FR" sz="2600" b="0" strike="noStrike" spc="-1">
              <a:solidFill>
                <a:srgbClr val="53548A"/>
              </a:solidFill>
              <a:latin typeface="Georgia"/>
            </a:endParaRPr>
          </a:p>
          <a:p>
            <a:pPr marL="658440" lvl="1" indent="-246600">
              <a:lnSpc>
                <a:spcPct val="100000"/>
              </a:lnSpc>
              <a:spcBef>
                <a:spcPts val="300"/>
              </a:spcBef>
              <a:buClr>
                <a:srgbClr val="438086"/>
              </a:buClr>
              <a:buFont typeface="Georgia"/>
              <a:buChar char="▫"/>
            </a:pPr>
            <a:r>
              <a:rPr lang="fr-FR" sz="2600" b="0" strike="noStrike" spc="-1">
                <a:solidFill>
                  <a:srgbClr val="438086"/>
                </a:solidFill>
                <a:latin typeface="Georgia"/>
              </a:rPr>
              <a:t>Entretien de confrontation croisée</a:t>
            </a:r>
            <a:endParaRPr lang="fr-FR" sz="2600" b="0" strike="noStrike" spc="-1">
              <a:solidFill>
                <a:srgbClr val="53548A"/>
              </a:solidFill>
              <a:latin typeface="Georgia"/>
            </a:endParaRP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Analyse des données (Bardin, 2013)</a:t>
            </a:r>
          </a:p>
          <a:p>
            <a:pPr marL="658440" lvl="1" indent="-246600">
              <a:lnSpc>
                <a:spcPct val="100000"/>
              </a:lnSpc>
              <a:spcBef>
                <a:spcPts val="300"/>
              </a:spcBef>
              <a:buClr>
                <a:srgbClr val="438086"/>
              </a:buClr>
              <a:buFont typeface="Georgia"/>
              <a:buChar char="▫"/>
            </a:pPr>
            <a:r>
              <a:rPr lang="fr-FR" sz="2600" b="0" strike="noStrike" spc="-1">
                <a:solidFill>
                  <a:srgbClr val="438086"/>
                </a:solidFill>
                <a:latin typeface="Georgia"/>
              </a:rPr>
              <a:t>transcriptions </a:t>
            </a:r>
            <a:endParaRPr lang="fr-FR" sz="2600" b="0" strike="noStrike" spc="-1">
              <a:solidFill>
                <a:srgbClr val="53548A"/>
              </a:solidFill>
              <a:latin typeface="Georgia"/>
            </a:endParaRPr>
          </a:p>
          <a:p>
            <a:pPr marL="658440" lvl="1" indent="-246600">
              <a:lnSpc>
                <a:spcPct val="100000"/>
              </a:lnSpc>
              <a:spcBef>
                <a:spcPts val="300"/>
              </a:spcBef>
              <a:buClr>
                <a:srgbClr val="438086"/>
              </a:buClr>
              <a:buFont typeface="Georgia"/>
              <a:buChar char="▫"/>
            </a:pPr>
            <a:r>
              <a:rPr lang="fr-FR" sz="2600" b="0" strike="noStrike" spc="-1">
                <a:solidFill>
                  <a:srgbClr val="438086"/>
                </a:solidFill>
                <a:latin typeface="Georgia"/>
              </a:rPr>
              <a:t>analyse de contenu thématique par les gestes professionnels</a:t>
            </a:r>
            <a:endParaRPr lang="fr-FR" sz="2600" b="0" strike="noStrike" spc="-1">
              <a:solidFill>
                <a:srgbClr val="53548A"/>
              </a:solidFill>
              <a:latin typeface="Georgia"/>
            </a:endParaRPr>
          </a:p>
          <a:p>
            <a:pPr marL="658440" lvl="1" indent="-246600">
              <a:lnSpc>
                <a:spcPct val="100000"/>
              </a:lnSpc>
              <a:spcBef>
                <a:spcPts val="300"/>
              </a:spcBef>
              <a:buClr>
                <a:srgbClr val="438086"/>
              </a:buClr>
              <a:buFont typeface="Georgia"/>
              <a:buChar char="▫"/>
            </a:pPr>
            <a:r>
              <a:rPr lang="fr-FR" sz="2600" b="0" strike="noStrike" spc="-1">
                <a:solidFill>
                  <a:srgbClr val="438086"/>
                </a:solidFill>
                <a:latin typeface="Georgia"/>
              </a:rPr>
              <a:t>analyse thématique par type de relation</a:t>
            </a:r>
            <a:endParaRPr lang="fr-FR" sz="2600" b="0" strike="noStrike" spc="-1">
              <a:solidFill>
                <a:srgbClr val="53548A"/>
              </a:solidFill>
              <a:latin typeface="Georgia"/>
            </a:endParaRP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Description dans sémantique familière de l’action et langage des modèles (Sensevy, 2011) </a:t>
            </a:r>
          </a:p>
          <a:p>
            <a:endParaRPr lang="fr-FR" sz="2800" b="0" strike="noStrike" spc="-1">
              <a:solidFill>
                <a:srgbClr val="000000"/>
              </a:solidFill>
              <a:latin typeface="Georgia"/>
            </a:endParaRPr>
          </a:p>
        </p:txBody>
      </p:sp>
      <p:sp>
        <p:nvSpPr>
          <p:cNvPr id="299"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8542DABC-112C-4B05-82EF-07645EEF1AC2}" type="slidenum">
              <a:rPr lang="fr-FR" sz="1800" b="0" strike="noStrike" spc="-1">
                <a:solidFill>
                  <a:srgbClr val="FFFFFF"/>
                </a:solidFill>
                <a:latin typeface="Georgia"/>
              </a:rPr>
              <a:t>20</a:t>
            </a:fld>
            <a:endParaRPr lang="fr-FR" sz="1800" b="0" strike="noStrike" spc="-1">
              <a:latin typeface="Times New Roman"/>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 name="TextShape 1"/>
          <p:cNvSpPr txBox="1"/>
          <p:nvPr/>
        </p:nvSpPr>
        <p:spPr>
          <a:xfrm>
            <a:off x="457200" y="1143000"/>
            <a:ext cx="8229240" cy="1066320"/>
          </a:xfrm>
          <a:prstGeom prst="rect">
            <a:avLst/>
          </a:prstGeom>
          <a:noFill/>
          <a:ln>
            <a:noFill/>
          </a:ln>
        </p:spPr>
        <p:txBody>
          <a:bodyPr lIns="90000" tIns="45000" rIns="90000" bIns="45000" anchor="ctr">
            <a:noAutofit/>
          </a:bodyPr>
          <a:lstStyle/>
          <a:p>
            <a:pPr>
              <a:lnSpc>
                <a:spcPct val="100000"/>
              </a:lnSpc>
            </a:pPr>
            <a:r>
              <a:rPr lang="fr-FR" sz="4000" b="0" strike="noStrike" spc="-1">
                <a:solidFill>
                  <a:srgbClr val="424456"/>
                </a:solidFill>
                <a:latin typeface="Trebuchet MS"/>
              </a:rPr>
              <a:t>Geste de questionnement</a:t>
            </a:r>
            <a:endParaRPr lang="fr-FR" sz="4000" b="0" strike="noStrike" spc="-1">
              <a:solidFill>
                <a:srgbClr val="000000"/>
              </a:solidFill>
              <a:latin typeface="Georgia"/>
            </a:endParaRPr>
          </a:p>
        </p:txBody>
      </p:sp>
      <p:sp>
        <p:nvSpPr>
          <p:cNvPr id="301" name="TextShape 2"/>
          <p:cNvSpPr txBox="1"/>
          <p:nvPr/>
        </p:nvSpPr>
        <p:spPr>
          <a:xfrm>
            <a:off x="457200" y="2249280"/>
            <a:ext cx="8229240" cy="4324680"/>
          </a:xfrm>
          <a:prstGeom prst="rect">
            <a:avLst/>
          </a:prstGeom>
          <a:noFill/>
          <a:ln>
            <a:noFill/>
          </a:ln>
        </p:spPr>
        <p:txBody>
          <a:bodyPr lIns="90000" tIns="45000" rIns="90000" bIns="45000">
            <a:noAutofit/>
          </a:bodyPr>
          <a:lstStyle/>
          <a:p>
            <a:pPr marL="365760" indent="-255600">
              <a:lnSpc>
                <a:spcPct val="100000"/>
              </a:lnSpc>
              <a:spcBef>
                <a:spcPts val="300"/>
              </a:spcBef>
              <a:buClr>
                <a:srgbClr val="A04DA3"/>
              </a:buClr>
              <a:buFont typeface="Georgia"/>
              <a:buChar char="•"/>
            </a:pPr>
            <a:r>
              <a:rPr lang="fr-FR" sz="2400" b="0" strike="noStrike" spc="-1">
                <a:solidFill>
                  <a:srgbClr val="000000"/>
                </a:solidFill>
                <a:latin typeface="Georgia"/>
              </a:rPr>
              <a:t>Le geste de questionnement peut être repéré par les verbes d’action utilisés `</a:t>
            </a:r>
          </a:p>
          <a:p>
            <a:pPr marL="658440" lvl="1" indent="-246600">
              <a:lnSpc>
                <a:spcPct val="100000"/>
              </a:lnSpc>
              <a:spcBef>
                <a:spcPts val="300"/>
              </a:spcBef>
              <a:buClr>
                <a:srgbClr val="438086"/>
              </a:buClr>
              <a:buFont typeface="Georgia"/>
              <a:buChar char="▫"/>
            </a:pPr>
            <a:r>
              <a:rPr lang="fr-FR" sz="1600" b="0" strike="noStrike" spc="-1">
                <a:solidFill>
                  <a:srgbClr val="438086"/>
                </a:solidFill>
                <a:latin typeface="Georgia"/>
              </a:rPr>
              <a:t>« et puis euh le médecin euh comment a </a:t>
            </a:r>
            <a:r>
              <a:rPr lang="fr-FR" sz="1600" b="1" strike="noStrike" spc="-1">
                <a:solidFill>
                  <a:srgbClr val="438086"/>
                </a:solidFill>
                <a:latin typeface="Georgia"/>
              </a:rPr>
              <a:t>demandé</a:t>
            </a:r>
            <a:r>
              <a:rPr lang="fr-FR" sz="1600" b="0" strike="noStrike" spc="-1">
                <a:solidFill>
                  <a:srgbClr val="438086"/>
                </a:solidFill>
                <a:latin typeface="Georgia"/>
              </a:rPr>
              <a:t> un certain nombre de choses d’ordre médical quoi. » B46</a:t>
            </a:r>
            <a:endParaRPr lang="fr-FR" sz="1600" b="0" strike="noStrike" spc="-1">
              <a:solidFill>
                <a:srgbClr val="53548A"/>
              </a:solidFill>
              <a:latin typeface="Georgia"/>
            </a:endParaRPr>
          </a:p>
          <a:p>
            <a:pPr marL="658440" lvl="1" indent="-246600">
              <a:lnSpc>
                <a:spcPct val="100000"/>
              </a:lnSpc>
              <a:spcBef>
                <a:spcPts val="300"/>
              </a:spcBef>
              <a:buClr>
                <a:srgbClr val="438086"/>
              </a:buClr>
              <a:buFont typeface="Georgia"/>
              <a:buChar char="▫"/>
            </a:pPr>
            <a:r>
              <a:rPr lang="fr-FR" sz="1600" b="0" strike="noStrike" spc="-1">
                <a:solidFill>
                  <a:srgbClr val="438086"/>
                </a:solidFill>
                <a:latin typeface="Georgia"/>
              </a:rPr>
              <a:t>« Et bien au cours de la réunion, je me rappelle qu’elle a été … rapide cette réunion parce que euh on a </a:t>
            </a:r>
            <a:r>
              <a:rPr lang="fr-FR" sz="1600" b="1" strike="noStrike" spc="-1">
                <a:solidFill>
                  <a:srgbClr val="438086"/>
                </a:solidFill>
                <a:latin typeface="Georgia"/>
              </a:rPr>
              <a:t>interrogé</a:t>
            </a:r>
            <a:r>
              <a:rPr lang="fr-FR" sz="1600" b="0" strike="noStrike" spc="-1">
                <a:solidFill>
                  <a:srgbClr val="438086"/>
                </a:solidFill>
                <a:latin typeface="Georgia"/>
              </a:rPr>
              <a:t> l’organisation un peu familiale, on a </a:t>
            </a:r>
            <a:r>
              <a:rPr lang="fr-FR" sz="1600" b="1" strike="noStrike" spc="-1">
                <a:solidFill>
                  <a:srgbClr val="438086"/>
                </a:solidFill>
                <a:latin typeface="Georgia"/>
              </a:rPr>
              <a:t>interrogé</a:t>
            </a:r>
            <a:r>
              <a:rPr lang="fr-FR" sz="1600" b="0" strike="noStrike" spc="-1">
                <a:solidFill>
                  <a:srgbClr val="438086"/>
                </a:solidFill>
                <a:latin typeface="Georgia"/>
              </a:rPr>
              <a:t> euh euh ce qui faisait tension, où est-ce qu’étaient les peurs et caetera. Y’avait très peu de réponses » C73 </a:t>
            </a:r>
            <a:endParaRPr lang="fr-FR" sz="1600" b="0" strike="noStrike" spc="-1">
              <a:solidFill>
                <a:srgbClr val="53548A"/>
              </a:solidFill>
              <a:latin typeface="Georgia"/>
            </a:endParaRPr>
          </a:p>
          <a:p>
            <a:pPr marL="365760" indent="-255600">
              <a:lnSpc>
                <a:spcPct val="100000"/>
              </a:lnSpc>
              <a:spcBef>
                <a:spcPts val="300"/>
              </a:spcBef>
              <a:buClr>
                <a:srgbClr val="A04DA3"/>
              </a:buClr>
              <a:buFont typeface="Georgia"/>
              <a:buChar char="•"/>
            </a:pPr>
            <a:r>
              <a:rPr lang="fr-FR" sz="2400" b="0" strike="noStrike" spc="-1">
                <a:solidFill>
                  <a:srgbClr val="000000"/>
                </a:solidFill>
                <a:latin typeface="Georgia"/>
              </a:rPr>
              <a:t>L’entretien d’explicitation met au jour les questions posées et les réponses et non-réponses </a:t>
            </a:r>
          </a:p>
          <a:p>
            <a:pPr marL="658440" lvl="1" indent="-246600">
              <a:lnSpc>
                <a:spcPct val="100000"/>
              </a:lnSpc>
              <a:spcBef>
                <a:spcPts val="300"/>
              </a:spcBef>
              <a:buClr>
                <a:srgbClr val="438086"/>
              </a:buClr>
              <a:buFont typeface="Georgia"/>
              <a:buChar char="▫"/>
            </a:pPr>
            <a:r>
              <a:rPr lang="fr-FR" sz="1600" b="0" strike="noStrike" spc="-1">
                <a:solidFill>
                  <a:srgbClr val="438086"/>
                </a:solidFill>
                <a:latin typeface="Georgia"/>
              </a:rPr>
              <a:t>« Et puis ensuite « qu’est-ce que vous avez à nous dire et puis qu’est-ce que vous pouvez ajouter ou ne pas ou justement, démentir par rapport à ce mois de septembre », quoi. » CPE B45</a:t>
            </a:r>
            <a:endParaRPr lang="fr-FR" sz="1600" b="0" strike="noStrike" spc="-1">
              <a:solidFill>
                <a:srgbClr val="53548A"/>
              </a:solidFill>
              <a:latin typeface="Georgia"/>
            </a:endParaRPr>
          </a:p>
          <a:p>
            <a:pPr>
              <a:lnSpc>
                <a:spcPct val="100000"/>
              </a:lnSpc>
              <a:spcBef>
                <a:spcPts val="300"/>
              </a:spcBef>
            </a:pPr>
            <a:endParaRPr lang="fr-FR" sz="1600" b="0" strike="noStrike" spc="-1">
              <a:solidFill>
                <a:srgbClr val="000000"/>
              </a:solidFill>
              <a:latin typeface="Georgia"/>
            </a:endParaRPr>
          </a:p>
          <a:p>
            <a:pPr>
              <a:lnSpc>
                <a:spcPct val="100000"/>
              </a:lnSpc>
              <a:spcBef>
                <a:spcPts val="300"/>
              </a:spcBef>
            </a:pPr>
            <a:endParaRPr lang="fr-FR" sz="1600" b="0" strike="noStrike" spc="-1">
              <a:solidFill>
                <a:srgbClr val="000000"/>
              </a:solidFill>
              <a:latin typeface="Georgia"/>
            </a:endParaRPr>
          </a:p>
        </p:txBody>
      </p:sp>
      <p:sp>
        <p:nvSpPr>
          <p:cNvPr id="302"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D40EB997-43B5-40C9-B4AB-E57C894A0C21}" type="slidenum">
              <a:rPr lang="fr-FR" sz="1800" b="0" strike="noStrike" spc="-1">
                <a:solidFill>
                  <a:srgbClr val="FFFFFF"/>
                </a:solidFill>
                <a:latin typeface="Georgia"/>
              </a:rPr>
              <a:t>21</a:t>
            </a:fld>
            <a:endParaRPr lang="fr-FR" sz="1800" b="0" strike="noStrike" spc="-1">
              <a:latin typeface="Times New Roman"/>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 name="TextShape 1"/>
          <p:cNvSpPr txBox="1"/>
          <p:nvPr/>
        </p:nvSpPr>
        <p:spPr>
          <a:xfrm>
            <a:off x="457200" y="1143000"/>
            <a:ext cx="8229240" cy="1066320"/>
          </a:xfrm>
          <a:prstGeom prst="rect">
            <a:avLst/>
          </a:prstGeom>
          <a:noFill/>
          <a:ln>
            <a:noFill/>
          </a:ln>
        </p:spPr>
        <p:txBody>
          <a:bodyPr lIns="90000" tIns="45000" rIns="90000" bIns="45000" anchor="ctr">
            <a:noAutofit/>
          </a:bodyPr>
          <a:lstStyle/>
          <a:p>
            <a:pPr>
              <a:lnSpc>
                <a:spcPct val="100000"/>
              </a:lnSpc>
            </a:pPr>
            <a:r>
              <a:rPr lang="fr-FR" sz="3200" b="0" strike="noStrike" spc="-1">
                <a:solidFill>
                  <a:srgbClr val="424456"/>
                </a:solidFill>
                <a:latin typeface="Trebuchet MS"/>
              </a:rPr>
              <a:t>Exemple de geste de questionnement large </a:t>
            </a:r>
            <a:endParaRPr lang="fr-FR" sz="3200" b="0" strike="noStrike" spc="-1">
              <a:solidFill>
                <a:srgbClr val="000000"/>
              </a:solidFill>
              <a:latin typeface="Georgia"/>
            </a:endParaRPr>
          </a:p>
        </p:txBody>
      </p:sp>
      <p:sp>
        <p:nvSpPr>
          <p:cNvPr id="304" name="TextShape 2"/>
          <p:cNvSpPr txBox="1"/>
          <p:nvPr/>
        </p:nvSpPr>
        <p:spPr>
          <a:xfrm>
            <a:off x="457200" y="2249280"/>
            <a:ext cx="8229240" cy="4324680"/>
          </a:xfrm>
          <a:prstGeom prst="rect">
            <a:avLst/>
          </a:prstGeom>
          <a:noFill/>
          <a:ln>
            <a:noFill/>
          </a:ln>
        </p:spPr>
        <p:txBody>
          <a:bodyPr lIns="90000" tIns="45000" rIns="90000" bIns="45000" anchor="ctr">
            <a:noAutofit/>
          </a:bodyPr>
          <a:lstStyle/>
          <a:p>
            <a:pPr marL="365760" indent="-255600">
              <a:lnSpc>
                <a:spcPct val="100000"/>
              </a:lnSpc>
              <a:spcBef>
                <a:spcPts val="300"/>
              </a:spcBef>
            </a:pPr>
            <a:endParaRPr lang="fr-FR" sz="2800" b="0" strike="noStrike" spc="-1">
              <a:solidFill>
                <a:srgbClr val="000000"/>
              </a:solidFill>
              <a:latin typeface="Georgia"/>
            </a:endParaRPr>
          </a:p>
          <a:p>
            <a:pPr marL="365760" indent="-255600">
              <a:lnSpc>
                <a:spcPct val="100000"/>
              </a:lnSpc>
              <a:spcBef>
                <a:spcPts val="300"/>
              </a:spcBef>
            </a:pPr>
            <a:r>
              <a:rPr lang="fr-FR" sz="1800" b="0" strike="noStrike" spc="-1">
                <a:solidFill>
                  <a:srgbClr val="000000"/>
                </a:solidFill>
                <a:latin typeface="Georgia"/>
              </a:rPr>
              <a:t>	« Ah ben rien. Du tout. On n’avait pas du tout eu l'occasion </a:t>
            </a:r>
            <a:r>
              <a:rPr lang="fr-FR" sz="1800" b="1" strike="noStrike" spc="-1">
                <a:solidFill>
                  <a:srgbClr val="000000"/>
                </a:solidFill>
                <a:latin typeface="Georgia"/>
              </a:rPr>
              <a:t>d'échanger</a:t>
            </a:r>
            <a:r>
              <a:rPr lang="fr-FR" sz="1800" b="0" strike="noStrike" spc="-1">
                <a:solidFill>
                  <a:srgbClr val="000000"/>
                </a:solidFill>
                <a:latin typeface="Georgia"/>
              </a:rPr>
              <a:t> euh... si ce n'est les premières alertes par téléphone… qu'on fait régulièrement donc </a:t>
            </a:r>
            <a:r>
              <a:rPr lang="fr-FR" sz="1800" b="1" strike="noStrike" spc="-1">
                <a:solidFill>
                  <a:srgbClr val="000000"/>
                </a:solidFill>
                <a:latin typeface="Georgia"/>
              </a:rPr>
              <a:t>« comment... qu'est-ce qui se passe ? </a:t>
            </a:r>
            <a:r>
              <a:rPr lang="fr-FR" sz="1800" b="0" strike="noStrike" spc="-1">
                <a:solidFill>
                  <a:srgbClr val="000000"/>
                </a:solidFill>
                <a:latin typeface="Georgia"/>
              </a:rPr>
              <a:t>» et là assez vite dans les échanges, les parents ont </a:t>
            </a:r>
            <a:r>
              <a:rPr lang="fr-FR" sz="1800" b="1" strike="noStrike" spc="-1">
                <a:solidFill>
                  <a:srgbClr val="000000"/>
                </a:solidFill>
                <a:latin typeface="Georgia"/>
              </a:rPr>
              <a:t>mis à jour</a:t>
            </a:r>
            <a:r>
              <a:rPr lang="fr-FR" sz="1800" b="0" strike="noStrike" spc="-1">
                <a:solidFill>
                  <a:srgbClr val="000000"/>
                </a:solidFill>
                <a:latin typeface="Georgia"/>
              </a:rPr>
              <a:t> qu'il n'y avait pas de maladie dite classique … grippe, autre, avec une date de retour et un retour à la normale rapide. Ils ont </a:t>
            </a:r>
            <a:r>
              <a:rPr lang="fr-FR" sz="1800" b="1" strike="noStrike" spc="-1">
                <a:solidFill>
                  <a:srgbClr val="000000"/>
                </a:solidFill>
                <a:latin typeface="Georgia"/>
              </a:rPr>
              <a:t>mis à jour</a:t>
            </a:r>
            <a:r>
              <a:rPr lang="fr-FR" sz="1800" b="0" strike="noStrike" spc="-1">
                <a:solidFill>
                  <a:srgbClr val="000000"/>
                </a:solidFill>
                <a:latin typeface="Georgia"/>
              </a:rPr>
              <a:t> qu'il y avait des angoisses, des inquiétudes, des retours à la maison après avoir tenté de venir... au lycée » CPE A </a:t>
            </a:r>
          </a:p>
        </p:txBody>
      </p:sp>
      <p:sp>
        <p:nvSpPr>
          <p:cNvPr id="305"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C3F9E9E3-DAA5-4649-9AAF-FB0CD9419174}" type="slidenum">
              <a:rPr lang="fr-FR" sz="1800" b="0" strike="noStrike" spc="-1">
                <a:solidFill>
                  <a:srgbClr val="FFFFFF"/>
                </a:solidFill>
                <a:latin typeface="Georgia"/>
              </a:rPr>
              <a:t>22</a:t>
            </a:fld>
            <a:endParaRPr lang="fr-FR" sz="1800" b="0" strike="noStrike" spc="-1">
              <a:latin typeface="Times New Roman"/>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 name="TextShape 1"/>
          <p:cNvSpPr txBox="1"/>
          <p:nvPr/>
        </p:nvSpPr>
        <p:spPr>
          <a:xfrm>
            <a:off x="457200" y="1143000"/>
            <a:ext cx="8229240" cy="1066320"/>
          </a:xfrm>
          <a:prstGeom prst="rect">
            <a:avLst/>
          </a:prstGeom>
          <a:noFill/>
          <a:ln>
            <a:noFill/>
          </a:ln>
        </p:spPr>
        <p:txBody>
          <a:bodyPr lIns="90000" tIns="45000" rIns="90000" bIns="45000" anchor="ctr">
            <a:noAutofit/>
          </a:bodyPr>
          <a:lstStyle/>
          <a:p>
            <a:pPr>
              <a:lnSpc>
                <a:spcPct val="100000"/>
              </a:lnSpc>
            </a:pPr>
            <a:r>
              <a:rPr lang="fr-FR" sz="4000" b="0" strike="noStrike" spc="-1">
                <a:solidFill>
                  <a:srgbClr val="1F497D"/>
                </a:solidFill>
                <a:latin typeface="Trebuchet MS"/>
              </a:rPr>
              <a:t>Geste d’écoute</a:t>
            </a:r>
            <a:endParaRPr lang="fr-FR" sz="4000" b="0" strike="noStrike" spc="-1">
              <a:solidFill>
                <a:srgbClr val="000000"/>
              </a:solidFill>
              <a:latin typeface="Georgia"/>
            </a:endParaRPr>
          </a:p>
        </p:txBody>
      </p:sp>
      <p:sp>
        <p:nvSpPr>
          <p:cNvPr id="307" name="TextShape 2"/>
          <p:cNvSpPr txBox="1"/>
          <p:nvPr/>
        </p:nvSpPr>
        <p:spPr>
          <a:xfrm>
            <a:off x="457200" y="2249280"/>
            <a:ext cx="8229240" cy="4324680"/>
          </a:xfrm>
          <a:prstGeom prst="rect">
            <a:avLst/>
          </a:prstGeom>
          <a:noFill/>
          <a:ln>
            <a:noFill/>
          </a:ln>
        </p:spPr>
        <p:txBody>
          <a:bodyPr lIns="90000" tIns="45000" rIns="90000" bIns="45000" anchor="ctr">
            <a:noAutofit/>
          </a:bodyPr>
          <a:lstStyle/>
          <a:p>
            <a:pPr marL="365760" indent="-255600">
              <a:lnSpc>
                <a:spcPct val="100000"/>
              </a:lnSpc>
              <a:spcBef>
                <a:spcPts val="300"/>
              </a:spcBef>
              <a:buClr>
                <a:srgbClr val="A04DA3"/>
              </a:buClr>
              <a:buFont typeface="Georgia"/>
              <a:buChar char="•"/>
            </a:pPr>
            <a:r>
              <a:rPr lang="fr-FR" sz="1800" b="0" strike="noStrike" spc="-1">
                <a:solidFill>
                  <a:srgbClr val="000000"/>
                </a:solidFill>
                <a:latin typeface="Georgia"/>
              </a:rPr>
              <a:t>Le geste d’écoute peut être repéré par les verbes d’action utilisés</a:t>
            </a:r>
          </a:p>
          <a:p>
            <a:pPr marL="365760" indent="-255600">
              <a:lnSpc>
                <a:spcPct val="100000"/>
              </a:lnSpc>
              <a:spcBef>
                <a:spcPts val="300"/>
              </a:spcBef>
              <a:buClr>
                <a:srgbClr val="A04DA3"/>
              </a:buClr>
              <a:buFont typeface="Georgia"/>
              <a:buChar char="•"/>
            </a:pPr>
            <a:r>
              <a:rPr lang="fr-FR" sz="1800" b="0" strike="noStrike" spc="-1">
                <a:solidFill>
                  <a:srgbClr val="000000"/>
                </a:solidFill>
                <a:latin typeface="Georgia"/>
              </a:rPr>
              <a:t>« Libérer la parole » (A23, A24), « écouter » (A27, B57, B73), « donner la parole » (B35), « laisser la parole » (B44, B70), </a:t>
            </a:r>
          </a:p>
          <a:p>
            <a:pPr marL="365760" indent="-255600">
              <a:lnSpc>
                <a:spcPct val="100000"/>
              </a:lnSpc>
              <a:spcBef>
                <a:spcPts val="300"/>
              </a:spcBef>
              <a:buClr>
                <a:srgbClr val="A04DA3"/>
              </a:buClr>
              <a:buFont typeface="Georgia"/>
              <a:buChar char="•"/>
            </a:pPr>
            <a:r>
              <a:rPr lang="fr-FR" sz="1800" b="0" strike="noStrike" spc="-1">
                <a:solidFill>
                  <a:srgbClr val="000000"/>
                </a:solidFill>
                <a:latin typeface="Georgia"/>
              </a:rPr>
              <a:t>« compléter », « dire » (A26), les parents étant alors </a:t>
            </a:r>
            <a:r>
              <a:rPr lang="fr-FR" sz="1800" b="0" u="sng" strike="noStrike" spc="-1">
                <a:solidFill>
                  <a:srgbClr val="000000"/>
                </a:solidFill>
                <a:uFillTx/>
                <a:latin typeface="Georgia"/>
              </a:rPr>
              <a:t>sujets.</a:t>
            </a:r>
            <a:endParaRPr lang="fr-FR" sz="1800" b="0" strike="noStrike" spc="-1">
              <a:solidFill>
                <a:srgbClr val="000000"/>
              </a:solidFill>
              <a:latin typeface="Georgia"/>
            </a:endParaRPr>
          </a:p>
          <a:p>
            <a:pPr marL="365760" indent="-255600">
              <a:lnSpc>
                <a:spcPct val="100000"/>
              </a:lnSpc>
              <a:spcBef>
                <a:spcPts val="300"/>
              </a:spcBef>
              <a:buClr>
                <a:srgbClr val="A04DA3"/>
              </a:buClr>
              <a:buFont typeface="Georgia"/>
              <a:buChar char="•"/>
            </a:pPr>
            <a:r>
              <a:rPr lang="fr-FR" sz="1800" b="0" strike="noStrike" spc="-1">
                <a:solidFill>
                  <a:srgbClr val="000000"/>
                </a:solidFill>
                <a:latin typeface="Georgia"/>
              </a:rPr>
              <a:t>L’entretien d’explicitation met au jour la parole des parents. Ce qui est dit et ce qui n’est pas dit. Ce qui est dit facilement et ce qui se dévoile « petit à petit » (B)</a:t>
            </a:r>
          </a:p>
          <a:p>
            <a:pPr marL="365760" indent="-255600">
              <a:lnSpc>
                <a:spcPct val="100000"/>
              </a:lnSpc>
              <a:spcBef>
                <a:spcPts val="300"/>
              </a:spcBef>
            </a:pPr>
            <a:endParaRPr lang="fr-FR" sz="1800" b="0" strike="noStrike" spc="-1">
              <a:solidFill>
                <a:srgbClr val="000000"/>
              </a:solidFill>
              <a:latin typeface="Georgia"/>
            </a:endParaRPr>
          </a:p>
          <a:p>
            <a:pPr marL="365760" indent="-255600">
              <a:lnSpc>
                <a:spcPct val="100000"/>
              </a:lnSpc>
              <a:spcBef>
                <a:spcPts val="300"/>
              </a:spcBef>
              <a:buClr>
                <a:srgbClr val="A04DA3"/>
              </a:buClr>
              <a:buFont typeface="Georgia"/>
              <a:buChar char="•"/>
            </a:pPr>
            <a:r>
              <a:rPr lang="fr-FR" sz="1800" b="0" strike="noStrike" spc="-1">
                <a:solidFill>
                  <a:srgbClr val="000000"/>
                </a:solidFill>
                <a:latin typeface="Georgia"/>
              </a:rPr>
              <a:t>Le geste professionnel d’écoute est défini comme « </a:t>
            </a:r>
            <a:r>
              <a:rPr lang="fr-FR" sz="1800" b="1" strike="noStrike" spc="-1">
                <a:solidFill>
                  <a:srgbClr val="000000"/>
                </a:solidFill>
                <a:latin typeface="Georgia"/>
              </a:rPr>
              <a:t>une manière d'entendre l'autre, de lui laisser du temps de parole et de prendre en compte ses propos</a:t>
            </a:r>
            <a:r>
              <a:rPr lang="fr-FR" sz="1800" b="0" strike="noStrike" spc="-1">
                <a:solidFill>
                  <a:srgbClr val="000000"/>
                </a:solidFill>
                <a:latin typeface="Georgia"/>
              </a:rPr>
              <a:t> ». (Pana-Martin, ibid., p.69). </a:t>
            </a:r>
          </a:p>
          <a:p>
            <a:pPr>
              <a:lnSpc>
                <a:spcPct val="100000"/>
              </a:lnSpc>
              <a:spcBef>
                <a:spcPts val="300"/>
              </a:spcBef>
            </a:pPr>
            <a:endParaRPr lang="fr-FR" sz="1800" b="0" strike="noStrike" spc="-1">
              <a:solidFill>
                <a:srgbClr val="000000"/>
              </a:solidFill>
              <a:latin typeface="Georgia"/>
            </a:endParaRPr>
          </a:p>
        </p:txBody>
      </p:sp>
      <p:sp>
        <p:nvSpPr>
          <p:cNvPr id="308"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5C900D9C-3DE4-4737-A402-EE02DAB46511}" type="slidenum">
              <a:rPr lang="fr-FR" sz="1800" b="0" strike="noStrike" spc="-1">
                <a:solidFill>
                  <a:srgbClr val="FFFFFF"/>
                </a:solidFill>
                <a:latin typeface="Georgia"/>
              </a:rPr>
              <a:t>23</a:t>
            </a:fld>
            <a:endParaRPr lang="fr-FR" sz="1800" b="0" strike="noStrike" spc="-1">
              <a:latin typeface="Times New Roman"/>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 name="TextShape 1"/>
          <p:cNvSpPr txBox="1"/>
          <p:nvPr/>
        </p:nvSpPr>
        <p:spPr>
          <a:xfrm>
            <a:off x="457200" y="1143000"/>
            <a:ext cx="8229240" cy="1066320"/>
          </a:xfrm>
          <a:prstGeom prst="rect">
            <a:avLst/>
          </a:prstGeom>
          <a:noFill/>
          <a:ln>
            <a:noFill/>
          </a:ln>
        </p:spPr>
        <p:txBody>
          <a:bodyPr lIns="90000" tIns="45000" rIns="90000" bIns="45000" anchor="ctr">
            <a:noAutofit/>
          </a:bodyPr>
          <a:lstStyle/>
          <a:p>
            <a:pPr>
              <a:lnSpc>
                <a:spcPct val="100000"/>
              </a:lnSpc>
            </a:pPr>
            <a:r>
              <a:rPr lang="fr-FR" sz="4000" b="0" strike="noStrike" spc="-1">
                <a:solidFill>
                  <a:srgbClr val="1F497D"/>
                </a:solidFill>
                <a:latin typeface="Trebuchet MS"/>
              </a:rPr>
              <a:t>Geste de cadrage</a:t>
            </a:r>
            <a:endParaRPr lang="fr-FR" sz="4000" b="0" strike="noStrike" spc="-1">
              <a:solidFill>
                <a:srgbClr val="000000"/>
              </a:solidFill>
              <a:latin typeface="Georgia"/>
            </a:endParaRPr>
          </a:p>
        </p:txBody>
      </p:sp>
      <p:sp>
        <p:nvSpPr>
          <p:cNvPr id="310" name="TextShape 2"/>
          <p:cNvSpPr txBox="1"/>
          <p:nvPr/>
        </p:nvSpPr>
        <p:spPr>
          <a:xfrm>
            <a:off x="457200" y="2249280"/>
            <a:ext cx="8229240" cy="4324680"/>
          </a:xfrm>
          <a:prstGeom prst="rect">
            <a:avLst/>
          </a:prstGeom>
          <a:noFill/>
          <a:ln>
            <a:noFill/>
          </a:ln>
        </p:spPr>
        <p:txBody>
          <a:bodyPr lIns="90000" tIns="45000" rIns="90000" bIns="45000">
            <a:normAutofit fontScale="97000"/>
          </a:bodyPr>
          <a:lstStyle/>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	Pour Pana-Martin, le geste de cadrage est un « </a:t>
            </a:r>
            <a:r>
              <a:rPr lang="fr-FR" sz="2800" b="1" strike="noStrike" spc="-1">
                <a:solidFill>
                  <a:srgbClr val="000000"/>
                </a:solidFill>
                <a:latin typeface="Georgia"/>
              </a:rPr>
              <a:t>ajustement de l’activité</a:t>
            </a:r>
            <a:r>
              <a:rPr lang="fr-FR" sz="2800" b="0" strike="noStrike" spc="-1">
                <a:solidFill>
                  <a:srgbClr val="000000"/>
                </a:solidFill>
                <a:latin typeface="Georgia"/>
              </a:rPr>
              <a:t> » (ibid.).</a:t>
            </a:r>
          </a:p>
          <a:p>
            <a:pPr marL="658440" indent="-246600">
              <a:lnSpc>
                <a:spcPct val="100000"/>
              </a:lnSpc>
              <a:spcBef>
                <a:spcPts val="300"/>
              </a:spcBef>
            </a:pPr>
            <a:r>
              <a:rPr lang="fr-FR" sz="2400" b="0" strike="noStrike" spc="-1">
                <a:solidFill>
                  <a:srgbClr val="438086"/>
                </a:solidFill>
                <a:latin typeface="Georgia"/>
              </a:rPr>
              <a:t>= Ajuster l’activité d’entretien</a:t>
            </a:r>
            <a:endParaRPr lang="fr-FR" sz="2400" b="0" strike="noStrike" spc="-1">
              <a:solidFill>
                <a:srgbClr val="000000"/>
              </a:solidFill>
              <a:latin typeface="Georgia"/>
            </a:endParaRPr>
          </a:p>
          <a:p>
            <a:endParaRPr lang="fr-FR" sz="2400" b="0" strike="noStrike" spc="-1">
              <a:solidFill>
                <a:srgbClr val="000000"/>
              </a:solidFill>
              <a:latin typeface="Georgia"/>
            </a:endParaRP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Autre type de geste de cadrage : </a:t>
            </a:r>
            <a:r>
              <a:rPr lang="fr-FR" sz="2800" b="1" strike="noStrike" spc="-1">
                <a:solidFill>
                  <a:srgbClr val="000000"/>
                </a:solidFill>
                <a:latin typeface="Georgia"/>
              </a:rPr>
              <a:t>Enoncer le cadre réglementaire de l’école. </a:t>
            </a:r>
            <a:r>
              <a:rPr lang="fr-FR" sz="2800" b="0" strike="noStrike" spc="-1">
                <a:solidFill>
                  <a:srgbClr val="000000"/>
                </a:solidFill>
                <a:latin typeface="Georgia"/>
              </a:rPr>
              <a:t>Rappel des règles, de l’obligation d’assiduité</a:t>
            </a:r>
            <a:r>
              <a:rPr lang="fr-FR" sz="2800" b="1" strike="noStrike" spc="-1">
                <a:solidFill>
                  <a:srgbClr val="000000"/>
                </a:solidFill>
                <a:latin typeface="Georgia"/>
              </a:rPr>
              <a:t>. </a:t>
            </a:r>
            <a:endParaRPr lang="fr-FR" sz="2800" b="0" strike="noStrike" spc="-1">
              <a:solidFill>
                <a:srgbClr val="000000"/>
              </a:solidFill>
              <a:latin typeface="Georgia"/>
            </a:endParaRPr>
          </a:p>
          <a:p>
            <a:pPr>
              <a:lnSpc>
                <a:spcPct val="100000"/>
              </a:lnSpc>
              <a:spcBef>
                <a:spcPts val="300"/>
              </a:spcBef>
            </a:pPr>
            <a:endParaRPr lang="fr-FR" sz="2800" b="0" strike="noStrike" spc="-1">
              <a:solidFill>
                <a:srgbClr val="000000"/>
              </a:solidFill>
              <a:latin typeface="Georgia"/>
            </a:endParaRP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Tension entre les enjeux . Cf Claire Burdin (2020), modèle PERI </a:t>
            </a:r>
          </a:p>
        </p:txBody>
      </p:sp>
      <p:sp>
        <p:nvSpPr>
          <p:cNvPr id="311"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CF9A6DE2-DE5A-4F6F-8F9C-93E35C4D9C53}" type="slidenum">
              <a:rPr lang="fr-FR" sz="1800" b="0" strike="noStrike" spc="-1">
                <a:solidFill>
                  <a:srgbClr val="FFFFFF"/>
                </a:solidFill>
                <a:latin typeface="Georgia"/>
              </a:rPr>
              <a:t>24</a:t>
            </a:fld>
            <a:endParaRPr lang="fr-FR" sz="1800" b="0" strike="noStrike" spc="-1">
              <a:latin typeface="Times New Roman"/>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 name="TextShape 1"/>
          <p:cNvSpPr txBox="1"/>
          <p:nvPr/>
        </p:nvSpPr>
        <p:spPr>
          <a:xfrm>
            <a:off x="457200" y="1143000"/>
            <a:ext cx="8229240" cy="1066320"/>
          </a:xfrm>
          <a:prstGeom prst="rect">
            <a:avLst/>
          </a:prstGeom>
          <a:noFill/>
          <a:ln>
            <a:noFill/>
          </a:ln>
        </p:spPr>
        <p:txBody>
          <a:bodyPr lIns="90000" tIns="45000" rIns="90000" bIns="45000" anchor="ctr">
            <a:noAutofit/>
          </a:bodyPr>
          <a:lstStyle/>
          <a:p>
            <a:pPr>
              <a:lnSpc>
                <a:spcPct val="100000"/>
              </a:lnSpc>
            </a:pPr>
            <a:r>
              <a:rPr lang="fr-FR" sz="4000" b="0" strike="noStrike" spc="-1">
                <a:solidFill>
                  <a:srgbClr val="1F497D"/>
                </a:solidFill>
                <a:latin typeface="Trebuchet MS"/>
              </a:rPr>
              <a:t>Le geste de problématisation</a:t>
            </a:r>
            <a:endParaRPr lang="fr-FR" sz="4000" b="0" strike="noStrike" spc="-1">
              <a:solidFill>
                <a:srgbClr val="000000"/>
              </a:solidFill>
              <a:latin typeface="Georgia"/>
            </a:endParaRPr>
          </a:p>
        </p:txBody>
      </p:sp>
      <p:sp>
        <p:nvSpPr>
          <p:cNvPr id="313" name="TextShape 2"/>
          <p:cNvSpPr txBox="1"/>
          <p:nvPr/>
        </p:nvSpPr>
        <p:spPr>
          <a:xfrm>
            <a:off x="457200" y="2249280"/>
            <a:ext cx="8229240" cy="4324680"/>
          </a:xfrm>
          <a:prstGeom prst="rect">
            <a:avLst/>
          </a:prstGeom>
          <a:noFill/>
          <a:ln>
            <a:noFill/>
          </a:ln>
        </p:spPr>
        <p:txBody>
          <a:bodyPr lIns="90000" tIns="45000" rIns="90000" bIns="45000" anchor="ctr">
            <a:normAutofit/>
          </a:bodyPr>
          <a:lstStyle/>
          <a:p>
            <a:pPr marL="365760" indent="-255600">
              <a:lnSpc>
                <a:spcPct val="100000"/>
              </a:lnSpc>
              <a:spcBef>
                <a:spcPts val="300"/>
              </a:spcBef>
              <a:buClr>
                <a:srgbClr val="A04DA3"/>
              </a:buClr>
              <a:buFont typeface="Georgia"/>
              <a:buChar char="•"/>
            </a:pPr>
            <a:r>
              <a:rPr lang="fr-FR" sz="1600" b="0" strike="noStrike" spc="-1">
                <a:solidFill>
                  <a:srgbClr val="000000"/>
                </a:solidFill>
                <a:latin typeface="Georgia"/>
              </a:rPr>
              <a:t>Des situations complexes et des intentions de comprendre ensemble mises au jour dans le recueil de données</a:t>
            </a:r>
          </a:p>
          <a:p>
            <a:pPr marL="658440" lvl="1" indent="-246600">
              <a:lnSpc>
                <a:spcPct val="100000"/>
              </a:lnSpc>
              <a:spcBef>
                <a:spcPts val="300"/>
              </a:spcBef>
              <a:buClr>
                <a:srgbClr val="438086"/>
              </a:buClr>
              <a:buFont typeface="Georgia"/>
              <a:buChar char="▫"/>
            </a:pPr>
            <a:r>
              <a:rPr lang="fr-FR" sz="1600" b="0" strike="noStrike" spc="-1">
                <a:solidFill>
                  <a:srgbClr val="438086"/>
                </a:solidFill>
                <a:latin typeface="Georgia"/>
              </a:rPr>
              <a:t>« ensemble»</a:t>
            </a:r>
            <a:endParaRPr lang="fr-FR" sz="1600" b="0" strike="noStrike" spc="-1">
              <a:solidFill>
                <a:srgbClr val="53548A"/>
              </a:solidFill>
              <a:latin typeface="Georgia"/>
            </a:endParaRPr>
          </a:p>
          <a:p>
            <a:pPr marL="658440" lvl="1" indent="-246600">
              <a:lnSpc>
                <a:spcPct val="100000"/>
              </a:lnSpc>
              <a:spcBef>
                <a:spcPts val="300"/>
              </a:spcBef>
              <a:buClr>
                <a:srgbClr val="438086"/>
              </a:buClr>
              <a:buFont typeface="Georgia"/>
              <a:buChar char="▫"/>
            </a:pPr>
            <a:r>
              <a:rPr lang="fr-FR" sz="1600" b="0" strike="noStrike" spc="-1">
                <a:solidFill>
                  <a:srgbClr val="438086"/>
                </a:solidFill>
                <a:latin typeface="Georgia"/>
              </a:rPr>
              <a:t>« Ouais parce que la situation, elle est à la fois complexe, parce que très très... subite et puis sans… souvent dans des situations de ce type là, on a des... on a des bouts d’explications qui émergent et là y’a pas de bouts d’explications qui émergent. » (A29) </a:t>
            </a:r>
            <a:endParaRPr lang="fr-FR" sz="1600" b="0" strike="noStrike" spc="-1">
              <a:solidFill>
                <a:srgbClr val="53548A"/>
              </a:solidFill>
              <a:latin typeface="Georgia"/>
            </a:endParaRPr>
          </a:p>
          <a:p>
            <a:pPr marL="658440" lvl="1" indent="-246600">
              <a:lnSpc>
                <a:spcPct val="100000"/>
              </a:lnSpc>
              <a:spcBef>
                <a:spcPts val="300"/>
              </a:spcBef>
              <a:buClr>
                <a:srgbClr val="438086"/>
              </a:buClr>
              <a:buFont typeface="Georgia"/>
              <a:buChar char="▫"/>
            </a:pPr>
            <a:r>
              <a:rPr lang="fr-FR" sz="1600" b="0" strike="noStrike" spc="-1">
                <a:solidFill>
                  <a:srgbClr val="438086"/>
                </a:solidFill>
                <a:latin typeface="Georgia"/>
              </a:rPr>
              <a:t>« Donc voilà euh mais euh voilà jusqu’à présent aucun souci donc les parents ils comprennent pas, donc. » (C46)</a:t>
            </a:r>
            <a:endParaRPr lang="fr-FR" sz="1600" b="0" strike="noStrike" spc="-1">
              <a:solidFill>
                <a:srgbClr val="53548A"/>
              </a:solidFill>
              <a:latin typeface="Georgia"/>
            </a:endParaRPr>
          </a:p>
          <a:p>
            <a:pPr>
              <a:lnSpc>
                <a:spcPct val="100000"/>
              </a:lnSpc>
              <a:spcBef>
                <a:spcPts val="300"/>
              </a:spcBef>
            </a:pPr>
            <a:endParaRPr lang="fr-FR" sz="1600" b="0" strike="noStrike" spc="-1">
              <a:solidFill>
                <a:srgbClr val="000000"/>
              </a:solidFill>
              <a:latin typeface="Georgia"/>
            </a:endParaRPr>
          </a:p>
          <a:p>
            <a:pPr marL="365760" indent="-255600">
              <a:lnSpc>
                <a:spcPct val="100000"/>
              </a:lnSpc>
              <a:spcBef>
                <a:spcPts val="300"/>
              </a:spcBef>
              <a:buClr>
                <a:srgbClr val="A04DA3"/>
              </a:buClr>
              <a:buFont typeface="Georgia"/>
              <a:buChar char="•"/>
            </a:pPr>
            <a:r>
              <a:rPr lang="fr-FR" sz="1600" b="0" strike="noStrike" spc="-1">
                <a:solidFill>
                  <a:srgbClr val="000000"/>
                </a:solidFill>
                <a:latin typeface="Georgia"/>
              </a:rPr>
              <a:t>« Dire et comprendre que l’on est deux pour chercher ensemble est un aspect symbolique fort ». (Pana-Martin, ibid., p. 71).</a:t>
            </a:r>
          </a:p>
          <a:p>
            <a:pPr marL="365760" indent="-255600">
              <a:lnSpc>
                <a:spcPct val="100000"/>
              </a:lnSpc>
              <a:spcBef>
                <a:spcPts val="300"/>
              </a:spcBef>
              <a:buClr>
                <a:srgbClr val="A04DA3"/>
              </a:buClr>
              <a:buFont typeface="Georgia"/>
              <a:buChar char="•"/>
            </a:pPr>
            <a:r>
              <a:rPr lang="fr-FR" sz="1600" b="0" strike="noStrike" spc="-1">
                <a:solidFill>
                  <a:srgbClr val="000000"/>
                </a:solidFill>
                <a:latin typeface="Georgia"/>
              </a:rPr>
              <a:t>« Il s'agit d'engager l'enseignant débutant dans une distanciation toute professionnelle, en l'aidant à se dégager des niveaux affectifs et personnels » (Pana-Martin, ibid., p. 70). </a:t>
            </a:r>
          </a:p>
          <a:p>
            <a:pPr>
              <a:lnSpc>
                <a:spcPct val="100000"/>
              </a:lnSpc>
              <a:spcBef>
                <a:spcPts val="300"/>
              </a:spcBef>
            </a:pPr>
            <a:endParaRPr lang="fr-FR" sz="1600" b="0" strike="noStrike" spc="-1">
              <a:solidFill>
                <a:srgbClr val="000000"/>
              </a:solidFill>
              <a:latin typeface="Georgia"/>
            </a:endParaRPr>
          </a:p>
          <a:p>
            <a:pPr marL="365760" indent="-255600">
              <a:lnSpc>
                <a:spcPct val="100000"/>
              </a:lnSpc>
              <a:spcBef>
                <a:spcPts val="300"/>
              </a:spcBef>
              <a:buClr>
                <a:srgbClr val="A04DA3"/>
              </a:buClr>
              <a:buFont typeface="Georgia"/>
              <a:buChar char="•"/>
            </a:pPr>
            <a:r>
              <a:rPr lang="fr-FR" sz="1600" b="0" strike="noStrike" spc="-1">
                <a:solidFill>
                  <a:srgbClr val="000000"/>
                </a:solidFill>
                <a:latin typeface="Georgia"/>
              </a:rPr>
              <a:t>=&gt; Le geste de problématisation peut être repéré par les mots et verbes d’action</a:t>
            </a:r>
          </a:p>
        </p:txBody>
      </p:sp>
      <p:sp>
        <p:nvSpPr>
          <p:cNvPr id="314"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CB55515C-AD34-4253-B52C-912649CBDE3B}" type="slidenum">
              <a:rPr lang="fr-FR" sz="1800" b="0" strike="noStrike" spc="-1">
                <a:solidFill>
                  <a:srgbClr val="FFFFFF"/>
                </a:solidFill>
                <a:latin typeface="Georgia"/>
              </a:rPr>
              <a:t>25</a:t>
            </a:fld>
            <a:endParaRPr lang="fr-FR" sz="1800" b="0" strike="noStrike" spc="-1">
              <a:latin typeface="Times New Roman"/>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 name="TextShape 1"/>
          <p:cNvSpPr txBox="1"/>
          <p:nvPr/>
        </p:nvSpPr>
        <p:spPr>
          <a:xfrm>
            <a:off x="361800" y="525240"/>
            <a:ext cx="8229240" cy="1235160"/>
          </a:xfrm>
          <a:prstGeom prst="rect">
            <a:avLst/>
          </a:prstGeom>
          <a:noFill/>
          <a:ln>
            <a:noFill/>
          </a:ln>
        </p:spPr>
        <p:txBody>
          <a:bodyPr lIns="90000" tIns="45000" rIns="90000" bIns="45000" anchor="ctr">
            <a:spAutoFit/>
          </a:bodyPr>
          <a:lstStyle/>
          <a:p>
            <a:pPr>
              <a:lnSpc>
                <a:spcPct val="100000"/>
              </a:lnSpc>
            </a:pPr>
            <a:r>
              <a:rPr lang="fr-FR" sz="4400" b="0" strike="noStrike" spc="-1">
                <a:solidFill>
                  <a:srgbClr val="424456"/>
                </a:solidFill>
                <a:latin typeface="Trebuchet MS"/>
              </a:rPr>
              <a:t>Le geste de problématisation</a:t>
            </a:r>
            <a:endParaRPr lang="fr-FR" sz="4400" b="0" strike="noStrike" spc="-1">
              <a:solidFill>
                <a:srgbClr val="000000"/>
              </a:solidFill>
              <a:latin typeface="Georgia"/>
            </a:endParaRPr>
          </a:p>
        </p:txBody>
      </p:sp>
      <p:graphicFrame>
        <p:nvGraphicFramePr>
          <p:cNvPr id="316" name="Table 2"/>
          <p:cNvGraphicFramePr/>
          <p:nvPr/>
        </p:nvGraphicFramePr>
        <p:xfrm>
          <a:off x="0" y="1749960"/>
          <a:ext cx="8591040" cy="2224800"/>
        </p:xfrm>
        <a:graphic>
          <a:graphicData uri="http://schemas.openxmlformats.org/drawingml/2006/table">
            <a:tbl>
              <a:tblPr/>
              <a:tblGrid>
                <a:gridCol w="1773720">
                  <a:extLst>
                    <a:ext uri="{9D8B030D-6E8A-4147-A177-3AD203B41FA5}">
                      <a16:colId xmlns:a16="http://schemas.microsoft.com/office/drawing/2014/main" val="20000"/>
                    </a:ext>
                  </a:extLst>
                </a:gridCol>
                <a:gridCol w="1872000">
                  <a:extLst>
                    <a:ext uri="{9D8B030D-6E8A-4147-A177-3AD203B41FA5}">
                      <a16:colId xmlns:a16="http://schemas.microsoft.com/office/drawing/2014/main" val="20001"/>
                    </a:ext>
                  </a:extLst>
                </a:gridCol>
                <a:gridCol w="4945320">
                  <a:extLst>
                    <a:ext uri="{9D8B030D-6E8A-4147-A177-3AD203B41FA5}">
                      <a16:colId xmlns:a16="http://schemas.microsoft.com/office/drawing/2014/main" val="20002"/>
                    </a:ext>
                  </a:extLst>
                </a:gridCol>
              </a:tblGrid>
              <a:tr h="304920">
                <a:tc>
                  <a:txBody>
                    <a:bodyPr/>
                    <a:lstStyle/>
                    <a:p>
                      <a:pPr>
                        <a:lnSpc>
                          <a:spcPct val="100000"/>
                        </a:lnSpc>
                      </a:pPr>
                      <a:r>
                        <a:rPr lang="fr-FR" sz="1400" b="1" strike="noStrike" spc="-1">
                          <a:solidFill>
                            <a:srgbClr val="FFFFFF"/>
                          </a:solidFill>
                          <a:latin typeface="Georgia"/>
                        </a:rPr>
                        <a:t>Concept</a:t>
                      </a:r>
                      <a:endParaRPr lang="fr-FR" sz="1400" b="0" strike="noStrike" spc="-1">
                        <a:latin typeface="Arial"/>
                      </a:endParaRPr>
                    </a:p>
                  </a:txBody>
                  <a:tcPr marL="93240" marR="93240">
                    <a:lnL w="12240">
                      <a:solidFill>
                        <a:srgbClr val="FFFFFF"/>
                      </a:solidFill>
                    </a:lnL>
                    <a:lnR w="12240">
                      <a:solidFill>
                        <a:srgbClr val="FFFFFF"/>
                      </a:solidFill>
                    </a:lnR>
                    <a:lnT w="12240">
                      <a:solidFill>
                        <a:srgbClr val="FFFFFF"/>
                      </a:solidFill>
                    </a:lnT>
                    <a:lnB w="38160">
                      <a:solidFill>
                        <a:srgbClr val="FFFFFF"/>
                      </a:solidFill>
                    </a:lnB>
                    <a:solidFill>
                      <a:srgbClr val="53548A"/>
                    </a:solidFill>
                  </a:tcPr>
                </a:tc>
                <a:tc>
                  <a:txBody>
                    <a:bodyPr/>
                    <a:lstStyle/>
                    <a:p>
                      <a:pPr>
                        <a:lnSpc>
                          <a:spcPct val="100000"/>
                        </a:lnSpc>
                      </a:pPr>
                      <a:r>
                        <a:rPr lang="fr-FR" sz="1400" b="1" strike="noStrike" spc="-1">
                          <a:solidFill>
                            <a:srgbClr val="FFFFFF"/>
                          </a:solidFill>
                          <a:latin typeface="Georgia"/>
                        </a:rPr>
                        <a:t>Outil d’analyse</a:t>
                      </a:r>
                      <a:endParaRPr lang="fr-FR" sz="1400" b="0" strike="noStrike" spc="-1">
                        <a:latin typeface="Arial"/>
                      </a:endParaRPr>
                    </a:p>
                  </a:txBody>
                  <a:tcPr marL="93240" marR="93240">
                    <a:lnL w="12240">
                      <a:solidFill>
                        <a:srgbClr val="FFFFFF"/>
                      </a:solidFill>
                    </a:lnL>
                    <a:lnR w="12240">
                      <a:solidFill>
                        <a:srgbClr val="FFFFFF"/>
                      </a:solidFill>
                    </a:lnR>
                    <a:lnT w="12240">
                      <a:solidFill>
                        <a:srgbClr val="FFFFFF"/>
                      </a:solidFill>
                    </a:lnT>
                    <a:lnB w="38160">
                      <a:solidFill>
                        <a:srgbClr val="FFFFFF"/>
                      </a:solidFill>
                    </a:lnB>
                    <a:solidFill>
                      <a:srgbClr val="53548A"/>
                    </a:solidFill>
                  </a:tcPr>
                </a:tc>
                <a:tc>
                  <a:txBody>
                    <a:bodyPr/>
                    <a:lstStyle/>
                    <a:p>
                      <a:pPr>
                        <a:lnSpc>
                          <a:spcPct val="100000"/>
                        </a:lnSpc>
                      </a:pPr>
                      <a:r>
                        <a:rPr lang="fr-FR" sz="1400" b="1" strike="noStrike" spc="-1">
                          <a:solidFill>
                            <a:srgbClr val="FFFFFF"/>
                          </a:solidFill>
                          <a:latin typeface="Georgia"/>
                        </a:rPr>
                        <a:t>Indicateurs</a:t>
                      </a:r>
                      <a:endParaRPr lang="fr-FR" sz="1400" b="0" strike="noStrike" spc="-1">
                        <a:latin typeface="Arial"/>
                      </a:endParaRPr>
                    </a:p>
                  </a:txBody>
                  <a:tcPr marL="93240" marR="93240">
                    <a:lnL w="12240">
                      <a:solidFill>
                        <a:srgbClr val="FFFFFF"/>
                      </a:solidFill>
                    </a:lnL>
                    <a:lnR w="12240">
                      <a:solidFill>
                        <a:srgbClr val="FFFFFF"/>
                      </a:solidFill>
                    </a:lnR>
                    <a:lnT w="12240">
                      <a:solidFill>
                        <a:srgbClr val="FFFFFF"/>
                      </a:solidFill>
                    </a:lnT>
                    <a:lnB w="38160">
                      <a:solidFill>
                        <a:srgbClr val="FFFFFF"/>
                      </a:solidFill>
                    </a:lnB>
                    <a:solidFill>
                      <a:srgbClr val="53548A"/>
                    </a:solidFill>
                  </a:tcPr>
                </a:tc>
                <a:extLst>
                  <a:ext uri="{0D108BD9-81ED-4DB2-BD59-A6C34878D82A}">
                    <a16:rowId xmlns:a16="http://schemas.microsoft.com/office/drawing/2014/main" val="10000"/>
                  </a:ext>
                </a:extLst>
              </a:tr>
              <a:tr h="518040">
                <a:tc rowSpan="5">
                  <a:txBody>
                    <a:bodyPr/>
                    <a:lstStyle/>
                    <a:p>
                      <a:pPr>
                        <a:lnSpc>
                          <a:spcPct val="100000"/>
                        </a:lnSpc>
                      </a:pPr>
                      <a:r>
                        <a:rPr lang="fr-FR" sz="1400" b="1" strike="noStrike" spc="-1">
                          <a:solidFill>
                            <a:srgbClr val="000000"/>
                          </a:solidFill>
                          <a:latin typeface="Georgia"/>
                        </a:rPr>
                        <a:t>Geste de problématisation</a:t>
                      </a:r>
                      <a:endParaRPr lang="fr-FR" sz="1400" b="0" strike="noStrike" spc="-1">
                        <a:latin typeface="Arial"/>
                      </a:endParaRPr>
                    </a:p>
                  </a:txBody>
                  <a:tcPr marL="93240" marR="93240">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E9E9ED"/>
                    </a:solidFill>
                  </a:tcPr>
                </a:tc>
                <a:tc>
                  <a:txBody>
                    <a:bodyPr/>
                    <a:lstStyle/>
                    <a:p>
                      <a:pPr>
                        <a:lnSpc>
                          <a:spcPct val="100000"/>
                        </a:lnSpc>
                      </a:pPr>
                      <a:r>
                        <a:rPr lang="fr-FR" sz="1400" b="0" strike="noStrike" spc="-1">
                          <a:solidFill>
                            <a:srgbClr val="000000"/>
                          </a:solidFill>
                          <a:latin typeface="Georgia"/>
                        </a:rPr>
                        <a:t>Analyse langagière</a:t>
                      </a:r>
                      <a:endParaRPr lang="fr-FR" sz="1400" b="0" strike="noStrike" spc="-1">
                        <a:latin typeface="Arial"/>
                      </a:endParaRPr>
                    </a:p>
                  </a:txBody>
                  <a:tcPr marL="93240" marR="93240">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D0D0DA"/>
                    </a:solidFill>
                  </a:tcPr>
                </a:tc>
                <a:tc>
                  <a:txBody>
                    <a:bodyPr/>
                    <a:lstStyle/>
                    <a:p>
                      <a:pPr>
                        <a:lnSpc>
                          <a:spcPct val="100000"/>
                        </a:lnSpc>
                      </a:pPr>
                      <a:r>
                        <a:rPr lang="fr-FR" sz="1400" b="1" strike="noStrike" spc="-1">
                          <a:solidFill>
                            <a:srgbClr val="000000"/>
                          </a:solidFill>
                          <a:latin typeface="Georgia"/>
                        </a:rPr>
                        <a:t>Complexité </a:t>
                      </a:r>
                      <a:r>
                        <a:rPr lang="fr-FR" sz="1400" b="0" strike="noStrike" spc="-1">
                          <a:solidFill>
                            <a:srgbClr val="000000"/>
                          </a:solidFill>
                          <a:latin typeface="Georgia"/>
                        </a:rPr>
                        <a:t>: « Complexe » (A7, C12) « compliqué » (A,B,C)  </a:t>
                      </a:r>
                      <a:endParaRPr lang="fr-FR" sz="1400" b="0" strike="noStrike" spc="-1">
                        <a:latin typeface="Arial"/>
                      </a:endParaRPr>
                    </a:p>
                  </a:txBody>
                  <a:tcPr marL="93240" marR="93240">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D0D0DA"/>
                    </a:solidFill>
                  </a:tcPr>
                </a:tc>
                <a:extLst>
                  <a:ext uri="{0D108BD9-81ED-4DB2-BD59-A6C34878D82A}">
                    <a16:rowId xmlns:a16="http://schemas.microsoft.com/office/drawing/2014/main" val="10001"/>
                  </a:ext>
                </a:extLst>
              </a:tr>
              <a:tr h="1157400">
                <a:tc vMerge="1">
                  <a:txBody>
                    <a:bodyPr/>
                    <a:lstStyle/>
                    <a:p>
                      <a:endParaRPr lang="fr-FR"/>
                    </a:p>
                  </a:txBody>
                  <a:tcPr marL="90000" marR="90000">
                    <a:solidFill>
                      <a:srgbClr val="729FCF"/>
                    </a:solidFill>
                  </a:tcPr>
                </a:tc>
                <a:tc>
                  <a:txBody>
                    <a:bodyPr/>
                    <a:lstStyle/>
                    <a:p>
                      <a:pPr>
                        <a:lnSpc>
                          <a:spcPct val="100000"/>
                        </a:lnSpc>
                      </a:pPr>
                      <a:r>
                        <a:rPr lang="fr-FR" sz="1400" b="0" strike="noStrike" spc="-1">
                          <a:solidFill>
                            <a:srgbClr val="000000"/>
                          </a:solidFill>
                          <a:latin typeface="Georgia"/>
                        </a:rPr>
                        <a:t>Analyse langagière</a:t>
                      </a:r>
                      <a:endParaRPr lang="fr-FR" sz="1400" b="0" strike="noStrike" spc="-1">
                        <a:latin typeface="Arial"/>
                      </a:endParaRPr>
                    </a:p>
                    <a:p>
                      <a:pPr>
                        <a:lnSpc>
                          <a:spcPct val="100000"/>
                        </a:lnSpc>
                      </a:pPr>
                      <a:endParaRPr lang="fr-FR" sz="1400" b="0" strike="noStrike" spc="-1">
                        <a:latin typeface="Arial"/>
                      </a:endParaRPr>
                    </a:p>
                  </a:txBody>
                  <a:tcPr marL="93240" marR="93240">
                    <a:lnL w="12240">
                      <a:solidFill>
                        <a:srgbClr val="FFFFFF"/>
                      </a:solidFill>
                    </a:lnL>
                    <a:lnR w="12240">
                      <a:solidFill>
                        <a:srgbClr val="FFFFFF"/>
                      </a:solidFill>
                    </a:lnR>
                    <a:lnT w="12240">
                      <a:solidFill>
                        <a:srgbClr val="FFFFFF"/>
                      </a:solidFill>
                    </a:lnT>
                    <a:lnB w="12240">
                      <a:solidFill>
                        <a:srgbClr val="FFFFFF"/>
                      </a:solidFill>
                    </a:lnB>
                    <a:solidFill>
                      <a:srgbClr val="E9E9ED"/>
                    </a:solidFill>
                  </a:tcPr>
                </a:tc>
                <a:tc>
                  <a:txBody>
                    <a:bodyPr/>
                    <a:lstStyle/>
                    <a:p>
                      <a:pPr>
                        <a:lnSpc>
                          <a:spcPct val="100000"/>
                        </a:lnSpc>
                      </a:pPr>
                      <a:r>
                        <a:rPr lang="fr-FR" sz="1400" b="1" strike="noStrike" spc="-1">
                          <a:solidFill>
                            <a:srgbClr val="000000"/>
                          </a:solidFill>
                          <a:latin typeface="Georgia"/>
                        </a:rPr>
                        <a:t>Comprendre </a:t>
                      </a:r>
                      <a:r>
                        <a:rPr lang="fr-FR" sz="1400" b="0" strike="noStrike" spc="-1">
                          <a:solidFill>
                            <a:srgbClr val="000000"/>
                          </a:solidFill>
                          <a:latin typeface="Georgia"/>
                        </a:rPr>
                        <a:t>: « qu’on allait juste essayer de comprendre ce qui se passait. » (A22) « on a rapidement réuni une petite équipe éducative quoi, pour échanger, essayer de comprendre ce qui se passait, savoir si ça avait déjà eu lieu ces angoisses » (C25)</a:t>
                      </a:r>
                      <a:endParaRPr lang="fr-FR" sz="1400" b="0" strike="noStrike" spc="-1">
                        <a:latin typeface="Arial"/>
                      </a:endParaRPr>
                    </a:p>
                  </a:txBody>
                  <a:tcPr marL="93240" marR="93240">
                    <a:lnL w="12240">
                      <a:solidFill>
                        <a:srgbClr val="FFFFFF"/>
                      </a:solidFill>
                    </a:lnL>
                    <a:lnR w="12240">
                      <a:solidFill>
                        <a:srgbClr val="FFFFFF"/>
                      </a:solidFill>
                    </a:lnR>
                    <a:lnT w="12240">
                      <a:solidFill>
                        <a:srgbClr val="FFFFFF"/>
                      </a:solidFill>
                    </a:lnT>
                    <a:lnB w="12240">
                      <a:solidFill>
                        <a:srgbClr val="FFFFFF"/>
                      </a:solidFill>
                    </a:lnB>
                    <a:solidFill>
                      <a:srgbClr val="E9E9ED"/>
                    </a:solidFill>
                  </a:tcPr>
                </a:tc>
                <a:extLst>
                  <a:ext uri="{0D108BD9-81ED-4DB2-BD59-A6C34878D82A}">
                    <a16:rowId xmlns:a16="http://schemas.microsoft.com/office/drawing/2014/main" val="10002"/>
                  </a:ext>
                </a:extLst>
              </a:tr>
              <a:tr h="853560">
                <a:tc vMerge="1">
                  <a:txBody>
                    <a:bodyPr/>
                    <a:lstStyle/>
                    <a:p>
                      <a:endParaRPr lang="fr-FR"/>
                    </a:p>
                  </a:txBody>
                  <a:tcPr marL="90000" marR="90000">
                    <a:solidFill>
                      <a:srgbClr val="729FCF"/>
                    </a:solidFill>
                  </a:tcPr>
                </a:tc>
                <a:tc>
                  <a:txBody>
                    <a:bodyPr/>
                    <a:lstStyle/>
                    <a:p>
                      <a:pPr>
                        <a:lnSpc>
                          <a:spcPct val="100000"/>
                        </a:lnSpc>
                      </a:pPr>
                      <a:r>
                        <a:rPr lang="fr-FR" sz="1400" b="0" strike="noStrike" spc="-1">
                          <a:solidFill>
                            <a:srgbClr val="000000"/>
                          </a:solidFill>
                          <a:latin typeface="Georgia"/>
                        </a:rPr>
                        <a:t>Analyse langagière</a:t>
                      </a:r>
                      <a:endParaRPr lang="fr-FR" sz="1400" b="0" strike="noStrike" spc="-1">
                        <a:latin typeface="Arial"/>
                      </a:endParaRPr>
                    </a:p>
                    <a:p>
                      <a:pPr>
                        <a:lnSpc>
                          <a:spcPct val="100000"/>
                        </a:lnSpc>
                      </a:pPr>
                      <a:endParaRPr lang="fr-FR" sz="1400" b="0" strike="noStrike" spc="-1">
                        <a:latin typeface="Arial"/>
                      </a:endParaRPr>
                    </a:p>
                  </a:txBody>
                  <a:tcPr marL="93240" marR="93240">
                    <a:lnL w="12240">
                      <a:solidFill>
                        <a:srgbClr val="FFFFFF"/>
                      </a:solidFill>
                    </a:lnL>
                    <a:lnR w="12240">
                      <a:solidFill>
                        <a:srgbClr val="FFFFFF"/>
                      </a:solidFill>
                    </a:lnR>
                    <a:lnT w="12240">
                      <a:solidFill>
                        <a:srgbClr val="FFFFFF"/>
                      </a:solidFill>
                    </a:lnT>
                    <a:lnB w="12240">
                      <a:solidFill>
                        <a:srgbClr val="FFFFFF"/>
                      </a:solidFill>
                    </a:lnB>
                    <a:solidFill>
                      <a:srgbClr val="D0D0DA"/>
                    </a:solidFill>
                  </a:tcPr>
                </a:tc>
                <a:tc>
                  <a:txBody>
                    <a:bodyPr/>
                    <a:lstStyle/>
                    <a:p>
                      <a:pPr>
                        <a:lnSpc>
                          <a:spcPct val="100000"/>
                        </a:lnSpc>
                      </a:pPr>
                      <a:r>
                        <a:rPr lang="fr-FR" sz="1400" b="1" strike="noStrike" spc="-1">
                          <a:solidFill>
                            <a:srgbClr val="000000"/>
                          </a:solidFill>
                          <a:latin typeface="Georgia"/>
                        </a:rPr>
                        <a:t>Émotions vs </a:t>
                      </a:r>
                      <a:r>
                        <a:rPr lang="fr-FR" sz="1400" b="0" strike="noStrike" spc="-1">
                          <a:solidFill>
                            <a:srgbClr val="000000"/>
                          </a:solidFill>
                          <a:latin typeface="Georgia"/>
                        </a:rPr>
                        <a:t>« </a:t>
                      </a:r>
                      <a:r>
                        <a:rPr lang="fr-FR" sz="1400" b="1" strike="noStrike" spc="-1">
                          <a:solidFill>
                            <a:srgbClr val="000000"/>
                          </a:solidFill>
                          <a:latin typeface="Georgia"/>
                        </a:rPr>
                        <a:t>Expliciter</a:t>
                      </a:r>
                      <a:r>
                        <a:rPr lang="fr-FR" sz="1400" b="0" strike="noStrike" spc="-1">
                          <a:solidFill>
                            <a:srgbClr val="000000"/>
                          </a:solidFill>
                          <a:latin typeface="Georgia"/>
                        </a:rPr>
                        <a:t> » (A18)</a:t>
                      </a:r>
                      <a:r>
                        <a:rPr lang="fr-FR" sz="1800" b="0" strike="noStrike" spc="-1">
                          <a:solidFill>
                            <a:srgbClr val="000000"/>
                          </a:solidFill>
                          <a:latin typeface="Georgia"/>
                        </a:rPr>
                        <a:t> </a:t>
                      </a:r>
                      <a:r>
                        <a:rPr lang="fr-FR" sz="1400" b="0" strike="noStrike" spc="-1">
                          <a:solidFill>
                            <a:srgbClr val="000000"/>
                          </a:solidFill>
                          <a:latin typeface="Georgia"/>
                        </a:rPr>
                        <a:t>« pour raconter voilà un petit peu ce qu’on avait déjà comme éléments » (B35),</a:t>
                      </a:r>
                      <a:r>
                        <a:rPr lang="fr-FR" sz="1100" b="0" strike="noStrike" spc="-1">
                          <a:solidFill>
                            <a:srgbClr val="000000"/>
                          </a:solidFill>
                          <a:latin typeface="Georgia"/>
                        </a:rPr>
                        <a:t> </a:t>
                      </a:r>
                      <a:r>
                        <a:rPr lang="fr-FR" sz="1400" b="0" strike="noStrike" spc="-1">
                          <a:solidFill>
                            <a:srgbClr val="000000"/>
                          </a:solidFill>
                          <a:latin typeface="Georgia"/>
                        </a:rPr>
                        <a:t>« rendre factuelle la situation » (67,C)</a:t>
                      </a:r>
                      <a:r>
                        <a:rPr lang="fr-FR" sz="1800" b="0" strike="noStrike" spc="-1">
                          <a:solidFill>
                            <a:srgbClr val="000000"/>
                          </a:solidFill>
                          <a:latin typeface="Georgia"/>
                        </a:rPr>
                        <a:t> </a:t>
                      </a:r>
                      <a:endParaRPr lang="fr-FR" sz="1800" b="0" strike="noStrike" spc="-1">
                        <a:latin typeface="Arial"/>
                      </a:endParaRPr>
                    </a:p>
                  </a:txBody>
                  <a:tcPr marL="93240" marR="93240">
                    <a:lnL w="12240">
                      <a:solidFill>
                        <a:srgbClr val="FFFFFF"/>
                      </a:solidFill>
                    </a:lnL>
                    <a:lnR w="12240">
                      <a:solidFill>
                        <a:srgbClr val="FFFFFF"/>
                      </a:solidFill>
                    </a:lnR>
                    <a:lnT w="12240">
                      <a:solidFill>
                        <a:srgbClr val="FFFFFF"/>
                      </a:solidFill>
                    </a:lnT>
                    <a:lnB w="12240">
                      <a:solidFill>
                        <a:srgbClr val="FFFFFF"/>
                      </a:solidFill>
                    </a:lnB>
                    <a:solidFill>
                      <a:srgbClr val="D0D0DA"/>
                    </a:solidFill>
                  </a:tcPr>
                </a:tc>
                <a:extLst>
                  <a:ext uri="{0D108BD9-81ED-4DB2-BD59-A6C34878D82A}">
                    <a16:rowId xmlns:a16="http://schemas.microsoft.com/office/drawing/2014/main" val="10003"/>
                  </a:ext>
                </a:extLst>
              </a:tr>
              <a:tr h="304920">
                <a:tc vMerge="1">
                  <a:txBody>
                    <a:bodyPr/>
                    <a:lstStyle/>
                    <a:p>
                      <a:endParaRPr lang="fr-FR"/>
                    </a:p>
                  </a:txBody>
                  <a:tcPr marL="90000" marR="90000">
                    <a:solidFill>
                      <a:srgbClr val="729FCF"/>
                    </a:solidFill>
                  </a:tcPr>
                </a:tc>
                <a:tc>
                  <a:txBody>
                    <a:bodyPr/>
                    <a:lstStyle/>
                    <a:p>
                      <a:pPr>
                        <a:lnSpc>
                          <a:spcPct val="100000"/>
                        </a:lnSpc>
                      </a:pPr>
                      <a:r>
                        <a:rPr lang="fr-FR" sz="1400" b="0" strike="noStrike" spc="-1">
                          <a:solidFill>
                            <a:srgbClr val="000000"/>
                          </a:solidFill>
                          <a:latin typeface="Georgia"/>
                        </a:rPr>
                        <a:t>Partenaires </a:t>
                      </a:r>
                      <a:endParaRPr lang="fr-FR" sz="1400" b="0" strike="noStrike" spc="-1">
                        <a:latin typeface="Arial"/>
                      </a:endParaRPr>
                    </a:p>
                  </a:txBody>
                  <a:tcPr marL="93240" marR="93240">
                    <a:lnL w="12240">
                      <a:solidFill>
                        <a:srgbClr val="FFFFFF"/>
                      </a:solidFill>
                    </a:lnL>
                    <a:lnR w="12240">
                      <a:solidFill>
                        <a:srgbClr val="FFFFFF"/>
                      </a:solidFill>
                    </a:lnR>
                    <a:lnT w="12240">
                      <a:solidFill>
                        <a:srgbClr val="FFFFFF"/>
                      </a:solidFill>
                    </a:lnT>
                    <a:lnB w="12240">
                      <a:solidFill>
                        <a:srgbClr val="FFFFFF"/>
                      </a:solidFill>
                    </a:lnB>
                    <a:solidFill>
                      <a:srgbClr val="E9E9ED"/>
                    </a:solidFill>
                  </a:tcPr>
                </a:tc>
                <a:tc>
                  <a:txBody>
                    <a:bodyPr/>
                    <a:lstStyle/>
                    <a:p>
                      <a:pPr>
                        <a:lnSpc>
                          <a:spcPct val="100000"/>
                        </a:lnSpc>
                      </a:pPr>
                      <a:r>
                        <a:rPr lang="fr-FR" sz="1400" b="1" strike="noStrike" spc="-1">
                          <a:solidFill>
                            <a:srgbClr val="000000"/>
                          </a:solidFill>
                          <a:latin typeface="Georgia"/>
                        </a:rPr>
                        <a:t>Action conjointe</a:t>
                      </a:r>
                      <a:endParaRPr lang="fr-FR" sz="1400" b="0" strike="noStrike" spc="-1">
                        <a:latin typeface="Arial"/>
                      </a:endParaRPr>
                    </a:p>
                  </a:txBody>
                  <a:tcPr marL="93240" marR="93240">
                    <a:lnL w="12240">
                      <a:solidFill>
                        <a:srgbClr val="FFFFFF"/>
                      </a:solidFill>
                    </a:lnL>
                    <a:lnR w="12240">
                      <a:solidFill>
                        <a:srgbClr val="FFFFFF"/>
                      </a:solidFill>
                    </a:lnR>
                    <a:lnT w="12240">
                      <a:solidFill>
                        <a:srgbClr val="FFFFFF"/>
                      </a:solidFill>
                    </a:lnT>
                    <a:lnB w="12240">
                      <a:solidFill>
                        <a:srgbClr val="FFFFFF"/>
                      </a:solidFill>
                    </a:lnB>
                    <a:solidFill>
                      <a:srgbClr val="E9E9ED"/>
                    </a:solidFill>
                  </a:tcPr>
                </a:tc>
                <a:extLst>
                  <a:ext uri="{0D108BD9-81ED-4DB2-BD59-A6C34878D82A}">
                    <a16:rowId xmlns:a16="http://schemas.microsoft.com/office/drawing/2014/main" val="10004"/>
                  </a:ext>
                </a:extLst>
              </a:tr>
              <a:tr h="304920">
                <a:tc vMerge="1">
                  <a:txBody>
                    <a:bodyPr/>
                    <a:lstStyle/>
                    <a:p>
                      <a:endParaRPr lang="fr-FR"/>
                    </a:p>
                  </a:txBody>
                  <a:tcPr marL="90000" marR="90000">
                    <a:solidFill>
                      <a:srgbClr val="729FCF"/>
                    </a:solidFill>
                  </a:tcPr>
                </a:tc>
                <a:tc>
                  <a:txBody>
                    <a:bodyPr/>
                    <a:lstStyle/>
                    <a:p>
                      <a:pPr>
                        <a:lnSpc>
                          <a:spcPct val="100000"/>
                        </a:lnSpc>
                      </a:pPr>
                      <a:r>
                        <a:rPr lang="fr-FR" sz="1400" b="1" strike="noStrike" spc="-1">
                          <a:solidFill>
                            <a:srgbClr val="000000"/>
                          </a:solidFill>
                          <a:latin typeface="Georgia"/>
                        </a:rPr>
                        <a:t>Intentionnalité</a:t>
                      </a:r>
                      <a:endParaRPr lang="fr-FR" sz="1400" b="0" strike="noStrike" spc="-1">
                        <a:latin typeface="Arial"/>
                      </a:endParaRPr>
                    </a:p>
                  </a:txBody>
                  <a:tcPr marL="93240" marR="93240">
                    <a:lnL w="12240">
                      <a:solidFill>
                        <a:srgbClr val="FFFFFF"/>
                      </a:solidFill>
                    </a:lnL>
                    <a:lnR w="12240">
                      <a:solidFill>
                        <a:srgbClr val="FFFFFF"/>
                      </a:solidFill>
                    </a:lnR>
                    <a:lnT w="12240">
                      <a:solidFill>
                        <a:srgbClr val="FFFFFF"/>
                      </a:solidFill>
                    </a:lnT>
                    <a:lnB w="12240">
                      <a:solidFill>
                        <a:srgbClr val="FFFFFF"/>
                      </a:solidFill>
                    </a:lnB>
                    <a:solidFill>
                      <a:srgbClr val="D0D0DA"/>
                    </a:solidFill>
                  </a:tcPr>
                </a:tc>
                <a:tc>
                  <a:txBody>
                    <a:bodyPr/>
                    <a:lstStyle/>
                    <a:p>
                      <a:pPr>
                        <a:lnSpc>
                          <a:spcPct val="100000"/>
                        </a:lnSpc>
                      </a:pPr>
                      <a:r>
                        <a:rPr lang="fr-FR" sz="1400" b="1" strike="noStrike" spc="-1">
                          <a:solidFill>
                            <a:srgbClr val="000000"/>
                          </a:solidFill>
                          <a:latin typeface="Georgia"/>
                        </a:rPr>
                        <a:t>proposer, tester, accompagner </a:t>
                      </a:r>
                      <a:r>
                        <a:rPr lang="fr-FR" sz="1400" b="0" strike="noStrike" spc="-1">
                          <a:solidFill>
                            <a:srgbClr val="000000"/>
                          </a:solidFill>
                          <a:latin typeface="Georgia"/>
                        </a:rPr>
                        <a:t>(mémoire, p. 67-68)  </a:t>
                      </a:r>
                      <a:endParaRPr lang="fr-FR" sz="1400" b="0" strike="noStrike" spc="-1">
                        <a:latin typeface="Arial"/>
                      </a:endParaRPr>
                    </a:p>
                  </a:txBody>
                  <a:tcPr marL="93240" marR="93240">
                    <a:lnL w="12240">
                      <a:solidFill>
                        <a:srgbClr val="FFFFFF"/>
                      </a:solidFill>
                    </a:lnL>
                    <a:lnR w="12240">
                      <a:solidFill>
                        <a:srgbClr val="FFFFFF"/>
                      </a:solidFill>
                    </a:lnR>
                    <a:lnT w="12240">
                      <a:solidFill>
                        <a:srgbClr val="FFFFFF"/>
                      </a:solidFill>
                    </a:lnT>
                    <a:lnB w="12240">
                      <a:solidFill>
                        <a:srgbClr val="FFFFFF"/>
                      </a:solidFill>
                    </a:lnB>
                    <a:solidFill>
                      <a:srgbClr val="D0D0DA"/>
                    </a:solidFill>
                  </a:tcPr>
                </a:tc>
                <a:extLst>
                  <a:ext uri="{0D108BD9-81ED-4DB2-BD59-A6C34878D82A}">
                    <a16:rowId xmlns:a16="http://schemas.microsoft.com/office/drawing/2014/main" val="10005"/>
                  </a:ext>
                </a:extLst>
              </a:tr>
            </a:tbl>
          </a:graphicData>
        </a:graphic>
      </p:graphicFrame>
      <p:sp>
        <p:nvSpPr>
          <p:cNvPr id="317" name="CustomShape 3"/>
          <p:cNvSpPr/>
          <p:nvPr/>
        </p:nvSpPr>
        <p:spPr>
          <a:xfrm>
            <a:off x="2971800" y="5791320"/>
            <a:ext cx="184320" cy="369000"/>
          </a:xfrm>
          <a:prstGeom prst="rect">
            <a:avLst/>
          </a:prstGeom>
          <a:noFill/>
          <a:ln>
            <a:noFill/>
          </a:ln>
        </p:spPr>
        <p:style>
          <a:lnRef idx="0">
            <a:scrgbClr r="0" g="0" b="0"/>
          </a:lnRef>
          <a:fillRef idx="0">
            <a:scrgbClr r="0" g="0" b="0"/>
          </a:fillRef>
          <a:effectRef idx="0">
            <a:scrgbClr r="0" g="0" b="0"/>
          </a:effectRef>
          <a:fontRef idx="minor"/>
        </p:style>
      </p:sp>
      <p:sp>
        <p:nvSpPr>
          <p:cNvPr id="318" name="CustomShape 4"/>
          <p:cNvSpPr/>
          <p:nvPr/>
        </p:nvSpPr>
        <p:spPr>
          <a:xfrm>
            <a:off x="549360" y="5397480"/>
            <a:ext cx="8042040" cy="913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FR" sz="1800" b="1" strike="noStrike" spc="-1">
                <a:solidFill>
                  <a:srgbClr val="000000"/>
                </a:solidFill>
                <a:latin typeface="Georgia"/>
              </a:rPr>
              <a:t>Le geste de problématisation peut donc être défini comme une description conjointe d’une situation complexe dans un objectif de formulation de propositions</a:t>
            </a:r>
            <a:r>
              <a:rPr lang="fr-FR" sz="1800" b="0" strike="noStrike" spc="-1">
                <a:solidFill>
                  <a:srgbClr val="000000"/>
                </a:solidFill>
                <a:latin typeface="Georgia"/>
              </a:rPr>
              <a:t> </a:t>
            </a:r>
            <a:endParaRPr lang="fr-FR" sz="1800" b="0" strike="noStrike" spc="-1">
              <a:latin typeface="Arial"/>
            </a:endParaRPr>
          </a:p>
        </p:txBody>
      </p:sp>
      <p:sp>
        <p:nvSpPr>
          <p:cNvPr id="319" name="TextShape 5"/>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648AA86F-F662-420E-84A6-79E8F4DC3106}" type="slidenum">
              <a:rPr lang="fr-FR" sz="1800" b="0" strike="noStrike" spc="-1">
                <a:solidFill>
                  <a:srgbClr val="FFFFFF"/>
                </a:solidFill>
                <a:latin typeface="Georgia"/>
              </a:rPr>
              <a:t>26</a:t>
            </a:fld>
            <a:endParaRPr lang="fr-FR" sz="1800" b="0" strike="noStrike" spc="-1">
              <a:latin typeface="Times New Roman"/>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 name="TextShape 1"/>
          <p:cNvSpPr txBox="1"/>
          <p:nvPr/>
        </p:nvSpPr>
        <p:spPr>
          <a:xfrm>
            <a:off x="457200" y="1143000"/>
            <a:ext cx="8229240" cy="1066320"/>
          </a:xfrm>
          <a:prstGeom prst="rect">
            <a:avLst/>
          </a:prstGeom>
          <a:noFill/>
          <a:ln>
            <a:noFill/>
          </a:ln>
        </p:spPr>
        <p:txBody>
          <a:bodyPr lIns="90000" tIns="45000" rIns="90000" bIns="45000" anchor="ctr">
            <a:noAutofit/>
          </a:bodyPr>
          <a:lstStyle/>
          <a:p>
            <a:pPr>
              <a:lnSpc>
                <a:spcPct val="100000"/>
              </a:lnSpc>
            </a:pPr>
            <a:r>
              <a:rPr lang="fr-FR" sz="4000" b="0" strike="noStrike" spc="-1">
                <a:solidFill>
                  <a:srgbClr val="1F497D"/>
                </a:solidFill>
                <a:latin typeface="Trebuchet MS"/>
              </a:rPr>
              <a:t>Geste d’accueil</a:t>
            </a:r>
            <a:endParaRPr lang="fr-FR" sz="4000" b="0" strike="noStrike" spc="-1">
              <a:solidFill>
                <a:srgbClr val="000000"/>
              </a:solidFill>
              <a:latin typeface="Georgia"/>
            </a:endParaRPr>
          </a:p>
        </p:txBody>
      </p:sp>
      <p:sp>
        <p:nvSpPr>
          <p:cNvPr id="321" name="TextShape 2"/>
          <p:cNvSpPr txBox="1"/>
          <p:nvPr/>
        </p:nvSpPr>
        <p:spPr>
          <a:xfrm>
            <a:off x="457200" y="2249280"/>
            <a:ext cx="8229240" cy="4324680"/>
          </a:xfrm>
          <a:prstGeom prst="rect">
            <a:avLst/>
          </a:prstGeom>
          <a:noFill/>
          <a:ln>
            <a:noFill/>
          </a:ln>
        </p:spPr>
        <p:txBody>
          <a:bodyPr lIns="90000" tIns="45000" rIns="90000" bIns="45000">
            <a:noAutofit/>
          </a:bodyPr>
          <a:lstStyle/>
          <a:p>
            <a:pPr marL="365760" indent="-255600">
              <a:lnSpc>
                <a:spcPct val="100000"/>
              </a:lnSpc>
              <a:spcBef>
                <a:spcPts val="300"/>
              </a:spcBef>
              <a:buClr>
                <a:srgbClr val="A04DA3"/>
              </a:buClr>
              <a:buFont typeface="Georgia"/>
              <a:buChar char="•"/>
            </a:pPr>
            <a:r>
              <a:rPr lang="fr-FR" sz="2000" b="0" strike="noStrike" spc="-1">
                <a:solidFill>
                  <a:srgbClr val="000000"/>
                </a:solidFill>
                <a:latin typeface="Georgia"/>
              </a:rPr>
              <a:t>Dans cette démarche, nous avons proposé </a:t>
            </a:r>
            <a:r>
              <a:rPr lang="fr-FR" sz="2000" b="1" strike="noStrike" spc="-1">
                <a:solidFill>
                  <a:srgbClr val="000000"/>
                </a:solidFill>
                <a:latin typeface="Georgia"/>
              </a:rPr>
              <a:t>la définition d'un </a:t>
            </a:r>
            <a:r>
              <a:rPr lang="fr-FR" sz="2000" b="1" u="sng" strike="noStrike" spc="-1">
                <a:solidFill>
                  <a:srgbClr val="000000"/>
                </a:solidFill>
                <a:uFillTx/>
                <a:latin typeface="Georgia"/>
              </a:rPr>
              <a:t>geste professionnel d'accueil</a:t>
            </a:r>
            <a:r>
              <a:rPr lang="fr-FR" sz="2000" b="1" strike="noStrike" spc="-1">
                <a:solidFill>
                  <a:srgbClr val="000000"/>
                </a:solidFill>
                <a:latin typeface="Georgia"/>
              </a:rPr>
              <a:t>, comme</a:t>
            </a:r>
            <a:r>
              <a:rPr lang="fr-FR" sz="2000" b="1" i="1" strike="noStrike" spc="-1">
                <a:solidFill>
                  <a:srgbClr val="000000"/>
                </a:solidFill>
                <a:latin typeface="Georgia"/>
              </a:rPr>
              <a:t> art de faire</a:t>
            </a:r>
            <a:r>
              <a:rPr lang="fr-FR" sz="2000" b="0" strike="noStrike" spc="-1">
                <a:solidFill>
                  <a:srgbClr val="000000"/>
                </a:solidFill>
                <a:latin typeface="Georgia"/>
              </a:rPr>
              <a:t>, constitué :</a:t>
            </a:r>
          </a:p>
          <a:p>
            <a:pPr marL="365760" indent="-255600">
              <a:lnSpc>
                <a:spcPct val="100000"/>
              </a:lnSpc>
              <a:spcBef>
                <a:spcPts val="300"/>
              </a:spcBef>
            </a:pPr>
            <a:endParaRPr lang="fr-FR" sz="2000" b="0" strike="noStrike" spc="-1">
              <a:solidFill>
                <a:srgbClr val="000000"/>
              </a:solidFill>
              <a:latin typeface="Georgia"/>
            </a:endParaRPr>
          </a:p>
          <a:p>
            <a:pPr marL="365760" indent="-255600">
              <a:lnSpc>
                <a:spcPct val="100000"/>
              </a:lnSpc>
              <a:spcBef>
                <a:spcPts val="300"/>
              </a:spcBef>
              <a:buClr>
                <a:srgbClr val="A04DA3"/>
              </a:buClr>
              <a:buFont typeface="Georgia"/>
              <a:buChar char="•"/>
            </a:pPr>
            <a:r>
              <a:rPr lang="fr-FR" sz="2000" b="0" strike="noStrike" spc="-1">
                <a:solidFill>
                  <a:srgbClr val="000000"/>
                </a:solidFill>
                <a:latin typeface="Georgia"/>
              </a:rPr>
              <a:t>de l'utilisation de l'espace et du matériel dont dispose l’acteur,</a:t>
            </a:r>
          </a:p>
          <a:p>
            <a:pPr marL="365760" indent="-255600">
              <a:lnSpc>
                <a:spcPct val="100000"/>
              </a:lnSpc>
              <a:spcBef>
                <a:spcPts val="300"/>
              </a:spcBef>
              <a:buClr>
                <a:srgbClr val="A04DA3"/>
              </a:buClr>
              <a:buFont typeface="Georgia"/>
              <a:buChar char="•"/>
            </a:pPr>
            <a:r>
              <a:rPr lang="fr-FR" sz="2000" b="0" strike="noStrike" spc="-1">
                <a:solidFill>
                  <a:srgbClr val="000000"/>
                </a:solidFill>
                <a:latin typeface="Georgia"/>
              </a:rPr>
              <a:t>de la prise en compte du nombre et de la qualité de ses interlocuteurs,</a:t>
            </a:r>
          </a:p>
          <a:p>
            <a:pPr marL="365760" indent="-255600">
              <a:lnSpc>
                <a:spcPct val="100000"/>
              </a:lnSpc>
              <a:spcBef>
                <a:spcPts val="300"/>
              </a:spcBef>
              <a:buClr>
                <a:srgbClr val="A04DA3"/>
              </a:buClr>
              <a:buFont typeface="Georgia"/>
              <a:buChar char="•"/>
            </a:pPr>
            <a:r>
              <a:rPr lang="fr-FR" sz="2000" b="0" strike="noStrike" spc="-1">
                <a:solidFill>
                  <a:srgbClr val="000000"/>
                </a:solidFill>
                <a:latin typeface="Georgia"/>
              </a:rPr>
              <a:t>de l'observation de leurs gestes et l’interprétation de leur état mental</a:t>
            </a:r>
          </a:p>
          <a:p>
            <a:pPr marL="365760" indent="-255600">
              <a:lnSpc>
                <a:spcPct val="100000"/>
              </a:lnSpc>
              <a:spcBef>
                <a:spcPts val="300"/>
              </a:spcBef>
              <a:buClr>
                <a:srgbClr val="A04DA3"/>
              </a:buClr>
              <a:buFont typeface="Georgia"/>
              <a:buChar char="•"/>
            </a:pPr>
            <a:r>
              <a:rPr lang="fr-FR" sz="2000" b="0" strike="noStrike" spc="-1">
                <a:solidFill>
                  <a:srgbClr val="000000"/>
                </a:solidFill>
                <a:latin typeface="Georgia"/>
              </a:rPr>
              <a:t>pour se déplacer, positionner des objets et énoncer son discours,</a:t>
            </a:r>
          </a:p>
          <a:p>
            <a:pPr marL="365760" indent="-255600">
              <a:lnSpc>
                <a:spcPct val="100000"/>
              </a:lnSpc>
              <a:spcBef>
                <a:spcPts val="300"/>
              </a:spcBef>
              <a:buClr>
                <a:srgbClr val="A04DA3"/>
              </a:buClr>
              <a:buFont typeface="Georgia"/>
              <a:buChar char="•"/>
            </a:pPr>
            <a:r>
              <a:rPr lang="fr-FR" sz="2000" b="0" strike="noStrike" spc="-1">
                <a:solidFill>
                  <a:srgbClr val="000000"/>
                </a:solidFill>
                <a:latin typeface="Georgia"/>
              </a:rPr>
              <a:t>afin de donner une place à chacun dans la rencontre. </a:t>
            </a:r>
          </a:p>
        </p:txBody>
      </p:sp>
      <p:sp>
        <p:nvSpPr>
          <p:cNvPr id="322"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3FFD8BEC-31C6-4469-A871-2B3250DBCBD8}" type="slidenum">
              <a:rPr lang="fr-FR" sz="1800" b="0" strike="noStrike" spc="-1">
                <a:solidFill>
                  <a:srgbClr val="FFFFFF"/>
                </a:solidFill>
                <a:latin typeface="Georgia"/>
              </a:rPr>
              <a:t>27</a:t>
            </a:fld>
            <a:endParaRPr lang="fr-FR" sz="1800" b="0" strike="noStrike" spc="-1">
              <a:latin typeface="Times New Roman"/>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 name="TextShape 1"/>
          <p:cNvSpPr txBox="1"/>
          <p:nvPr/>
        </p:nvSpPr>
        <p:spPr>
          <a:xfrm>
            <a:off x="457200" y="1143000"/>
            <a:ext cx="8229240" cy="1066320"/>
          </a:xfrm>
          <a:prstGeom prst="rect">
            <a:avLst/>
          </a:prstGeom>
          <a:noFill/>
          <a:ln>
            <a:noFill/>
          </a:ln>
        </p:spPr>
        <p:txBody>
          <a:bodyPr lIns="90000" tIns="45000" rIns="90000" bIns="45000" anchor="ctr">
            <a:normAutofit fontScale="87000"/>
          </a:bodyPr>
          <a:lstStyle/>
          <a:p>
            <a:pPr>
              <a:lnSpc>
                <a:spcPct val="100000"/>
              </a:lnSpc>
            </a:pPr>
            <a:r>
              <a:rPr lang="fr-FR" sz="3600" b="0" strike="noStrike" spc="-1">
                <a:solidFill>
                  <a:srgbClr val="424456"/>
                </a:solidFill>
                <a:latin typeface="Trebuchet MS"/>
              </a:rPr>
              <a:t>Etude des gestes professionnels </a:t>
            </a:r>
            <a:br/>
            <a:r>
              <a:rPr lang="fr-FR" sz="3600" b="0" strike="noStrike" spc="-1">
                <a:solidFill>
                  <a:srgbClr val="424456"/>
                </a:solidFill>
                <a:latin typeface="Trebuchet MS"/>
              </a:rPr>
              <a:t>en entretien</a:t>
            </a:r>
            <a:endParaRPr lang="fr-FR" sz="3600" b="0" strike="noStrike" spc="-1">
              <a:solidFill>
                <a:srgbClr val="000000"/>
              </a:solidFill>
              <a:latin typeface="Georgia"/>
            </a:endParaRPr>
          </a:p>
        </p:txBody>
      </p:sp>
      <p:sp>
        <p:nvSpPr>
          <p:cNvPr id="324" name="TextShape 2"/>
          <p:cNvSpPr txBox="1"/>
          <p:nvPr/>
        </p:nvSpPr>
        <p:spPr>
          <a:xfrm>
            <a:off x="457200" y="2249280"/>
            <a:ext cx="8229240" cy="4324680"/>
          </a:xfrm>
          <a:prstGeom prst="rect">
            <a:avLst/>
          </a:prstGeom>
          <a:noFill/>
          <a:ln>
            <a:noFill/>
          </a:ln>
        </p:spPr>
        <p:txBody>
          <a:bodyPr lIns="90000" tIns="45000" rIns="90000" bIns="45000">
            <a:noAutofit/>
          </a:bodyPr>
          <a:lstStyle/>
          <a:p>
            <a:pPr marL="365760" indent="-255600">
              <a:lnSpc>
                <a:spcPct val="100000"/>
              </a:lnSpc>
              <a:spcBef>
                <a:spcPts val="300"/>
              </a:spcBef>
            </a:pPr>
            <a:r>
              <a:rPr lang="fr-FR" sz="2400" b="0" strike="noStrike" spc="-1">
                <a:solidFill>
                  <a:srgbClr val="000000"/>
                </a:solidFill>
                <a:latin typeface="Georgia"/>
              </a:rPr>
              <a:t>Travail de groupe. Etapes : </a:t>
            </a:r>
          </a:p>
          <a:p>
            <a:pPr marL="457200" indent="-456840">
              <a:lnSpc>
                <a:spcPct val="100000"/>
              </a:lnSpc>
              <a:spcBef>
                <a:spcPts val="300"/>
              </a:spcBef>
              <a:buClr>
                <a:srgbClr val="A04DA3"/>
              </a:buClr>
              <a:buFont typeface="Trebuchet MS"/>
              <a:buAutoNum type="arabicPeriod"/>
            </a:pPr>
            <a:r>
              <a:rPr lang="fr-FR" sz="2400" b="0" strike="noStrike" spc="-1">
                <a:solidFill>
                  <a:srgbClr val="000000"/>
                </a:solidFill>
                <a:latin typeface="Georgia"/>
              </a:rPr>
              <a:t>Prendre connaissance des 2 extraits d’entretien d’explicitation </a:t>
            </a:r>
          </a:p>
          <a:p>
            <a:pPr marL="457200" indent="-456840">
              <a:lnSpc>
                <a:spcPct val="100000"/>
              </a:lnSpc>
              <a:spcBef>
                <a:spcPts val="300"/>
              </a:spcBef>
              <a:buClr>
                <a:srgbClr val="A04DA3"/>
              </a:buClr>
              <a:buFont typeface="Trebuchet MS"/>
              <a:buAutoNum type="arabicPeriod"/>
            </a:pPr>
            <a:r>
              <a:rPr lang="fr-FR" sz="2400" b="0" strike="noStrike" spc="-1">
                <a:solidFill>
                  <a:srgbClr val="000000"/>
                </a:solidFill>
                <a:latin typeface="Georgia"/>
              </a:rPr>
              <a:t>Choisir la situation qui vous intéresse le plus</a:t>
            </a:r>
          </a:p>
          <a:p>
            <a:pPr marL="457200" indent="-456840">
              <a:lnSpc>
                <a:spcPct val="100000"/>
              </a:lnSpc>
              <a:spcBef>
                <a:spcPts val="300"/>
              </a:spcBef>
              <a:buClr>
                <a:srgbClr val="A04DA3"/>
              </a:buClr>
              <a:buFont typeface="Trebuchet MS"/>
              <a:buAutoNum type="arabicPeriod"/>
            </a:pPr>
            <a:r>
              <a:rPr lang="fr-FR" sz="2400" b="0" strike="noStrike" spc="-1">
                <a:solidFill>
                  <a:srgbClr val="000000"/>
                </a:solidFill>
                <a:latin typeface="Georgia"/>
              </a:rPr>
              <a:t>Repérer les gestes professionnels individuellement</a:t>
            </a:r>
          </a:p>
          <a:p>
            <a:pPr marL="457200" indent="-456840">
              <a:lnSpc>
                <a:spcPct val="100000"/>
              </a:lnSpc>
              <a:spcBef>
                <a:spcPts val="300"/>
              </a:spcBef>
              <a:buClr>
                <a:srgbClr val="A04DA3"/>
              </a:buClr>
              <a:buFont typeface="Trebuchet MS"/>
              <a:buAutoNum type="arabicPeriod"/>
            </a:pPr>
            <a:r>
              <a:rPr lang="fr-FR" sz="2400" b="0" strike="noStrike" spc="-1">
                <a:solidFill>
                  <a:srgbClr val="000000"/>
                </a:solidFill>
                <a:latin typeface="Georgia"/>
              </a:rPr>
              <a:t>Mise en commun et débat au sein du groupe</a:t>
            </a:r>
          </a:p>
          <a:p>
            <a:pPr marL="457200" indent="-456840">
              <a:lnSpc>
                <a:spcPct val="100000"/>
              </a:lnSpc>
              <a:spcBef>
                <a:spcPts val="300"/>
              </a:spcBef>
            </a:pPr>
            <a:endParaRPr lang="fr-FR" sz="2400" b="0" strike="noStrike" spc="-1">
              <a:solidFill>
                <a:srgbClr val="000000"/>
              </a:solidFill>
              <a:latin typeface="Georgia"/>
            </a:endParaRPr>
          </a:p>
          <a:p>
            <a:pPr marL="457200" indent="-456840">
              <a:lnSpc>
                <a:spcPct val="100000"/>
              </a:lnSpc>
              <a:spcBef>
                <a:spcPts val="300"/>
              </a:spcBef>
            </a:pPr>
            <a:r>
              <a:rPr lang="fr-FR" sz="2400" b="0" strike="noStrike" spc="-1">
                <a:solidFill>
                  <a:srgbClr val="000000"/>
                </a:solidFill>
                <a:latin typeface="Georgia"/>
              </a:rPr>
              <a:t>Retour à 15h45 pour échanges et conclusion</a:t>
            </a:r>
          </a:p>
        </p:txBody>
      </p:sp>
      <p:sp>
        <p:nvSpPr>
          <p:cNvPr id="325"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6CA4EC41-3730-4BB1-A14D-56DF031AAE60}" type="slidenum">
              <a:rPr lang="fr-FR" sz="1800" b="0" strike="noStrike" spc="-1">
                <a:solidFill>
                  <a:srgbClr val="FFFFFF"/>
                </a:solidFill>
                <a:latin typeface="Georgia"/>
              </a:rPr>
              <a:t>28</a:t>
            </a:fld>
            <a:endParaRPr lang="fr-FR" sz="1800" b="0" strike="noStrike" spc="-1">
              <a:latin typeface="Times New Roman"/>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 name="TextShape 1"/>
          <p:cNvSpPr txBox="1"/>
          <p:nvPr/>
        </p:nvSpPr>
        <p:spPr>
          <a:xfrm>
            <a:off x="457200" y="1143000"/>
            <a:ext cx="8229240" cy="1066320"/>
          </a:xfrm>
          <a:prstGeom prst="rect">
            <a:avLst/>
          </a:prstGeom>
          <a:noFill/>
          <a:ln>
            <a:noFill/>
          </a:ln>
        </p:spPr>
        <p:txBody>
          <a:bodyPr lIns="90000" tIns="45000" rIns="90000" bIns="45000" anchor="ctr">
            <a:normAutofit fontScale="74000"/>
          </a:bodyPr>
          <a:lstStyle/>
          <a:p>
            <a:pPr>
              <a:lnSpc>
                <a:spcPct val="100000"/>
              </a:lnSpc>
            </a:pPr>
            <a:r>
              <a:rPr lang="fr-FR" sz="4000" b="0" strike="noStrike" spc="-1">
                <a:solidFill>
                  <a:srgbClr val="424456"/>
                </a:solidFill>
                <a:latin typeface="Trebuchet MS"/>
              </a:rPr>
              <a:t>Limites de l’étude et prolongements envisageables</a:t>
            </a:r>
            <a:endParaRPr lang="fr-FR" sz="4000" b="0" strike="noStrike" spc="-1">
              <a:solidFill>
                <a:srgbClr val="000000"/>
              </a:solidFill>
              <a:latin typeface="Georgia"/>
            </a:endParaRPr>
          </a:p>
        </p:txBody>
      </p:sp>
      <p:sp>
        <p:nvSpPr>
          <p:cNvPr id="327" name="TextShape 2"/>
          <p:cNvSpPr txBox="1"/>
          <p:nvPr/>
        </p:nvSpPr>
        <p:spPr>
          <a:xfrm>
            <a:off x="457200" y="2249280"/>
            <a:ext cx="8229240" cy="4324680"/>
          </a:xfrm>
          <a:prstGeom prst="rect">
            <a:avLst/>
          </a:prstGeom>
          <a:noFill/>
          <a:ln>
            <a:noFill/>
          </a:ln>
        </p:spPr>
        <p:txBody>
          <a:bodyPr lIns="90000" tIns="45000" rIns="90000" bIns="45000">
            <a:noAutofit/>
          </a:bodyPr>
          <a:lstStyle/>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Sur les gestes professionnels : </a:t>
            </a:r>
          </a:p>
          <a:p>
            <a:pPr marL="658440" lvl="1" indent="-246600">
              <a:lnSpc>
                <a:spcPct val="100000"/>
              </a:lnSpc>
              <a:spcBef>
                <a:spcPts val="300"/>
              </a:spcBef>
              <a:buClr>
                <a:srgbClr val="438086"/>
              </a:buClr>
              <a:buFont typeface="Georgia"/>
              <a:buChar char="▫"/>
            </a:pPr>
            <a:r>
              <a:rPr lang="fr-FR" sz="2600" b="0" strike="noStrike" spc="-1">
                <a:solidFill>
                  <a:srgbClr val="438086"/>
                </a:solidFill>
                <a:latin typeface="Georgia"/>
              </a:rPr>
              <a:t>Corporéité</a:t>
            </a:r>
            <a:endParaRPr lang="fr-FR" sz="2600" b="0" strike="noStrike" spc="-1">
              <a:solidFill>
                <a:srgbClr val="53548A"/>
              </a:solidFill>
              <a:latin typeface="Georgia"/>
            </a:endParaRPr>
          </a:p>
          <a:p>
            <a:pPr marL="658440" lvl="1" indent="-246600">
              <a:lnSpc>
                <a:spcPct val="100000"/>
              </a:lnSpc>
              <a:spcBef>
                <a:spcPts val="300"/>
              </a:spcBef>
              <a:buClr>
                <a:srgbClr val="438086"/>
              </a:buClr>
              <a:buFont typeface="Georgia"/>
              <a:buChar char="▫"/>
            </a:pPr>
            <a:r>
              <a:rPr lang="fr-FR" sz="2600" b="0" strike="noStrike" spc="-1">
                <a:solidFill>
                  <a:srgbClr val="438086"/>
                </a:solidFill>
                <a:latin typeface="Georgia"/>
              </a:rPr>
              <a:t>« Eclairer l’agir professionnel » (Jorro, 2018)</a:t>
            </a:r>
            <a:endParaRPr lang="fr-FR" sz="2600" b="0" strike="noStrike" spc="-1">
              <a:solidFill>
                <a:srgbClr val="53548A"/>
              </a:solidFill>
              <a:latin typeface="Georgia"/>
            </a:endParaRP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Sur l’alliance éducative</a:t>
            </a: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Sur une recherche collaborative </a:t>
            </a:r>
          </a:p>
          <a:p>
            <a:pPr>
              <a:lnSpc>
                <a:spcPct val="100000"/>
              </a:lnSpc>
              <a:spcBef>
                <a:spcPts val="300"/>
              </a:spcBef>
            </a:pPr>
            <a:endParaRPr lang="fr-FR" sz="2800" b="0" strike="noStrike" spc="-1">
              <a:solidFill>
                <a:srgbClr val="000000"/>
              </a:solidFill>
              <a:latin typeface="Georgia"/>
            </a:endParaRPr>
          </a:p>
          <a:p>
            <a:pPr>
              <a:lnSpc>
                <a:spcPct val="100000"/>
              </a:lnSpc>
              <a:spcBef>
                <a:spcPts val="300"/>
              </a:spcBef>
            </a:pPr>
            <a:endParaRPr lang="fr-FR" sz="2800" b="0" strike="noStrike" spc="-1">
              <a:solidFill>
                <a:srgbClr val="000000"/>
              </a:solidFill>
              <a:latin typeface="Georgia"/>
            </a:endParaRPr>
          </a:p>
        </p:txBody>
      </p:sp>
      <p:sp>
        <p:nvSpPr>
          <p:cNvPr id="328"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5BAF681E-8101-4C56-9B09-8EB7301D3284}" type="slidenum">
              <a:rPr lang="fr-FR" sz="1800" b="0" strike="noStrike" spc="-1">
                <a:solidFill>
                  <a:srgbClr val="FFFFFF"/>
                </a:solidFill>
                <a:latin typeface="Georgia"/>
              </a:rPr>
              <a:t>29</a:t>
            </a:fld>
            <a:endParaRPr lang="fr-FR" sz="1800" b="0" strike="noStrike" spc="-1">
              <a:latin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 name="TextShape 1"/>
          <p:cNvSpPr txBox="1"/>
          <p:nvPr/>
        </p:nvSpPr>
        <p:spPr>
          <a:xfrm>
            <a:off x="457200" y="1143000"/>
            <a:ext cx="8229240" cy="1066320"/>
          </a:xfrm>
          <a:prstGeom prst="rect">
            <a:avLst/>
          </a:prstGeom>
          <a:noFill/>
          <a:ln>
            <a:noFill/>
          </a:ln>
        </p:spPr>
        <p:txBody>
          <a:bodyPr lIns="90000" tIns="45000" rIns="90000" bIns="45000" anchor="ctr">
            <a:normAutofit fontScale="26000"/>
          </a:bodyPr>
          <a:lstStyle/>
          <a:p>
            <a:pPr>
              <a:lnSpc>
                <a:spcPct val="100000"/>
              </a:lnSpc>
            </a:pPr>
            <a:r>
              <a:rPr lang="fr-FR" sz="4000" b="0" strike="noStrike" spc="-1">
                <a:solidFill>
                  <a:srgbClr val="424456"/>
                </a:solidFill>
                <a:latin typeface="Trebuchet MS"/>
              </a:rPr>
              <a:t>LE CPE ET LES PARENTS D’UN ELEVE QUI « NE PEUT PAS VENIR A L’ECOLE »</a:t>
            </a:r>
            <a:br/>
            <a:endParaRPr lang="fr-FR" sz="4000" b="0" strike="noStrike" spc="-1">
              <a:solidFill>
                <a:srgbClr val="000000"/>
              </a:solidFill>
              <a:latin typeface="Georgia"/>
            </a:endParaRPr>
          </a:p>
        </p:txBody>
      </p:sp>
      <p:sp>
        <p:nvSpPr>
          <p:cNvPr id="243" name="TextShape 2"/>
          <p:cNvSpPr txBox="1"/>
          <p:nvPr/>
        </p:nvSpPr>
        <p:spPr>
          <a:xfrm>
            <a:off x="457200" y="2249280"/>
            <a:ext cx="8229240" cy="4324680"/>
          </a:xfrm>
          <a:prstGeom prst="rect">
            <a:avLst/>
          </a:prstGeom>
          <a:noFill/>
          <a:ln>
            <a:noFill/>
          </a:ln>
        </p:spPr>
        <p:txBody>
          <a:bodyPr lIns="90000" tIns="45000" rIns="90000" bIns="45000">
            <a:noAutofit/>
          </a:bodyPr>
          <a:lstStyle/>
          <a:p>
            <a:pPr>
              <a:lnSpc>
                <a:spcPct val="100000"/>
              </a:lnSpc>
              <a:spcBef>
                <a:spcPts val="300"/>
              </a:spcBef>
            </a:pPr>
            <a:endParaRPr lang="fr-FR" sz="2800" b="0" strike="noStrike" spc="-1">
              <a:solidFill>
                <a:srgbClr val="000000"/>
              </a:solidFill>
              <a:latin typeface="Georgia"/>
            </a:endParaRP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Expérience et questionnement professionnel : </a:t>
            </a:r>
          </a:p>
          <a:p>
            <a:pPr marL="365760" indent="-255600">
              <a:lnSpc>
                <a:spcPct val="100000"/>
              </a:lnSpc>
              <a:spcBef>
                <a:spcPts val="300"/>
              </a:spcBef>
            </a:pPr>
            <a:r>
              <a:rPr lang="fr-FR" sz="2800" b="0" strike="noStrike" spc="-1">
                <a:solidFill>
                  <a:srgbClr val="000000"/>
                </a:solidFill>
                <a:latin typeface="Georgia"/>
              </a:rPr>
              <a:t>Que vous évoque ce sujet : une situation professionnelle, un texte, une mission, une question professionnelle, une lecture … ?</a:t>
            </a:r>
          </a:p>
          <a:p>
            <a:pPr marL="365760" indent="-255600">
              <a:lnSpc>
                <a:spcPct val="100000"/>
              </a:lnSpc>
              <a:spcBef>
                <a:spcPts val="300"/>
              </a:spcBef>
            </a:pPr>
            <a:endParaRPr lang="fr-FR" sz="2800" b="0" strike="noStrike" spc="-1">
              <a:solidFill>
                <a:srgbClr val="000000"/>
              </a:solidFill>
              <a:latin typeface="Georgia"/>
            </a:endParaRP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Post it</a:t>
            </a: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Partage</a:t>
            </a:r>
          </a:p>
          <a:p>
            <a:pPr>
              <a:lnSpc>
                <a:spcPct val="100000"/>
              </a:lnSpc>
              <a:spcBef>
                <a:spcPts val="300"/>
              </a:spcBef>
            </a:pPr>
            <a:endParaRPr lang="fr-FR" sz="2800" b="0" strike="noStrike" spc="-1">
              <a:solidFill>
                <a:srgbClr val="000000"/>
              </a:solidFill>
              <a:latin typeface="Georgia"/>
            </a:endParaRPr>
          </a:p>
          <a:p>
            <a:pPr>
              <a:lnSpc>
                <a:spcPct val="100000"/>
              </a:lnSpc>
              <a:spcBef>
                <a:spcPts val="300"/>
              </a:spcBef>
            </a:pPr>
            <a:endParaRPr lang="fr-FR" sz="2800" b="0" strike="noStrike" spc="-1">
              <a:solidFill>
                <a:srgbClr val="000000"/>
              </a:solidFill>
              <a:latin typeface="Georgia"/>
            </a:endParaRPr>
          </a:p>
        </p:txBody>
      </p:sp>
      <p:sp>
        <p:nvSpPr>
          <p:cNvPr id="244"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68EE9EF1-C580-4C27-AB72-8A1A5186E216}" type="slidenum">
              <a:rPr lang="fr-FR" sz="1800" b="0" strike="noStrike" spc="-1">
                <a:solidFill>
                  <a:srgbClr val="FFFFFF"/>
                </a:solidFill>
                <a:latin typeface="Georgia"/>
              </a:rPr>
              <a:t>3</a:t>
            </a:fld>
            <a:endParaRPr lang="fr-FR" sz="1800" b="0" strike="noStrike" spc="-1">
              <a:latin typeface="Times New Roman"/>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 name="CustomShape 1"/>
          <p:cNvSpPr/>
          <p:nvPr/>
        </p:nvSpPr>
        <p:spPr>
          <a:xfrm>
            <a:off x="457200" y="274680"/>
            <a:ext cx="8228880" cy="1142280"/>
          </a:xfrm>
          <a:prstGeom prst="rect">
            <a:avLst/>
          </a:prstGeom>
          <a:noFill/>
          <a:ln>
            <a:noFill/>
          </a:ln>
        </p:spPr>
        <p:style>
          <a:lnRef idx="0">
            <a:scrgbClr r="0" g="0" b="0"/>
          </a:lnRef>
          <a:fillRef idx="0">
            <a:scrgbClr r="0" g="0" b="0"/>
          </a:fillRef>
          <a:effectRef idx="0">
            <a:scrgbClr r="0" g="0" b="0"/>
          </a:effectRef>
          <a:fontRef idx="minor"/>
        </p:style>
      </p:sp>
      <p:sp>
        <p:nvSpPr>
          <p:cNvPr id="330" name="TextShape 2"/>
          <p:cNvSpPr txBox="1"/>
          <p:nvPr/>
        </p:nvSpPr>
        <p:spPr>
          <a:xfrm>
            <a:off x="457200" y="1143000"/>
            <a:ext cx="8229240" cy="1066320"/>
          </a:xfrm>
          <a:prstGeom prst="rect">
            <a:avLst/>
          </a:prstGeom>
          <a:noFill/>
          <a:ln>
            <a:noFill/>
          </a:ln>
        </p:spPr>
        <p:txBody>
          <a:bodyPr lIns="90000" tIns="45000" rIns="90000" bIns="45000" anchor="ctr">
            <a:normAutofit fontScale="74000"/>
          </a:bodyPr>
          <a:lstStyle/>
          <a:p>
            <a:pPr>
              <a:lnSpc>
                <a:spcPct val="100000"/>
              </a:lnSpc>
            </a:pPr>
            <a:r>
              <a:rPr lang="fr-FR" sz="4000" b="0" strike="noStrike" spc="-1">
                <a:solidFill>
                  <a:srgbClr val="424456"/>
                </a:solidFill>
                <a:latin typeface="Trebuchet MS"/>
              </a:rPr>
              <a:t>Echanges conclusifs</a:t>
            </a:r>
            <a:br/>
            <a:endParaRPr lang="fr-FR" sz="4000" b="0" strike="noStrike" spc="-1">
              <a:solidFill>
                <a:srgbClr val="000000"/>
              </a:solidFill>
              <a:latin typeface="Georgia"/>
            </a:endParaRPr>
          </a:p>
        </p:txBody>
      </p:sp>
      <p:sp>
        <p:nvSpPr>
          <p:cNvPr id="331" name="TextShape 3"/>
          <p:cNvSpPr txBox="1"/>
          <p:nvPr/>
        </p:nvSpPr>
        <p:spPr>
          <a:xfrm>
            <a:off x="457200" y="2249280"/>
            <a:ext cx="8229240" cy="4324680"/>
          </a:xfrm>
          <a:prstGeom prst="rect">
            <a:avLst/>
          </a:prstGeom>
          <a:noFill/>
          <a:ln>
            <a:noFill/>
          </a:ln>
        </p:spPr>
        <p:txBody>
          <a:bodyPr lIns="90000" tIns="45000" rIns="90000" bIns="45000">
            <a:noAutofit/>
          </a:bodyPr>
          <a:lstStyle/>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Vos questions</a:t>
            </a: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Des projets?  </a:t>
            </a:r>
          </a:p>
        </p:txBody>
      </p:sp>
      <p:sp>
        <p:nvSpPr>
          <p:cNvPr id="332" name="TextShape 4"/>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ED3292E4-36BF-4879-9217-2FD9D167CC1D}" type="slidenum">
              <a:rPr lang="fr-FR" sz="1800" b="0" strike="noStrike" spc="-1">
                <a:solidFill>
                  <a:srgbClr val="FFFFFF"/>
                </a:solidFill>
                <a:latin typeface="Georgia"/>
              </a:rPr>
              <a:t>30</a:t>
            </a:fld>
            <a:endParaRPr lang="fr-FR" sz="1800" b="0" strike="noStrike" spc="-1">
              <a:latin typeface="Times New Roman"/>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 name="CustomShape 1"/>
          <p:cNvSpPr/>
          <p:nvPr/>
        </p:nvSpPr>
        <p:spPr>
          <a:xfrm>
            <a:off x="0" y="0"/>
            <a:ext cx="9143640" cy="7032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fr-FR" sz="1800" b="1" strike="noStrike" spc="-1">
                <a:solidFill>
                  <a:srgbClr val="53548A"/>
                </a:solidFill>
                <a:latin typeface="Georgia"/>
              </a:rPr>
              <a:t>BIBLIOGRAPHIE</a:t>
            </a:r>
            <a:endParaRPr lang="fr-FR" sz="1800" b="0" strike="noStrike" spc="-1">
              <a:latin typeface="Arial"/>
            </a:endParaRPr>
          </a:p>
          <a:p>
            <a:pPr algn="ctr">
              <a:lnSpc>
                <a:spcPct val="100000"/>
              </a:lnSpc>
            </a:pPr>
            <a:r>
              <a:rPr lang="fr-FR" sz="1800" b="0" i="1" strike="noStrike" spc="-1">
                <a:solidFill>
                  <a:srgbClr val="000000"/>
                </a:solidFill>
                <a:latin typeface="Georgia"/>
              </a:rPr>
              <a:t>Bibliographie</a:t>
            </a:r>
            <a:endParaRPr lang="fr-FR" sz="1800" b="0" strike="noStrike" spc="-1">
              <a:latin typeface="Arial"/>
            </a:endParaRPr>
          </a:p>
          <a:p>
            <a:pPr>
              <a:lnSpc>
                <a:spcPct val="100000"/>
              </a:lnSpc>
            </a:pPr>
            <a:r>
              <a:rPr lang="fr-FR" sz="1400" b="0" strike="noStrike" spc="-1">
                <a:solidFill>
                  <a:srgbClr val="000000"/>
                </a:solidFill>
                <a:latin typeface="Georgia"/>
              </a:rPr>
              <a:t>Allenbach M. (2018). Au coeur de la continuité éducative : le travail dans les espaces inter-métiers. In E. Debarbieux, C. Blaya, C. Tièche Christinat &amp; V. Angelucci, (Eds) . </a:t>
            </a:r>
            <a:r>
              <a:rPr lang="fr-FR" sz="1400" b="0" i="1" strike="noStrike" spc="-1">
                <a:solidFill>
                  <a:srgbClr val="000000"/>
                </a:solidFill>
                <a:latin typeface="Georgia"/>
              </a:rPr>
              <a:t>Au coeur des dispositifs d’accrochage scolaire : continuité et alliances éducatives. </a:t>
            </a:r>
            <a:r>
              <a:rPr lang="fr-FR" sz="1400" b="0" strike="noStrike" spc="-1">
                <a:solidFill>
                  <a:srgbClr val="000000"/>
                </a:solidFill>
                <a:latin typeface="Georgia"/>
              </a:rPr>
              <a:t>Louvain : EME éditions.</a:t>
            </a:r>
            <a:endParaRPr lang="fr-FR" sz="1400" b="0" strike="noStrike" spc="-1">
              <a:latin typeface="Arial"/>
            </a:endParaRPr>
          </a:p>
          <a:p>
            <a:pPr>
              <a:lnSpc>
                <a:spcPct val="100000"/>
              </a:lnSpc>
            </a:pPr>
            <a:r>
              <a:rPr lang="fr-FR" sz="1400" b="0" strike="noStrike" spc="-1">
                <a:solidFill>
                  <a:srgbClr val="000000"/>
                </a:solidFill>
                <a:latin typeface="Georgia"/>
              </a:rPr>
              <a:t>Bernard, P.Y. (2017). </a:t>
            </a:r>
            <a:r>
              <a:rPr lang="fr-FR" sz="1400" b="0" i="1" strike="noStrike" spc="-1">
                <a:solidFill>
                  <a:srgbClr val="000000"/>
                </a:solidFill>
                <a:latin typeface="Georgia"/>
              </a:rPr>
              <a:t>Le décrochage scolaire. Le comprendre, le prévenir. Paris, Presses Universitaires de France.</a:t>
            </a:r>
            <a:endParaRPr lang="fr-FR" sz="1400" b="0" strike="noStrike" spc="-1">
              <a:latin typeface="Arial"/>
            </a:endParaRPr>
          </a:p>
          <a:p>
            <a:pPr>
              <a:lnSpc>
                <a:spcPct val="100000"/>
              </a:lnSpc>
            </a:pPr>
            <a:r>
              <a:rPr lang="fr-FR" sz="1400" b="0" strike="noStrike" spc="-1">
                <a:solidFill>
                  <a:srgbClr val="000000"/>
                </a:solidFill>
                <a:latin typeface="Georgia"/>
              </a:rPr>
              <a:t>Blaya, C. (2010). </a:t>
            </a:r>
            <a:r>
              <a:rPr lang="fr-FR" sz="1400" b="0" i="1" strike="noStrike" spc="-1">
                <a:solidFill>
                  <a:srgbClr val="000000"/>
                </a:solidFill>
                <a:latin typeface="Georgia"/>
              </a:rPr>
              <a:t>Décrochages scolaires. L’école en difficulté. Bruxelles, De Boeck</a:t>
            </a:r>
            <a:endParaRPr lang="fr-FR" sz="1400" b="0" strike="noStrike" spc="-1">
              <a:latin typeface="Arial"/>
            </a:endParaRPr>
          </a:p>
          <a:p>
            <a:pPr>
              <a:lnSpc>
                <a:spcPct val="100000"/>
              </a:lnSpc>
            </a:pPr>
            <a:r>
              <a:rPr lang="fr-FR" sz="1400" b="0" strike="noStrike" spc="-1">
                <a:solidFill>
                  <a:srgbClr val="000000"/>
                </a:solidFill>
                <a:latin typeface="Georgia"/>
              </a:rPr>
              <a:t>Burdin, C. (2018). </a:t>
            </a:r>
            <a:r>
              <a:rPr lang="fr-FR" sz="1400" b="0" i="1" strike="noStrike" spc="-1">
                <a:solidFill>
                  <a:srgbClr val="000000"/>
                </a:solidFill>
                <a:latin typeface="Georgia"/>
              </a:rPr>
              <a:t>Quelle coopération avec les parents et quels enjeux dans la communication avec les parents d’un collégien qui a enfreint des règles ? Une analyse de l’activité des Conseillers Principaux d’Education (CPE) en France</a:t>
            </a:r>
            <a:r>
              <a:rPr lang="fr-FR" sz="1400" b="0" strike="noStrike" spc="-1">
                <a:solidFill>
                  <a:srgbClr val="000000"/>
                </a:solidFill>
                <a:latin typeface="Georgia"/>
              </a:rPr>
              <a:t>. Enjeux actuels et futurs de la formation et de la profession enseignante, CRIFPE, Mai 2018, Montréal. Hal-02298547</a:t>
            </a:r>
            <a:endParaRPr lang="fr-FR" sz="1400" b="0" strike="noStrike" spc="-1">
              <a:latin typeface="Arial"/>
            </a:endParaRPr>
          </a:p>
          <a:p>
            <a:pPr>
              <a:lnSpc>
                <a:spcPct val="100000"/>
              </a:lnSpc>
            </a:pPr>
            <a:r>
              <a:rPr lang="fr-FR" sz="1400" b="0" strike="noStrike" spc="-1">
                <a:solidFill>
                  <a:srgbClr val="000000"/>
                </a:solidFill>
                <a:latin typeface="Georgia"/>
              </a:rPr>
              <a:t>Chartier, M., Rufin, D. &amp; Pelhate, J. (2014). Les enseignants dans l'entretien individuel avec les parents : entre souci de la relation et exigence d'efficacité. </a:t>
            </a:r>
            <a:r>
              <a:rPr lang="fr-FR" sz="1400" b="0" i="1" strike="noStrike" spc="-1">
                <a:solidFill>
                  <a:srgbClr val="000000"/>
                </a:solidFill>
                <a:latin typeface="Georgia"/>
              </a:rPr>
              <a:t>Éducation et sociétés</a:t>
            </a:r>
            <a:r>
              <a:rPr lang="fr-FR" sz="1400" b="0" strike="noStrike" spc="-1">
                <a:solidFill>
                  <a:srgbClr val="000000"/>
                </a:solidFill>
                <a:latin typeface="Georgia"/>
              </a:rPr>
              <a:t>, 34(2), 39-54.</a:t>
            </a:r>
            <a:endParaRPr lang="fr-FR" sz="1400" b="0" strike="noStrike" spc="-1">
              <a:latin typeface="Arial"/>
            </a:endParaRPr>
          </a:p>
          <a:p>
            <a:pPr>
              <a:lnSpc>
                <a:spcPct val="100000"/>
              </a:lnSpc>
            </a:pPr>
            <a:r>
              <a:rPr lang="fr-FR" sz="1400" b="0" strike="noStrike" spc="-1">
                <a:solidFill>
                  <a:srgbClr val="000000"/>
                </a:solidFill>
                <a:latin typeface="Georgia"/>
              </a:rPr>
              <a:t>Denis, H. (2005). </a:t>
            </a:r>
            <a:r>
              <a:rPr lang="fr-FR" sz="1400" b="0" i="1" strike="noStrike" spc="-1">
                <a:solidFill>
                  <a:srgbClr val="000000"/>
                </a:solidFill>
                <a:latin typeface="Georgia"/>
              </a:rPr>
              <a:t> </a:t>
            </a:r>
            <a:r>
              <a:rPr lang="fr-FR" sz="1400" b="0" strike="noStrike" spc="-1">
                <a:solidFill>
                  <a:srgbClr val="000000"/>
                </a:solidFill>
                <a:latin typeface="Georgia"/>
              </a:rPr>
              <a:t>Le refus scolaire anxieux, Prise en charge par une équipe multidisciplinaire, </a:t>
            </a:r>
            <a:r>
              <a:rPr lang="fr-FR" sz="1400" b="0" i="1" strike="noStrike" spc="-1">
                <a:solidFill>
                  <a:srgbClr val="000000"/>
                </a:solidFill>
                <a:latin typeface="Georgia"/>
              </a:rPr>
              <a:t>Enfances et Psy, </a:t>
            </a:r>
            <a:r>
              <a:rPr lang="fr-FR" sz="1400" b="0" strike="noStrike" spc="-1">
                <a:solidFill>
                  <a:srgbClr val="000000"/>
                </a:solidFill>
                <a:latin typeface="Georgia"/>
              </a:rPr>
              <a:t>28, Eres, 98-106</a:t>
            </a:r>
            <a:endParaRPr lang="fr-FR" sz="1400" b="0" strike="noStrike" spc="-1">
              <a:latin typeface="Arial"/>
            </a:endParaRPr>
          </a:p>
          <a:p>
            <a:pPr>
              <a:lnSpc>
                <a:spcPct val="100000"/>
              </a:lnSpc>
            </a:pPr>
            <a:r>
              <a:rPr lang="fr-FR" sz="1400" b="0" strike="noStrike" spc="-1">
                <a:solidFill>
                  <a:srgbClr val="000000"/>
                </a:solidFill>
                <a:latin typeface="Georgia"/>
              </a:rPr>
              <a:t>Feyfant, A., (2015). Coéducation : quelle place pour les parents ?</a:t>
            </a:r>
            <a:r>
              <a:rPr lang="fr-FR" sz="1400" b="0" i="1" strike="noStrike" spc="-1">
                <a:solidFill>
                  <a:srgbClr val="000000"/>
                </a:solidFill>
                <a:latin typeface="Georgia"/>
              </a:rPr>
              <a:t> Dossier de veille de l’IFÉ,98, Janvier 2015 </a:t>
            </a:r>
            <a:endParaRPr lang="fr-FR" sz="1400" b="0" strike="noStrike" spc="-1">
              <a:latin typeface="Arial"/>
            </a:endParaRPr>
          </a:p>
          <a:p>
            <a:pPr>
              <a:lnSpc>
                <a:spcPct val="100000"/>
              </a:lnSpc>
            </a:pPr>
            <a:r>
              <a:rPr lang="fr-FR" sz="1400" b="0" strike="noStrike" spc="-1">
                <a:solidFill>
                  <a:srgbClr val="000000"/>
                </a:solidFill>
                <a:latin typeface="Georgia"/>
              </a:rPr>
              <a:t>Guigue, M. (2014). La démultiplication des relations collège-famille face à des élèves décrocheurs. </a:t>
            </a:r>
            <a:r>
              <a:rPr lang="fr-FR" sz="1400" b="0" i="1" strike="noStrike" spc="-1">
                <a:solidFill>
                  <a:srgbClr val="000000"/>
                </a:solidFill>
                <a:latin typeface="Georgia"/>
              </a:rPr>
              <a:t>Éducation et sociétés, 34(2), 87-101. doi:10.3917/es.034.0087.</a:t>
            </a:r>
            <a:endParaRPr lang="fr-FR" sz="1400" b="0" strike="noStrike" spc="-1">
              <a:latin typeface="Arial"/>
            </a:endParaRPr>
          </a:p>
          <a:p>
            <a:pPr>
              <a:lnSpc>
                <a:spcPct val="100000"/>
              </a:lnSpc>
            </a:pPr>
            <a:r>
              <a:rPr lang="fr-FR" sz="1400" b="0" strike="noStrike" spc="-1">
                <a:solidFill>
                  <a:srgbClr val="000000"/>
                </a:solidFill>
                <a:latin typeface="Georgia"/>
              </a:rPr>
              <a:t>Jorro, A. (2018). Penser les gestes professionnels comme « Arts de faire ». In A. Jorro (dir.) (Ed.), </a:t>
            </a:r>
            <a:r>
              <a:rPr lang="fr-FR" sz="1400" b="0" i="1" strike="noStrike" spc="-1">
                <a:solidFill>
                  <a:srgbClr val="000000"/>
                </a:solidFill>
                <a:latin typeface="Georgia"/>
              </a:rPr>
              <a:t>Les gestes professionnels comme arts de faire. Education, formation, médiation culturelle. </a:t>
            </a:r>
            <a:r>
              <a:rPr lang="fr-FR" sz="1400" b="0" strike="noStrike" spc="-1">
                <a:solidFill>
                  <a:srgbClr val="000000"/>
                </a:solidFill>
                <a:latin typeface="Georgia"/>
              </a:rPr>
              <a:t>p. 9-20. Villeneuve d’Ascq: Presses universitaires du Septentrion.</a:t>
            </a:r>
            <a:endParaRPr lang="fr-FR" sz="1400" b="0" strike="noStrike" spc="-1">
              <a:latin typeface="Arial"/>
            </a:endParaRPr>
          </a:p>
          <a:p>
            <a:pPr>
              <a:lnSpc>
                <a:spcPct val="100000"/>
              </a:lnSpc>
            </a:pPr>
            <a:r>
              <a:rPr lang="fr-FR" sz="1400" b="0" strike="noStrike" spc="-1">
                <a:solidFill>
                  <a:srgbClr val="000000"/>
                </a:solidFill>
                <a:latin typeface="Georgia"/>
              </a:rPr>
              <a:t>Morel, S. (2014). </a:t>
            </a:r>
            <a:r>
              <a:rPr lang="fr-FR" sz="1400" b="0" i="1" strike="noStrike" spc="-1">
                <a:solidFill>
                  <a:srgbClr val="000000"/>
                </a:solidFill>
                <a:latin typeface="Georgia"/>
              </a:rPr>
              <a:t>La médicalisation de l’échec scolaire, </a:t>
            </a:r>
            <a:r>
              <a:rPr lang="fr-FR" sz="1400" b="0" strike="noStrike" spc="-1">
                <a:solidFill>
                  <a:srgbClr val="000000"/>
                </a:solidFill>
                <a:latin typeface="Georgia"/>
              </a:rPr>
              <a:t>Paris : La Dispute</a:t>
            </a:r>
            <a:endParaRPr lang="fr-FR" sz="1400" b="0" strike="noStrike" spc="-1">
              <a:latin typeface="Arial"/>
            </a:endParaRPr>
          </a:p>
          <a:p>
            <a:pPr>
              <a:lnSpc>
                <a:spcPct val="100000"/>
              </a:lnSpc>
            </a:pPr>
            <a:r>
              <a:rPr lang="fr-FR" sz="1400" b="0" strike="noStrike" spc="-1">
                <a:solidFill>
                  <a:srgbClr val="000000"/>
                </a:solidFill>
                <a:latin typeface="Georgia"/>
              </a:rPr>
              <a:t>Pana-Martin, F. (2018). Gestes professionnels de formateurs en situation d’entretien. In Jorro, A. (dir.) (Ed.), </a:t>
            </a:r>
            <a:r>
              <a:rPr lang="fr-FR" sz="1400" b="0" i="1" strike="noStrike" spc="-1">
                <a:solidFill>
                  <a:srgbClr val="000000"/>
                </a:solidFill>
                <a:latin typeface="Georgia"/>
              </a:rPr>
              <a:t>Les gestes professionnels comme arts de faire. Education, formation, médiation culturelle. </a:t>
            </a:r>
            <a:r>
              <a:rPr lang="fr-FR" sz="1400" b="0" strike="noStrike" spc="-1">
                <a:solidFill>
                  <a:srgbClr val="000000"/>
                </a:solidFill>
                <a:latin typeface="Georgia"/>
              </a:rPr>
              <a:t>p. 61-75. Villeneuve d’Ascq : Presses universitaires du Septentrion.</a:t>
            </a:r>
            <a:endParaRPr lang="fr-FR" sz="1400" b="0" strike="noStrike" spc="-1">
              <a:latin typeface="Arial"/>
            </a:endParaRPr>
          </a:p>
          <a:p>
            <a:pPr>
              <a:lnSpc>
                <a:spcPct val="100000"/>
              </a:lnSpc>
            </a:pPr>
            <a:r>
              <a:rPr lang="fr-FR" sz="1400" b="0" strike="noStrike" spc="-1">
                <a:solidFill>
                  <a:srgbClr val="000000"/>
                </a:solidFill>
                <a:latin typeface="Georgia"/>
              </a:rPr>
              <a:t>Ployé, A. (2018). L’inclusion scolaire en France, un processus inachevé. </a:t>
            </a:r>
            <a:r>
              <a:rPr lang="fr-FR" sz="1400" b="0" i="1" strike="noStrike" spc="-1">
                <a:solidFill>
                  <a:srgbClr val="000000"/>
                </a:solidFill>
                <a:latin typeface="Georgia"/>
              </a:rPr>
              <a:t>Revue internationale d’éducation de Sèvres</a:t>
            </a:r>
            <a:r>
              <a:rPr lang="fr-FR" sz="1400" b="0" strike="noStrike" spc="-1">
                <a:solidFill>
                  <a:srgbClr val="000000"/>
                </a:solidFill>
                <a:latin typeface="Georgia"/>
              </a:rPr>
              <a:t>, 137-146. </a:t>
            </a:r>
            <a:r>
              <a:rPr lang="fr-FR" sz="1400" b="0" u="sng" strike="noStrike" spc="-1">
                <a:solidFill>
                  <a:srgbClr val="67AFBD"/>
                </a:solidFill>
                <a:uFillTx/>
                <a:latin typeface="Georgia"/>
                <a:hlinkClick r:id="rId2"/>
              </a:rPr>
              <a:t>https://doi.org/10.4000/ries.6618</a:t>
            </a:r>
            <a:endParaRPr lang="fr-FR" sz="1400" b="0" strike="noStrike" spc="-1">
              <a:latin typeface="Arial"/>
            </a:endParaRPr>
          </a:p>
          <a:p>
            <a:pPr>
              <a:lnSpc>
                <a:spcPct val="100000"/>
              </a:lnSpc>
            </a:pPr>
            <a:r>
              <a:rPr lang="fr-FR" sz="1400" b="0" strike="noStrike" spc="-1">
                <a:solidFill>
                  <a:srgbClr val="000000"/>
                </a:solidFill>
                <a:latin typeface="Georgia"/>
              </a:rPr>
              <a:t>Puig, J. « Pour devenir inclusive, l’école a-t-elle encore besoin de spécialiser ses enseignants ? », Contraste. 2015/2. (N°42), p 41-62</a:t>
            </a:r>
            <a:endParaRPr lang="fr-FR" sz="1400" b="0" strike="noStrike" spc="-1">
              <a:latin typeface="Arial"/>
            </a:endParaRPr>
          </a:p>
          <a:p>
            <a:pPr>
              <a:lnSpc>
                <a:spcPct val="100000"/>
              </a:lnSpc>
            </a:pPr>
            <a:r>
              <a:rPr lang="fr-FR" sz="1400" b="0" strike="noStrike" spc="-1">
                <a:solidFill>
                  <a:srgbClr val="000000"/>
                </a:solidFill>
                <a:latin typeface="Georgia"/>
              </a:rPr>
              <a:t>Vermersch, P. (2014). </a:t>
            </a:r>
            <a:r>
              <a:rPr lang="fr-FR" sz="1400" b="0" i="1" strike="noStrike" spc="-1">
                <a:solidFill>
                  <a:srgbClr val="000000"/>
                </a:solidFill>
                <a:latin typeface="Georgia"/>
              </a:rPr>
              <a:t>L’entretien d’explicitation</a:t>
            </a:r>
            <a:r>
              <a:rPr lang="fr-FR" sz="1400" b="0" strike="noStrike" spc="-1">
                <a:solidFill>
                  <a:srgbClr val="000000"/>
                </a:solidFill>
                <a:latin typeface="Georgia"/>
              </a:rPr>
              <a:t>. Issy-Les-Moulineaux : ESF</a:t>
            </a:r>
            <a:endParaRPr lang="fr-FR" sz="1400" b="0" strike="noStrike" spc="-1">
              <a:latin typeface="Arial"/>
            </a:endParaRPr>
          </a:p>
          <a:p>
            <a:pPr>
              <a:lnSpc>
                <a:spcPct val="100000"/>
              </a:lnSpc>
            </a:pPr>
            <a:endParaRPr lang="fr-FR" sz="1400" b="0" strike="noStrike" spc="-1">
              <a:latin typeface="Arial"/>
            </a:endParaRPr>
          </a:p>
        </p:txBody>
      </p:sp>
      <p:sp>
        <p:nvSpPr>
          <p:cNvPr id="334" name="TextShape 2"/>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AB918931-2849-4866-BF32-EB1755C9832C}" type="slidenum">
              <a:rPr lang="fr-FR" sz="1800" b="0" strike="noStrike" spc="-1">
                <a:solidFill>
                  <a:srgbClr val="FFFFFF"/>
                </a:solidFill>
                <a:latin typeface="Georgia"/>
              </a:rPr>
              <a:t>31</a:t>
            </a:fld>
            <a:endParaRPr lang="fr-FR" sz="1800" b="0" strike="noStrike" spc="-1">
              <a:latin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 name="TextShape 1"/>
          <p:cNvSpPr txBox="1"/>
          <p:nvPr/>
        </p:nvSpPr>
        <p:spPr>
          <a:xfrm>
            <a:off x="457200" y="1143000"/>
            <a:ext cx="8229240" cy="1066320"/>
          </a:xfrm>
          <a:prstGeom prst="rect">
            <a:avLst/>
          </a:prstGeom>
          <a:noFill/>
          <a:ln>
            <a:noFill/>
          </a:ln>
        </p:spPr>
        <p:txBody>
          <a:bodyPr lIns="90000" tIns="45000" rIns="90000" bIns="45000" anchor="ctr">
            <a:noAutofit/>
          </a:bodyPr>
          <a:lstStyle/>
          <a:p>
            <a:pPr>
              <a:lnSpc>
                <a:spcPct val="100000"/>
              </a:lnSpc>
            </a:pPr>
            <a:r>
              <a:rPr lang="fr-FR" sz="4000" b="0" strike="noStrike" spc="-1">
                <a:solidFill>
                  <a:srgbClr val="424456"/>
                </a:solidFill>
                <a:latin typeface="Trebuchet MS"/>
              </a:rPr>
              <a:t>Contexte et questions explorées</a:t>
            </a:r>
            <a:endParaRPr lang="fr-FR" sz="4000" b="0" strike="noStrike" spc="-1">
              <a:solidFill>
                <a:srgbClr val="000000"/>
              </a:solidFill>
              <a:latin typeface="Georgia"/>
            </a:endParaRPr>
          </a:p>
        </p:txBody>
      </p:sp>
      <p:pic>
        <p:nvPicPr>
          <p:cNvPr id="246" name="Espace réservé du contenu 3"/>
          <p:cNvPicPr/>
          <p:nvPr/>
        </p:nvPicPr>
        <p:blipFill>
          <a:blip r:embed="rId2"/>
          <a:stretch/>
        </p:blipFill>
        <p:spPr>
          <a:xfrm>
            <a:off x="852840" y="2249640"/>
            <a:ext cx="7437600" cy="4323960"/>
          </a:xfrm>
          <a:prstGeom prst="rect">
            <a:avLst/>
          </a:prstGeom>
          <a:ln>
            <a:noFill/>
          </a:ln>
        </p:spPr>
      </p:pic>
      <p:sp>
        <p:nvSpPr>
          <p:cNvPr id="247" name="TextShape 2"/>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E75083CB-CC13-4A4B-996A-B08EE886D23E}" type="slidenum">
              <a:rPr lang="fr-FR" sz="1800" b="0" strike="noStrike" spc="-1">
                <a:solidFill>
                  <a:srgbClr val="FFFFFF"/>
                </a:solidFill>
                <a:latin typeface="Georgia"/>
              </a:rPr>
              <a:t>4</a:t>
            </a:fld>
            <a:endParaRPr lang="fr-FR" sz="1800" b="0" strike="noStrike" spc="-1">
              <a:latin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 name="TextShape 1"/>
          <p:cNvSpPr txBox="1"/>
          <p:nvPr/>
        </p:nvSpPr>
        <p:spPr>
          <a:xfrm>
            <a:off x="457200" y="1143000"/>
            <a:ext cx="8229240" cy="1066320"/>
          </a:xfrm>
          <a:prstGeom prst="rect">
            <a:avLst/>
          </a:prstGeom>
          <a:noFill/>
          <a:ln>
            <a:noFill/>
          </a:ln>
        </p:spPr>
        <p:txBody>
          <a:bodyPr lIns="90000" tIns="45000" rIns="90000" bIns="45000" anchor="ctr">
            <a:normAutofit/>
          </a:bodyPr>
          <a:lstStyle/>
          <a:p>
            <a:pPr>
              <a:lnSpc>
                <a:spcPct val="100000"/>
              </a:lnSpc>
            </a:pPr>
            <a:r>
              <a:rPr lang="fr-FR" sz="4000" b="0" strike="noStrike" spc="-1">
                <a:solidFill>
                  <a:srgbClr val="424456"/>
                </a:solidFill>
                <a:latin typeface="Trebuchet MS"/>
              </a:rPr>
              <a:t>Contexte et questions explorées</a:t>
            </a:r>
            <a:endParaRPr lang="fr-FR" sz="4000" b="0" strike="noStrike" spc="-1">
              <a:solidFill>
                <a:srgbClr val="000000"/>
              </a:solidFill>
              <a:latin typeface="Georgia"/>
            </a:endParaRPr>
          </a:p>
        </p:txBody>
      </p:sp>
      <p:sp>
        <p:nvSpPr>
          <p:cNvPr id="249" name="TextShape 2"/>
          <p:cNvSpPr txBox="1"/>
          <p:nvPr/>
        </p:nvSpPr>
        <p:spPr>
          <a:xfrm>
            <a:off x="457200" y="2249280"/>
            <a:ext cx="8229240" cy="4324680"/>
          </a:xfrm>
          <a:prstGeom prst="rect">
            <a:avLst/>
          </a:prstGeom>
          <a:noFill/>
          <a:ln>
            <a:noFill/>
          </a:ln>
        </p:spPr>
        <p:txBody>
          <a:bodyPr lIns="90000" tIns="45000" rIns="90000" bIns="45000">
            <a:normAutofit fontScale="64000"/>
          </a:bodyPr>
          <a:lstStyle/>
          <a:p>
            <a:pPr marL="365760" indent="-255600">
              <a:lnSpc>
                <a:spcPct val="100000"/>
              </a:lnSpc>
              <a:spcBef>
                <a:spcPts val="300"/>
              </a:spcBef>
              <a:buClr>
                <a:srgbClr val="A04DA3"/>
              </a:buClr>
              <a:buFont typeface="Georgia"/>
              <a:buChar char="•"/>
            </a:pPr>
            <a:r>
              <a:rPr lang="fr-FR" sz="2800" b="0" u="sng" strike="noStrike" spc="-1">
                <a:solidFill>
                  <a:srgbClr val="000000"/>
                </a:solidFill>
                <a:uFillTx/>
                <a:latin typeface="Georgia"/>
              </a:rPr>
              <a:t>La phobie scolaire</a:t>
            </a:r>
            <a:r>
              <a:rPr lang="fr-FR" sz="2800" b="0" strike="noStrike" spc="-1">
                <a:solidFill>
                  <a:srgbClr val="000000"/>
                </a:solidFill>
                <a:latin typeface="Georgia"/>
              </a:rPr>
              <a:t>.  </a:t>
            </a:r>
          </a:p>
          <a:p>
            <a:pPr marL="658440" lvl="1" indent="-246600">
              <a:lnSpc>
                <a:spcPct val="100000"/>
              </a:lnSpc>
              <a:spcBef>
                <a:spcPts val="300"/>
              </a:spcBef>
              <a:buClr>
                <a:srgbClr val="438086"/>
              </a:buClr>
              <a:buFont typeface="Georgia"/>
              <a:buChar char="▫"/>
            </a:pPr>
            <a:r>
              <a:rPr lang="fr-FR" sz="2600" b="0" strike="noStrike" spc="-1">
                <a:solidFill>
                  <a:srgbClr val="438086"/>
                </a:solidFill>
                <a:latin typeface="Georgia"/>
              </a:rPr>
              <a:t>Phénomène émergent. Problème.</a:t>
            </a:r>
            <a:endParaRPr lang="fr-FR" sz="2600" b="0" strike="noStrike" spc="-1">
              <a:solidFill>
                <a:srgbClr val="53548A"/>
              </a:solidFill>
              <a:latin typeface="Georgia"/>
            </a:endParaRPr>
          </a:p>
          <a:p>
            <a:pPr marL="658440" lvl="1" indent="-246600">
              <a:lnSpc>
                <a:spcPct val="100000"/>
              </a:lnSpc>
              <a:spcBef>
                <a:spcPts val="300"/>
              </a:spcBef>
              <a:buClr>
                <a:srgbClr val="438086"/>
              </a:buClr>
              <a:buFont typeface="Georgia"/>
              <a:buChar char="▫"/>
            </a:pPr>
            <a:r>
              <a:rPr lang="fr-FR" sz="2600" b="0" strike="noStrike" spc="-1">
                <a:solidFill>
                  <a:srgbClr val="438086"/>
                </a:solidFill>
                <a:latin typeface="Georgia"/>
              </a:rPr>
              <a:t>Débats. </a:t>
            </a:r>
            <a:endParaRPr lang="fr-FR" sz="2600" b="0" strike="noStrike" spc="-1">
              <a:solidFill>
                <a:srgbClr val="53548A"/>
              </a:solidFill>
              <a:latin typeface="Georgia"/>
            </a:endParaRPr>
          </a:p>
          <a:p>
            <a:pPr marL="923400" indent="-219240">
              <a:lnSpc>
                <a:spcPct val="100000"/>
              </a:lnSpc>
              <a:spcBef>
                <a:spcPts val="300"/>
              </a:spcBef>
            </a:pPr>
            <a:r>
              <a:rPr lang="fr-FR" sz="2400" b="0" strike="noStrike" spc="-1">
                <a:solidFill>
                  <a:srgbClr val="53548A"/>
                </a:solidFill>
                <a:latin typeface="Georgia"/>
              </a:rPr>
              <a:t>« La phobie scolaire concerne des enfants qui, pour des raisons irrationnelles, refusent d’aller à l’école et résistent avec des réactions d’anxiété très vives ou de panique quand on essaie de les forcer » (Chambry, 2013)</a:t>
            </a:r>
            <a:endParaRPr lang="fr-FR" sz="2400" b="0" strike="noStrike" spc="-1">
              <a:solidFill>
                <a:srgbClr val="000000"/>
              </a:solidFill>
              <a:latin typeface="Georgia"/>
            </a:endParaRPr>
          </a:p>
          <a:p>
            <a:pPr marL="365760" indent="-255600">
              <a:lnSpc>
                <a:spcPct val="100000"/>
              </a:lnSpc>
              <a:spcBef>
                <a:spcPts val="300"/>
              </a:spcBef>
              <a:buClr>
                <a:srgbClr val="A04DA3"/>
              </a:buClr>
              <a:buFont typeface="Georgia"/>
              <a:buChar char="•"/>
            </a:pPr>
            <a:r>
              <a:rPr lang="fr-FR" sz="2800" b="0" u="sng" strike="noStrike" spc="-1">
                <a:solidFill>
                  <a:srgbClr val="000000"/>
                </a:solidFill>
                <a:uFillTx/>
                <a:latin typeface="Georgia"/>
              </a:rPr>
              <a:t>Le décrochage </a:t>
            </a:r>
            <a:r>
              <a:rPr lang="fr-FR" sz="2800" b="0" strike="noStrike" spc="-1">
                <a:solidFill>
                  <a:srgbClr val="000000"/>
                </a:solidFill>
                <a:latin typeface="Georgia"/>
              </a:rPr>
              <a:t>: Processus multifactoriel (Blaya, 2010) à analyser dans sa complexité.</a:t>
            </a:r>
          </a:p>
          <a:p>
            <a:pPr marL="658440" lvl="1" indent="-246600">
              <a:lnSpc>
                <a:spcPct val="100000"/>
              </a:lnSpc>
              <a:spcBef>
                <a:spcPts val="300"/>
              </a:spcBef>
              <a:buClr>
                <a:srgbClr val="438086"/>
              </a:buClr>
              <a:buFont typeface="Georgia"/>
              <a:buChar char="▫"/>
            </a:pPr>
            <a:r>
              <a:rPr lang="fr-FR" sz="2600" b="0" strike="noStrike" spc="-1">
                <a:solidFill>
                  <a:srgbClr val="438086"/>
                </a:solidFill>
                <a:latin typeface="Georgia"/>
              </a:rPr>
              <a:t> Médicalisation.</a:t>
            </a:r>
            <a:endParaRPr lang="fr-FR" sz="2600" b="0" strike="noStrike" spc="-1">
              <a:solidFill>
                <a:srgbClr val="53548A"/>
              </a:solidFill>
              <a:latin typeface="Georgia"/>
            </a:endParaRPr>
          </a:p>
          <a:p>
            <a:pPr marL="923400" indent="-219240">
              <a:lnSpc>
                <a:spcPct val="100000"/>
              </a:lnSpc>
              <a:spcBef>
                <a:spcPts val="300"/>
              </a:spcBef>
            </a:pPr>
            <a:r>
              <a:rPr lang="fr-FR" sz="1720" b="0" strike="noStrike" spc="-1">
                <a:solidFill>
                  <a:srgbClr val="53548A"/>
                </a:solidFill>
                <a:latin typeface="Georgia"/>
              </a:rPr>
              <a:t>« La maman elle nous signifie qu’elle sait pas ce qui se passe, qu’il y a aucune raison pour que sa… ouais, elle explique pas la phobie, elle explique… y a pas eu de prise en charge avant, elle a même pas vu un médecin ni … y a aucun diagnostic qui a été posé encore à ce moment là » (C47)</a:t>
            </a:r>
            <a:r>
              <a:rPr lang="fr-FR" sz="2400" b="0" strike="noStrike" spc="-1">
                <a:solidFill>
                  <a:srgbClr val="53548A"/>
                </a:solidFill>
                <a:latin typeface="Georgia"/>
              </a:rPr>
              <a:t>.</a:t>
            </a:r>
            <a:r>
              <a:rPr lang="fr-FR" sz="2400" b="0" u="sng" strike="noStrike" spc="-1">
                <a:solidFill>
                  <a:srgbClr val="53548A"/>
                </a:solidFill>
                <a:uFillTx/>
                <a:latin typeface="Georgia"/>
              </a:rPr>
              <a:t>  </a:t>
            </a:r>
            <a:endParaRPr lang="fr-FR" sz="2400" b="0" strike="noStrike" spc="-1">
              <a:solidFill>
                <a:srgbClr val="000000"/>
              </a:solidFill>
              <a:latin typeface="Georgia"/>
            </a:endParaRPr>
          </a:p>
        </p:txBody>
      </p:sp>
      <p:sp>
        <p:nvSpPr>
          <p:cNvPr id="250"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AEE1AA0B-6653-47A1-ADA9-593307E6ED2B}" type="slidenum">
              <a:rPr lang="fr-FR" sz="1800" b="0" strike="noStrike" spc="-1">
                <a:solidFill>
                  <a:srgbClr val="FFFFFF"/>
                </a:solidFill>
                <a:latin typeface="Georgia"/>
              </a:rPr>
              <a:t>5</a:t>
            </a:fld>
            <a:endParaRPr lang="fr-FR" sz="1800" b="0" strike="noStrike" spc="-1">
              <a:latin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 name="TextShape 1"/>
          <p:cNvSpPr txBox="1"/>
          <p:nvPr/>
        </p:nvSpPr>
        <p:spPr>
          <a:xfrm>
            <a:off x="457200" y="1143000"/>
            <a:ext cx="8229240" cy="1066320"/>
          </a:xfrm>
          <a:prstGeom prst="rect">
            <a:avLst/>
          </a:prstGeom>
          <a:noFill/>
          <a:ln>
            <a:noFill/>
          </a:ln>
        </p:spPr>
        <p:txBody>
          <a:bodyPr lIns="90000" tIns="45000" rIns="90000" bIns="45000" anchor="ctr">
            <a:normAutofit/>
          </a:bodyPr>
          <a:lstStyle/>
          <a:p>
            <a:pPr>
              <a:lnSpc>
                <a:spcPct val="100000"/>
              </a:lnSpc>
            </a:pPr>
            <a:r>
              <a:rPr lang="fr-FR" sz="4000" b="0" strike="noStrike" spc="-1">
                <a:solidFill>
                  <a:srgbClr val="424456"/>
                </a:solidFill>
                <a:latin typeface="Trebuchet MS"/>
              </a:rPr>
              <a:t>Contexte institutionnel</a:t>
            </a:r>
            <a:endParaRPr lang="fr-FR" sz="4000" b="0" strike="noStrike" spc="-1">
              <a:solidFill>
                <a:srgbClr val="000000"/>
              </a:solidFill>
              <a:latin typeface="Georgia"/>
            </a:endParaRPr>
          </a:p>
        </p:txBody>
      </p:sp>
      <p:sp>
        <p:nvSpPr>
          <p:cNvPr id="252" name="TextShape 2"/>
          <p:cNvSpPr txBox="1"/>
          <p:nvPr/>
        </p:nvSpPr>
        <p:spPr>
          <a:xfrm>
            <a:off x="457200" y="2249280"/>
            <a:ext cx="8229240" cy="4324680"/>
          </a:xfrm>
          <a:prstGeom prst="rect">
            <a:avLst/>
          </a:prstGeom>
          <a:noFill/>
          <a:ln>
            <a:noFill/>
          </a:ln>
        </p:spPr>
        <p:txBody>
          <a:bodyPr lIns="90000" tIns="45000" rIns="90000" bIns="45000">
            <a:normAutofit fontScale="66000"/>
          </a:bodyPr>
          <a:lstStyle/>
          <a:p>
            <a:pPr marL="365760" indent="-255600">
              <a:lnSpc>
                <a:spcPct val="100000"/>
              </a:lnSpc>
              <a:spcBef>
                <a:spcPts val="300"/>
              </a:spcBef>
              <a:buClr>
                <a:srgbClr val="A04DA3"/>
              </a:buClr>
              <a:buFont typeface="Arial"/>
              <a:buChar char="•"/>
            </a:pPr>
            <a:r>
              <a:rPr lang="fr-FR" sz="2800" b="0" u="sng" strike="noStrike" spc="-1">
                <a:solidFill>
                  <a:srgbClr val="000000"/>
                </a:solidFill>
                <a:uFillTx/>
                <a:latin typeface="Georgia"/>
              </a:rPr>
              <a:t>L’assiduité</a:t>
            </a:r>
            <a:endParaRPr lang="fr-FR" sz="2800" b="0" strike="noStrike" spc="-1">
              <a:solidFill>
                <a:srgbClr val="000000"/>
              </a:solidFill>
              <a:latin typeface="Georgia"/>
            </a:endParaRPr>
          </a:p>
          <a:p>
            <a:pPr marL="658440" lvl="1" indent="-246600">
              <a:lnSpc>
                <a:spcPct val="100000"/>
              </a:lnSpc>
              <a:spcBef>
                <a:spcPts val="300"/>
              </a:spcBef>
              <a:buClr>
                <a:srgbClr val="438086"/>
              </a:buClr>
              <a:buFont typeface="Arial"/>
              <a:buChar char="•"/>
            </a:pPr>
            <a:r>
              <a:rPr lang="fr-FR" sz="2600" b="0" strike="noStrike" spc="-1">
                <a:solidFill>
                  <a:srgbClr val="438086"/>
                </a:solidFill>
                <a:latin typeface="Georgia"/>
              </a:rPr>
              <a:t>Approche juridique de l’absentéisme</a:t>
            </a:r>
            <a:endParaRPr lang="fr-FR" sz="2600" b="0" strike="noStrike" spc="-1">
              <a:solidFill>
                <a:srgbClr val="53548A"/>
              </a:solidFill>
              <a:latin typeface="Georgia"/>
            </a:endParaRPr>
          </a:p>
          <a:p>
            <a:pPr marL="658440" lvl="1" indent="-246600">
              <a:lnSpc>
                <a:spcPct val="100000"/>
              </a:lnSpc>
              <a:spcBef>
                <a:spcPts val="300"/>
              </a:spcBef>
              <a:buClr>
                <a:srgbClr val="438086"/>
              </a:buClr>
              <a:buFont typeface="Arial"/>
              <a:buChar char="•"/>
            </a:pPr>
            <a:r>
              <a:rPr lang="fr-FR" sz="2600" b="0" strike="noStrike" spc="-1">
                <a:solidFill>
                  <a:srgbClr val="438086"/>
                </a:solidFill>
                <a:latin typeface="Georgia"/>
              </a:rPr>
              <a:t>La prescription de coopération</a:t>
            </a:r>
            <a:endParaRPr lang="fr-FR" sz="2600" b="0" strike="noStrike" spc="-1">
              <a:solidFill>
                <a:srgbClr val="53548A"/>
              </a:solidFill>
              <a:latin typeface="Georgia"/>
            </a:endParaRPr>
          </a:p>
          <a:p>
            <a:pPr marL="365760" indent="-255600">
              <a:lnSpc>
                <a:spcPct val="100000"/>
              </a:lnSpc>
              <a:spcBef>
                <a:spcPts val="300"/>
              </a:spcBef>
              <a:buClr>
                <a:srgbClr val="A04DA3"/>
              </a:buClr>
              <a:buFont typeface="Georgia"/>
              <a:buChar char="•"/>
            </a:pPr>
            <a:r>
              <a:rPr lang="fr-FR" sz="2800" b="0" u="sng" strike="noStrike" spc="-1">
                <a:solidFill>
                  <a:srgbClr val="000000"/>
                </a:solidFill>
                <a:uFillTx/>
                <a:latin typeface="Georgia"/>
              </a:rPr>
              <a:t>L’école inclusive </a:t>
            </a:r>
            <a:endParaRPr lang="fr-FR" sz="2800" b="0" strike="noStrike" spc="-1">
              <a:solidFill>
                <a:srgbClr val="000000"/>
              </a:solidFill>
              <a:latin typeface="Georgia"/>
            </a:endParaRPr>
          </a:p>
          <a:p>
            <a:pPr marL="923400" indent="-219240">
              <a:lnSpc>
                <a:spcPct val="100000"/>
              </a:lnSpc>
              <a:spcBef>
                <a:spcPts val="300"/>
              </a:spcBef>
            </a:pPr>
            <a:r>
              <a:rPr lang="fr-FR" sz="2400" b="0" strike="noStrike" spc="-1">
                <a:solidFill>
                  <a:srgbClr val="53548A"/>
                </a:solidFill>
                <a:latin typeface="Georgia"/>
              </a:rPr>
              <a:t>`Premier article du </a:t>
            </a:r>
            <a:r>
              <a:rPr lang="fr-FR" sz="2400" b="0" u="sng" strike="noStrike" spc="-1">
                <a:solidFill>
                  <a:srgbClr val="53548A"/>
                </a:solidFill>
                <a:uFillTx/>
                <a:latin typeface="Georgia"/>
              </a:rPr>
              <a:t>Code de l’Education</a:t>
            </a:r>
            <a:r>
              <a:rPr lang="fr-FR" sz="2400" b="0" strike="noStrike" spc="-1">
                <a:solidFill>
                  <a:srgbClr val="53548A"/>
                </a:solidFill>
                <a:latin typeface="Georgia"/>
              </a:rPr>
              <a:t> : « Le service public de l’éducation est conçu et organisé en fonction des élèves et des étudiants. (...) Il reconnaît que tous les enfants partagent la capacité d’apprendre et de progresser. Il veille à l’inclusion scolaire de tous les enfants, sans aucune distinction. (…) Pour garantir la réussite de tous, l’école se construit avec la participation des parents, quelle que soit leur origine sociale. Elle s’enrichit et se conforte par le dialogue et la coopération entre tous les acteurs de la communauté éducative. »</a:t>
            </a:r>
            <a:endParaRPr lang="fr-FR" sz="2400" b="0" strike="noStrike" spc="-1">
              <a:solidFill>
                <a:srgbClr val="000000"/>
              </a:solidFill>
              <a:latin typeface="Georgia"/>
            </a:endParaRPr>
          </a:p>
          <a:p>
            <a:pPr marL="923400" indent="-219240">
              <a:lnSpc>
                <a:spcPct val="100000"/>
              </a:lnSpc>
              <a:spcBef>
                <a:spcPts val="300"/>
              </a:spcBef>
            </a:pPr>
            <a:endParaRPr lang="fr-FR" sz="2400" b="0" strike="noStrike" spc="-1">
              <a:solidFill>
                <a:srgbClr val="000000"/>
              </a:solidFill>
              <a:latin typeface="Georgia"/>
            </a:endParaRPr>
          </a:p>
        </p:txBody>
      </p:sp>
      <p:sp>
        <p:nvSpPr>
          <p:cNvPr id="253"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17BA2FBC-5FD0-4677-BF0E-A0DD33166948}" type="slidenum">
              <a:rPr lang="fr-FR" sz="1800" b="0" strike="noStrike" spc="-1">
                <a:solidFill>
                  <a:srgbClr val="FFFFFF"/>
                </a:solidFill>
                <a:latin typeface="Georgia"/>
              </a:rPr>
              <a:t>6</a:t>
            </a:fld>
            <a:endParaRPr lang="fr-FR" sz="1800" b="0" strike="noStrike" spc="-1">
              <a:latin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 name="TextShape 1"/>
          <p:cNvSpPr txBox="1"/>
          <p:nvPr/>
        </p:nvSpPr>
        <p:spPr>
          <a:xfrm>
            <a:off x="457200" y="1143000"/>
            <a:ext cx="8229240" cy="1066320"/>
          </a:xfrm>
          <a:prstGeom prst="rect">
            <a:avLst/>
          </a:prstGeom>
          <a:noFill/>
          <a:ln>
            <a:noFill/>
          </a:ln>
        </p:spPr>
        <p:txBody>
          <a:bodyPr lIns="90000" tIns="45000" rIns="90000" bIns="45000" anchor="ctr">
            <a:normAutofit fontScale="74000"/>
          </a:bodyPr>
          <a:lstStyle/>
          <a:p>
            <a:pPr>
              <a:lnSpc>
                <a:spcPct val="100000"/>
              </a:lnSpc>
            </a:pPr>
            <a:r>
              <a:rPr lang="fr-FR" sz="4000" b="0" strike="noStrike" spc="-1">
                <a:solidFill>
                  <a:srgbClr val="424456"/>
                </a:solidFill>
                <a:latin typeface="Trebuchet MS"/>
              </a:rPr>
              <a:t>Ecole inclusive : cadre réglementaire</a:t>
            </a:r>
            <a:endParaRPr lang="fr-FR" sz="4000" b="0" strike="noStrike" spc="-1">
              <a:solidFill>
                <a:srgbClr val="000000"/>
              </a:solidFill>
              <a:latin typeface="Georgia"/>
            </a:endParaRPr>
          </a:p>
        </p:txBody>
      </p:sp>
      <p:sp>
        <p:nvSpPr>
          <p:cNvPr id="255" name="TextShape 2"/>
          <p:cNvSpPr txBox="1"/>
          <p:nvPr/>
        </p:nvSpPr>
        <p:spPr>
          <a:xfrm>
            <a:off x="457200" y="2249280"/>
            <a:ext cx="8229240" cy="4324680"/>
          </a:xfrm>
          <a:prstGeom prst="rect">
            <a:avLst/>
          </a:prstGeom>
          <a:noFill/>
          <a:ln>
            <a:noFill/>
          </a:ln>
        </p:spPr>
        <p:txBody>
          <a:bodyPr lIns="90000" tIns="45000" rIns="90000" bIns="45000">
            <a:normAutofit fontScale="30000"/>
          </a:bodyPr>
          <a:lstStyle/>
          <a:p>
            <a:pPr marL="365760" indent="-255600">
              <a:lnSpc>
                <a:spcPct val="100000"/>
              </a:lnSpc>
              <a:spcBef>
                <a:spcPts val="300"/>
              </a:spcBef>
              <a:buClr>
                <a:srgbClr val="A04DA3"/>
              </a:buClr>
              <a:buFont typeface="Georgia"/>
              <a:buChar char="•"/>
            </a:pPr>
            <a:r>
              <a:rPr lang="fr-FR" sz="3430" b="1" u="sng" strike="noStrike" spc="-1">
                <a:solidFill>
                  <a:srgbClr val="53548A"/>
                </a:solidFill>
                <a:uFillTx/>
                <a:latin typeface="Trebuchet MS"/>
              </a:rPr>
              <a:t>Circulaire de rentrée école inclusive n°2019-088 du 5-6-2019. Extraits </a:t>
            </a:r>
            <a:endParaRPr lang="fr-FR" sz="3430" b="0" strike="noStrike" spc="-1">
              <a:solidFill>
                <a:srgbClr val="000000"/>
              </a:solidFill>
              <a:latin typeface="Georgia"/>
            </a:endParaRP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La concertation « Ensemble pour une École inclusive », conduite auprès des parents, des associations, des AESH et des représentants des personnels enseignants et d'encadrement, a montré que les attentes restent fortes. Elle a confirmé que des progrès doivent être accomplis pour que l'École inclusive soit pleinement effective, non seulement pour mieux accueillir les élèves et leurs parents, mais aussi pour former et aider les professeurs, pour professionnaliser la fonction d'AESH, pour simplifier les procédures et pour structurer mieux encore l'action du service public d'éducation en faveur d'une meilleure réponse à tous. </a:t>
            </a: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Service départemental Ecole inclusive : cellule départementale d'accueil, d'écoute et de réponse destinée aux parents et responsables légaux d'élèves en situation de handicap. (…)</a:t>
            </a:r>
            <a:br/>
            <a:r>
              <a:rPr lang="fr-FR" sz="2800" b="0" strike="noStrike" spc="-1">
                <a:solidFill>
                  <a:srgbClr val="000000"/>
                </a:solidFill>
                <a:latin typeface="Georgia"/>
              </a:rPr>
              <a:t> </a:t>
            </a:r>
          </a:p>
        </p:txBody>
      </p:sp>
      <p:sp>
        <p:nvSpPr>
          <p:cNvPr id="256"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4D1AAF00-2C85-4D80-951B-BCF2BC5337F4}" type="slidenum">
              <a:rPr lang="fr-FR" sz="1800" b="0" strike="noStrike" spc="-1">
                <a:solidFill>
                  <a:srgbClr val="FFFFFF"/>
                </a:solidFill>
                <a:latin typeface="Georgia"/>
              </a:rPr>
              <a:t>7</a:t>
            </a:fld>
            <a:endParaRPr lang="fr-FR" sz="1800" b="0" strike="noStrike" spc="-1">
              <a:latin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 name="CustomShape 1"/>
          <p:cNvSpPr/>
          <p:nvPr/>
        </p:nvSpPr>
        <p:spPr>
          <a:xfrm>
            <a:off x="0" y="-6589080"/>
            <a:ext cx="8838720" cy="4753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FR" sz="1800" b="0" u="sng" strike="noStrike" spc="-1">
                <a:solidFill>
                  <a:srgbClr val="000000"/>
                </a:solidFill>
                <a:uFillTx/>
                <a:latin typeface="Georgia"/>
              </a:rPr>
              <a:t>Circulaire de rentrée école inclusive n°2019-088 du 5-6-2019</a:t>
            </a:r>
            <a:endParaRPr lang="fr-FR" sz="1800" b="0" strike="noStrike" spc="-1">
              <a:latin typeface="Arial"/>
            </a:endParaRPr>
          </a:p>
          <a:p>
            <a:pPr>
              <a:lnSpc>
                <a:spcPct val="100000"/>
              </a:lnSpc>
            </a:pPr>
            <a:r>
              <a:rPr lang="fr-FR" sz="1800" b="0" strike="noStrike" spc="-1">
                <a:solidFill>
                  <a:srgbClr val="000000"/>
                </a:solidFill>
                <a:latin typeface="Georgia"/>
              </a:rPr>
              <a:t>La concertation « Ensemble pour une École inclusive », conduite auprès des parents, des associations, des AESH et des représentants des personnels enseignants et d'encadrement, a montré que les attentes restent fortes. Elle a confirmé que des progrès doivent être accomplis pour que l'École inclusive soit pleinement effective, non seulement pour mieux accueillir les élèves et leurs parents, mais aussi pour former et aider les professeurs, pour professionnaliser la fonction d'AESH, pour simplifier les procédures et pour structurer mieux encore l'action du service public d'éducation en faveur d'une meilleure réponse à tous. </a:t>
            </a:r>
            <a:endParaRPr lang="fr-FR" sz="1800" b="0" strike="noStrike" spc="-1">
              <a:latin typeface="Arial"/>
            </a:endParaRPr>
          </a:p>
          <a:p>
            <a:pPr>
              <a:lnSpc>
                <a:spcPct val="100000"/>
              </a:lnSpc>
            </a:pPr>
            <a:r>
              <a:rPr lang="fr-FR" sz="1800" b="0" strike="noStrike" spc="-1">
                <a:solidFill>
                  <a:srgbClr val="000000"/>
                </a:solidFill>
                <a:latin typeface="Georgia"/>
              </a:rPr>
              <a:t>Service départemental Ecole inclusive : </a:t>
            </a:r>
            <a:r>
              <a:rPr lang="fr-FR" sz="1800" b="1" strike="noStrike" spc="-1">
                <a:solidFill>
                  <a:srgbClr val="000000"/>
                </a:solidFill>
                <a:latin typeface="Georgia"/>
              </a:rPr>
              <a:t>cellule départementale </a:t>
            </a:r>
            <a:r>
              <a:rPr lang="fr-FR" sz="1800" b="0" strike="noStrike" spc="-1">
                <a:solidFill>
                  <a:srgbClr val="000000"/>
                </a:solidFill>
                <a:latin typeface="Georgia"/>
              </a:rPr>
              <a:t>d'accueil, d'écoute et de réponse destinée aux parents et responsables légaux d'élèves en situation de handicap.</a:t>
            </a:r>
            <a:br/>
            <a:r>
              <a:rPr lang="fr-FR" sz="1800" b="0" strike="noStrike" spc="-1">
                <a:solidFill>
                  <a:srgbClr val="000000"/>
                </a:solidFill>
                <a:latin typeface="Georgia"/>
              </a:rPr>
              <a:t>"Deux grands objectifs : d'une part, informer les familles, d'une manière générale, sur les dispositifs existants et le fonctionnement du service public de l'École inclusive, et, d'autre part, répondre aux familles sur le dossier de leur(s) enfant(s) avec un objectif affiché de réponse aux demandeurs dans les 24 heures suivant l'appel. »</a:t>
            </a:r>
            <a:endParaRPr lang="fr-FR" sz="1800" b="0" strike="noStrike" spc="-1">
              <a:latin typeface="Arial"/>
            </a:endParaRPr>
          </a:p>
          <a:p>
            <a:pPr>
              <a:lnSpc>
                <a:spcPct val="100000"/>
              </a:lnSpc>
            </a:pPr>
            <a:endParaRPr lang="fr-FR" sz="1800" b="0" strike="noStrike" spc="-1">
              <a:latin typeface="Arial"/>
            </a:endParaRPr>
          </a:p>
        </p:txBody>
      </p:sp>
      <p:sp>
        <p:nvSpPr>
          <p:cNvPr id="258" name="TextShape 2"/>
          <p:cNvSpPr txBox="1"/>
          <p:nvPr/>
        </p:nvSpPr>
        <p:spPr>
          <a:xfrm>
            <a:off x="457200" y="685800"/>
            <a:ext cx="8229240" cy="5888520"/>
          </a:xfrm>
          <a:prstGeom prst="rect">
            <a:avLst/>
          </a:prstGeom>
          <a:noFill/>
          <a:ln>
            <a:noFill/>
          </a:ln>
        </p:spPr>
        <p:txBody>
          <a:bodyPr lIns="90000" tIns="45000" rIns="90000" bIns="45000">
            <a:normAutofit fontScale="42000"/>
          </a:bodyPr>
          <a:lstStyle/>
          <a:p>
            <a:pPr marL="365760" indent="-255600">
              <a:lnSpc>
                <a:spcPct val="100000"/>
              </a:lnSpc>
              <a:spcBef>
                <a:spcPts val="300"/>
              </a:spcBef>
              <a:buClr>
                <a:srgbClr val="A04DA3"/>
              </a:buClr>
              <a:buFont typeface="Georgia"/>
              <a:buChar char="•"/>
            </a:pPr>
            <a:r>
              <a:rPr lang="fr-FR" sz="2800" b="1" strike="noStrike" spc="-1">
                <a:solidFill>
                  <a:srgbClr val="000000"/>
                </a:solidFill>
                <a:latin typeface="Georgia"/>
              </a:rPr>
              <a:t>Dans chaque école et établissement « </a:t>
            </a:r>
            <a:r>
              <a:rPr lang="fr-FR" sz="2800" b="0" strike="noStrike" spc="-1">
                <a:solidFill>
                  <a:srgbClr val="000000"/>
                </a:solidFill>
                <a:latin typeface="Georgia"/>
              </a:rPr>
              <a:t>Pour renforcer la qualité de l'accueil des élèves en situation de handicap, un </a:t>
            </a:r>
            <a:r>
              <a:rPr lang="fr-FR" sz="2800" b="0" strike="noStrike" spc="-1">
                <a:solidFill>
                  <a:srgbClr val="FF0000"/>
                </a:solidFill>
                <a:latin typeface="Georgia"/>
              </a:rPr>
              <a:t>entretien </a:t>
            </a:r>
            <a:r>
              <a:rPr lang="fr-FR" sz="2800" b="0" strike="noStrike" spc="-1">
                <a:solidFill>
                  <a:srgbClr val="000000"/>
                </a:solidFill>
                <a:latin typeface="Georgia"/>
              </a:rPr>
              <a:t>est organisé avec la famille, l'enseignant de la classe dans le premier degré ou le professeur principal dans le second degré, et le ou les AESH (lorsque l'élève est accompagné), dès la pré-rentrée quand c'est possible, et dans tous les cas, avant les congés d'automne. </a:t>
            </a:r>
            <a:r>
              <a:rPr lang="fr-FR" sz="2800" b="0" strike="noStrike" spc="-1">
                <a:solidFill>
                  <a:srgbClr val="FF0000"/>
                </a:solidFill>
                <a:latin typeface="Georgia"/>
              </a:rPr>
              <a:t>Ce dialogue sera un élément de l'évaluation des besoins particuliers des élèves, en situation de handicap ou présentant des troubles spécifiques</a:t>
            </a:r>
            <a:r>
              <a:rPr lang="fr-FR" sz="2800" b="0" strike="noStrike" spc="-1">
                <a:solidFill>
                  <a:srgbClr val="000000"/>
                </a:solidFill>
                <a:latin typeface="Georgia"/>
              </a:rPr>
              <a:t>. Les premières adaptations et toute autre disposition seront consignées dans </a:t>
            </a:r>
            <a:r>
              <a:rPr lang="fr-FR" sz="2800" b="1" strike="noStrike" spc="-1">
                <a:solidFill>
                  <a:srgbClr val="000000"/>
                </a:solidFill>
                <a:latin typeface="Georgia"/>
              </a:rPr>
              <a:t>le livret parcours inclusif </a:t>
            </a:r>
            <a:r>
              <a:rPr lang="fr-FR" sz="2800" b="0" strike="noStrike" spc="-1">
                <a:solidFill>
                  <a:srgbClr val="000000"/>
                </a:solidFill>
                <a:latin typeface="Georgia"/>
              </a:rPr>
              <a:t>en présence des parties concernées, afin de les prendre en compte sans délai et de rassurer l'élève et ses parents ou responsables légaux, quelle que soit la situation de l'élève." </a:t>
            </a: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a:t>
            </a: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Les enseignants </a:t>
            </a:r>
            <a:r>
              <a:rPr lang="fr-FR" sz="2800" b="1" strike="noStrike" spc="-1">
                <a:solidFill>
                  <a:srgbClr val="000000"/>
                </a:solidFill>
                <a:latin typeface="Georgia"/>
              </a:rPr>
              <a:t>du second degré </a:t>
            </a:r>
            <a:r>
              <a:rPr lang="fr-FR" sz="2800" b="0" strike="noStrike" spc="-1">
                <a:solidFill>
                  <a:srgbClr val="FF0000"/>
                </a:solidFill>
                <a:latin typeface="Georgia"/>
              </a:rPr>
              <a:t>échangeront </a:t>
            </a:r>
            <a:r>
              <a:rPr lang="fr-FR" sz="2800" b="0" strike="noStrike" spc="-1">
                <a:solidFill>
                  <a:srgbClr val="000000"/>
                </a:solidFill>
                <a:latin typeface="Georgia"/>
              </a:rPr>
              <a:t>avec les parents de l'élève en situation de handicap qu'ils accueillent dans leur classe afin de </a:t>
            </a:r>
            <a:r>
              <a:rPr lang="fr-FR" sz="2800" b="0" strike="noStrike" spc="-1">
                <a:solidFill>
                  <a:srgbClr val="FF0000"/>
                </a:solidFill>
                <a:latin typeface="Georgia"/>
              </a:rPr>
              <a:t>proposer </a:t>
            </a:r>
            <a:r>
              <a:rPr lang="fr-FR" sz="2800" b="0" strike="noStrike" spc="-1">
                <a:solidFill>
                  <a:srgbClr val="000000"/>
                </a:solidFill>
                <a:latin typeface="Georgia"/>
              </a:rPr>
              <a:t>les </a:t>
            </a:r>
            <a:r>
              <a:rPr lang="fr-FR" sz="2800" b="0" strike="noStrike" spc="-1">
                <a:solidFill>
                  <a:srgbClr val="FF0000"/>
                </a:solidFill>
                <a:latin typeface="Georgia"/>
              </a:rPr>
              <a:t>adaptations pédagogiques </a:t>
            </a:r>
            <a:r>
              <a:rPr lang="fr-FR" sz="2800" b="0" strike="noStrike" spc="-1">
                <a:solidFill>
                  <a:srgbClr val="000000"/>
                </a:solidFill>
                <a:latin typeface="Georgia"/>
              </a:rPr>
              <a:t>les plus pertinentes au regard des </a:t>
            </a:r>
            <a:r>
              <a:rPr lang="fr-FR" sz="2800" b="0" strike="noStrike" spc="-1">
                <a:solidFill>
                  <a:srgbClr val="FF0000"/>
                </a:solidFill>
                <a:latin typeface="Georgia"/>
              </a:rPr>
              <a:t>besoins </a:t>
            </a:r>
            <a:r>
              <a:rPr lang="fr-FR" sz="2800" b="0" strike="noStrike" spc="-1">
                <a:solidFill>
                  <a:srgbClr val="000000"/>
                </a:solidFill>
                <a:latin typeface="Georgia"/>
              </a:rPr>
              <a:t>de l'élève." </a:t>
            </a:r>
          </a:p>
          <a:p>
            <a:pPr>
              <a:lnSpc>
                <a:spcPct val="100000"/>
              </a:lnSpc>
              <a:spcBef>
                <a:spcPts val="300"/>
              </a:spcBef>
            </a:pPr>
            <a:endParaRPr lang="fr-FR" sz="2800" b="0" strike="noStrike" spc="-1">
              <a:solidFill>
                <a:srgbClr val="000000"/>
              </a:solidFill>
              <a:latin typeface="Georgia"/>
            </a:endParaRPr>
          </a:p>
        </p:txBody>
      </p:sp>
      <p:sp>
        <p:nvSpPr>
          <p:cNvPr id="259"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D7199315-10A2-4E64-9B75-A21E586DDC6F}" type="slidenum">
              <a:rPr lang="fr-FR" sz="1800" b="0" strike="noStrike" spc="-1">
                <a:solidFill>
                  <a:srgbClr val="FFFFFF"/>
                </a:solidFill>
                <a:latin typeface="Georgia"/>
              </a:rPr>
              <a:t>8</a:t>
            </a:fld>
            <a:endParaRPr lang="fr-FR" sz="1800" b="0" strike="noStrike" spc="-1">
              <a:latin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 name="TextShape 1"/>
          <p:cNvSpPr txBox="1"/>
          <p:nvPr/>
        </p:nvSpPr>
        <p:spPr>
          <a:xfrm>
            <a:off x="457200" y="1143000"/>
            <a:ext cx="8229240" cy="1066320"/>
          </a:xfrm>
          <a:prstGeom prst="rect">
            <a:avLst/>
          </a:prstGeom>
          <a:noFill/>
          <a:ln>
            <a:noFill/>
          </a:ln>
        </p:spPr>
        <p:txBody>
          <a:bodyPr lIns="90000" tIns="45000" rIns="90000" bIns="45000" anchor="ctr">
            <a:normAutofit fontScale="74000"/>
          </a:bodyPr>
          <a:lstStyle/>
          <a:p>
            <a:pPr>
              <a:lnSpc>
                <a:spcPct val="100000"/>
              </a:lnSpc>
            </a:pPr>
            <a:r>
              <a:rPr lang="fr-FR" sz="4000" b="0" strike="noStrike" spc="-1">
                <a:solidFill>
                  <a:srgbClr val="424456"/>
                </a:solidFill>
                <a:latin typeface="Trebuchet MS"/>
              </a:rPr>
              <a:t>Ecole inclusive : cadre réglementaire</a:t>
            </a:r>
            <a:endParaRPr lang="fr-FR" sz="4000" b="0" strike="noStrike" spc="-1">
              <a:solidFill>
                <a:srgbClr val="000000"/>
              </a:solidFill>
              <a:latin typeface="Georgia"/>
            </a:endParaRPr>
          </a:p>
        </p:txBody>
      </p:sp>
      <p:sp>
        <p:nvSpPr>
          <p:cNvPr id="261" name="TextShape 2"/>
          <p:cNvSpPr txBox="1"/>
          <p:nvPr/>
        </p:nvSpPr>
        <p:spPr>
          <a:xfrm>
            <a:off x="457200" y="2249280"/>
            <a:ext cx="8229240" cy="4324680"/>
          </a:xfrm>
          <a:prstGeom prst="rect">
            <a:avLst/>
          </a:prstGeom>
          <a:noFill/>
          <a:ln>
            <a:noFill/>
          </a:ln>
        </p:spPr>
        <p:txBody>
          <a:bodyPr lIns="90000" tIns="45000" rIns="90000" bIns="45000">
            <a:normAutofit fontScale="17000"/>
          </a:bodyPr>
          <a:lstStyle/>
          <a:p>
            <a:pPr marL="365760" indent="-255600">
              <a:lnSpc>
                <a:spcPct val="100000"/>
              </a:lnSpc>
              <a:spcBef>
                <a:spcPts val="300"/>
              </a:spcBef>
              <a:buClr>
                <a:srgbClr val="53548A"/>
              </a:buClr>
              <a:buFont typeface="Georgia"/>
              <a:buChar char="•"/>
            </a:pPr>
            <a:r>
              <a:rPr lang="fr-FR" sz="3640" b="1" u="sng" strike="noStrike" spc="-1">
                <a:solidFill>
                  <a:srgbClr val="53548A"/>
                </a:solidFill>
                <a:uFillTx/>
                <a:latin typeface="Trebuchet MS"/>
              </a:rPr>
              <a:t>Circulaire 2104832 du 10-02-2021 Ecole inclusive : projet d’accueil individualisé pour raison de santé </a:t>
            </a:r>
            <a:endParaRPr lang="fr-FR" sz="3640" b="0" strike="noStrike" spc="-1">
              <a:solidFill>
                <a:srgbClr val="000000"/>
              </a:solidFill>
              <a:latin typeface="Georgia"/>
            </a:endParaRPr>
          </a:p>
          <a:p>
            <a:pPr marL="365760" indent="-255600">
              <a:lnSpc>
                <a:spcPct val="100000"/>
              </a:lnSpc>
              <a:spcBef>
                <a:spcPts val="300"/>
              </a:spcBef>
              <a:buClr>
                <a:srgbClr val="A04DA3"/>
              </a:buClr>
              <a:buFont typeface="Georgia"/>
              <a:buChar char="•"/>
            </a:pPr>
            <a:r>
              <a:rPr lang="fr-FR" sz="2800" b="1" strike="noStrike" spc="-1">
                <a:solidFill>
                  <a:srgbClr val="000000"/>
                </a:solidFill>
                <a:latin typeface="Georgia"/>
              </a:rPr>
              <a:t>"Principes généraux</a:t>
            </a:r>
            <a:br/>
            <a:r>
              <a:rPr lang="fr-FR" sz="2800" b="0" strike="noStrike" spc="-1">
                <a:solidFill>
                  <a:srgbClr val="000000"/>
                </a:solidFill>
                <a:latin typeface="Georgia"/>
              </a:rPr>
              <a:t>1. Priorité est donnée à la sécurité, au bien-être et à l'intérêt de l'enfant et de l'adolescent : quelle que soit sa pathologie, physique ou psychique, et ses conséquences, l'élève reste élève de son établissement d'affectation. </a:t>
            </a: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2. L'établissement d'affectation assure le suivi scolaire de l'élève quel que soit son état de santé et le mode de scolarisation, en coordination avec l'ensemble des acteurs dont les titulaires de l'autorité parentale. Tout doit être mis en œuvre pour que l'enfant ou l'adolescent fréquente autant que possible l'établissement et pour que son retour soit envisagé d'emblée et facilité notamment par une reprise progressive de sa scolarisation, avec un accompagnement pédagogique personnalisé.  </a:t>
            </a: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3. Tous les aspects de la vie de l'enfant ou de l'adolescent dans la structure collective doivent être pris en compte, y compris ce qui n'est pas toujours visible comme la fatigabilité, un état dépressif ou bien l'impossibilité à exprimer ses besoins.</a:t>
            </a:r>
            <a:br/>
            <a:r>
              <a:rPr lang="fr-FR" sz="2800" b="0" strike="noStrike" spc="-1">
                <a:solidFill>
                  <a:srgbClr val="000000"/>
                </a:solidFill>
                <a:latin typeface="Georgia"/>
              </a:rPr>
              <a:t>4. Dans un contexte de crise, les recommandations des autorités sanitaires s'appliquent aux élèves bénéficiant d'un PAI. </a:t>
            </a:r>
          </a:p>
          <a:p>
            <a:pPr marL="365760" indent="-255600">
              <a:lnSpc>
                <a:spcPct val="100000"/>
              </a:lnSpc>
              <a:spcBef>
                <a:spcPts val="300"/>
              </a:spcBef>
              <a:buClr>
                <a:srgbClr val="A04DA3"/>
              </a:buClr>
              <a:buFont typeface="Georgia"/>
              <a:buChar char="•"/>
            </a:pPr>
            <a:r>
              <a:rPr lang="fr-FR" sz="2800" b="0" strike="noStrike" spc="-1">
                <a:solidFill>
                  <a:srgbClr val="000000"/>
                </a:solidFill>
                <a:latin typeface="Georgia"/>
              </a:rPr>
              <a:t>La circulaire interministérielle n° 2003-135 du 8 septembre 2003 est abrogée." </a:t>
            </a:r>
          </a:p>
          <a:p>
            <a:endParaRPr lang="fr-FR" sz="2800" b="0" strike="noStrike" spc="-1">
              <a:solidFill>
                <a:srgbClr val="000000"/>
              </a:solidFill>
              <a:latin typeface="Georgia"/>
            </a:endParaRPr>
          </a:p>
        </p:txBody>
      </p:sp>
      <p:sp>
        <p:nvSpPr>
          <p:cNvPr id="262" name="TextShape 3"/>
          <p:cNvSpPr txBox="1"/>
          <p:nvPr/>
        </p:nvSpPr>
        <p:spPr>
          <a:xfrm>
            <a:off x="8174880" y="2160"/>
            <a:ext cx="761760" cy="365400"/>
          </a:xfrm>
          <a:prstGeom prst="rect">
            <a:avLst/>
          </a:prstGeom>
          <a:noFill/>
          <a:ln>
            <a:noFill/>
          </a:ln>
        </p:spPr>
        <p:txBody>
          <a:bodyPr lIns="90000" tIns="45000" rIns="90000" bIns="45000" anchor="b">
            <a:noAutofit/>
          </a:bodyPr>
          <a:lstStyle/>
          <a:p>
            <a:pPr algn="r">
              <a:lnSpc>
                <a:spcPct val="100000"/>
              </a:lnSpc>
            </a:pPr>
            <a:fld id="{D184126B-B61A-4FE9-86DA-760ED8FE1CB0}" type="slidenum">
              <a:rPr lang="fr-FR" sz="1800" b="0" strike="noStrike" spc="-1">
                <a:solidFill>
                  <a:srgbClr val="FFFFFF"/>
                </a:solidFill>
                <a:latin typeface="Georgia"/>
              </a:rPr>
              <a:t>9</a:t>
            </a:fld>
            <a:endParaRPr lang="fr-FR" sz="1800" b="0" strike="noStrike" spc="-1">
              <a:latin typeface="Times New Roman"/>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Urbain.thmx</Template>
  <TotalTime>7968</TotalTime>
  <Words>3900</Words>
  <Application>Microsoft Office PowerPoint</Application>
  <PresentationFormat>Affichage à l'écran (4:3)</PresentationFormat>
  <Paragraphs>268</Paragraphs>
  <Slides>31</Slides>
  <Notes>5</Notes>
  <HiddenSlides>0</HiddenSlides>
  <MMClips>0</MMClips>
  <ScaleCrop>false</ScaleCrop>
  <HeadingPairs>
    <vt:vector size="6" baseType="variant">
      <vt:variant>
        <vt:lpstr>Polices utilisées</vt:lpstr>
      </vt:variant>
      <vt:variant>
        <vt:i4>8</vt:i4>
      </vt:variant>
      <vt:variant>
        <vt:lpstr>Thème</vt:lpstr>
      </vt:variant>
      <vt:variant>
        <vt:i4>4</vt:i4>
      </vt:variant>
      <vt:variant>
        <vt:lpstr>Titres des diapositives</vt:lpstr>
      </vt:variant>
      <vt:variant>
        <vt:i4>31</vt:i4>
      </vt:variant>
    </vt:vector>
  </HeadingPairs>
  <TitlesOfParts>
    <vt:vector size="43" baseType="lpstr">
      <vt:lpstr>Arial</vt:lpstr>
      <vt:lpstr>DejaVu Sans</vt:lpstr>
      <vt:lpstr>Georgia</vt:lpstr>
      <vt:lpstr>Symbol</vt:lpstr>
      <vt:lpstr>Times New Roman</vt:lpstr>
      <vt:lpstr>Trebuchet MS</vt:lpstr>
      <vt:lpstr>Wingdings</vt:lpstr>
      <vt:lpstr>Wingdings 2</vt:lpstr>
      <vt:lpstr>Office Theme</vt:lpstr>
      <vt:lpstr>Office Theme</vt:lpstr>
      <vt:lpstr>Office Theme</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moi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Professionnaliser les relations et construire le parcours de formation avec les familles</dc:title>
  <dc:subject/>
  <dc:creator>M</dc:creator>
  <dc:description/>
  <cp:lastModifiedBy>Fevrier Vincent</cp:lastModifiedBy>
  <cp:revision>161</cp:revision>
  <dcterms:created xsi:type="dcterms:W3CDTF">2021-09-23T07:11:15Z</dcterms:created>
  <dcterms:modified xsi:type="dcterms:W3CDTF">2021-09-26T09:41:53Z</dcterms:modified>
  <dc:language>fr-FR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Company">
    <vt:lpwstr>moi</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5</vt:i4>
  </property>
  <property fmtid="{D5CDD505-2E9C-101B-9397-08002B2CF9AE}" pid="9" name="PresentationFormat">
    <vt:lpwstr>Présentation à l'écran (4:3)</vt:lpwstr>
  </property>
  <property fmtid="{D5CDD505-2E9C-101B-9397-08002B2CF9AE}" pid="10" name="ScaleCrop">
    <vt:bool>false</vt:bool>
  </property>
  <property fmtid="{D5CDD505-2E9C-101B-9397-08002B2CF9AE}" pid="11" name="ShareDoc">
    <vt:bool>false</vt:bool>
  </property>
  <property fmtid="{D5CDD505-2E9C-101B-9397-08002B2CF9AE}" pid="12" name="Slides">
    <vt:i4>38</vt:i4>
  </property>
</Properties>
</file>