
<file path=[Content_Types].xml><?xml version="1.0" encoding="utf-8"?>
<Types xmlns="http://schemas.openxmlformats.org/package/2006/content-types">
  <Default ContentType="image/png" Extension="png"/>
  <Default ContentType="image/jpeg" Extension="jpeg"/>
  <Default ContentType="application/vnd.openxmlformats-package.relationships+xml" Extension="rels"/>
  <Default ContentType="application/xml" Extension="xml"/>
  <Override ContentType="application/vnd.openxmlformats-officedocument.presentationml.presentation.main+xml" PartName="/ppt/presentation.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slide+xml" PartName="/ppt/slides/slide39.xml"/>
  <Override ContentType="application/vnd.openxmlformats-officedocument.presentationml.slide+xml" PartName="/ppt/slides/slide40.xml"/>
  <Override ContentType="application/vnd.openxmlformats-officedocument.presentationml.slide+xml" PartName="/ppt/slides/slide41.xml"/>
  <Override ContentType="application/vnd.openxmlformats-officedocument.presentationml.slide+xml" PartName="/ppt/slides/slide42.xml"/>
  <Override ContentType="application/vnd.openxmlformats-officedocument.presentationml.slide+xml" PartName="/ppt/slides/slide43.xml"/>
  <Override ContentType="application/vnd.openxmlformats-officedocument.presentationml.slide+xml" PartName="/ppt/slides/slide44.xml"/>
  <Override ContentType="application/vnd.openxmlformats-officedocument.presentationml.slide+xml" PartName="/ppt/slides/slide45.xml"/>
  <Override ContentType="application/vnd.openxmlformats-officedocument.presentationml.slide+xml" PartName="/ppt/slides/slide46.xml"/>
  <Override ContentType="application/vnd.openxmlformats-officedocument.presentationml.slide+xml" PartName="/ppt/slides/slide47.xml"/>
  <Override ContentType="application/vnd.openxmlformats-officedocument.presentationml.slide+xml" PartName="/ppt/slides/slide48.xml"/>
  <Override ContentType="application/vnd.openxmlformats-officedocument.presentationml.slide+xml" PartName="/ppt/slides/slide49.xml"/>
  <Override ContentType="application/vnd.openxmlformats-officedocument.presentationml.slide+xml" PartName="/ppt/slides/slide50.xml"/>
  <Override ContentType="application/vnd.openxmlformats-officedocument.presentationml.slide+xml" PartName="/ppt/slides/slide51.xml"/>
  <Override ContentType="application/vnd.openxmlformats-officedocument.presentationml.slide+xml" PartName="/ppt/slides/slide52.xml"/>
  <Override ContentType="application/vnd.openxmlformats-officedocument.presentationml.slide+xml" PartName="/ppt/slides/slide53.xml"/>
  <Override ContentType="application/vnd.openxmlformats-officedocument.presentationml.slide+xml" PartName="/ppt/slides/slide54.xml"/>
  <Override ContentType="application/vnd.openxmlformats-officedocument.presentationml.slide+xml" PartName="/ppt/slides/slide55.xml"/>
  <Override ContentType="application/vnd.openxmlformats-officedocument.presentationml.slide+xml" PartName="/ppt/slides/slide56.xml"/>
  <Override ContentType="application/vnd.openxmlformats-officedocument.presentationml.slide+xml" PartName="/ppt/slides/slide57.xml"/>
  <Override ContentType="application/vnd.openxmlformats-officedocument.presentationml.slide+xml" PartName="/ppt/slides/slide58.xml"/>
  <Override ContentType="application/vnd.openxmlformats-officedocument.presentationml.slide+xml" PartName="/ppt/slides/slide59.xml"/>
  <Override ContentType="application/vnd.openxmlformats-officedocument.presentationml.slide+xml" PartName="/ppt/slides/slide60.xml"/>
  <Override ContentType="application/vnd.openxmlformats-officedocument.presentationml.slide+xml" PartName="/ppt/slides/slide61.xml"/>
  <Override ContentType="application/vnd.openxmlformats-officedocument.presentationml.slide+xml" PartName="/ppt/slides/slide62.xml"/>
  <Override ContentType="application/vnd.openxmlformats-officedocument.presentationml.slide+xml" PartName="/ppt/slides/slide63.xml"/>
  <Override ContentType="application/vnd.openxmlformats-officedocument.presentationml.slide+xml" PartName="/ppt/slides/slide64.xml"/>
  <Override ContentType="application/vnd.openxmlformats-officedocument.presentationml.slide+xml" PartName="/ppt/slides/slide65.xml"/>
  <Override ContentType="application/vnd.openxmlformats-officedocument.presentationml.slide+xml" PartName="/ppt/slides/slide66.xml"/>
  <Override ContentType="application/vnd.openxmlformats-officedocument.presentationml.slide+xml" PartName="/ppt/slides/slide67.xml"/>
  <Override ContentType="application/vnd.openxmlformats-officedocument.presentationml.slide+xml" PartName="/ppt/slides/slide68.xml"/>
  <Override ContentType="application/vnd.openxmlformats-officedocument.presentationml.slide+xml" PartName="/ppt/slides/slide69.xml"/>
  <Override ContentType="application/vnd.openxmlformats-officedocument.presentationml.slide+xml" PartName="/ppt/slides/slide70.xml"/>
  <Override ContentType="application/vnd.openxmlformats-officedocument.presentationml.slide+xml" PartName="/ppt/slides/slide71.xml"/>
  <Override ContentType="application/vnd.openxmlformats-officedocument.presentationml.slide+xml" PartName="/ppt/slides/slide72.xml"/>
  <Override ContentType="application/vnd.openxmlformats-officedocument.presentationml.slide+xml" PartName="/ppt/slides/slide73.xml"/>
  <Override ContentType="application/vnd.openxmlformats-officedocument.presentationml.slide+xml" PartName="/ppt/slides/slide74.xml"/>
  <Override ContentType="application/vnd.openxmlformats-officedocument.presentationml.slide+xml" PartName="/ppt/slides/slide75.xml"/>
  <Override ContentType="application/vnd.openxmlformats-officedocument.presentationml.slide+xml" PartName="/ppt/slides/slide76.xml"/>
  <Override ContentType="application/vnd.openxmlformats-officedocument.presentationml.slide+xml" PartName="/ppt/slides/slide77.xml"/>
  <Override ContentType="application/vnd.openxmlformats-officedocument.presentationml.slide+xml" PartName="/ppt/slides/slide78.xml"/>
  <Override ContentType="application/vnd.openxmlformats-officedocument.presentationml.slide+xml" PartName="/ppt/slides/slide79.xml"/>
  <Override ContentType="application/vnd.openxmlformats-officedocument.presentationml.slide+xml" PartName="/ppt/slides/slide80.xml"/>
  <Override ContentType="application/vnd.openxmlformats-officedocument.presentationml.slide+xml" PartName="/ppt/slides/slide81.xml"/>
  <Override ContentType="application/vnd.openxmlformats-officedocument.presentationml.slide+xml" PartName="/ppt/slides/slide82.xml"/>
  <Override ContentType="application/vnd.openxmlformats-officedocument.presentationml.slide+xml" PartName="/ppt/slides/slide83.xml"/>
  <Override ContentType="application/vnd.openxmlformats-officedocument.presentationml.presProps+xml" PartName="/ppt/presProps.xml"/>
  <Override ContentType="application/vnd.openxmlformats-officedocument.presentationml.viewProps+xml" PartName="/ppt/viewProps.xml"/>
  <Override ContentType="application/vnd.openxmlformats-officedocument.theme+xml" PartName="/ppt/theme/theme1.xml"/>
  <Override ContentType="application/vnd.openxmlformats-officedocument.presentationml.tableStyles+xml" PartName="/ppt/tableStyle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package.core-properties+xml" PartName="/docProps/core.xml"/>
  <Override ContentType="application/vnd.openxmlformats-officedocument.extended-properties+xml" PartName="/docProps/app.xml"/>
  <Override ContentType="application/vnd.openxmlformats-officedocument.custom-properties+xml" PartName="/docProps/custom.xml"/>
</Types>
</file>

<file path=_rels/.rels><?xml version="1.0" encoding="UTF-8" standalone="yes" ?><Relationships xmlns="http://schemas.openxmlformats.org/package/2006/relationships"><Relationship Id="rId3" Target="docProps/core.xml" Type="http://schemas.openxmlformats.org/package/2006/relationships/metadata/core-properties"/><Relationship Id="rId2" Target="docProps/thumbnail.jpeg" Type="http://schemas.openxmlformats.org/package/2006/relationships/metadata/thumbnail"/><Relationship Id="rId1" Target="ppt/presentation.xml" Type="http://schemas.openxmlformats.org/officeDocument/2006/relationships/officeDocument"/><Relationship Id="rId4" Target="docProps/app.xml" Type="http://schemas.openxmlformats.org/officeDocument/2006/relationships/extended-properties"/><Relationship Id="rId5"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86" r:id="rId3"/>
    <p:sldId id="294" r:id="rId4"/>
    <p:sldId id="295" r:id="rId5"/>
    <p:sldId id="328" r:id="rId6"/>
    <p:sldId id="329" r:id="rId7"/>
    <p:sldId id="288" r:id="rId8"/>
    <p:sldId id="266" r:id="rId9"/>
    <p:sldId id="264" r:id="rId10"/>
    <p:sldId id="267" r:id="rId11"/>
    <p:sldId id="265" r:id="rId12"/>
    <p:sldId id="268" r:id="rId13"/>
    <p:sldId id="330" r:id="rId14"/>
    <p:sldId id="331" r:id="rId15"/>
    <p:sldId id="332" r:id="rId16"/>
    <p:sldId id="333" r:id="rId17"/>
    <p:sldId id="334" r:id="rId18"/>
    <p:sldId id="335" r:id="rId19"/>
    <p:sldId id="336" r:id="rId20"/>
    <p:sldId id="298" r:id="rId21"/>
    <p:sldId id="299" r:id="rId22"/>
    <p:sldId id="300" r:id="rId23"/>
    <p:sldId id="301" r:id="rId24"/>
    <p:sldId id="303" r:id="rId25"/>
    <p:sldId id="312" r:id="rId26"/>
    <p:sldId id="313" r:id="rId27"/>
    <p:sldId id="310" r:id="rId28"/>
    <p:sldId id="307" r:id="rId29"/>
    <p:sldId id="304" r:id="rId30"/>
    <p:sldId id="305" r:id="rId31"/>
    <p:sldId id="302" r:id="rId32"/>
    <p:sldId id="315" r:id="rId33"/>
    <p:sldId id="372" r:id="rId34"/>
    <p:sldId id="324" r:id="rId35"/>
    <p:sldId id="316" r:id="rId36"/>
    <p:sldId id="317" r:id="rId37"/>
    <p:sldId id="345" r:id="rId38"/>
    <p:sldId id="346" r:id="rId39"/>
    <p:sldId id="347" r:id="rId40"/>
    <p:sldId id="348" r:id="rId41"/>
    <p:sldId id="349" r:id="rId42"/>
    <p:sldId id="350" r:id="rId43"/>
    <p:sldId id="351" r:id="rId44"/>
    <p:sldId id="352" r:id="rId45"/>
    <p:sldId id="353" r:id="rId46"/>
    <p:sldId id="354" r:id="rId47"/>
    <p:sldId id="355" r:id="rId48"/>
    <p:sldId id="356" r:id="rId49"/>
    <p:sldId id="318" r:id="rId50"/>
    <p:sldId id="320" r:id="rId51"/>
    <p:sldId id="321" r:id="rId52"/>
    <p:sldId id="319" r:id="rId53"/>
    <p:sldId id="322" r:id="rId54"/>
    <p:sldId id="323" r:id="rId55"/>
    <p:sldId id="325" r:id="rId56"/>
    <p:sldId id="258" r:id="rId57"/>
    <p:sldId id="262" r:id="rId58"/>
    <p:sldId id="263" r:id="rId59"/>
    <p:sldId id="261" r:id="rId60"/>
    <p:sldId id="270" r:id="rId61"/>
    <p:sldId id="343" r:id="rId62"/>
    <p:sldId id="269" r:id="rId63"/>
    <p:sldId id="285" r:id="rId64"/>
    <p:sldId id="271" r:id="rId65"/>
    <p:sldId id="272" r:id="rId66"/>
    <p:sldId id="273" r:id="rId67"/>
    <p:sldId id="274" r:id="rId68"/>
    <p:sldId id="275" r:id="rId69"/>
    <p:sldId id="276" r:id="rId70"/>
    <p:sldId id="257" r:id="rId71"/>
    <p:sldId id="277" r:id="rId72"/>
    <p:sldId id="344" r:id="rId73"/>
    <p:sldId id="280" r:id="rId74"/>
    <p:sldId id="284" r:id="rId75"/>
    <p:sldId id="281" r:id="rId76"/>
    <p:sldId id="282" r:id="rId77"/>
    <p:sldId id="283" r:id="rId78"/>
    <p:sldId id="289" r:id="rId79"/>
    <p:sldId id="290" r:id="rId80"/>
    <p:sldId id="291" r:id="rId81"/>
    <p:sldId id="292" r:id="rId82"/>
    <p:sldId id="293" r:id="rId83"/>
    <p:sldId id="278" r:id="rId8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251"/>
    <p:restoredTop sz="94693"/>
  </p:normalViewPr>
  <p:slideViewPr>
    <p:cSldViewPr snapToGrid="0" snapToObjects="1">
      <p:cViewPr>
        <p:scale>
          <a:sx n="105" d="100"/>
          <a:sy n="105" d="100"/>
        </p:scale>
        <p:origin x="-280"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44BA582-9ECB-264C-B82E-700252E1D71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55A051E-733F-FA48-9E9D-297E577DF33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863D3AC-2358-AD40-B8D4-54C5BD5D2992}"/>
              </a:ext>
            </a:extLst>
          </p:cNvPr>
          <p:cNvSpPr>
            <a:spLocks noGrp="1"/>
          </p:cNvSpPr>
          <p:nvPr>
            <p:ph type="dt" sz="half" idx="10"/>
          </p:nvPr>
        </p:nvSpPr>
        <p:spPr/>
        <p:txBody>
          <a:bodyPr/>
          <a:lstStyle/>
          <a:p>
            <a:fld id="{01FC6FCB-856B-B04C-8DF6-ED31F0C3D80B}" type="datetimeFigureOut">
              <a:rPr lang="fr-FR" smtClean="0"/>
              <a:t>08/12/2021</a:t>
            </a:fld>
            <a:endParaRPr lang="fr-FR"/>
          </a:p>
        </p:txBody>
      </p:sp>
      <p:sp>
        <p:nvSpPr>
          <p:cNvPr id="5" name="Espace réservé du pied de page 4">
            <a:extLst>
              <a:ext uri="{FF2B5EF4-FFF2-40B4-BE49-F238E27FC236}">
                <a16:creationId xmlns:a16="http://schemas.microsoft.com/office/drawing/2014/main" id="{CDF250E5-E195-0643-A645-F4DB342FF84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0B78D4-975C-A948-9451-C3C2DA3D76E1}"/>
              </a:ext>
            </a:extLst>
          </p:cNvPr>
          <p:cNvSpPr>
            <a:spLocks noGrp="1"/>
          </p:cNvSpPr>
          <p:nvPr>
            <p:ph type="sldNum" sz="quarter" idx="12"/>
          </p:nvPr>
        </p:nvSpPr>
        <p:spPr/>
        <p:txBody>
          <a:bodyPr/>
          <a:lstStyle/>
          <a:p>
            <a:fld id="{7B83ABE7-52E4-DA4B-A80E-E6C971ADEBCA}" type="slidenum">
              <a:rPr lang="fr-FR" smtClean="0"/>
              <a:t>‹N°›</a:t>
            </a:fld>
            <a:endParaRPr lang="fr-FR"/>
          </a:p>
        </p:txBody>
      </p:sp>
    </p:spTree>
    <p:extLst>
      <p:ext uri="{BB962C8B-B14F-4D97-AF65-F5344CB8AC3E}">
        <p14:creationId xmlns:p14="http://schemas.microsoft.com/office/powerpoint/2010/main" val="3502659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02471A-B0A8-A143-81CA-2C76F4205D7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E4DFF63-0D5C-A646-B10E-84D488357BC9}"/>
              </a:ext>
            </a:extLst>
          </p:cNvPr>
          <p:cNvSpPr>
            <a:spLocks noGrp="1"/>
          </p:cNvSpPr>
          <p:nvPr>
            <p:ph idx="1"/>
          </p:nvPr>
        </p:nvSpPr>
        <p:spPr/>
        <p:txBody>
          <a:bodyPr/>
          <a:lstStyle/>
          <a:p>
            <a:r>
              <a:rPr lang="fr-FR"/>
              <a:t>Modifier les styles du texte du masque
Deuxième niveau
Troisième niveau
Quatrième niveau
Cinquième niveau</a:t>
            </a:r>
          </a:p>
        </p:txBody>
      </p:sp>
      <p:sp>
        <p:nvSpPr>
          <p:cNvPr id="4" name="Espace réservé de la date 3">
            <a:extLst>
              <a:ext uri="{FF2B5EF4-FFF2-40B4-BE49-F238E27FC236}">
                <a16:creationId xmlns:a16="http://schemas.microsoft.com/office/drawing/2014/main" id="{2EFE5A38-44C0-0A40-A80F-2A71A9DE4183}"/>
              </a:ext>
            </a:extLst>
          </p:cNvPr>
          <p:cNvSpPr>
            <a:spLocks noGrp="1"/>
          </p:cNvSpPr>
          <p:nvPr>
            <p:ph type="dt" sz="half" idx="10"/>
          </p:nvPr>
        </p:nvSpPr>
        <p:spPr/>
        <p:txBody>
          <a:bodyPr/>
          <a:lstStyle/>
          <a:p>
            <a:fld id="{01FC6FCB-856B-B04C-8DF6-ED31F0C3D80B}" type="datetimeFigureOut">
              <a:rPr lang="fr-FR" smtClean="0"/>
              <a:t>08/12/2021</a:t>
            </a:fld>
            <a:endParaRPr lang="fr-FR"/>
          </a:p>
        </p:txBody>
      </p:sp>
      <p:sp>
        <p:nvSpPr>
          <p:cNvPr id="5" name="Espace réservé du pied de page 4">
            <a:extLst>
              <a:ext uri="{FF2B5EF4-FFF2-40B4-BE49-F238E27FC236}">
                <a16:creationId xmlns:a16="http://schemas.microsoft.com/office/drawing/2014/main" id="{19E00931-97E6-674B-8D0A-28D4CBA0A4D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493F3DF-3E68-5549-99D6-DEE12D02CBC2}"/>
              </a:ext>
            </a:extLst>
          </p:cNvPr>
          <p:cNvSpPr>
            <a:spLocks noGrp="1"/>
          </p:cNvSpPr>
          <p:nvPr>
            <p:ph type="sldNum" sz="quarter" idx="12"/>
          </p:nvPr>
        </p:nvSpPr>
        <p:spPr/>
        <p:txBody>
          <a:bodyPr/>
          <a:lstStyle/>
          <a:p>
            <a:fld id="{7B83ABE7-52E4-DA4B-A80E-E6C971ADEBCA}" type="slidenum">
              <a:rPr lang="fr-FR" smtClean="0"/>
              <a:t>‹N°›</a:t>
            </a:fld>
            <a:endParaRPr lang="fr-FR"/>
          </a:p>
        </p:txBody>
      </p:sp>
    </p:spTree>
    <p:extLst>
      <p:ext uri="{BB962C8B-B14F-4D97-AF65-F5344CB8AC3E}">
        <p14:creationId xmlns:p14="http://schemas.microsoft.com/office/powerpoint/2010/main" val="894889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F98CE1-F444-E345-8880-565B4A19A7E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BA8706C-09AA-C641-8FEF-B832454B58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fr-FR"/>
              <a:t>Modifier les styles du texte du masque
Deuxième niveau
Troisième niveau
Quatrième niveau
Cinquième niveau</a:t>
            </a:r>
          </a:p>
        </p:txBody>
      </p:sp>
      <p:sp>
        <p:nvSpPr>
          <p:cNvPr id="4" name="Espace réservé de la date 3">
            <a:extLst>
              <a:ext uri="{FF2B5EF4-FFF2-40B4-BE49-F238E27FC236}">
                <a16:creationId xmlns:a16="http://schemas.microsoft.com/office/drawing/2014/main" id="{30C70671-1E59-D54E-B04A-7BAF4451A84A}"/>
              </a:ext>
            </a:extLst>
          </p:cNvPr>
          <p:cNvSpPr>
            <a:spLocks noGrp="1"/>
          </p:cNvSpPr>
          <p:nvPr>
            <p:ph type="dt" sz="half" idx="10"/>
          </p:nvPr>
        </p:nvSpPr>
        <p:spPr/>
        <p:txBody>
          <a:bodyPr/>
          <a:lstStyle/>
          <a:p>
            <a:fld id="{01FC6FCB-856B-B04C-8DF6-ED31F0C3D80B}" type="datetimeFigureOut">
              <a:rPr lang="fr-FR" smtClean="0"/>
              <a:t>08/12/2021</a:t>
            </a:fld>
            <a:endParaRPr lang="fr-FR"/>
          </a:p>
        </p:txBody>
      </p:sp>
      <p:sp>
        <p:nvSpPr>
          <p:cNvPr id="5" name="Espace réservé du pied de page 4">
            <a:extLst>
              <a:ext uri="{FF2B5EF4-FFF2-40B4-BE49-F238E27FC236}">
                <a16:creationId xmlns:a16="http://schemas.microsoft.com/office/drawing/2014/main" id="{7816B492-A10E-A942-BD83-B4E859176C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B1ACD39-00FF-0C4D-9E62-3D077F6F9E83}"/>
              </a:ext>
            </a:extLst>
          </p:cNvPr>
          <p:cNvSpPr>
            <a:spLocks noGrp="1"/>
          </p:cNvSpPr>
          <p:nvPr>
            <p:ph type="sldNum" sz="quarter" idx="12"/>
          </p:nvPr>
        </p:nvSpPr>
        <p:spPr/>
        <p:txBody>
          <a:bodyPr/>
          <a:lstStyle/>
          <a:p>
            <a:fld id="{7B83ABE7-52E4-DA4B-A80E-E6C971ADEBCA}" type="slidenum">
              <a:rPr lang="fr-FR" smtClean="0"/>
              <a:t>‹N°›</a:t>
            </a:fld>
            <a:endParaRPr lang="fr-FR"/>
          </a:p>
        </p:txBody>
      </p:sp>
    </p:spTree>
    <p:extLst>
      <p:ext uri="{BB962C8B-B14F-4D97-AF65-F5344CB8AC3E}">
        <p14:creationId xmlns:p14="http://schemas.microsoft.com/office/powerpoint/2010/main" val="1951028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87BF71-69E5-964B-995E-A4E9627B40D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1CAE11B-7DF2-6E4D-B16C-486DF248D2F1}"/>
              </a:ext>
            </a:extLst>
          </p:cNvPr>
          <p:cNvSpPr>
            <a:spLocks noGrp="1"/>
          </p:cNvSpPr>
          <p:nvPr>
            <p:ph sz="half" idx="1"/>
          </p:nvPr>
        </p:nvSpPr>
        <p:spPr>
          <a:xfrm>
            <a:off x="838200" y="1825625"/>
            <a:ext cx="5181600" cy="4351338"/>
          </a:xfrm>
        </p:spPr>
        <p:txBody>
          <a:bodyPr/>
          <a:lstStyle/>
          <a:p>
            <a:r>
              <a:rPr lang="fr-FR"/>
              <a:t>Modifier les styles du texte du masque
Deuxième niveau
Troisième niveau
Quatrième niveau
Cinquième niveau</a:t>
            </a:r>
          </a:p>
        </p:txBody>
      </p:sp>
      <p:sp>
        <p:nvSpPr>
          <p:cNvPr id="4" name="Espace réservé du contenu 3">
            <a:extLst>
              <a:ext uri="{FF2B5EF4-FFF2-40B4-BE49-F238E27FC236}">
                <a16:creationId xmlns:a16="http://schemas.microsoft.com/office/drawing/2014/main" id="{4EBBDB61-50F3-2346-8418-AE5C73F0AFBB}"/>
              </a:ext>
            </a:extLst>
          </p:cNvPr>
          <p:cNvSpPr>
            <a:spLocks noGrp="1"/>
          </p:cNvSpPr>
          <p:nvPr>
            <p:ph sz="half" idx="2"/>
          </p:nvPr>
        </p:nvSpPr>
        <p:spPr>
          <a:xfrm>
            <a:off x="6172200" y="1825625"/>
            <a:ext cx="5181600" cy="4351338"/>
          </a:xfrm>
        </p:spPr>
        <p:txBody>
          <a:bodyPr/>
          <a:lstStyle/>
          <a:p>
            <a:r>
              <a:rPr lang="fr-FR"/>
              <a:t>Modifier les styles du texte du masque
Deuxième niveau
Troisième niveau
Quatrième niveau
Cinquième niveau</a:t>
            </a:r>
          </a:p>
        </p:txBody>
      </p:sp>
      <p:sp>
        <p:nvSpPr>
          <p:cNvPr id="5" name="Espace réservé de la date 4">
            <a:extLst>
              <a:ext uri="{FF2B5EF4-FFF2-40B4-BE49-F238E27FC236}">
                <a16:creationId xmlns:a16="http://schemas.microsoft.com/office/drawing/2014/main" id="{A74CFD99-F96D-AC48-BBAC-A494BF74705C}"/>
              </a:ext>
            </a:extLst>
          </p:cNvPr>
          <p:cNvSpPr>
            <a:spLocks noGrp="1"/>
          </p:cNvSpPr>
          <p:nvPr>
            <p:ph type="dt" sz="half" idx="10"/>
          </p:nvPr>
        </p:nvSpPr>
        <p:spPr/>
        <p:txBody>
          <a:bodyPr/>
          <a:lstStyle/>
          <a:p>
            <a:fld id="{01FC6FCB-856B-B04C-8DF6-ED31F0C3D80B}" type="datetimeFigureOut">
              <a:rPr lang="fr-FR" smtClean="0"/>
              <a:t>08/12/2021</a:t>
            </a:fld>
            <a:endParaRPr lang="fr-FR"/>
          </a:p>
        </p:txBody>
      </p:sp>
      <p:sp>
        <p:nvSpPr>
          <p:cNvPr id="6" name="Espace réservé du pied de page 5">
            <a:extLst>
              <a:ext uri="{FF2B5EF4-FFF2-40B4-BE49-F238E27FC236}">
                <a16:creationId xmlns:a16="http://schemas.microsoft.com/office/drawing/2014/main" id="{7731C9C5-779C-0F4E-BE2F-0C44595116F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C3E3AE4-617F-274D-8AF5-022AEB9DB429}"/>
              </a:ext>
            </a:extLst>
          </p:cNvPr>
          <p:cNvSpPr>
            <a:spLocks noGrp="1"/>
          </p:cNvSpPr>
          <p:nvPr>
            <p:ph type="sldNum" sz="quarter" idx="12"/>
          </p:nvPr>
        </p:nvSpPr>
        <p:spPr/>
        <p:txBody>
          <a:bodyPr/>
          <a:lstStyle/>
          <a:p>
            <a:fld id="{7B83ABE7-52E4-DA4B-A80E-E6C971ADEBCA}" type="slidenum">
              <a:rPr lang="fr-FR" smtClean="0"/>
              <a:t>‹N°›</a:t>
            </a:fld>
            <a:endParaRPr lang="fr-FR"/>
          </a:p>
        </p:txBody>
      </p:sp>
    </p:spTree>
    <p:extLst>
      <p:ext uri="{BB962C8B-B14F-4D97-AF65-F5344CB8AC3E}">
        <p14:creationId xmlns:p14="http://schemas.microsoft.com/office/powerpoint/2010/main" val="419159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9FED70-D0F3-9C4C-B371-52E152C4F26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E101AB8-9D81-D848-96C5-F456EBAE5C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fr-FR"/>
              <a:t>Modifier les styles du texte du masque
Deuxième niveau
Troisième niveau
Quatrième niveau
Cinquième niveau</a:t>
            </a:r>
          </a:p>
        </p:txBody>
      </p:sp>
      <p:sp>
        <p:nvSpPr>
          <p:cNvPr id="4" name="Espace réservé du contenu 3">
            <a:extLst>
              <a:ext uri="{FF2B5EF4-FFF2-40B4-BE49-F238E27FC236}">
                <a16:creationId xmlns:a16="http://schemas.microsoft.com/office/drawing/2014/main" id="{8000FE2F-C9EE-9A41-9D7F-9674FA1EE2C9}"/>
              </a:ext>
            </a:extLst>
          </p:cNvPr>
          <p:cNvSpPr>
            <a:spLocks noGrp="1"/>
          </p:cNvSpPr>
          <p:nvPr>
            <p:ph sz="half" idx="2"/>
          </p:nvPr>
        </p:nvSpPr>
        <p:spPr>
          <a:xfrm>
            <a:off x="839788" y="2505075"/>
            <a:ext cx="5157787" cy="3684588"/>
          </a:xfrm>
        </p:spPr>
        <p:txBody>
          <a:bodyPr/>
          <a:lstStyle/>
          <a:p>
            <a:r>
              <a:rPr lang="fr-FR"/>
              <a:t>Modifier les styles du texte du masque
Deuxième niveau
Troisième niveau
Quatrième niveau
Cinquième niveau</a:t>
            </a:r>
          </a:p>
        </p:txBody>
      </p:sp>
      <p:sp>
        <p:nvSpPr>
          <p:cNvPr id="5" name="Espace réservé du texte 4">
            <a:extLst>
              <a:ext uri="{FF2B5EF4-FFF2-40B4-BE49-F238E27FC236}">
                <a16:creationId xmlns:a16="http://schemas.microsoft.com/office/drawing/2014/main" id="{A34A7051-16A8-5142-838C-D647B5A486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fr-FR"/>
              <a:t>Modifier les styles du texte du masque
Deuxième niveau
Troisième niveau
Quatrième niveau
Cinquième niveau</a:t>
            </a:r>
          </a:p>
        </p:txBody>
      </p:sp>
      <p:sp>
        <p:nvSpPr>
          <p:cNvPr id="6" name="Espace réservé du contenu 5">
            <a:extLst>
              <a:ext uri="{FF2B5EF4-FFF2-40B4-BE49-F238E27FC236}">
                <a16:creationId xmlns:a16="http://schemas.microsoft.com/office/drawing/2014/main" id="{5B7A4BAD-01F2-9745-9EB0-7998B2F61218}"/>
              </a:ext>
            </a:extLst>
          </p:cNvPr>
          <p:cNvSpPr>
            <a:spLocks noGrp="1"/>
          </p:cNvSpPr>
          <p:nvPr>
            <p:ph sz="quarter" idx="4"/>
          </p:nvPr>
        </p:nvSpPr>
        <p:spPr>
          <a:xfrm>
            <a:off x="6172200" y="2505075"/>
            <a:ext cx="5183188" cy="3684588"/>
          </a:xfrm>
        </p:spPr>
        <p:txBody>
          <a:bodyPr/>
          <a:lstStyle/>
          <a:p>
            <a:r>
              <a:rPr lang="fr-FR"/>
              <a:t>Modifier les styles du texte du masque
Deuxième niveau
Troisième niveau
Quatrième niveau
Cinquième niveau</a:t>
            </a:r>
          </a:p>
        </p:txBody>
      </p:sp>
      <p:sp>
        <p:nvSpPr>
          <p:cNvPr id="7" name="Espace réservé de la date 6">
            <a:extLst>
              <a:ext uri="{FF2B5EF4-FFF2-40B4-BE49-F238E27FC236}">
                <a16:creationId xmlns:a16="http://schemas.microsoft.com/office/drawing/2014/main" id="{2352E83A-04BC-264F-BEBF-5B7FAA018FA6}"/>
              </a:ext>
            </a:extLst>
          </p:cNvPr>
          <p:cNvSpPr>
            <a:spLocks noGrp="1"/>
          </p:cNvSpPr>
          <p:nvPr>
            <p:ph type="dt" sz="half" idx="10"/>
          </p:nvPr>
        </p:nvSpPr>
        <p:spPr/>
        <p:txBody>
          <a:bodyPr/>
          <a:lstStyle/>
          <a:p>
            <a:fld id="{01FC6FCB-856B-B04C-8DF6-ED31F0C3D80B}" type="datetimeFigureOut">
              <a:rPr lang="fr-FR" smtClean="0"/>
              <a:t>08/12/2021</a:t>
            </a:fld>
            <a:endParaRPr lang="fr-FR"/>
          </a:p>
        </p:txBody>
      </p:sp>
      <p:sp>
        <p:nvSpPr>
          <p:cNvPr id="8" name="Espace réservé du pied de page 7">
            <a:extLst>
              <a:ext uri="{FF2B5EF4-FFF2-40B4-BE49-F238E27FC236}">
                <a16:creationId xmlns:a16="http://schemas.microsoft.com/office/drawing/2014/main" id="{3FA39848-8D2B-7846-ACF0-83DCF32A206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CC403C8-F127-A842-AD0E-898F8F8753DE}"/>
              </a:ext>
            </a:extLst>
          </p:cNvPr>
          <p:cNvSpPr>
            <a:spLocks noGrp="1"/>
          </p:cNvSpPr>
          <p:nvPr>
            <p:ph type="sldNum" sz="quarter" idx="12"/>
          </p:nvPr>
        </p:nvSpPr>
        <p:spPr/>
        <p:txBody>
          <a:bodyPr/>
          <a:lstStyle/>
          <a:p>
            <a:fld id="{7B83ABE7-52E4-DA4B-A80E-E6C971ADEBCA}" type="slidenum">
              <a:rPr lang="fr-FR" smtClean="0"/>
              <a:t>‹N°›</a:t>
            </a:fld>
            <a:endParaRPr lang="fr-FR"/>
          </a:p>
        </p:txBody>
      </p:sp>
    </p:spTree>
    <p:extLst>
      <p:ext uri="{BB962C8B-B14F-4D97-AF65-F5344CB8AC3E}">
        <p14:creationId xmlns:p14="http://schemas.microsoft.com/office/powerpoint/2010/main" val="900622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3572D2-EBDA-FF44-A98E-33C5E47F882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D25CB3C-1594-F647-B21B-5125EE7B0C87}"/>
              </a:ext>
            </a:extLst>
          </p:cNvPr>
          <p:cNvSpPr>
            <a:spLocks noGrp="1"/>
          </p:cNvSpPr>
          <p:nvPr>
            <p:ph type="dt" sz="half" idx="10"/>
          </p:nvPr>
        </p:nvSpPr>
        <p:spPr/>
        <p:txBody>
          <a:bodyPr/>
          <a:lstStyle/>
          <a:p>
            <a:fld id="{01FC6FCB-856B-B04C-8DF6-ED31F0C3D80B}" type="datetimeFigureOut">
              <a:rPr lang="fr-FR" smtClean="0"/>
              <a:t>08/12/2021</a:t>
            </a:fld>
            <a:endParaRPr lang="fr-FR"/>
          </a:p>
        </p:txBody>
      </p:sp>
      <p:sp>
        <p:nvSpPr>
          <p:cNvPr id="4" name="Espace réservé du pied de page 3">
            <a:extLst>
              <a:ext uri="{FF2B5EF4-FFF2-40B4-BE49-F238E27FC236}">
                <a16:creationId xmlns:a16="http://schemas.microsoft.com/office/drawing/2014/main" id="{4F251B47-1FD0-704F-9BF7-3E84FBBA9B3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57FE756-4EA3-994B-B050-FF8A44EACAA9}"/>
              </a:ext>
            </a:extLst>
          </p:cNvPr>
          <p:cNvSpPr>
            <a:spLocks noGrp="1"/>
          </p:cNvSpPr>
          <p:nvPr>
            <p:ph type="sldNum" sz="quarter" idx="12"/>
          </p:nvPr>
        </p:nvSpPr>
        <p:spPr/>
        <p:txBody>
          <a:bodyPr/>
          <a:lstStyle/>
          <a:p>
            <a:fld id="{7B83ABE7-52E4-DA4B-A80E-E6C971ADEBCA}" type="slidenum">
              <a:rPr lang="fr-FR" smtClean="0"/>
              <a:t>‹N°›</a:t>
            </a:fld>
            <a:endParaRPr lang="fr-FR"/>
          </a:p>
        </p:txBody>
      </p:sp>
    </p:spTree>
    <p:extLst>
      <p:ext uri="{BB962C8B-B14F-4D97-AF65-F5344CB8AC3E}">
        <p14:creationId xmlns:p14="http://schemas.microsoft.com/office/powerpoint/2010/main" val="1561842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4DCF0C0-F6FF-D943-8F45-D389723ABED7}"/>
              </a:ext>
            </a:extLst>
          </p:cNvPr>
          <p:cNvSpPr>
            <a:spLocks noGrp="1"/>
          </p:cNvSpPr>
          <p:nvPr>
            <p:ph type="dt" sz="half" idx="10"/>
          </p:nvPr>
        </p:nvSpPr>
        <p:spPr/>
        <p:txBody>
          <a:bodyPr/>
          <a:lstStyle/>
          <a:p>
            <a:fld id="{01FC6FCB-856B-B04C-8DF6-ED31F0C3D80B}" type="datetimeFigureOut">
              <a:rPr lang="fr-FR" smtClean="0"/>
              <a:t>08/12/2021</a:t>
            </a:fld>
            <a:endParaRPr lang="fr-FR"/>
          </a:p>
        </p:txBody>
      </p:sp>
      <p:sp>
        <p:nvSpPr>
          <p:cNvPr id="3" name="Espace réservé du pied de page 2">
            <a:extLst>
              <a:ext uri="{FF2B5EF4-FFF2-40B4-BE49-F238E27FC236}">
                <a16:creationId xmlns:a16="http://schemas.microsoft.com/office/drawing/2014/main" id="{FFAE6F34-314B-E04C-97B1-040511CB21E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2DB0EEC-67F7-A645-A900-EA1976BD96A6}"/>
              </a:ext>
            </a:extLst>
          </p:cNvPr>
          <p:cNvSpPr>
            <a:spLocks noGrp="1"/>
          </p:cNvSpPr>
          <p:nvPr>
            <p:ph type="sldNum" sz="quarter" idx="12"/>
          </p:nvPr>
        </p:nvSpPr>
        <p:spPr/>
        <p:txBody>
          <a:bodyPr/>
          <a:lstStyle/>
          <a:p>
            <a:fld id="{7B83ABE7-52E4-DA4B-A80E-E6C971ADEBCA}" type="slidenum">
              <a:rPr lang="fr-FR" smtClean="0"/>
              <a:t>‹N°›</a:t>
            </a:fld>
            <a:endParaRPr lang="fr-FR"/>
          </a:p>
        </p:txBody>
      </p:sp>
    </p:spTree>
    <p:extLst>
      <p:ext uri="{BB962C8B-B14F-4D97-AF65-F5344CB8AC3E}">
        <p14:creationId xmlns:p14="http://schemas.microsoft.com/office/powerpoint/2010/main" val="20770934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5CB63A-AF06-0745-80DF-D2486EA6F52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2BEE8BE-5FDA-8849-824D-6B4F6471B16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fr-FR"/>
              <a:t>Modifier les styles du texte du masque
Deuxième niveau
Troisième niveau
Quatrième niveau
Cinquième niveau</a:t>
            </a:r>
          </a:p>
        </p:txBody>
      </p:sp>
      <p:sp>
        <p:nvSpPr>
          <p:cNvPr id="4" name="Espace réservé du texte 3">
            <a:extLst>
              <a:ext uri="{FF2B5EF4-FFF2-40B4-BE49-F238E27FC236}">
                <a16:creationId xmlns:a16="http://schemas.microsoft.com/office/drawing/2014/main" id="{9AB82567-A4BC-8747-A5B8-057AB21214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fr-FR"/>
              <a:t>Modifier les styles du texte du masque
Deuxième niveau
Troisième niveau
Quatrième niveau
Cinquième niveau</a:t>
            </a:r>
          </a:p>
        </p:txBody>
      </p:sp>
      <p:sp>
        <p:nvSpPr>
          <p:cNvPr id="5" name="Espace réservé de la date 4">
            <a:extLst>
              <a:ext uri="{FF2B5EF4-FFF2-40B4-BE49-F238E27FC236}">
                <a16:creationId xmlns:a16="http://schemas.microsoft.com/office/drawing/2014/main" id="{0E74AA0B-B30C-A146-980D-FB4E9CEEAAEF}"/>
              </a:ext>
            </a:extLst>
          </p:cNvPr>
          <p:cNvSpPr>
            <a:spLocks noGrp="1"/>
          </p:cNvSpPr>
          <p:nvPr>
            <p:ph type="dt" sz="half" idx="10"/>
          </p:nvPr>
        </p:nvSpPr>
        <p:spPr/>
        <p:txBody>
          <a:bodyPr/>
          <a:lstStyle/>
          <a:p>
            <a:fld id="{01FC6FCB-856B-B04C-8DF6-ED31F0C3D80B}" type="datetimeFigureOut">
              <a:rPr lang="fr-FR" smtClean="0"/>
              <a:t>08/12/2021</a:t>
            </a:fld>
            <a:endParaRPr lang="fr-FR"/>
          </a:p>
        </p:txBody>
      </p:sp>
      <p:sp>
        <p:nvSpPr>
          <p:cNvPr id="6" name="Espace réservé du pied de page 5">
            <a:extLst>
              <a:ext uri="{FF2B5EF4-FFF2-40B4-BE49-F238E27FC236}">
                <a16:creationId xmlns:a16="http://schemas.microsoft.com/office/drawing/2014/main" id="{619399E6-CE63-C94B-AB28-5BC9F579B16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16E92D0-87D7-BF43-A803-5F4A7AB6B59B}"/>
              </a:ext>
            </a:extLst>
          </p:cNvPr>
          <p:cNvSpPr>
            <a:spLocks noGrp="1"/>
          </p:cNvSpPr>
          <p:nvPr>
            <p:ph type="sldNum" sz="quarter" idx="12"/>
          </p:nvPr>
        </p:nvSpPr>
        <p:spPr/>
        <p:txBody>
          <a:bodyPr/>
          <a:lstStyle/>
          <a:p>
            <a:fld id="{7B83ABE7-52E4-DA4B-A80E-E6C971ADEBCA}" type="slidenum">
              <a:rPr lang="fr-FR" smtClean="0"/>
              <a:t>‹N°›</a:t>
            </a:fld>
            <a:endParaRPr lang="fr-FR"/>
          </a:p>
        </p:txBody>
      </p:sp>
    </p:spTree>
    <p:extLst>
      <p:ext uri="{BB962C8B-B14F-4D97-AF65-F5344CB8AC3E}">
        <p14:creationId xmlns:p14="http://schemas.microsoft.com/office/powerpoint/2010/main" val="704435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575227-0A01-914B-9EE9-D50A407945F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6641242-727A-DF49-BBFD-62503148CE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ED6AC07-4C24-0746-8DE8-94ED9AE23C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fr-FR"/>
              <a:t>Modifier les styles du texte du masque
Deuxième niveau
Troisième niveau
Quatrième niveau
Cinquième niveau</a:t>
            </a:r>
          </a:p>
        </p:txBody>
      </p:sp>
      <p:sp>
        <p:nvSpPr>
          <p:cNvPr id="5" name="Espace réservé de la date 4">
            <a:extLst>
              <a:ext uri="{FF2B5EF4-FFF2-40B4-BE49-F238E27FC236}">
                <a16:creationId xmlns:a16="http://schemas.microsoft.com/office/drawing/2014/main" id="{2CE169C8-2FF1-4040-8535-0425A6869313}"/>
              </a:ext>
            </a:extLst>
          </p:cNvPr>
          <p:cNvSpPr>
            <a:spLocks noGrp="1"/>
          </p:cNvSpPr>
          <p:nvPr>
            <p:ph type="dt" sz="half" idx="10"/>
          </p:nvPr>
        </p:nvSpPr>
        <p:spPr/>
        <p:txBody>
          <a:bodyPr/>
          <a:lstStyle/>
          <a:p>
            <a:fld id="{01FC6FCB-856B-B04C-8DF6-ED31F0C3D80B}" type="datetimeFigureOut">
              <a:rPr lang="fr-FR" smtClean="0"/>
              <a:t>08/12/2021</a:t>
            </a:fld>
            <a:endParaRPr lang="fr-FR"/>
          </a:p>
        </p:txBody>
      </p:sp>
      <p:sp>
        <p:nvSpPr>
          <p:cNvPr id="6" name="Espace réservé du pied de page 5">
            <a:extLst>
              <a:ext uri="{FF2B5EF4-FFF2-40B4-BE49-F238E27FC236}">
                <a16:creationId xmlns:a16="http://schemas.microsoft.com/office/drawing/2014/main" id="{234B56BD-255B-FD47-80A0-680401761A1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43F945B-1AE6-7444-804F-7262635EC5D5}"/>
              </a:ext>
            </a:extLst>
          </p:cNvPr>
          <p:cNvSpPr>
            <a:spLocks noGrp="1"/>
          </p:cNvSpPr>
          <p:nvPr>
            <p:ph type="sldNum" sz="quarter" idx="12"/>
          </p:nvPr>
        </p:nvSpPr>
        <p:spPr/>
        <p:txBody>
          <a:bodyPr/>
          <a:lstStyle/>
          <a:p>
            <a:fld id="{7B83ABE7-52E4-DA4B-A80E-E6C971ADEBCA}" type="slidenum">
              <a:rPr lang="fr-FR" smtClean="0"/>
              <a:t>‹N°›</a:t>
            </a:fld>
            <a:endParaRPr lang="fr-FR"/>
          </a:p>
        </p:txBody>
      </p:sp>
    </p:spTree>
    <p:extLst>
      <p:ext uri="{BB962C8B-B14F-4D97-AF65-F5344CB8AC3E}">
        <p14:creationId xmlns:p14="http://schemas.microsoft.com/office/powerpoint/2010/main" val="42463320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FE847D-47A0-004D-A85E-90850E4E5FA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B12435F-14E1-F441-BC15-4473268BECD5}"/>
              </a:ext>
            </a:extLst>
          </p:cNvPr>
          <p:cNvSpPr>
            <a:spLocks noGrp="1"/>
          </p:cNvSpPr>
          <p:nvPr>
            <p:ph type="body" orient="vert" idx="1"/>
          </p:nvPr>
        </p:nvSpPr>
        <p:spPr/>
        <p:txBody>
          <a:bodyPr vert="eaVert"/>
          <a:lstStyle/>
          <a:p>
            <a:r>
              <a:rPr lang="fr-FR"/>
              <a:t>Modifier les styles du texte du masque
Deuxième niveau
Troisième niveau
Quatrième niveau
Cinquième niveau</a:t>
            </a:r>
          </a:p>
        </p:txBody>
      </p:sp>
      <p:sp>
        <p:nvSpPr>
          <p:cNvPr id="4" name="Espace réservé de la date 3">
            <a:extLst>
              <a:ext uri="{FF2B5EF4-FFF2-40B4-BE49-F238E27FC236}">
                <a16:creationId xmlns:a16="http://schemas.microsoft.com/office/drawing/2014/main" id="{7A8A47CD-D541-FA4F-ACF5-6382D5C03A36}"/>
              </a:ext>
            </a:extLst>
          </p:cNvPr>
          <p:cNvSpPr>
            <a:spLocks noGrp="1"/>
          </p:cNvSpPr>
          <p:nvPr>
            <p:ph type="dt" sz="half" idx="10"/>
          </p:nvPr>
        </p:nvSpPr>
        <p:spPr/>
        <p:txBody>
          <a:bodyPr/>
          <a:lstStyle/>
          <a:p>
            <a:fld id="{01FC6FCB-856B-B04C-8DF6-ED31F0C3D80B}" type="datetimeFigureOut">
              <a:rPr lang="fr-FR" smtClean="0"/>
              <a:t>08/12/2021</a:t>
            </a:fld>
            <a:endParaRPr lang="fr-FR"/>
          </a:p>
        </p:txBody>
      </p:sp>
      <p:sp>
        <p:nvSpPr>
          <p:cNvPr id="5" name="Espace réservé du pied de page 4">
            <a:extLst>
              <a:ext uri="{FF2B5EF4-FFF2-40B4-BE49-F238E27FC236}">
                <a16:creationId xmlns:a16="http://schemas.microsoft.com/office/drawing/2014/main" id="{2ADFCF17-FD1B-814B-B24E-07E7EE1628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A69E3DD-3018-814E-843D-BA377EA7C342}"/>
              </a:ext>
            </a:extLst>
          </p:cNvPr>
          <p:cNvSpPr>
            <a:spLocks noGrp="1"/>
          </p:cNvSpPr>
          <p:nvPr>
            <p:ph type="sldNum" sz="quarter" idx="12"/>
          </p:nvPr>
        </p:nvSpPr>
        <p:spPr/>
        <p:txBody>
          <a:bodyPr/>
          <a:lstStyle/>
          <a:p>
            <a:fld id="{7B83ABE7-52E4-DA4B-A80E-E6C971ADEBCA}" type="slidenum">
              <a:rPr lang="fr-FR" smtClean="0"/>
              <a:t>‹N°›</a:t>
            </a:fld>
            <a:endParaRPr lang="fr-FR"/>
          </a:p>
        </p:txBody>
      </p:sp>
    </p:spTree>
    <p:extLst>
      <p:ext uri="{BB962C8B-B14F-4D97-AF65-F5344CB8AC3E}">
        <p14:creationId xmlns:p14="http://schemas.microsoft.com/office/powerpoint/2010/main" val="47299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F9B92A2-22C3-334C-8DA3-9B286243C4A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BC5EC3B-683F-F642-84DD-01298CF82F9C}"/>
              </a:ext>
            </a:extLst>
          </p:cNvPr>
          <p:cNvSpPr>
            <a:spLocks noGrp="1"/>
          </p:cNvSpPr>
          <p:nvPr>
            <p:ph type="body" orient="vert" idx="1"/>
          </p:nvPr>
        </p:nvSpPr>
        <p:spPr>
          <a:xfrm>
            <a:off x="838200" y="365125"/>
            <a:ext cx="7734300" cy="5811838"/>
          </a:xfrm>
        </p:spPr>
        <p:txBody>
          <a:bodyPr vert="eaVert"/>
          <a:lstStyle/>
          <a:p>
            <a:r>
              <a:rPr lang="fr-FR"/>
              <a:t>Modifier les styles du texte du masque
Deuxième niveau
Troisième niveau
Quatrième niveau
Cinquième niveau</a:t>
            </a:r>
          </a:p>
        </p:txBody>
      </p:sp>
      <p:sp>
        <p:nvSpPr>
          <p:cNvPr id="4" name="Espace réservé de la date 3">
            <a:extLst>
              <a:ext uri="{FF2B5EF4-FFF2-40B4-BE49-F238E27FC236}">
                <a16:creationId xmlns:a16="http://schemas.microsoft.com/office/drawing/2014/main" id="{145A09FF-DD7A-9344-969B-B11654B8A51D}"/>
              </a:ext>
            </a:extLst>
          </p:cNvPr>
          <p:cNvSpPr>
            <a:spLocks noGrp="1"/>
          </p:cNvSpPr>
          <p:nvPr>
            <p:ph type="dt" sz="half" idx="10"/>
          </p:nvPr>
        </p:nvSpPr>
        <p:spPr/>
        <p:txBody>
          <a:bodyPr/>
          <a:lstStyle/>
          <a:p>
            <a:fld id="{01FC6FCB-856B-B04C-8DF6-ED31F0C3D80B}" type="datetimeFigureOut">
              <a:rPr lang="fr-FR" smtClean="0"/>
              <a:t>08/12/2021</a:t>
            </a:fld>
            <a:endParaRPr lang="fr-FR"/>
          </a:p>
        </p:txBody>
      </p:sp>
      <p:sp>
        <p:nvSpPr>
          <p:cNvPr id="5" name="Espace réservé du pied de page 4">
            <a:extLst>
              <a:ext uri="{FF2B5EF4-FFF2-40B4-BE49-F238E27FC236}">
                <a16:creationId xmlns:a16="http://schemas.microsoft.com/office/drawing/2014/main" id="{7EC194A5-6C91-EE46-8B60-53D66E9C361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E650343-C743-0C4D-885F-D493049129EA}"/>
              </a:ext>
            </a:extLst>
          </p:cNvPr>
          <p:cNvSpPr>
            <a:spLocks noGrp="1"/>
          </p:cNvSpPr>
          <p:nvPr>
            <p:ph type="sldNum" sz="quarter" idx="12"/>
          </p:nvPr>
        </p:nvSpPr>
        <p:spPr/>
        <p:txBody>
          <a:bodyPr/>
          <a:lstStyle/>
          <a:p>
            <a:fld id="{7B83ABE7-52E4-DA4B-A80E-E6C971ADEBCA}" type="slidenum">
              <a:rPr lang="fr-FR" smtClean="0"/>
              <a:t>‹N°›</a:t>
            </a:fld>
            <a:endParaRPr lang="fr-FR"/>
          </a:p>
        </p:txBody>
      </p:sp>
    </p:spTree>
    <p:extLst>
      <p:ext uri="{BB962C8B-B14F-4D97-AF65-F5344CB8AC3E}">
        <p14:creationId xmlns:p14="http://schemas.microsoft.com/office/powerpoint/2010/main" val="3288118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34385FB-BBCE-DD4A-A44A-0EAC45CA03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45C6222-4C59-C946-BE83-A619AFEF49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fr-FR"/>
              <a:t>Modifier les styles du texte du masque
Deuxième niveau
Troisième niveau
Quatrième niveau
Cinquième niveau</a:t>
            </a:r>
          </a:p>
        </p:txBody>
      </p:sp>
      <p:sp>
        <p:nvSpPr>
          <p:cNvPr id="4" name="Espace réservé de la date 3">
            <a:extLst>
              <a:ext uri="{FF2B5EF4-FFF2-40B4-BE49-F238E27FC236}">
                <a16:creationId xmlns:a16="http://schemas.microsoft.com/office/drawing/2014/main" id="{56139528-DF5A-7D47-AB55-9AAA04EBF0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FC6FCB-856B-B04C-8DF6-ED31F0C3D80B}" type="datetimeFigureOut">
              <a:rPr lang="fr-FR" smtClean="0"/>
              <a:t>08/12/2021</a:t>
            </a:fld>
            <a:endParaRPr lang="fr-FR"/>
          </a:p>
        </p:txBody>
      </p:sp>
      <p:sp>
        <p:nvSpPr>
          <p:cNvPr id="5" name="Espace réservé du pied de page 4">
            <a:extLst>
              <a:ext uri="{FF2B5EF4-FFF2-40B4-BE49-F238E27FC236}">
                <a16:creationId xmlns:a16="http://schemas.microsoft.com/office/drawing/2014/main" id="{E0A46433-20C0-8645-BCEA-69CC4E9B14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12BB2C7-9536-FA46-B688-8BAD9E3B5D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83ABE7-52E4-DA4B-A80E-E6C971ADEBCA}" type="slidenum">
              <a:rPr lang="fr-FR" smtClean="0"/>
              <a:t>‹N°›</a:t>
            </a:fld>
            <a:endParaRPr lang="fr-FR"/>
          </a:p>
        </p:txBody>
      </p:sp>
    </p:spTree>
    <p:extLst>
      <p:ext uri="{BB962C8B-B14F-4D97-AF65-F5344CB8AC3E}">
        <p14:creationId xmlns:p14="http://schemas.microsoft.com/office/powerpoint/2010/main" val="39770702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arget="../media/image2.jpeg" Type="http://schemas.openxmlformats.org/officeDocument/2006/relationships/image"/><Relationship Id="rId2" Target="../media/image1.jpeg" Type="http://schemas.openxmlformats.org/officeDocument/2006/relationships/image"/><Relationship Id="rId1" Target="../slideLayouts/slideLayout1.xml" Type="http://schemas.openxmlformats.org/officeDocument/2006/relationships/slideLayout"/></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scecfdtcvdl.fr/IMG/pdf/kit-cartable.pdf" TargetMode="Externa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arget="../media/image5.jpeg" Type="http://schemas.openxmlformats.org/officeDocument/2006/relationships/image"/><Relationship Id="rId2" Target="https://www.pedagogie.ac-nantes.fr/egalite-entre-les-filles-et-les-garcons/actualites/cycles-de-formations-pour-l-egalite-des-droits-contre-la-haine-et-les-discriminations-anti-lgbt--1387535.kjsp?RH=1385807299248" TargetMode="External" Type="http://schemas.openxmlformats.org/officeDocument/2006/relationships/hyperlink"/><Relationship Id="rId1" Target="../slideLayouts/slideLayout7.xml" Type="http://schemas.openxmlformats.org/officeDocument/2006/relationships/slideLayout"/></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arget="../media/image8.jpeg" Type="http://schemas.openxmlformats.org/officeDocument/2006/relationships/image"/><Relationship Id="rId1" Target="../slideLayouts/slideLayout6.xml" Type="http://schemas.openxmlformats.org/officeDocument/2006/relationships/slideLayout"/></Relationships>
</file>

<file path=ppt/slides/_rels/slide14.xml.rels><?xml version="1.0" encoding="UTF-8" standalone="yes" ?><Relationships xmlns="http://schemas.openxmlformats.org/package/2006/relationships"><Relationship Id="rId2" Target="../media/image9.jpeg" Type="http://schemas.openxmlformats.org/officeDocument/2006/relationships/image"/><Relationship Id="rId1" Target="../slideLayouts/slideLayout7.xml" Type="http://schemas.openxmlformats.org/officeDocument/2006/relationships/slideLayout"/></Relationships>
</file>

<file path=ppt/slides/_rels/slide15.xml.rels><?xml version="1.0" encoding="UTF-8" standalone="yes" ?><Relationships xmlns="http://schemas.openxmlformats.org/package/2006/relationships"><Relationship Id="rId2" Target="../media/image10.jpeg" Type="http://schemas.openxmlformats.org/officeDocument/2006/relationships/image"/><Relationship Id="rId1" Target="../slideLayouts/slideLayout7.xml" Type="http://schemas.openxmlformats.org/officeDocument/2006/relationships/slideLayout"/></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arget="../media/image11.jpeg" Type="http://schemas.openxmlformats.org/officeDocument/2006/relationships/image"/><Relationship Id="rId1" Target="../slideLayouts/slideLayout7.xml" Type="http://schemas.openxmlformats.org/officeDocument/2006/relationships/slideLayout"/></Relationships>
</file>

<file path=ppt/slides/_rels/slide18.xml.rels><?xml version="1.0" encoding="UTF-8" standalone="yes" ?><Relationships xmlns="http://schemas.openxmlformats.org/package/2006/relationships"><Relationship Id="rId2" Target="../media/image12.jpeg" Type="http://schemas.openxmlformats.org/officeDocument/2006/relationships/image"/><Relationship Id="rId1" Target="../slideLayouts/slideLayout7.xml" Type="http://schemas.openxmlformats.org/officeDocument/2006/relationships/slideLayout"/></Relationships>
</file>

<file path=ppt/slides/_rels/slide19.xml.rels><?xml version="1.0" encoding="UTF-8" standalone="yes" ?><Relationships xmlns="http://schemas.openxmlformats.org/package/2006/relationships"><Relationship Id="rId2" Target="../media/image13.jpeg" Type="http://schemas.openxmlformats.org/officeDocument/2006/relationships/image"/><Relationship Id="rId1" Target="../slideLayouts/slideLayout7.xml" Type="http://schemas.openxmlformats.org/officeDocument/2006/relationships/slideLayout"/></Relationships>
</file>

<file path=ppt/slides/_rels/slide20.xml.rels><?xml version="1.0" encoding="UTF-8" standalone="yes"?>
<Relationships xmlns="http://schemas.openxmlformats.org/package/2006/relationships"><Relationship Id="rId3" Type="http://schemas.openxmlformats.org/officeDocument/2006/relationships/hyperlink" Target="https://view.genial.ly/5ec7ce2c9330ad0d7cd6c12d/interactive-content-may-17" TargetMode="External"/><Relationship Id="rId2" Type="http://schemas.openxmlformats.org/officeDocument/2006/relationships/hyperlink" Target="https://view.genial.ly/5ec7ce2c9330ad0d7cd6c12d" TargetMode="Externa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arget="../media/image18.jpeg" Type="http://schemas.openxmlformats.org/officeDocument/2006/relationships/image"/><Relationship Id="rId2" Target="../media/image17.jpeg" Type="http://schemas.openxmlformats.org/officeDocument/2006/relationships/image"/><Relationship Id="rId1" Target="../slideLayouts/slideLayout7.xml" Type="http://schemas.openxmlformats.org/officeDocument/2006/relationships/slideLayout"/><Relationship Id="rId4" Target="../media/image19.jpeg" Type="http://schemas.openxmlformats.org/officeDocument/2006/relationships/image"/></Relationships>
</file>

<file path=ppt/slides/_rels/slide25.xml.rels><?xml version="1.0" encoding="UTF-8" standalone="yes" ?><Relationships xmlns="http://schemas.openxmlformats.org/package/2006/relationships"><Relationship Id="rId2" Target="../media/image20.jpeg" Type="http://schemas.openxmlformats.org/officeDocument/2006/relationships/image"/><Relationship Id="rId1" Target="../slideLayouts/slideLayout7.xml" Type="http://schemas.openxmlformats.org/officeDocument/2006/relationships/slideLayout"/></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arget="../media/image23.jpeg" Type="http://schemas.openxmlformats.org/officeDocument/2006/relationships/image"/><Relationship Id="rId2" Target="../media/image22.jpeg" Type="http://schemas.openxmlformats.org/officeDocument/2006/relationships/image"/><Relationship Id="rId1" Target="../slideLayouts/slideLayout7.xml" Type="http://schemas.openxmlformats.org/officeDocument/2006/relationships/slideLayout"/><Relationship Id="rId4" Target="../media/image24.jpeg" Type="http://schemas.openxmlformats.org/officeDocument/2006/relationships/image"/></Relationships>
</file>

<file path=ppt/slides/_rels/slide28.xml.rels><?xml version="1.0" encoding="UTF-8" standalone="yes" ?><Relationships xmlns="http://schemas.openxmlformats.org/package/2006/relationships"><Relationship Id="rId2" Target="../media/image25.jpeg" Type="http://schemas.openxmlformats.org/officeDocument/2006/relationships/image"/><Relationship Id="rId1" Target="../slideLayouts/slideLayout7.xml" Type="http://schemas.openxmlformats.org/officeDocument/2006/relationships/slideLayout"/></Relationships>
</file>

<file path=ppt/slides/_rels/slide29.xml.rels><?xml version="1.0" encoding="UTF-8" standalone="yes" ?><Relationships xmlns="http://schemas.openxmlformats.org/package/2006/relationships"><Relationship Id="rId3" Target="../media/image27.jpeg" Type="http://schemas.openxmlformats.org/officeDocument/2006/relationships/image"/><Relationship Id="rId2" Target="../media/image26.jpeg" Type="http://schemas.openxmlformats.org/officeDocument/2006/relationships/image"/><Relationship Id="rId1" Target="../slideLayouts/slideLayout7.xml" Type="http://schemas.openxmlformats.org/officeDocument/2006/relationships/slideLayout"/><Relationship Id="rId4" Target="../media/image28.jpeg" Type="http://schemas.openxmlformats.org/officeDocument/2006/relationships/image"/></Relationships>
</file>

<file path=ppt/slides/_rels/slide30.xml.rels><?xml version="1.0" encoding="UTF-8" standalone="yes" ?><Relationships xmlns="http://schemas.openxmlformats.org/package/2006/relationships"><Relationship Id="rId2" Target="../media/image29.jpeg" Type="http://schemas.openxmlformats.org/officeDocument/2006/relationships/image"/><Relationship Id="rId1" Target="../slideLayouts/slideLayout7.xml" Type="http://schemas.openxmlformats.org/officeDocument/2006/relationships/slideLayout"/></Relationships>
</file>

<file path=ppt/slides/_rels/slide31.xml.rels><?xml version="1.0" encoding="UTF-8" standalone="yes" ?><Relationships xmlns="http://schemas.openxmlformats.org/package/2006/relationships"><Relationship Id="rId2" Target="../media/image30.jpeg" Type="http://schemas.openxmlformats.org/officeDocument/2006/relationships/image"/><Relationship Id="rId1" Target="../slideLayouts/slideLayout7.xml" Type="http://schemas.openxmlformats.org/officeDocument/2006/relationships/slideLayout"/></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arget="https://www.khanacademy.org/test-prep/mcat/behavior/social-psychology/v/agents-of-socialization" TargetMode="External" Type="http://schemas.openxmlformats.org/officeDocument/2006/relationships/hyperlink"/><Relationship Id="rId2" Target="https://www.youtube.com/watch?v=M4KjyDYLSVI" TargetMode="External" Type="http://schemas.openxmlformats.org/officeDocument/2006/relationships/hyperlink"/><Relationship Id="rId1" Target="../slideLayouts/slideLayout7.xml" Type="http://schemas.openxmlformats.org/officeDocument/2006/relationships/slideLayout"/><Relationship Id="rId4" Target="../media/image31.jpeg" Type="http://schemas.openxmlformats.org/officeDocument/2006/relationships/image"/></Relationships>
</file>

<file path=ppt/slides/_rels/slide35.xml.rels><?xml version="1.0" encoding="UTF-8" standalone="yes" ?><Relationships xmlns="http://schemas.openxmlformats.org/package/2006/relationships"><Relationship Id="rId2" Target="../media/image32.jpeg" Type="http://schemas.openxmlformats.org/officeDocument/2006/relationships/image"/><Relationship Id="rId1" Target="../slideLayouts/slideLayout7.xml" Type="http://schemas.openxmlformats.org/officeDocument/2006/relationships/slideLayout"/></Relationships>
</file>

<file path=ppt/slides/_rels/slide36.xml.rels><?xml version="1.0" encoding="UTF-8" standalone="yes" ?><Relationships xmlns="http://schemas.openxmlformats.org/package/2006/relationships"><Relationship Id="rId2" Target="../media/image33.jpeg" Type="http://schemas.openxmlformats.org/officeDocument/2006/relationships/image"/><Relationship Id="rId1" Target="../slideLayouts/slideLayout7.xml" Type="http://schemas.openxmlformats.org/officeDocument/2006/relationships/slideLayout"/></Relationships>
</file>

<file path=ppt/slides/_rels/slide37.xml.rels><?xml version="1.0" encoding="UTF-8" standalone="yes" ?><Relationships xmlns="http://schemas.openxmlformats.org/package/2006/relationships"><Relationship Id="rId2" Target="../media/image34.jpeg" Type="http://schemas.openxmlformats.org/officeDocument/2006/relationships/image"/><Relationship Id="rId1" Target="../slideLayouts/slideLayout7.xml" Type="http://schemas.openxmlformats.org/officeDocument/2006/relationships/slideLayout"/></Relationships>
</file>

<file path=ppt/slides/_rels/slide38.xml.rels><?xml version="1.0" encoding="UTF-8" standalone="yes"?>
<Relationships xmlns="http://schemas.openxmlformats.org/package/2006/relationships"><Relationship Id="rId3" Type="http://schemas.openxmlformats.org/officeDocument/2006/relationships/hyperlink" Target="https://www.youtube.com/watch?v=TnpqPvSC1lM" TargetMode="External"/><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hyperlink" Target="https://www.youtube.com/watch?v=OfQu8pq0kok" TargetMode="External"/><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arget="../media/image37.jpeg" Type="http://schemas.openxmlformats.org/officeDocument/2006/relationships/image"/><Relationship Id="rId1" Target="../slideLayouts/slideLayout7.xml" Type="http://schemas.openxmlformats.org/officeDocument/2006/relationships/slideLayout"/></Relationships>
</file>

<file path=ppt/slides/_rels/slide41.xml.rels><?xml version="1.0" encoding="UTF-8" standalone="yes" ?><Relationships xmlns="http://schemas.openxmlformats.org/package/2006/relationships"><Relationship Id="rId3" Target="https://www.youtube.com/watch?v=OfQu8pq0kok" TargetMode="External" Type="http://schemas.openxmlformats.org/officeDocument/2006/relationships/hyperlink"/><Relationship Id="rId2" Target="../media/image38.jpeg" Type="http://schemas.openxmlformats.org/officeDocument/2006/relationships/image"/><Relationship Id="rId1" Target="../slideLayouts/slideLayout7.xml" Type="http://schemas.openxmlformats.org/officeDocument/2006/relationships/slideLayout"/></Relationships>
</file>

<file path=ppt/slides/_rels/slide42.xml.rels><?xml version="1.0" encoding="UTF-8" standalone="yes" ?><Relationships xmlns="http://schemas.openxmlformats.org/package/2006/relationships"><Relationship Id="rId2" Target="../media/image39.jpeg" Type="http://schemas.openxmlformats.org/officeDocument/2006/relationships/image"/><Relationship Id="rId1" Target="../slideLayouts/slideLayout7.xml" Type="http://schemas.openxmlformats.org/officeDocument/2006/relationships/slideLayout"/></Relationships>
</file>

<file path=ppt/slides/_rels/slide4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arget="../media/image41.jpeg" Type="http://schemas.openxmlformats.org/officeDocument/2006/relationships/image"/><Relationship Id="rId1" Target="../slideLayouts/slideLayout7.xml" Type="http://schemas.openxmlformats.org/officeDocument/2006/relationships/slideLayout"/></Relationships>
</file>

<file path=ppt/slides/_rels/slide4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arget="https://www.youtube.com/watch?v=NVcPW8CWWxo" TargetMode="External" Type="http://schemas.openxmlformats.org/officeDocument/2006/relationships/hyperlink"/><Relationship Id="rId2" Target="../media/image44.jpeg" Type="http://schemas.openxmlformats.org/officeDocument/2006/relationships/image"/><Relationship Id="rId1" Target="../slideLayouts/slideLayout7.xml" Type="http://schemas.openxmlformats.org/officeDocument/2006/relationships/slideLayout"/></Relationships>
</file>

<file path=ppt/slides/_rels/slide4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arget="../media/image46.jpeg" Type="http://schemas.openxmlformats.org/officeDocument/2006/relationships/image"/><Relationship Id="rId1" Target="../slideLayouts/slideLayout7.xml" Type="http://schemas.openxmlformats.org/officeDocument/2006/relationships/slideLayout"/></Relationships>
</file>

<file path=ppt/slides/_rels/slide50.xml.rels><?xml version="1.0" encoding="UTF-8" standalone="yes" ?><Relationships xmlns="http://schemas.openxmlformats.org/package/2006/relationships"><Relationship Id="rId2" Target="../media/image47.jpeg" Type="http://schemas.openxmlformats.org/officeDocument/2006/relationships/image"/><Relationship Id="rId1" Target="../slideLayouts/slideLayout7.xml" Type="http://schemas.openxmlformats.org/officeDocument/2006/relationships/slideLayout"/></Relationships>
</file>

<file path=ppt/slides/_rels/slide51.xml.rels><?xml version="1.0" encoding="UTF-8" standalone="yes" ?><Relationships xmlns="http://schemas.openxmlformats.org/package/2006/relationships"><Relationship Id="rId2" Target="../media/image48.jpeg" Type="http://schemas.openxmlformats.org/officeDocument/2006/relationships/image"/><Relationship Id="rId1" Target="../slideLayouts/slideLayout7.xml" Type="http://schemas.openxmlformats.org/officeDocument/2006/relationships/slideLayout"/></Relationships>
</file>

<file path=ppt/slides/_rels/slide52.xml.rels><?xml version="1.0" encoding="UTF-8" standalone="yes" ?><Relationships xmlns="http://schemas.openxmlformats.org/package/2006/relationships"><Relationship Id="rId2" Target="../media/image49.jpeg" Type="http://schemas.openxmlformats.org/officeDocument/2006/relationships/image"/><Relationship Id="rId1" Target="../slideLayouts/slideLayout7.xml" Type="http://schemas.openxmlformats.org/officeDocument/2006/relationships/slideLayout"/></Relationships>
</file>

<file path=ppt/slides/_rels/slide53.xml.rels><?xml version="1.0" encoding="UTF-8" standalone="yes" ?><Relationships xmlns="http://schemas.openxmlformats.org/package/2006/relationships"><Relationship Id="rId2" Target="../media/image50.jpeg" Type="http://schemas.openxmlformats.org/officeDocument/2006/relationships/image"/><Relationship Id="rId1" Target="../slideLayouts/slideLayout7.xml" Type="http://schemas.openxmlformats.org/officeDocument/2006/relationships/slideLayout"/></Relationships>
</file>

<file path=ppt/slides/_rels/slide5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s://www.youtube.com/watch?v=TnpqPvSC1lM" TargetMode="External"/><Relationship Id="rId2" Type="http://schemas.openxmlformats.org/officeDocument/2006/relationships/hyperlink" Target="https://www.youtube.com/watch?v=NVcPW8CWWxo" TargetMode="External"/><Relationship Id="rId1" Type="http://schemas.openxmlformats.org/officeDocument/2006/relationships/slideLayout" Target="../slideLayouts/slideLayout7.xml"/><Relationship Id="rId6" Type="http://schemas.openxmlformats.org/officeDocument/2006/relationships/hyperlink" Target="https://www.youtube.com/watch?v=FZ8Sgkq74XA" TargetMode="External"/><Relationship Id="rId5" Type="http://schemas.openxmlformats.org/officeDocument/2006/relationships/hyperlink" Target="https://www.independent.co.uk/life-style/adwoa-aboah-barbie-doll-international-womens-day-shero-a8809896.html" TargetMode="External"/><Relationship Id="rId4" Type="http://schemas.openxmlformats.org/officeDocument/2006/relationships/hyperlink" Target="https://www.youtube.com/watch?v=OfQu8pq0kok" TargetMode="External"/></Relationships>
</file>

<file path=ppt/slides/_rels/slide56.xml.rels><?xml version="1.0" encoding="UTF-8" standalone="yes"?>
<Relationships xmlns="http://schemas.openxmlformats.org/package/2006/relationships"><Relationship Id="rId2" Type="http://schemas.openxmlformats.org/officeDocument/2006/relationships/hyperlink" Target="https://www.nonauharcelement.education.gouv.fr/ressources/prix-non-au-harcelement-2018-prix-special-harcelement-sexiste-et-sexuel-lycee/" TargetMode="Externa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hyperlink" Target="https://matilda.education/mod/page/view.php?id=1439" TargetMode="External"/><Relationship Id="rId2" Type="http://schemas.openxmlformats.org/officeDocument/2006/relationships/hyperlink" Target="https://matilda.education/app/mod/page/view.php?id=641" TargetMode="External"/><Relationship Id="rId1" Type="http://schemas.openxmlformats.org/officeDocument/2006/relationships/slideLayout" Target="../slideLayouts/slideLayout6.xml"/><Relationship Id="rId4" Type="http://schemas.openxmlformats.org/officeDocument/2006/relationships/hyperlink" Target="http://www.matilda.education/mod/page/view.php?id=1210" TargetMode="External"/></Relationships>
</file>

<file path=ppt/slides/_rels/slide58.xml.rels><?xml version="1.0" encoding="UTF-8" standalone="yes"?>
<Relationships xmlns="http://schemas.openxmlformats.org/package/2006/relationships"><Relationship Id="rId2" Type="http://schemas.openxmlformats.org/officeDocument/2006/relationships/hyperlink" Target="https://www.zerodeconduite.net/ressource-pedagogique/dossier-pedagogique-rafiki" TargetMode="Externa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arget="../media/image52.jpeg" Type="http://schemas.openxmlformats.org/officeDocument/2006/relationships/image"/><Relationship Id="rId1" Target="../slideLayouts/slideLayout6.xml" Type="http://schemas.openxmlformats.org/officeDocument/2006/relationships/slideLayout"/></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arget="../media/image53.jpeg" Type="http://schemas.openxmlformats.org/officeDocument/2006/relationships/image"/><Relationship Id="rId2" Target="https://www.profexpress.com/exercices-en-ligne/anglais/corrige-bac-e3c-en2-anglais-2020-expression-ecrite/" TargetMode="External" Type="http://schemas.openxmlformats.org/officeDocument/2006/relationships/hyperlink"/><Relationship Id="rId1" Target="../slideLayouts/slideLayout6.xml" Type="http://schemas.openxmlformats.org/officeDocument/2006/relationships/slideLayout"/></Relationships>
</file>

<file path=ppt/slides/_rels/slide63.xml.rels><?xml version="1.0" encoding="UTF-8" standalone="yes"?>
<Relationships xmlns="http://schemas.openxmlformats.org/package/2006/relationships"><Relationship Id="rId3" Type="http://schemas.openxmlformats.org/officeDocument/2006/relationships/hyperlink" Target="https://www.youtube.com/watch?v=9dsQkoAmpBc" TargetMode="External"/><Relationship Id="rId2" Type="http://schemas.openxmlformats.org/officeDocument/2006/relationships/hyperlink" Target="https://www.youtube.com/watch?v=Zp1OVjl7j_M" TargetMode="External"/><Relationship Id="rId1" Type="http://schemas.openxmlformats.org/officeDocument/2006/relationships/slideLayout" Target="../slideLayouts/slideLayout6.xml"/><Relationship Id="rId6" Type="http://schemas.openxmlformats.org/officeDocument/2006/relationships/hyperlink" Target="https://newsmaven.io/indiancountrytoday/archive/the-power-of-navajo-women-hJhh4Y-B7UOV3KJ4GbLfiQ/" TargetMode="External"/><Relationship Id="rId5" Type="http://schemas.openxmlformats.org/officeDocument/2006/relationships/hyperlink" Target="https://www.washingtonpost.com/outlook/2018/11/08/two-native-american-women-are-headed-congress-this-is-why-it-matters/" TargetMode="External"/><Relationship Id="rId4" Type="http://schemas.openxmlformats.org/officeDocument/2006/relationships/hyperlink" Target="https://edition.cnn.com/videos/politics/2018/11/07/sharice-davids-first-native-american-woman-mh-orig.cnn/video/playlists/midterm-election-historic-firsts/" TargetMode="External"/></Relationships>
</file>

<file path=ppt/slides/_rels/slide6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arget="../media/image55.jpeg" Type="http://schemas.openxmlformats.org/officeDocument/2006/relationships/image"/><Relationship Id="rId1" Target="../slideLayouts/slideLayout7.xml" Type="http://schemas.openxmlformats.org/officeDocument/2006/relationships/slideLayout"/></Relationships>
</file>

<file path=ppt/slides/_rels/slide6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arget="../media/image57.jpeg" Type="http://schemas.openxmlformats.org/officeDocument/2006/relationships/image"/><Relationship Id="rId2" Target="https://manuelnumeriquemax.belin.education/anglais-terminale/topics/ang-tle-s17-272-a_diversite-et-inclusion" TargetMode="External" Type="http://schemas.openxmlformats.org/officeDocument/2006/relationships/hyperlink"/><Relationship Id="rId1" Target="../slideLayouts/slideLayout6.xml" Type="http://schemas.openxmlformats.org/officeDocument/2006/relationships/slideLayout"/></Relationships>
</file>

<file path=ppt/slides/_rels/slide68.xml.rels><?xml version="1.0" encoding="UTF-8" standalone="yes" ?><Relationships xmlns="http://schemas.openxmlformats.org/package/2006/relationships"><Relationship Id="rId2" Target="../media/image58.jpeg" Type="http://schemas.openxmlformats.org/officeDocument/2006/relationships/image"/><Relationship Id="rId1" Target="../slideLayouts/slideLayout7.xml" Type="http://schemas.openxmlformats.org/officeDocument/2006/relationships/slideLayout"/></Relationships>
</file>

<file path=ppt/slides/_rels/slide69.xml.rels><?xml version="1.0" encoding="UTF-8" standalone="yes" ?><Relationships xmlns="http://schemas.openxmlformats.org/package/2006/relationships"><Relationship Id="rId2" Target="../media/image59.jpeg" Type="http://schemas.openxmlformats.org/officeDocument/2006/relationships/image"/><Relationship Id="rId1" Target="../slideLayouts/slideLayout7.xml" Type="http://schemas.openxmlformats.org/officeDocument/2006/relationships/slideLayout"/></Relationships>
</file>

<file path=ppt/slides/_rels/slide70.xml.rels><?xml version="1.0" encoding="UTF-8" standalone="yes"?>
<Relationships xmlns="http://schemas.openxmlformats.org/package/2006/relationships"><Relationship Id="rId2" Type="http://schemas.openxmlformats.org/officeDocument/2006/relationships/hyperlink" Target="https://pharmac.govt.nz/assets/seminar-diversity-4-armistead-maupin-letter-to-mama.pdf" TargetMode="Externa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hyperlink" Target="https://www.youtube.com/watch?v=XvpHn_zdkTY" TargetMode="Externa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hyperlink" Target="https://www.theguardian.com/film/2008/dec/06/harvey-milk" TargetMode="External"/><Relationship Id="rId2" Type="http://schemas.openxmlformats.org/officeDocument/2006/relationships/hyperlink" Target="https://www.theguardian.com/world/2016/jul/28/harvey-milk-navy-ship-lgbt-rights" TargetMode="External"/><Relationship Id="rId1" Type="http://schemas.openxmlformats.org/officeDocument/2006/relationships/slideLayout" Target="../slideLayouts/slideLayout7.xml"/><Relationship Id="rId4" Type="http://schemas.openxmlformats.org/officeDocument/2006/relationships/hyperlink" Target="https://www.youtube.com/watch?v=qy2__AkeKWE" TargetMode="Externa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hyperlink" Target="https://www.youtube.com/watch?v=SbMDshEEGqI" TargetMode="External"/><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arget="../media/image62.jpeg" Type="http://schemas.openxmlformats.org/officeDocument/2006/relationships/image"/><Relationship Id="rId1" Target="../slideLayouts/slideLayout7.xml" Type="http://schemas.openxmlformats.org/officeDocument/2006/relationships/slideLayout"/></Relationships>
</file>

<file path=ppt/slides/_rels/slide80.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arget="../media/image64.jpeg" Type="http://schemas.openxmlformats.org/officeDocument/2006/relationships/image"/><Relationship Id="rId1" Target="../slideLayouts/slideLayout7.xml" Type="http://schemas.openxmlformats.org/officeDocument/2006/relationships/slideLayout"/></Relationships>
</file>

<file path=ppt/slides/_rels/slide8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hyperlink" Target="https://freedomforallamericans.org/40-years-ago-today-anita-bryants-hateful-save-our-children-campaign-herded-miami-voters-to-the-ballot/"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152C6A-9100-634E-AE90-97C5745B8BE9}"/>
              </a:ext>
            </a:extLst>
          </p:cNvPr>
          <p:cNvSpPr>
            <a:spLocks noGrp="1"/>
          </p:cNvSpPr>
          <p:nvPr>
            <p:ph type="ctrTitle"/>
          </p:nvPr>
        </p:nvSpPr>
        <p:spPr>
          <a:xfrm>
            <a:off x="1524000" y="3091542"/>
            <a:ext cx="9743268" cy="1494971"/>
          </a:xfrm>
        </p:spPr>
        <p:txBody>
          <a:bodyPr>
            <a:noAutofit/>
          </a:bodyPr>
          <a:lstStyle/>
          <a:p>
            <a:r>
              <a:rPr lang="fr-FR" sz="3200" dirty="0"/>
              <a:t>Accompagner les élèves  et les personnels LGBT+</a:t>
            </a:r>
            <a:br>
              <a:rPr lang="fr-FR" sz="3200" dirty="0"/>
            </a:br>
            <a:r>
              <a:rPr lang="fr-FR" sz="3200" dirty="0"/>
              <a:t>Lutter contre la haine anti-LGBT+</a:t>
            </a:r>
            <a:br>
              <a:rPr lang="fr-FR" sz="3200" dirty="0"/>
            </a:br>
            <a:r>
              <a:rPr lang="fr-FR" sz="3200" dirty="0"/>
              <a:t>Comment intégrer la thématique dans vos séquences?</a:t>
            </a:r>
          </a:p>
        </p:txBody>
      </p:sp>
      <p:sp>
        <p:nvSpPr>
          <p:cNvPr id="3" name="Sous-titre 2">
            <a:extLst>
              <a:ext uri="{FF2B5EF4-FFF2-40B4-BE49-F238E27FC236}">
                <a16:creationId xmlns:a16="http://schemas.microsoft.com/office/drawing/2014/main" id="{9BC74CC5-ABFD-F343-9365-9DB8CA2EB8BD}"/>
              </a:ext>
            </a:extLst>
          </p:cNvPr>
          <p:cNvSpPr>
            <a:spLocks noGrp="1"/>
          </p:cNvSpPr>
          <p:nvPr>
            <p:ph type="subTitle" idx="1"/>
          </p:nvPr>
        </p:nvSpPr>
        <p:spPr>
          <a:xfrm>
            <a:off x="1524000" y="4992913"/>
            <a:ext cx="9144000" cy="1480457"/>
          </a:xfrm>
        </p:spPr>
        <p:txBody>
          <a:bodyPr>
            <a:noAutofit/>
          </a:bodyPr>
          <a:lstStyle/>
          <a:p>
            <a:r>
              <a:rPr lang="fr-FR" sz="1600" b="1" dirty="0"/>
              <a:t>Fiona Ratkoff, IA-IPR d’anglais</a:t>
            </a:r>
          </a:p>
          <a:p>
            <a:r>
              <a:rPr lang="fr-FR" sz="1600" b="1" dirty="0"/>
              <a:t>Yohann ROSZÉWITCH</a:t>
            </a:r>
            <a:endParaRPr lang="fr-FR" sz="1600" dirty="0"/>
          </a:p>
          <a:p>
            <a:r>
              <a:rPr lang="fr-FR" sz="1600" dirty="0"/>
              <a:t>Conseiller lutte contre la haine et les discriminations anti-LGBT</a:t>
            </a:r>
          </a:p>
          <a:p>
            <a:r>
              <a:rPr lang="fr-FR" sz="1600" dirty="0"/>
              <a:t>Délégation interministérielle à la lutte contre</a:t>
            </a:r>
          </a:p>
          <a:p>
            <a:r>
              <a:rPr lang="fr-FR" sz="1600" dirty="0"/>
              <a:t>le racisme, l’antisémitisme et la haine anti-LGBT</a:t>
            </a:r>
          </a:p>
        </p:txBody>
      </p:sp>
      <p:pic>
        <p:nvPicPr>
          <p:cNvPr id="5" name="Image 5" descr="Z:\rc_communication\Chartes graphiques\LOGO ACAD 2018\2018_logo_academie_Nantes.jpg">
            <a:extLst>
              <a:ext uri="{FF2B5EF4-FFF2-40B4-BE49-F238E27FC236}">
                <a16:creationId xmlns:a16="http://schemas.microsoft.com/office/drawing/2014/main" id="{1DC8C9BF-0EA1-4440-A577-085A4D97DF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00" y="468313"/>
            <a:ext cx="1668463" cy="216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 6">
            <a:extLst>
              <a:ext uri="{FF2B5EF4-FFF2-40B4-BE49-F238E27FC236}">
                <a16:creationId xmlns:a16="http://schemas.microsoft.com/office/drawing/2014/main" id="{52C75085-FF5A-444E-8D24-3527FEC70C52}"/>
              </a:ext>
            </a:extLst>
          </p:cNvPr>
          <p:cNvPicPr>
            <a:picLocks noChangeAspect="1"/>
          </p:cNvPicPr>
          <p:nvPr/>
        </p:nvPicPr>
        <p:blipFill>
          <a:blip r:embed="rId3"/>
          <a:stretch>
            <a:fillRect/>
          </a:stretch>
        </p:blipFill>
        <p:spPr>
          <a:xfrm>
            <a:off x="9437460" y="84946"/>
            <a:ext cx="2377169" cy="3001534"/>
          </a:xfrm>
          <a:prstGeom prst="rect">
            <a:avLst/>
          </a:prstGeom>
        </p:spPr>
      </p:pic>
    </p:spTree>
    <p:extLst>
      <p:ext uri="{BB962C8B-B14F-4D97-AF65-F5344CB8AC3E}">
        <p14:creationId xmlns:p14="http://schemas.microsoft.com/office/powerpoint/2010/main" val="1750246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0C6E01-6ED7-4941-ABF7-400735D0BC41}"/>
              </a:ext>
            </a:extLst>
          </p:cNvPr>
          <p:cNvSpPr>
            <a:spLocks noGrp="1"/>
          </p:cNvSpPr>
          <p:nvPr>
            <p:ph type="title"/>
          </p:nvPr>
        </p:nvSpPr>
        <p:spPr/>
        <p:txBody>
          <a:bodyPr/>
          <a:lstStyle/>
          <a:p>
            <a:r>
              <a:rPr lang="fr-FR" dirty="0"/>
              <a:t>Un webinaire en trois parties</a:t>
            </a:r>
          </a:p>
        </p:txBody>
      </p:sp>
      <p:sp>
        <p:nvSpPr>
          <p:cNvPr id="3" name="ZoneTexte 2">
            <a:extLst>
              <a:ext uri="{FF2B5EF4-FFF2-40B4-BE49-F238E27FC236}">
                <a16:creationId xmlns:a16="http://schemas.microsoft.com/office/drawing/2014/main" id="{340ACF9B-41BA-2B4D-A53B-70053EAA0B00}"/>
              </a:ext>
            </a:extLst>
          </p:cNvPr>
          <p:cNvSpPr txBox="1"/>
          <p:nvPr/>
        </p:nvSpPr>
        <p:spPr>
          <a:xfrm>
            <a:off x="838201" y="1999281"/>
            <a:ext cx="10448652" cy="3785652"/>
          </a:xfrm>
          <a:prstGeom prst="rect">
            <a:avLst/>
          </a:prstGeom>
          <a:noFill/>
        </p:spPr>
        <p:txBody>
          <a:bodyPr wrap="square" rtlCol="0">
            <a:spAutoFit/>
          </a:bodyPr>
          <a:lstStyle/>
          <a:p>
            <a:r>
              <a:rPr lang="fr-FR" sz="2400" dirty="0"/>
              <a:t>1. Réponses aux questions posées dans le clavardage.</a:t>
            </a:r>
          </a:p>
          <a:p>
            <a:r>
              <a:rPr lang="fr-FR" sz="2400" dirty="0"/>
              <a:t>2. Comment accueillir un élève LGBT+?</a:t>
            </a:r>
          </a:p>
          <a:p>
            <a:pPr marL="285750" indent="-285750">
              <a:buFontTx/>
              <a:buChar char="-"/>
            </a:pPr>
            <a:r>
              <a:rPr lang="fr-FR" sz="2400" dirty="0"/>
              <a:t>Comment lutter contre l’homophobie? Faut-il en parler?</a:t>
            </a:r>
          </a:p>
          <a:p>
            <a:pPr marL="285750" indent="-285750">
              <a:buFontTx/>
              <a:buChar char="-"/>
            </a:pPr>
            <a:r>
              <a:rPr lang="fr-FR" sz="2400" dirty="0"/>
              <a:t>Comment réagir face à des discriminations?</a:t>
            </a:r>
          </a:p>
          <a:p>
            <a:r>
              <a:rPr lang="fr-FR" sz="2400" dirty="0"/>
              <a:t>3. Les séquences et </a:t>
            </a:r>
            <a:r>
              <a:rPr lang="fr-FR" sz="2400" b="1" dirty="0"/>
              <a:t>l’ancrage culturel</a:t>
            </a:r>
          </a:p>
          <a:p>
            <a:pPr marL="342900" indent="-342900">
              <a:buFontTx/>
              <a:buChar char="-"/>
            </a:pPr>
            <a:r>
              <a:rPr lang="fr-FR" sz="2400" dirty="0"/>
              <a:t>Des exemples de supports et de séquences pour le collège (anglais et espagnol), le lycée (y compris l’ETLV). Vous pouvez en faire une séquence. Vous pouvez également intégrer </a:t>
            </a:r>
            <a:r>
              <a:rPr lang="fr-FR" sz="2400"/>
              <a:t>la thématique tout </a:t>
            </a:r>
            <a:r>
              <a:rPr lang="fr-FR" sz="2400" dirty="0"/>
              <a:t>naturellement dans vos séquences (</a:t>
            </a:r>
            <a:r>
              <a:rPr lang="fr-FR" sz="2400" dirty="0" err="1"/>
              <a:t>elections</a:t>
            </a:r>
            <a:r>
              <a:rPr lang="fr-FR" sz="2400" dirty="0"/>
              <a:t>, </a:t>
            </a:r>
            <a:r>
              <a:rPr lang="fr-FR" sz="2400" dirty="0" err="1"/>
              <a:t>protest</a:t>
            </a:r>
            <a:r>
              <a:rPr lang="fr-FR" sz="2400" dirty="0"/>
              <a:t> </a:t>
            </a:r>
            <a:r>
              <a:rPr lang="fr-FR" sz="2400" dirty="0" err="1"/>
              <a:t>songs</a:t>
            </a:r>
            <a:r>
              <a:rPr lang="fr-FR" sz="2400" dirty="0"/>
              <a:t>…)</a:t>
            </a:r>
          </a:p>
          <a:p>
            <a:pPr marL="285750" indent="-285750">
              <a:buFontTx/>
              <a:buChar char="-"/>
            </a:pPr>
            <a:endParaRPr lang="fr-FR" sz="2400" dirty="0"/>
          </a:p>
        </p:txBody>
      </p:sp>
    </p:spTree>
    <p:extLst>
      <p:ext uri="{BB962C8B-B14F-4D97-AF65-F5344CB8AC3E}">
        <p14:creationId xmlns:p14="http://schemas.microsoft.com/office/powerpoint/2010/main" val="4108520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B54871-A019-1A43-A85D-870CE37FB8A2}"/>
              </a:ext>
            </a:extLst>
          </p:cNvPr>
          <p:cNvSpPr>
            <a:spLocks noGrp="1"/>
          </p:cNvSpPr>
          <p:nvPr>
            <p:ph type="title"/>
          </p:nvPr>
        </p:nvSpPr>
        <p:spPr>
          <a:xfrm>
            <a:off x="838200" y="365125"/>
            <a:ext cx="6230257" cy="549275"/>
          </a:xfrm>
        </p:spPr>
        <p:txBody>
          <a:bodyPr>
            <a:normAutofit/>
          </a:bodyPr>
          <a:lstStyle/>
          <a:p>
            <a:r>
              <a:rPr lang="fr-FR" sz="3200" dirty="0"/>
              <a:t>Le kit cartable de SOS homophobie</a:t>
            </a:r>
          </a:p>
        </p:txBody>
      </p:sp>
      <p:sp>
        <p:nvSpPr>
          <p:cNvPr id="3" name="ZoneTexte 2">
            <a:extLst>
              <a:ext uri="{FF2B5EF4-FFF2-40B4-BE49-F238E27FC236}">
                <a16:creationId xmlns:a16="http://schemas.microsoft.com/office/drawing/2014/main" id="{EA21E1BD-4830-704E-92BB-7E4E489E1D40}"/>
              </a:ext>
            </a:extLst>
          </p:cNvPr>
          <p:cNvSpPr txBox="1"/>
          <p:nvPr/>
        </p:nvSpPr>
        <p:spPr>
          <a:xfrm>
            <a:off x="449944" y="1524000"/>
            <a:ext cx="5704113" cy="369332"/>
          </a:xfrm>
          <a:prstGeom prst="rect">
            <a:avLst/>
          </a:prstGeom>
          <a:noFill/>
        </p:spPr>
        <p:txBody>
          <a:bodyPr wrap="square" rtlCol="0">
            <a:spAutoFit/>
          </a:bodyPr>
          <a:lstStyle/>
          <a:p>
            <a:r>
              <a:rPr lang="fr-FR" dirty="0"/>
              <a:t> </a:t>
            </a:r>
            <a:r>
              <a:rPr lang="fr-FR" u="sng" dirty="0">
                <a:hlinkClick r:id="rId2"/>
              </a:rPr>
              <a:t>https://www.scecfdtcvdl.fr/IMG/pdf/kit-cartable.pdf</a:t>
            </a:r>
            <a:endParaRPr lang="fr-FR" dirty="0"/>
          </a:p>
        </p:txBody>
      </p:sp>
      <p:pic>
        <p:nvPicPr>
          <p:cNvPr id="5" name="Image 4">
            <a:extLst>
              <a:ext uri="{FF2B5EF4-FFF2-40B4-BE49-F238E27FC236}">
                <a16:creationId xmlns:a16="http://schemas.microsoft.com/office/drawing/2014/main" id="{6DB12A53-3D8A-1E47-836E-179274876C31}"/>
              </a:ext>
            </a:extLst>
          </p:cNvPr>
          <p:cNvPicPr>
            <a:picLocks noChangeAspect="1"/>
          </p:cNvPicPr>
          <p:nvPr/>
        </p:nvPicPr>
        <p:blipFill>
          <a:blip r:embed="rId3"/>
          <a:stretch>
            <a:fillRect/>
          </a:stretch>
        </p:blipFill>
        <p:spPr>
          <a:xfrm>
            <a:off x="6636658" y="914400"/>
            <a:ext cx="5397304" cy="5762624"/>
          </a:xfrm>
          <a:prstGeom prst="rect">
            <a:avLst/>
          </a:prstGeom>
        </p:spPr>
      </p:pic>
    </p:spTree>
    <p:extLst>
      <p:ext uri="{BB962C8B-B14F-4D97-AF65-F5344CB8AC3E}">
        <p14:creationId xmlns:p14="http://schemas.microsoft.com/office/powerpoint/2010/main" val="9574457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C5B6EB7-42C9-6C47-8053-5F7FFE2D8F35}"/>
              </a:ext>
            </a:extLst>
          </p:cNvPr>
          <p:cNvPicPr>
            <a:picLocks noChangeAspect="1"/>
          </p:cNvPicPr>
          <p:nvPr/>
        </p:nvPicPr>
        <p:blipFill>
          <a:blip r:embed="rId2"/>
          <a:stretch>
            <a:fillRect/>
          </a:stretch>
        </p:blipFill>
        <p:spPr>
          <a:xfrm>
            <a:off x="2525487" y="147775"/>
            <a:ext cx="7373256" cy="6362067"/>
          </a:xfrm>
          <a:prstGeom prst="rect">
            <a:avLst/>
          </a:prstGeom>
        </p:spPr>
      </p:pic>
    </p:spTree>
    <p:extLst>
      <p:ext uri="{BB962C8B-B14F-4D97-AF65-F5344CB8AC3E}">
        <p14:creationId xmlns:p14="http://schemas.microsoft.com/office/powerpoint/2010/main" val="83382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8AFCB3A-A0E4-0A42-9C25-E054CE53B731}"/>
              </a:ext>
            </a:extLst>
          </p:cNvPr>
          <p:cNvSpPr txBox="1"/>
          <p:nvPr/>
        </p:nvSpPr>
        <p:spPr>
          <a:xfrm>
            <a:off x="294469" y="263471"/>
            <a:ext cx="11375756" cy="923330"/>
          </a:xfrm>
          <a:prstGeom prst="rect">
            <a:avLst/>
          </a:prstGeom>
          <a:noFill/>
        </p:spPr>
        <p:txBody>
          <a:bodyPr wrap="square" rtlCol="0">
            <a:spAutoFit/>
          </a:bodyPr>
          <a:lstStyle/>
          <a:p>
            <a:r>
              <a:rPr lang="fr-FR" dirty="0">
                <a:hlinkClick r:id="rId2"/>
              </a:rPr>
              <a:t>https://www.pedagogie.ac-nantes.fr/egalite-entre-les-filles-et-les-garcons/actualites/cycles-de-formations-pour-l-egalite-des-droits-contre-la-haine-et-les-discriminations-anti-lgbt--1387535.kjsp?RH=1385807299248</a:t>
            </a:r>
            <a:endParaRPr lang="fr-FR" dirty="0"/>
          </a:p>
          <a:p>
            <a:endParaRPr lang="fr-FR" dirty="0"/>
          </a:p>
        </p:txBody>
      </p:sp>
      <p:pic>
        <p:nvPicPr>
          <p:cNvPr id="4" name="Image 3">
            <a:extLst>
              <a:ext uri="{FF2B5EF4-FFF2-40B4-BE49-F238E27FC236}">
                <a16:creationId xmlns:a16="http://schemas.microsoft.com/office/drawing/2014/main" id="{072D2E66-235E-4143-A7FF-7A6D37D8DC3F}"/>
              </a:ext>
            </a:extLst>
          </p:cNvPr>
          <p:cNvPicPr>
            <a:picLocks noChangeAspect="1"/>
          </p:cNvPicPr>
          <p:nvPr/>
        </p:nvPicPr>
        <p:blipFill>
          <a:blip r:embed="rId3"/>
          <a:stretch>
            <a:fillRect/>
          </a:stretch>
        </p:blipFill>
        <p:spPr>
          <a:xfrm>
            <a:off x="2681207" y="1186801"/>
            <a:ext cx="9149812" cy="5052186"/>
          </a:xfrm>
          <a:prstGeom prst="rect">
            <a:avLst/>
          </a:prstGeom>
        </p:spPr>
      </p:pic>
      <p:sp>
        <p:nvSpPr>
          <p:cNvPr id="5" name="ZoneTexte 4">
            <a:extLst>
              <a:ext uri="{FF2B5EF4-FFF2-40B4-BE49-F238E27FC236}">
                <a16:creationId xmlns:a16="http://schemas.microsoft.com/office/drawing/2014/main" id="{1CC19BAF-453F-F14E-BCBD-57E67D112FE7}"/>
              </a:ext>
            </a:extLst>
          </p:cNvPr>
          <p:cNvSpPr txBox="1"/>
          <p:nvPr/>
        </p:nvSpPr>
        <p:spPr>
          <a:xfrm>
            <a:off x="139485" y="1906292"/>
            <a:ext cx="3128590" cy="1200329"/>
          </a:xfrm>
          <a:prstGeom prst="rect">
            <a:avLst/>
          </a:prstGeom>
          <a:noFill/>
        </p:spPr>
        <p:txBody>
          <a:bodyPr wrap="square" rtlCol="0">
            <a:spAutoFit/>
          </a:bodyPr>
          <a:lstStyle/>
          <a:p>
            <a:r>
              <a:rPr lang="fr-FR" dirty="0"/>
              <a:t>Des formations complètes</a:t>
            </a:r>
          </a:p>
          <a:p>
            <a:r>
              <a:rPr lang="fr-FR" dirty="0"/>
              <a:t>en </a:t>
            </a:r>
            <a:r>
              <a:rPr lang="fr-FR" dirty="0" err="1"/>
              <a:t>distanciel</a:t>
            </a:r>
            <a:endParaRPr lang="fr-FR" dirty="0"/>
          </a:p>
          <a:p>
            <a:endParaRPr lang="fr-FR" dirty="0"/>
          </a:p>
          <a:p>
            <a:r>
              <a:rPr lang="fr-FR" dirty="0"/>
              <a:t>Il y a plusieurs dates possibles</a:t>
            </a:r>
          </a:p>
        </p:txBody>
      </p:sp>
    </p:spTree>
    <p:extLst>
      <p:ext uri="{BB962C8B-B14F-4D97-AF65-F5344CB8AC3E}">
        <p14:creationId xmlns:p14="http://schemas.microsoft.com/office/powerpoint/2010/main" val="3793053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56FADA3-EB7A-5B44-8C55-C70C73F7497E}"/>
              </a:ext>
            </a:extLst>
          </p:cNvPr>
          <p:cNvPicPr>
            <a:picLocks noChangeAspect="1"/>
          </p:cNvPicPr>
          <p:nvPr/>
        </p:nvPicPr>
        <p:blipFill>
          <a:blip r:embed="rId2"/>
          <a:stretch>
            <a:fillRect/>
          </a:stretch>
        </p:blipFill>
        <p:spPr>
          <a:xfrm>
            <a:off x="495946" y="237871"/>
            <a:ext cx="10705423" cy="4072380"/>
          </a:xfrm>
          <a:prstGeom prst="rect">
            <a:avLst/>
          </a:prstGeom>
        </p:spPr>
      </p:pic>
      <p:pic>
        <p:nvPicPr>
          <p:cNvPr id="5" name="Image 4">
            <a:extLst>
              <a:ext uri="{FF2B5EF4-FFF2-40B4-BE49-F238E27FC236}">
                <a16:creationId xmlns:a16="http://schemas.microsoft.com/office/drawing/2014/main" id="{BFB7350F-C8A0-4647-AB53-BB759D7268CD}"/>
              </a:ext>
            </a:extLst>
          </p:cNvPr>
          <p:cNvPicPr>
            <a:picLocks noChangeAspect="1"/>
          </p:cNvPicPr>
          <p:nvPr/>
        </p:nvPicPr>
        <p:blipFill>
          <a:blip r:embed="rId3"/>
          <a:stretch>
            <a:fillRect/>
          </a:stretch>
        </p:blipFill>
        <p:spPr>
          <a:xfrm>
            <a:off x="8370987" y="4310251"/>
            <a:ext cx="3259200" cy="2338522"/>
          </a:xfrm>
          <a:prstGeom prst="rect">
            <a:avLst/>
          </a:prstGeom>
        </p:spPr>
      </p:pic>
    </p:spTree>
    <p:extLst>
      <p:ext uri="{BB962C8B-B14F-4D97-AF65-F5344CB8AC3E}">
        <p14:creationId xmlns:p14="http://schemas.microsoft.com/office/powerpoint/2010/main" val="3494182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BE3182C-C43E-5948-B8F3-43988BA3238D}"/>
              </a:ext>
            </a:extLst>
          </p:cNvPr>
          <p:cNvSpPr txBox="1"/>
          <p:nvPr/>
        </p:nvSpPr>
        <p:spPr>
          <a:xfrm>
            <a:off x="402956" y="340963"/>
            <a:ext cx="11789043" cy="5632311"/>
          </a:xfrm>
          <a:prstGeom prst="rect">
            <a:avLst/>
          </a:prstGeom>
          <a:noFill/>
        </p:spPr>
        <p:txBody>
          <a:bodyPr wrap="square" rtlCol="0">
            <a:spAutoFit/>
          </a:bodyPr>
          <a:lstStyle/>
          <a:p>
            <a:r>
              <a:rPr lang="fr-FR" sz="2400" dirty="0"/>
              <a:t> </a:t>
            </a:r>
            <a:r>
              <a:rPr lang="fr-FR" sz="2400" b="1" dirty="0"/>
              <a:t>Yohann ROSZÉWITCH: </a:t>
            </a:r>
            <a:r>
              <a:rPr lang="fr-FR" sz="2400" dirty="0"/>
              <a:t>Conseiller lutte contre la haine et les discriminations anti-LGBT</a:t>
            </a:r>
          </a:p>
          <a:p>
            <a:r>
              <a:rPr lang="fr-FR" sz="2400" dirty="0"/>
              <a:t>Délégation interministérielle à la lutte contre le racisme, l’antisémitisme et la haine anti-LGBT</a:t>
            </a:r>
          </a:p>
          <a:p>
            <a:endParaRPr lang="fr-FR" sz="2400" dirty="0"/>
          </a:p>
          <a:p>
            <a:r>
              <a:rPr lang="fr-FR" sz="2400" dirty="0"/>
              <a:t>- Présentation de la DILCRAH </a:t>
            </a:r>
          </a:p>
          <a:p>
            <a:r>
              <a:rPr lang="fr-FR" sz="2400" dirty="0"/>
              <a:t>- Définitions</a:t>
            </a:r>
          </a:p>
          <a:p>
            <a:r>
              <a:rPr lang="fr-FR" sz="2400" dirty="0"/>
              <a:t>- Exemples de préjugés anti-LGBT</a:t>
            </a:r>
          </a:p>
          <a:p>
            <a:r>
              <a:rPr lang="fr-FR" sz="2400" dirty="0"/>
              <a:t>- Formes de haine anti-LGBT</a:t>
            </a:r>
          </a:p>
          <a:p>
            <a:r>
              <a:rPr lang="fr-FR" sz="2400" dirty="0"/>
              <a:t>- Chiffres de la haine anti-LGBT à l’école</a:t>
            </a:r>
          </a:p>
          <a:p>
            <a:r>
              <a:rPr lang="fr-FR" sz="2400" dirty="0"/>
              <a:t>- Conséquences de la haine anti-LGBT</a:t>
            </a:r>
          </a:p>
          <a:p>
            <a:r>
              <a:rPr lang="fr-FR" sz="2400" dirty="0"/>
              <a:t>- Cadre juridique des discours de haine</a:t>
            </a:r>
          </a:p>
          <a:p>
            <a:r>
              <a:rPr lang="fr-FR" sz="2400" dirty="0"/>
              <a:t>- Cadre juridique des actes de haine</a:t>
            </a:r>
          </a:p>
          <a:p>
            <a:r>
              <a:rPr lang="fr-FR" sz="2400" dirty="0"/>
              <a:t>- Lutter contre la haine anti-LGBT </a:t>
            </a:r>
            <a:r>
              <a:rPr lang="fr-FR" sz="2400" b="1" dirty="0"/>
              <a:t>par</a:t>
            </a:r>
            <a:r>
              <a:rPr lang="fr-FR" sz="2400" dirty="0"/>
              <a:t> l’école (éduquer)</a:t>
            </a:r>
          </a:p>
          <a:p>
            <a:r>
              <a:rPr lang="fr-FR" sz="2400" dirty="0"/>
              <a:t>- Lutter contre la haine anti-LGBT </a:t>
            </a:r>
            <a:r>
              <a:rPr lang="fr-FR" sz="2400" b="1" dirty="0"/>
              <a:t>à</a:t>
            </a:r>
            <a:r>
              <a:rPr lang="fr-FR" sz="2400" dirty="0"/>
              <a:t> l’école (protéger et réprimer)</a:t>
            </a:r>
          </a:p>
          <a:p>
            <a:r>
              <a:rPr lang="fr-FR" sz="2400" dirty="0"/>
              <a:t>- Ressources</a:t>
            </a:r>
          </a:p>
          <a:p>
            <a:r>
              <a:rPr lang="fr-FR" sz="2400" dirty="0"/>
              <a:t>- Accueillir un élève / collègue </a:t>
            </a:r>
            <a:r>
              <a:rPr lang="fr-FR" sz="2400" dirty="0" err="1"/>
              <a:t>trans</a:t>
            </a:r>
            <a:endParaRPr lang="fr-FR" sz="2400" dirty="0"/>
          </a:p>
        </p:txBody>
      </p:sp>
    </p:spTree>
    <p:extLst>
      <p:ext uri="{BB962C8B-B14F-4D97-AF65-F5344CB8AC3E}">
        <p14:creationId xmlns:p14="http://schemas.microsoft.com/office/powerpoint/2010/main" val="1744661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3BA435-D5D6-0542-A0AE-620A6D91F701}"/>
              </a:ext>
            </a:extLst>
          </p:cNvPr>
          <p:cNvSpPr>
            <a:spLocks noGrp="1"/>
          </p:cNvSpPr>
          <p:nvPr>
            <p:ph type="title"/>
          </p:nvPr>
        </p:nvSpPr>
        <p:spPr/>
        <p:txBody>
          <a:bodyPr/>
          <a:lstStyle/>
          <a:p>
            <a:r>
              <a:rPr lang="fr-FR" dirty="0"/>
              <a:t>Pourquoi un webinaire sur le sujet?</a:t>
            </a:r>
          </a:p>
        </p:txBody>
      </p:sp>
      <p:sp>
        <p:nvSpPr>
          <p:cNvPr id="3" name="ZoneTexte 2">
            <a:extLst>
              <a:ext uri="{FF2B5EF4-FFF2-40B4-BE49-F238E27FC236}">
                <a16:creationId xmlns:a16="http://schemas.microsoft.com/office/drawing/2014/main" id="{7531EC1A-E46B-AE4E-AD71-B4E189368D42}"/>
              </a:ext>
            </a:extLst>
          </p:cNvPr>
          <p:cNvSpPr txBox="1"/>
          <p:nvPr/>
        </p:nvSpPr>
        <p:spPr>
          <a:xfrm rot="10800000" flipV="1">
            <a:off x="569626" y="2053719"/>
            <a:ext cx="10784174" cy="3970318"/>
          </a:xfrm>
          <a:prstGeom prst="rect">
            <a:avLst/>
          </a:prstGeom>
          <a:noFill/>
        </p:spPr>
        <p:txBody>
          <a:bodyPr wrap="square" rtlCol="0">
            <a:spAutoFit/>
          </a:bodyPr>
          <a:lstStyle/>
          <a:p>
            <a:pPr fontAlgn="base"/>
            <a:r>
              <a:rPr lang="fr-FR" dirty="0" err="1"/>
              <a:t>ll</a:t>
            </a:r>
            <a:r>
              <a:rPr lang="fr-FR" dirty="0"/>
              <a:t> est essentiel, pour mieux lutter contre tous les agissements </a:t>
            </a:r>
            <a:r>
              <a:rPr lang="fr-FR" dirty="0" err="1"/>
              <a:t>LGBTphobes</a:t>
            </a:r>
            <a:r>
              <a:rPr lang="fr-FR" dirty="0"/>
              <a:t> - y compris les plus quotidiens - de mettre en œuvre </a:t>
            </a:r>
            <a:r>
              <a:rPr lang="fr-FR" b="1" dirty="0"/>
              <a:t>un dispositif global, engageant l'ensemble de la communauté éducative</a:t>
            </a:r>
            <a:r>
              <a:rPr lang="fr-FR" dirty="0"/>
              <a:t>, afin d'abaisser le seuil de tolérance à l'homophobie et à la </a:t>
            </a:r>
            <a:r>
              <a:rPr lang="fr-FR" dirty="0" err="1"/>
              <a:t>transphobie</a:t>
            </a:r>
            <a:r>
              <a:rPr lang="fr-FR" dirty="0"/>
              <a:t>, de lever certains freins (malaise des personnels, peur de stigmatiser les élèves, banalisation, peur des représailles) et d'unifier le discours et les réponses apportées au sein de l'établissement.</a:t>
            </a:r>
          </a:p>
          <a:p>
            <a:pPr fontAlgn="base"/>
            <a:r>
              <a:rPr lang="fr-FR" dirty="0"/>
              <a:t>Cette politique d'établissement cohérente repose notamment sur </a:t>
            </a:r>
            <a:r>
              <a:rPr lang="fr-FR" b="1" dirty="0"/>
              <a:t>une formation accrue de l'ensemble des personnels </a:t>
            </a:r>
            <a:r>
              <a:rPr lang="fr-FR" dirty="0"/>
              <a:t>(enseignants, CPE, assistants d'éducation, personnels santé-social et psychologues, etc.) à l'identification et à la prise en charge individuelle et collective de ces agissements. Au-delà de la formation initiale, la sensibilisation des personnels à la lutte contre les discriminations peut passer par le plan national de formation (PNF), par les plans académiques de formation (PAF) ou bien par des formations d'initiative locale (FIL) mises en place à l'échelle d'un établissement.</a:t>
            </a:r>
          </a:p>
          <a:p>
            <a:pPr fontAlgn="base"/>
            <a:r>
              <a:rPr lang="fr-FR" dirty="0"/>
              <a:t>En parallèle, la </a:t>
            </a:r>
            <a:r>
              <a:rPr lang="fr-FR" b="1" dirty="0"/>
              <a:t>sensibilisation des élèves</a:t>
            </a:r>
            <a:r>
              <a:rPr lang="fr-FR" dirty="0"/>
              <a:t> peut reposer sur un travail à la fois éducatif et pédagogique, pris en charge par l'ensemble de la communauté éducative, avec l'appui de ses partenaires associatifs et institutionnels.</a:t>
            </a:r>
          </a:p>
          <a:p>
            <a:endParaRPr lang="fr-FR" dirty="0"/>
          </a:p>
        </p:txBody>
      </p:sp>
    </p:spTree>
    <p:extLst>
      <p:ext uri="{BB962C8B-B14F-4D97-AF65-F5344CB8AC3E}">
        <p14:creationId xmlns:p14="http://schemas.microsoft.com/office/powerpoint/2010/main" val="3707970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B3C83B-05C7-CF46-89DF-108CF8ECC377}"/>
              </a:ext>
            </a:extLst>
          </p:cNvPr>
          <p:cNvSpPr>
            <a:spLocks noGrp="1"/>
          </p:cNvSpPr>
          <p:nvPr>
            <p:ph type="title"/>
          </p:nvPr>
        </p:nvSpPr>
        <p:spPr/>
        <p:txBody>
          <a:bodyPr>
            <a:normAutofit/>
          </a:bodyPr>
          <a:lstStyle/>
          <a:p>
            <a:r>
              <a:rPr lang="fr-FR" sz="2800" b="1" dirty="0"/>
              <a:t>Actualité : 17 mai - Journée mondiale contre l'homophobie, la </a:t>
            </a:r>
            <a:r>
              <a:rPr lang="fr-FR" sz="2800" b="1" dirty="0" err="1"/>
              <a:t>transphobie</a:t>
            </a:r>
            <a:r>
              <a:rPr lang="fr-FR" sz="2800" b="1" dirty="0"/>
              <a:t> et la </a:t>
            </a:r>
            <a:r>
              <a:rPr lang="fr-FR" sz="2800" b="1" dirty="0" err="1"/>
              <a:t>biphobie</a:t>
            </a:r>
            <a:br>
              <a:rPr lang="fr-FR" sz="2800" b="1" dirty="0"/>
            </a:br>
            <a:endParaRPr lang="fr-FR" sz="2800" dirty="0"/>
          </a:p>
        </p:txBody>
      </p:sp>
      <p:sp>
        <p:nvSpPr>
          <p:cNvPr id="3" name="ZoneTexte 2">
            <a:extLst>
              <a:ext uri="{FF2B5EF4-FFF2-40B4-BE49-F238E27FC236}">
                <a16:creationId xmlns:a16="http://schemas.microsoft.com/office/drawing/2014/main" id="{B2A645A1-FBC7-C143-BB37-D10178033FBB}"/>
              </a:ext>
            </a:extLst>
          </p:cNvPr>
          <p:cNvSpPr txBox="1"/>
          <p:nvPr/>
        </p:nvSpPr>
        <p:spPr>
          <a:xfrm>
            <a:off x="822961" y="2255520"/>
            <a:ext cx="11064239" cy="2308324"/>
          </a:xfrm>
          <a:prstGeom prst="rect">
            <a:avLst/>
          </a:prstGeom>
          <a:noFill/>
        </p:spPr>
        <p:txBody>
          <a:bodyPr wrap="square" rtlCol="0">
            <a:spAutoFit/>
          </a:bodyPr>
          <a:lstStyle/>
          <a:p>
            <a:pPr fontAlgn="base"/>
            <a:r>
              <a:rPr lang="fr-FR" dirty="0"/>
              <a:t>La prévention des manifestations de l’homophobie et de la </a:t>
            </a:r>
            <a:r>
              <a:rPr lang="fr-FR" dirty="0" err="1"/>
              <a:t>transphobie</a:t>
            </a:r>
            <a:r>
              <a:rPr lang="fr-FR" dirty="0"/>
              <a:t> « ordinaires » dans les établissements scolaires est une absolue nécessité pour </a:t>
            </a:r>
            <a:r>
              <a:rPr lang="fr-FR" b="1" dirty="0"/>
              <a:t>assurer un climat scolaire serein pour tous</a:t>
            </a:r>
            <a:r>
              <a:rPr lang="fr-FR" dirty="0"/>
              <a:t>. Il s'agit de faire acquérir à tous les élèves le principe de l’</a:t>
            </a:r>
            <a:r>
              <a:rPr lang="fr-FR" b="1" dirty="0"/>
              <a:t>égale dignité des personnes</a:t>
            </a:r>
            <a:r>
              <a:rPr lang="fr-FR" dirty="0"/>
              <a:t>.</a:t>
            </a:r>
          </a:p>
          <a:p>
            <a:pPr fontAlgn="base"/>
            <a:r>
              <a:rPr lang="fr-FR" dirty="0"/>
              <a:t>Repli sur soi, échec scolaire, décrochage scolaire sont des conséquences connues de l’homophobie et de la </a:t>
            </a:r>
            <a:r>
              <a:rPr lang="fr-FR" dirty="0" err="1"/>
              <a:t>transphobie</a:t>
            </a:r>
            <a:r>
              <a:rPr lang="fr-FR" dirty="0"/>
              <a:t>. L’institution scolaire se doit de lutter contre l’isolement des élèves.</a:t>
            </a:r>
          </a:p>
          <a:p>
            <a:pPr fontAlgn="base"/>
            <a:r>
              <a:rPr lang="fr-FR" dirty="0"/>
              <a:t>Célébrée le </a:t>
            </a:r>
            <a:r>
              <a:rPr lang="fr-FR" b="1" dirty="0"/>
              <a:t>17 mai</a:t>
            </a:r>
            <a:r>
              <a:rPr lang="fr-FR" dirty="0"/>
              <a:t>, la </a:t>
            </a:r>
            <a:r>
              <a:rPr lang="fr-FR" b="1" dirty="0"/>
              <a:t>Journée mondiale contre l'homophobie, la </a:t>
            </a:r>
            <a:r>
              <a:rPr lang="fr-FR" b="1" dirty="0" err="1"/>
              <a:t>transphobie</a:t>
            </a:r>
            <a:r>
              <a:rPr lang="fr-FR" b="1" dirty="0"/>
              <a:t> et la </a:t>
            </a:r>
            <a:r>
              <a:rPr lang="fr-FR" b="1" dirty="0" err="1"/>
              <a:t>biphobie</a:t>
            </a:r>
            <a:r>
              <a:rPr lang="fr-FR" dirty="0"/>
              <a:t> est l'occasion de renforcer davantage la lutte contre toutes formes de discriminations.</a:t>
            </a:r>
          </a:p>
          <a:p>
            <a:endParaRPr lang="fr-FR" dirty="0"/>
          </a:p>
        </p:txBody>
      </p:sp>
    </p:spTree>
    <p:extLst>
      <p:ext uri="{BB962C8B-B14F-4D97-AF65-F5344CB8AC3E}">
        <p14:creationId xmlns:p14="http://schemas.microsoft.com/office/powerpoint/2010/main" val="14681286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A42BCF-6665-3142-9D70-A410A459F79A}"/>
              </a:ext>
            </a:extLst>
          </p:cNvPr>
          <p:cNvSpPr>
            <a:spLocks noGrp="1"/>
          </p:cNvSpPr>
          <p:nvPr>
            <p:ph type="title"/>
          </p:nvPr>
        </p:nvSpPr>
        <p:spPr/>
        <p:txBody>
          <a:bodyPr>
            <a:normAutofit/>
          </a:bodyPr>
          <a:lstStyle/>
          <a:p>
            <a:r>
              <a:rPr lang="fr-FR" sz="3200" b="1" dirty="0"/>
              <a:t>Mobiliser un ensemble d'acteurs au sein de l'établissement</a:t>
            </a:r>
            <a:br>
              <a:rPr lang="fr-FR" sz="3200" b="1" dirty="0"/>
            </a:br>
            <a:endParaRPr lang="fr-FR" sz="3200" dirty="0"/>
          </a:p>
        </p:txBody>
      </p:sp>
      <p:sp>
        <p:nvSpPr>
          <p:cNvPr id="3" name="ZoneTexte 2">
            <a:extLst>
              <a:ext uri="{FF2B5EF4-FFF2-40B4-BE49-F238E27FC236}">
                <a16:creationId xmlns:a16="http://schemas.microsoft.com/office/drawing/2014/main" id="{C637A6AD-91EF-6842-8A9D-D5D6C07C440A}"/>
              </a:ext>
            </a:extLst>
          </p:cNvPr>
          <p:cNvSpPr txBox="1"/>
          <p:nvPr/>
        </p:nvSpPr>
        <p:spPr>
          <a:xfrm rot="10800000" flipV="1">
            <a:off x="365760" y="1871946"/>
            <a:ext cx="10988040" cy="3693319"/>
          </a:xfrm>
          <a:prstGeom prst="rect">
            <a:avLst/>
          </a:prstGeom>
          <a:noFill/>
        </p:spPr>
        <p:txBody>
          <a:bodyPr wrap="square" rtlCol="0">
            <a:spAutoFit/>
          </a:bodyPr>
          <a:lstStyle/>
          <a:p>
            <a:pPr fontAlgn="base"/>
            <a:r>
              <a:rPr lang="fr-FR" dirty="0"/>
              <a:t>Sous la responsabilité du chef d'établissement, les équipes éducatives de chaque collège ou lycée déterminent des modalités de déploiement de ces actions. Elles peuvent concrètement s'appuyer sur </a:t>
            </a:r>
            <a:r>
              <a:rPr lang="fr-FR" b="1" dirty="0"/>
              <a:t>les instances internes</a:t>
            </a:r>
            <a:r>
              <a:rPr lang="fr-FR" dirty="0"/>
              <a:t> comme le comité d'éducation à la santé et à la citoyenneté, le conseil pédagogique, et sur l'ensemble des </a:t>
            </a:r>
            <a:r>
              <a:rPr lang="fr-FR" b="1" dirty="0"/>
              <a:t>acteurs de la vie </a:t>
            </a:r>
            <a:r>
              <a:rPr lang="fr-FR" b="1" dirty="0" err="1"/>
              <a:t>scolaire</a:t>
            </a:r>
            <a:r>
              <a:rPr lang="fr-FR" dirty="0" err="1"/>
              <a:t>au</a:t>
            </a:r>
            <a:r>
              <a:rPr lang="fr-FR" dirty="0"/>
              <a:t> premier rang desquels les CPE. Le </a:t>
            </a:r>
            <a:r>
              <a:rPr lang="fr-FR" b="1" dirty="0"/>
              <a:t>référent « égalité filles-garçons » de l'établissement</a:t>
            </a:r>
            <a:r>
              <a:rPr lang="fr-FR" dirty="0"/>
              <a:t>, qui compte parmi ses missions le renforcement de la lutte contre les </a:t>
            </a:r>
            <a:r>
              <a:rPr lang="fr-FR" dirty="0" err="1"/>
              <a:t>LGBTphobies</a:t>
            </a:r>
            <a:r>
              <a:rPr lang="fr-FR" dirty="0"/>
              <a:t>, joue un rôle prépondérant et articule la prévention des </a:t>
            </a:r>
            <a:r>
              <a:rPr lang="fr-FR" dirty="0" err="1"/>
              <a:t>LGBTphobies</a:t>
            </a:r>
            <a:r>
              <a:rPr lang="fr-FR" dirty="0"/>
              <a:t> avec les initiatives de lutte contre le sexisme.</a:t>
            </a:r>
          </a:p>
          <a:p>
            <a:pPr fontAlgn="base"/>
            <a:r>
              <a:rPr lang="fr-FR" dirty="0"/>
              <a:t>Il apparaît particulièrement essentiel de </a:t>
            </a:r>
            <a:r>
              <a:rPr lang="fr-FR" b="1" dirty="0"/>
              <a:t>s'appuyer sur les élèves eux-mêmes</a:t>
            </a:r>
            <a:r>
              <a:rPr lang="fr-FR" dirty="0"/>
              <a:t>, notamment à travers leurs représentants : </a:t>
            </a:r>
            <a:r>
              <a:rPr lang="fr-FR" b="1" dirty="0"/>
              <a:t>les délégués de classe, le conseil de la vie lycéenne (CVL) ou le conseil de la vie collégienne (CVC)</a:t>
            </a:r>
            <a:r>
              <a:rPr lang="fr-FR" dirty="0"/>
              <a:t>. Les élèves élus doivent ainsi être prioritairement sensibilisés aux enjeux de la lutte contre les </a:t>
            </a:r>
            <a:r>
              <a:rPr lang="fr-FR" dirty="0" err="1"/>
              <a:t>LGBTphobies</a:t>
            </a:r>
            <a:r>
              <a:rPr lang="fr-FR" dirty="0"/>
              <a:t> et leurs initiatives en la matière doivent être encouragées. Les affichages dans l'établissement peuvent également servir de point de départ à des échanges avec les élèves sur ce qui se passe dans l'enceinte scolaire et ce qu'ils peuvent y observer.</a:t>
            </a:r>
          </a:p>
          <a:p>
            <a:endParaRPr lang="fr-FR" dirty="0"/>
          </a:p>
        </p:txBody>
      </p:sp>
    </p:spTree>
    <p:extLst>
      <p:ext uri="{BB962C8B-B14F-4D97-AF65-F5344CB8AC3E}">
        <p14:creationId xmlns:p14="http://schemas.microsoft.com/office/powerpoint/2010/main" val="42117463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5369A0-ADC0-574D-AFC3-99374BE6DCA8}"/>
              </a:ext>
            </a:extLst>
          </p:cNvPr>
          <p:cNvSpPr>
            <a:spLocks noGrp="1"/>
          </p:cNvSpPr>
          <p:nvPr>
            <p:ph type="title"/>
          </p:nvPr>
        </p:nvSpPr>
        <p:spPr/>
        <p:txBody>
          <a:bodyPr>
            <a:noAutofit/>
          </a:bodyPr>
          <a:lstStyle/>
          <a:p>
            <a:r>
              <a:rPr lang="fr-FR" sz="3200" b="1" dirty="0"/>
              <a:t>Mieux identifier les comportements </a:t>
            </a:r>
            <a:r>
              <a:rPr lang="fr-FR" sz="3200" b="1" dirty="0" err="1"/>
              <a:t>LGBTphobes</a:t>
            </a:r>
            <a:r>
              <a:rPr lang="fr-FR" sz="3200" b="1" dirty="0"/>
              <a:t> pour mieux y répondre</a:t>
            </a:r>
            <a:br>
              <a:rPr lang="fr-FR" sz="3200" b="1" dirty="0"/>
            </a:br>
            <a:endParaRPr lang="fr-FR" sz="3200" dirty="0"/>
          </a:p>
        </p:txBody>
      </p:sp>
      <p:sp>
        <p:nvSpPr>
          <p:cNvPr id="3" name="ZoneTexte 2">
            <a:extLst>
              <a:ext uri="{FF2B5EF4-FFF2-40B4-BE49-F238E27FC236}">
                <a16:creationId xmlns:a16="http://schemas.microsoft.com/office/drawing/2014/main" id="{108663C3-75AE-7D4B-917A-6CD15F849F63}"/>
              </a:ext>
            </a:extLst>
          </p:cNvPr>
          <p:cNvSpPr txBox="1"/>
          <p:nvPr/>
        </p:nvSpPr>
        <p:spPr>
          <a:xfrm>
            <a:off x="716281" y="2148840"/>
            <a:ext cx="10988039" cy="2308324"/>
          </a:xfrm>
          <a:prstGeom prst="rect">
            <a:avLst/>
          </a:prstGeom>
          <a:noFill/>
        </p:spPr>
        <p:txBody>
          <a:bodyPr wrap="square" rtlCol="0">
            <a:spAutoFit/>
          </a:bodyPr>
          <a:lstStyle/>
          <a:p>
            <a:r>
              <a:rPr lang="fr-FR" dirty="0"/>
              <a:t>L'homophobie et la </a:t>
            </a:r>
            <a:r>
              <a:rPr lang="fr-FR" dirty="0" err="1"/>
              <a:t>transphobie</a:t>
            </a:r>
            <a:r>
              <a:rPr lang="fr-FR" dirty="0"/>
              <a:t> se nourrissent de tous les stéréotypes et de toutes les normes sociales liées au sexe et à la sexualité. Ces représentations normatives de la masculinité et de la féminité sont à l'origine de </a:t>
            </a:r>
            <a:r>
              <a:rPr lang="fr-FR" b="1" dirty="0"/>
              <a:t>manifestations très diverses et plus ou moins explicites de sexisme, d'homophobie et de </a:t>
            </a:r>
            <a:r>
              <a:rPr lang="fr-FR" b="1" dirty="0" err="1"/>
              <a:t>transphobie</a:t>
            </a:r>
            <a:r>
              <a:rPr lang="fr-FR" b="1" dirty="0"/>
              <a:t> dans le milieu scolaire</a:t>
            </a:r>
            <a:r>
              <a:rPr lang="fr-FR" dirty="0"/>
              <a:t>, des formes les plus graves (discriminations, violences physiques, injures, moqueries) aux plus anodines en apparence (stéréotypes, « blagues », remarques, etc.). Ces agissements, semblant de moindre intensité, peuvent cependant avoir des conséquences sérieuses lorsqu'ils s'installent dans la durée. Ils créent de la souffrance chez les jeunes qui subissent une homophobie et une </a:t>
            </a:r>
            <a:r>
              <a:rPr lang="fr-FR" dirty="0" err="1"/>
              <a:t>transphobie</a:t>
            </a:r>
            <a:r>
              <a:rPr lang="fr-FR" dirty="0"/>
              <a:t> dites « ordinaires » et in fine peuvent avoir des répercussions sur leur scolarité et sur leur construction personnelle.</a:t>
            </a:r>
          </a:p>
        </p:txBody>
      </p:sp>
    </p:spTree>
    <p:extLst>
      <p:ext uri="{BB962C8B-B14F-4D97-AF65-F5344CB8AC3E}">
        <p14:creationId xmlns:p14="http://schemas.microsoft.com/office/powerpoint/2010/main" val="21449799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99EE3D-16D9-C642-9D32-545ACECF0136}"/>
              </a:ext>
            </a:extLst>
          </p:cNvPr>
          <p:cNvSpPr>
            <a:spLocks noGrp="1"/>
          </p:cNvSpPr>
          <p:nvPr>
            <p:ph type="title"/>
          </p:nvPr>
        </p:nvSpPr>
        <p:spPr>
          <a:xfrm>
            <a:off x="485775" y="365125"/>
            <a:ext cx="10868025" cy="1325563"/>
          </a:xfrm>
        </p:spPr>
        <p:txBody>
          <a:bodyPr>
            <a:normAutofit/>
          </a:bodyPr>
          <a:lstStyle/>
          <a:p>
            <a:r>
              <a:rPr lang="fr-FR" sz="3600" b="1" dirty="0"/>
              <a:t>Marquer des temps forts de la lutte contre les discriminations</a:t>
            </a:r>
            <a:endParaRPr lang="fr-FR" sz="3600" dirty="0"/>
          </a:p>
        </p:txBody>
      </p:sp>
      <p:sp>
        <p:nvSpPr>
          <p:cNvPr id="3" name="ZoneTexte 2">
            <a:extLst>
              <a:ext uri="{FF2B5EF4-FFF2-40B4-BE49-F238E27FC236}">
                <a16:creationId xmlns:a16="http://schemas.microsoft.com/office/drawing/2014/main" id="{64CD54D9-8A24-214D-8F73-BD32865EA3C4}"/>
              </a:ext>
            </a:extLst>
          </p:cNvPr>
          <p:cNvSpPr txBox="1"/>
          <p:nvPr/>
        </p:nvSpPr>
        <p:spPr>
          <a:xfrm rot="10800000" flipV="1">
            <a:off x="485775" y="2534782"/>
            <a:ext cx="10868026" cy="2031325"/>
          </a:xfrm>
          <a:prstGeom prst="rect">
            <a:avLst/>
          </a:prstGeom>
          <a:noFill/>
        </p:spPr>
        <p:txBody>
          <a:bodyPr wrap="square" rtlCol="0">
            <a:spAutoFit/>
          </a:bodyPr>
          <a:lstStyle/>
          <a:p>
            <a:pPr fontAlgn="base"/>
            <a:r>
              <a:rPr lang="fr-FR" b="1" dirty="0"/>
              <a:t>Le 17 mai est la Journée internationale de lutte contre l'homophobie et la </a:t>
            </a:r>
            <a:r>
              <a:rPr lang="fr-FR" b="1" dirty="0" err="1"/>
              <a:t>transphobie</a:t>
            </a:r>
            <a:r>
              <a:rPr lang="fr-FR" b="1" dirty="0"/>
              <a:t>.</a:t>
            </a:r>
            <a:r>
              <a:rPr lang="fr-FR" dirty="0"/>
              <a:t> Cette date doit devenir dans les établissements scolaires un moment fort de solidarité avec les jeunes LGBT, de visibilité et de réflexion autour des questions relatives à l'orientation sexuelle et aux </a:t>
            </a:r>
            <a:r>
              <a:rPr lang="fr-FR" dirty="0" err="1"/>
              <a:t>transidentités</a:t>
            </a:r>
            <a:r>
              <a:rPr lang="fr-FR" dirty="0"/>
              <a:t>, et un point d'orgue - pour l'ensemble de la communauté éducative - de la lutte contre l'homophobie et la </a:t>
            </a:r>
            <a:r>
              <a:rPr lang="fr-FR" dirty="0" err="1"/>
              <a:t>transphobie</a:t>
            </a:r>
            <a:r>
              <a:rPr lang="fr-FR" dirty="0"/>
              <a:t>.</a:t>
            </a:r>
          </a:p>
          <a:p>
            <a:pPr fontAlgn="base"/>
            <a:r>
              <a:rPr lang="fr-FR" dirty="0"/>
              <a:t>Cette date peut être l'occasion de redonner de la visibilité à la campagne « Tous égaux, tous alliés » ou de créer une opération spécifique de sensibilisation.</a:t>
            </a:r>
          </a:p>
          <a:p>
            <a:endParaRPr lang="fr-FR" dirty="0"/>
          </a:p>
        </p:txBody>
      </p:sp>
    </p:spTree>
    <p:extLst>
      <p:ext uri="{BB962C8B-B14F-4D97-AF65-F5344CB8AC3E}">
        <p14:creationId xmlns:p14="http://schemas.microsoft.com/office/powerpoint/2010/main" val="28757772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6D2CDC-C5E1-1B44-AA0E-7CED87453F11}"/>
              </a:ext>
            </a:extLst>
          </p:cNvPr>
          <p:cNvSpPr>
            <a:spLocks noGrp="1"/>
          </p:cNvSpPr>
          <p:nvPr>
            <p:ph type="title"/>
          </p:nvPr>
        </p:nvSpPr>
        <p:spPr>
          <a:xfrm>
            <a:off x="838200" y="365125"/>
            <a:ext cx="2059983" cy="1325563"/>
          </a:xfrm>
        </p:spPr>
        <p:txBody>
          <a:bodyPr>
            <a:normAutofit fontScale="90000"/>
          </a:bodyPr>
          <a:lstStyle/>
          <a:p>
            <a:r>
              <a:rPr lang="fr-FR" sz="2400" dirty="0"/>
              <a:t>Une séquence de lycée proposée par Mme Emily</a:t>
            </a:r>
          </a:p>
        </p:txBody>
      </p:sp>
      <p:pic>
        <p:nvPicPr>
          <p:cNvPr id="4" name="Image 3">
            <a:extLst>
              <a:ext uri="{FF2B5EF4-FFF2-40B4-BE49-F238E27FC236}">
                <a16:creationId xmlns:a16="http://schemas.microsoft.com/office/drawing/2014/main" id="{5A7141BB-6105-8D4A-9A30-F4C07095BB79}"/>
              </a:ext>
            </a:extLst>
          </p:cNvPr>
          <p:cNvPicPr>
            <a:picLocks noChangeAspect="1"/>
          </p:cNvPicPr>
          <p:nvPr/>
        </p:nvPicPr>
        <p:blipFill>
          <a:blip r:embed="rId2"/>
          <a:stretch>
            <a:fillRect/>
          </a:stretch>
        </p:blipFill>
        <p:spPr>
          <a:xfrm>
            <a:off x="3124200" y="715074"/>
            <a:ext cx="9067800" cy="5892800"/>
          </a:xfrm>
          <a:prstGeom prst="rect">
            <a:avLst/>
          </a:prstGeom>
        </p:spPr>
      </p:pic>
      <p:sp>
        <p:nvSpPr>
          <p:cNvPr id="5" name="ZoneTexte 4">
            <a:extLst>
              <a:ext uri="{FF2B5EF4-FFF2-40B4-BE49-F238E27FC236}">
                <a16:creationId xmlns:a16="http://schemas.microsoft.com/office/drawing/2014/main" id="{396F29EF-23F9-5E43-9529-72D23FC3CBF9}"/>
              </a:ext>
            </a:extLst>
          </p:cNvPr>
          <p:cNvSpPr txBox="1"/>
          <p:nvPr/>
        </p:nvSpPr>
        <p:spPr>
          <a:xfrm>
            <a:off x="449451" y="3161654"/>
            <a:ext cx="3350533" cy="2031325"/>
          </a:xfrm>
          <a:prstGeom prst="rect">
            <a:avLst/>
          </a:prstGeom>
          <a:noFill/>
        </p:spPr>
        <p:txBody>
          <a:bodyPr wrap="none" rtlCol="0">
            <a:spAutoFit/>
          </a:bodyPr>
          <a:lstStyle/>
          <a:p>
            <a:r>
              <a:rPr lang="fr-FR" dirty="0"/>
              <a:t>L’importance de l’ancrage culturel</a:t>
            </a:r>
          </a:p>
          <a:p>
            <a:r>
              <a:rPr lang="fr-FR" dirty="0"/>
              <a:t>et du développement des ACL</a:t>
            </a:r>
          </a:p>
          <a:p>
            <a:endParaRPr lang="fr-FR" dirty="0"/>
          </a:p>
          <a:p>
            <a:endParaRPr lang="fr-FR" dirty="0"/>
          </a:p>
          <a:p>
            <a:r>
              <a:rPr lang="fr-FR" dirty="0"/>
              <a:t>The </a:t>
            </a:r>
            <a:r>
              <a:rPr lang="fr-FR" dirty="0" err="1"/>
              <a:t>Equality</a:t>
            </a:r>
            <a:r>
              <a:rPr lang="fr-FR" dirty="0"/>
              <a:t> </a:t>
            </a:r>
            <a:r>
              <a:rPr lang="fr-FR" dirty="0" err="1"/>
              <a:t>Act</a:t>
            </a:r>
            <a:endParaRPr lang="fr-FR" dirty="0"/>
          </a:p>
          <a:p>
            <a:r>
              <a:rPr lang="fr-FR" dirty="0" err="1"/>
              <a:t>Puerto</a:t>
            </a:r>
            <a:r>
              <a:rPr lang="fr-FR" dirty="0"/>
              <a:t> Rico</a:t>
            </a:r>
          </a:p>
          <a:p>
            <a:endParaRPr lang="fr-FR" dirty="0"/>
          </a:p>
        </p:txBody>
      </p:sp>
    </p:spTree>
    <p:extLst>
      <p:ext uri="{BB962C8B-B14F-4D97-AF65-F5344CB8AC3E}">
        <p14:creationId xmlns:p14="http://schemas.microsoft.com/office/powerpoint/2010/main" val="3497465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5CFEA58-D5B2-FE48-BCB2-2C1E79E95AD4}"/>
              </a:ext>
            </a:extLst>
          </p:cNvPr>
          <p:cNvPicPr>
            <a:picLocks noChangeAspect="1"/>
          </p:cNvPicPr>
          <p:nvPr/>
        </p:nvPicPr>
        <p:blipFill>
          <a:blip r:embed="rId2"/>
          <a:stretch>
            <a:fillRect/>
          </a:stretch>
        </p:blipFill>
        <p:spPr>
          <a:xfrm>
            <a:off x="1752600" y="114300"/>
            <a:ext cx="8686800" cy="6629400"/>
          </a:xfrm>
          <a:prstGeom prst="rect">
            <a:avLst/>
          </a:prstGeom>
        </p:spPr>
      </p:pic>
    </p:spTree>
    <p:extLst>
      <p:ext uri="{BB962C8B-B14F-4D97-AF65-F5344CB8AC3E}">
        <p14:creationId xmlns:p14="http://schemas.microsoft.com/office/powerpoint/2010/main" val="22416474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BC3A043-A670-1E4F-A536-C00437BD140A}"/>
              </a:ext>
            </a:extLst>
          </p:cNvPr>
          <p:cNvPicPr>
            <a:picLocks noChangeAspect="1"/>
          </p:cNvPicPr>
          <p:nvPr/>
        </p:nvPicPr>
        <p:blipFill>
          <a:blip r:embed="rId2"/>
          <a:stretch>
            <a:fillRect/>
          </a:stretch>
        </p:blipFill>
        <p:spPr>
          <a:xfrm>
            <a:off x="3720267" y="207780"/>
            <a:ext cx="7899400" cy="6502400"/>
          </a:xfrm>
          <a:prstGeom prst="rect">
            <a:avLst/>
          </a:prstGeom>
        </p:spPr>
      </p:pic>
      <p:sp>
        <p:nvSpPr>
          <p:cNvPr id="4" name="ZoneTexte 3">
            <a:extLst>
              <a:ext uri="{FF2B5EF4-FFF2-40B4-BE49-F238E27FC236}">
                <a16:creationId xmlns:a16="http://schemas.microsoft.com/office/drawing/2014/main" id="{3F449CD7-F36D-FB45-8D81-503F66B5F785}"/>
              </a:ext>
            </a:extLst>
          </p:cNvPr>
          <p:cNvSpPr txBox="1"/>
          <p:nvPr/>
        </p:nvSpPr>
        <p:spPr>
          <a:xfrm>
            <a:off x="719528" y="1364105"/>
            <a:ext cx="2403800" cy="369332"/>
          </a:xfrm>
          <a:prstGeom prst="rect">
            <a:avLst/>
          </a:prstGeom>
          <a:noFill/>
        </p:spPr>
        <p:txBody>
          <a:bodyPr wrap="none" rtlCol="0">
            <a:spAutoFit/>
          </a:bodyPr>
          <a:lstStyle/>
          <a:p>
            <a:r>
              <a:rPr lang="fr-FR" dirty="0"/>
              <a:t>Une version plus courte</a:t>
            </a:r>
          </a:p>
        </p:txBody>
      </p:sp>
    </p:spTree>
    <p:extLst>
      <p:ext uri="{BB962C8B-B14F-4D97-AF65-F5344CB8AC3E}">
        <p14:creationId xmlns:p14="http://schemas.microsoft.com/office/powerpoint/2010/main" val="26758659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9652D9E-EC4D-184E-8A2A-8DD6A9767ABF}"/>
              </a:ext>
            </a:extLst>
          </p:cNvPr>
          <p:cNvSpPr txBox="1"/>
          <p:nvPr/>
        </p:nvSpPr>
        <p:spPr>
          <a:xfrm>
            <a:off x="629587" y="1214203"/>
            <a:ext cx="11197652" cy="1200329"/>
          </a:xfrm>
          <a:prstGeom prst="rect">
            <a:avLst/>
          </a:prstGeom>
          <a:noFill/>
        </p:spPr>
        <p:txBody>
          <a:bodyPr wrap="square" rtlCol="0">
            <a:spAutoFit/>
          </a:bodyPr>
          <a:lstStyle/>
          <a:p>
            <a:r>
              <a:rPr lang="fr-FR" sz="2400" dirty="0"/>
              <a:t>Les documents de la séquence en .doc seront téléchargeables sur l’espace pédagogique</a:t>
            </a:r>
          </a:p>
          <a:p>
            <a:endParaRPr lang="fr-FR" sz="2400" dirty="0"/>
          </a:p>
          <a:p>
            <a:r>
              <a:rPr lang="fr-FR" sz="2400" dirty="0" err="1"/>
              <a:t>Zérodeconduite</a:t>
            </a:r>
            <a:r>
              <a:rPr lang="fr-FR" sz="2400" dirty="0"/>
              <a:t> présente également le film </a:t>
            </a:r>
            <a:r>
              <a:rPr lang="fr-FR" sz="2400" i="1" dirty="0" err="1"/>
              <a:t>Rafiki</a:t>
            </a:r>
            <a:endParaRPr lang="fr-FR" sz="2400" i="1" dirty="0"/>
          </a:p>
        </p:txBody>
      </p:sp>
    </p:spTree>
    <p:extLst>
      <p:ext uri="{BB962C8B-B14F-4D97-AF65-F5344CB8AC3E}">
        <p14:creationId xmlns:p14="http://schemas.microsoft.com/office/powerpoint/2010/main" val="38743211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9A40631-FF3B-D449-8C65-EA4C006A51A1}"/>
              </a:ext>
            </a:extLst>
          </p:cNvPr>
          <p:cNvPicPr>
            <a:picLocks noChangeAspect="1"/>
          </p:cNvPicPr>
          <p:nvPr/>
        </p:nvPicPr>
        <p:blipFill>
          <a:blip r:embed="rId2"/>
          <a:stretch>
            <a:fillRect/>
          </a:stretch>
        </p:blipFill>
        <p:spPr>
          <a:xfrm>
            <a:off x="1166812" y="0"/>
            <a:ext cx="9858375" cy="6858000"/>
          </a:xfrm>
          <a:prstGeom prst="rect">
            <a:avLst/>
          </a:prstGeom>
        </p:spPr>
      </p:pic>
    </p:spTree>
    <p:extLst>
      <p:ext uri="{BB962C8B-B14F-4D97-AF65-F5344CB8AC3E}">
        <p14:creationId xmlns:p14="http://schemas.microsoft.com/office/powerpoint/2010/main" val="6738787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9D02E11-1C0E-3649-9196-58479B261EBC}"/>
              </a:ext>
            </a:extLst>
          </p:cNvPr>
          <p:cNvPicPr>
            <a:picLocks noChangeAspect="1"/>
          </p:cNvPicPr>
          <p:nvPr/>
        </p:nvPicPr>
        <p:blipFill>
          <a:blip r:embed="rId2"/>
          <a:stretch>
            <a:fillRect/>
          </a:stretch>
        </p:blipFill>
        <p:spPr>
          <a:xfrm>
            <a:off x="330200" y="565150"/>
            <a:ext cx="11531600" cy="5727700"/>
          </a:xfrm>
          <a:prstGeom prst="rect">
            <a:avLst/>
          </a:prstGeom>
        </p:spPr>
      </p:pic>
    </p:spTree>
    <p:extLst>
      <p:ext uri="{BB962C8B-B14F-4D97-AF65-F5344CB8AC3E}">
        <p14:creationId xmlns:p14="http://schemas.microsoft.com/office/powerpoint/2010/main" val="8133076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0ECE2C9-A4FA-184A-BBB6-F820F311E7B3}"/>
              </a:ext>
            </a:extLst>
          </p:cNvPr>
          <p:cNvPicPr>
            <a:picLocks noChangeAspect="1"/>
          </p:cNvPicPr>
          <p:nvPr/>
        </p:nvPicPr>
        <p:blipFill>
          <a:blip r:embed="rId2"/>
          <a:stretch>
            <a:fillRect/>
          </a:stretch>
        </p:blipFill>
        <p:spPr>
          <a:xfrm>
            <a:off x="476250" y="1397000"/>
            <a:ext cx="11239500" cy="4064000"/>
          </a:xfrm>
          <a:prstGeom prst="rect">
            <a:avLst/>
          </a:prstGeom>
        </p:spPr>
      </p:pic>
    </p:spTree>
    <p:extLst>
      <p:ext uri="{BB962C8B-B14F-4D97-AF65-F5344CB8AC3E}">
        <p14:creationId xmlns:p14="http://schemas.microsoft.com/office/powerpoint/2010/main" val="14469433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C80394-1DA4-B14E-94C9-9E4B1C81CF23}"/>
              </a:ext>
            </a:extLst>
          </p:cNvPr>
          <p:cNvSpPr>
            <a:spLocks noGrp="1"/>
          </p:cNvSpPr>
          <p:nvPr>
            <p:ph type="title"/>
          </p:nvPr>
        </p:nvSpPr>
        <p:spPr/>
        <p:txBody>
          <a:bodyPr>
            <a:normAutofit/>
          </a:bodyPr>
          <a:lstStyle/>
          <a:p>
            <a:r>
              <a:rPr lang="fr-FR" sz="2800" dirty="0"/>
              <a:t>Un </a:t>
            </a:r>
            <a:r>
              <a:rPr lang="fr-FR" sz="2800" dirty="0" err="1"/>
              <a:t>Genially</a:t>
            </a:r>
            <a:r>
              <a:rPr lang="fr-FR" sz="2800" dirty="0"/>
              <a:t> en collège Mme Besnard</a:t>
            </a:r>
          </a:p>
        </p:txBody>
      </p:sp>
      <p:sp>
        <p:nvSpPr>
          <p:cNvPr id="3" name="ZoneTexte 2">
            <a:extLst>
              <a:ext uri="{FF2B5EF4-FFF2-40B4-BE49-F238E27FC236}">
                <a16:creationId xmlns:a16="http://schemas.microsoft.com/office/drawing/2014/main" id="{4C0764D2-F2AA-4E4A-B3BF-6BA1777BC87B}"/>
              </a:ext>
            </a:extLst>
          </p:cNvPr>
          <p:cNvSpPr txBox="1"/>
          <p:nvPr/>
        </p:nvSpPr>
        <p:spPr>
          <a:xfrm>
            <a:off x="1030514" y="1901371"/>
            <a:ext cx="5803961" cy="2585323"/>
          </a:xfrm>
          <a:prstGeom prst="rect">
            <a:avLst/>
          </a:prstGeom>
          <a:noFill/>
        </p:spPr>
        <p:txBody>
          <a:bodyPr wrap="none" rtlCol="0">
            <a:spAutoFit/>
          </a:bodyPr>
          <a:lstStyle/>
          <a:p>
            <a:pPr marL="285750" indent="-285750">
              <a:buFontTx/>
              <a:buChar char="-"/>
            </a:pPr>
            <a:r>
              <a:rPr lang="fr-FR" sz="2400" dirty="0"/>
              <a:t>La tâche finale</a:t>
            </a:r>
          </a:p>
          <a:p>
            <a:pPr marL="285750" indent="-285750">
              <a:buFontTx/>
              <a:buChar char="-"/>
            </a:pPr>
            <a:r>
              <a:rPr lang="fr-FR" sz="2400" dirty="0"/>
              <a:t>Des supports vidéos (sous-titrage possible)</a:t>
            </a:r>
          </a:p>
          <a:p>
            <a:pPr marL="285750" indent="-285750">
              <a:buFontTx/>
              <a:buChar char="-"/>
            </a:pPr>
            <a:r>
              <a:rPr lang="fr-FR" sz="2400" dirty="0"/>
              <a:t>Une </a:t>
            </a:r>
            <a:r>
              <a:rPr lang="fr-FR" sz="2400" dirty="0" err="1"/>
              <a:t>quizlet</a:t>
            </a:r>
            <a:r>
              <a:rPr lang="fr-FR" sz="2400" dirty="0"/>
              <a:t> en  lien avec la vidéo</a:t>
            </a:r>
          </a:p>
          <a:p>
            <a:pPr marL="285750" indent="-285750">
              <a:buFontTx/>
              <a:buChar char="-"/>
            </a:pPr>
            <a:r>
              <a:rPr lang="fr-FR" sz="2400" dirty="0"/>
              <a:t>Le développement des savoirs et des ACL</a:t>
            </a:r>
          </a:p>
          <a:p>
            <a:endParaRPr lang="fr-FR" sz="2400" dirty="0"/>
          </a:p>
          <a:p>
            <a:pPr marL="285750" indent="-285750">
              <a:buFontTx/>
              <a:buChar char="-"/>
            </a:pPr>
            <a:r>
              <a:rPr lang="fr-FR" dirty="0">
                <a:hlinkClick r:id="rId2"/>
              </a:rPr>
              <a:t>https://view.genial.ly/5ec7ce2c9330ad0d7cd6c12d</a:t>
            </a:r>
            <a:endParaRPr lang="fr-FR" dirty="0"/>
          </a:p>
          <a:p>
            <a:pPr marL="285750" indent="-285750">
              <a:buFontTx/>
              <a:buChar char="-"/>
            </a:pPr>
            <a:endParaRPr lang="fr-FR" sz="2400" dirty="0"/>
          </a:p>
        </p:txBody>
      </p:sp>
      <p:sp>
        <p:nvSpPr>
          <p:cNvPr id="5" name="ZoneTexte 4">
            <a:extLst>
              <a:ext uri="{FF2B5EF4-FFF2-40B4-BE49-F238E27FC236}">
                <a16:creationId xmlns:a16="http://schemas.microsoft.com/office/drawing/2014/main" id="{BC0A3151-A40C-264B-BFD9-17C4125456F8}"/>
              </a:ext>
            </a:extLst>
          </p:cNvPr>
          <p:cNvSpPr txBox="1"/>
          <p:nvPr/>
        </p:nvSpPr>
        <p:spPr>
          <a:xfrm>
            <a:off x="1016000" y="4122057"/>
            <a:ext cx="7612084" cy="646331"/>
          </a:xfrm>
          <a:prstGeom prst="rect">
            <a:avLst/>
          </a:prstGeom>
          <a:noFill/>
        </p:spPr>
        <p:txBody>
          <a:bodyPr wrap="none" rtlCol="0">
            <a:spAutoFit/>
          </a:bodyPr>
          <a:lstStyle/>
          <a:p>
            <a:r>
              <a:rPr lang="fr-FR" dirty="0">
                <a:hlinkClick r:id="rId3"/>
              </a:rPr>
              <a:t>https://view.genial.ly/5ec7ce2c9330ad0d7cd6c12d/interactive-content-may-17</a:t>
            </a:r>
            <a:endParaRPr lang="fr-FR" dirty="0"/>
          </a:p>
          <a:p>
            <a:endParaRPr lang="fr-FR" dirty="0"/>
          </a:p>
        </p:txBody>
      </p:sp>
      <p:sp>
        <p:nvSpPr>
          <p:cNvPr id="4" name="ZoneTexte 3">
            <a:extLst>
              <a:ext uri="{FF2B5EF4-FFF2-40B4-BE49-F238E27FC236}">
                <a16:creationId xmlns:a16="http://schemas.microsoft.com/office/drawing/2014/main" id="{CD54C22F-C2FA-C946-B920-CA32728771D2}"/>
              </a:ext>
            </a:extLst>
          </p:cNvPr>
          <p:cNvSpPr txBox="1"/>
          <p:nvPr/>
        </p:nvSpPr>
        <p:spPr>
          <a:xfrm>
            <a:off x="619932" y="4768388"/>
            <a:ext cx="6421946" cy="1569660"/>
          </a:xfrm>
          <a:prstGeom prst="rect">
            <a:avLst/>
          </a:prstGeom>
          <a:noFill/>
        </p:spPr>
        <p:txBody>
          <a:bodyPr wrap="square" rtlCol="0">
            <a:spAutoFit/>
          </a:bodyPr>
          <a:lstStyle/>
          <a:p>
            <a:r>
              <a:rPr lang="fr-FR" sz="2400" dirty="0"/>
              <a:t>Au collège, penser aux présupposés habituels:</a:t>
            </a:r>
          </a:p>
          <a:p>
            <a:pPr marL="342900" indent="-342900">
              <a:buFontTx/>
              <a:buChar char="-"/>
            </a:pPr>
            <a:r>
              <a:rPr lang="fr-FR" sz="2400" dirty="0" err="1"/>
              <a:t>Your</a:t>
            </a:r>
            <a:r>
              <a:rPr lang="fr-FR" sz="2400" dirty="0"/>
              <a:t> </a:t>
            </a:r>
            <a:r>
              <a:rPr lang="fr-FR" sz="2400" dirty="0" err="1"/>
              <a:t>mother</a:t>
            </a:r>
            <a:r>
              <a:rPr lang="fr-FR" sz="2400" dirty="0"/>
              <a:t>/ </a:t>
            </a:r>
            <a:r>
              <a:rPr lang="fr-FR" sz="2400" dirty="0" err="1"/>
              <a:t>your</a:t>
            </a:r>
            <a:r>
              <a:rPr lang="fr-FR" sz="2400" dirty="0"/>
              <a:t> </a:t>
            </a:r>
            <a:r>
              <a:rPr lang="fr-FR" sz="2400" dirty="0" err="1"/>
              <a:t>father</a:t>
            </a:r>
            <a:endParaRPr lang="fr-FR" sz="2400" dirty="0"/>
          </a:p>
          <a:p>
            <a:pPr marL="342900" indent="-342900">
              <a:buFontTx/>
              <a:buChar char="-"/>
            </a:pPr>
            <a:r>
              <a:rPr lang="fr-FR" sz="2400" dirty="0"/>
              <a:t>Aux images attribuées aux parents</a:t>
            </a:r>
          </a:p>
          <a:p>
            <a:pPr marL="342900" indent="-342900">
              <a:buFontTx/>
              <a:buChar char="-"/>
            </a:pPr>
            <a:r>
              <a:rPr lang="fr-FR" sz="2400" dirty="0"/>
              <a:t>L’arbre de la famille</a:t>
            </a:r>
          </a:p>
        </p:txBody>
      </p:sp>
    </p:spTree>
    <p:extLst>
      <p:ext uri="{BB962C8B-B14F-4D97-AF65-F5344CB8AC3E}">
        <p14:creationId xmlns:p14="http://schemas.microsoft.com/office/powerpoint/2010/main" val="38261645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25FBDFD-7D70-7042-89BE-AF6E37AA39CF}"/>
              </a:ext>
            </a:extLst>
          </p:cNvPr>
          <p:cNvPicPr>
            <a:picLocks noChangeAspect="1"/>
          </p:cNvPicPr>
          <p:nvPr/>
        </p:nvPicPr>
        <p:blipFill>
          <a:blip r:embed="rId2"/>
          <a:stretch>
            <a:fillRect/>
          </a:stretch>
        </p:blipFill>
        <p:spPr>
          <a:xfrm>
            <a:off x="1155700" y="831850"/>
            <a:ext cx="9880600" cy="5194300"/>
          </a:xfrm>
          <a:prstGeom prst="rect">
            <a:avLst/>
          </a:prstGeom>
        </p:spPr>
      </p:pic>
    </p:spTree>
    <p:extLst>
      <p:ext uri="{BB962C8B-B14F-4D97-AF65-F5344CB8AC3E}">
        <p14:creationId xmlns:p14="http://schemas.microsoft.com/office/powerpoint/2010/main" val="7761014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1E3EDE3-2A87-C248-9D99-A54B602B3E2C}"/>
              </a:ext>
            </a:extLst>
          </p:cNvPr>
          <p:cNvPicPr>
            <a:picLocks noChangeAspect="1"/>
          </p:cNvPicPr>
          <p:nvPr/>
        </p:nvPicPr>
        <p:blipFill>
          <a:blip r:embed="rId2"/>
          <a:stretch>
            <a:fillRect/>
          </a:stretch>
        </p:blipFill>
        <p:spPr>
          <a:xfrm>
            <a:off x="1168400" y="1822450"/>
            <a:ext cx="9855200" cy="3213100"/>
          </a:xfrm>
          <a:prstGeom prst="rect">
            <a:avLst/>
          </a:prstGeom>
        </p:spPr>
      </p:pic>
    </p:spTree>
    <p:extLst>
      <p:ext uri="{BB962C8B-B14F-4D97-AF65-F5344CB8AC3E}">
        <p14:creationId xmlns:p14="http://schemas.microsoft.com/office/powerpoint/2010/main" val="34484522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1AC9BA1-F3D7-F74A-9195-E3014DCA08DD}"/>
              </a:ext>
            </a:extLst>
          </p:cNvPr>
          <p:cNvPicPr>
            <a:picLocks noChangeAspect="1"/>
          </p:cNvPicPr>
          <p:nvPr/>
        </p:nvPicPr>
        <p:blipFill>
          <a:blip r:embed="rId2"/>
          <a:stretch>
            <a:fillRect/>
          </a:stretch>
        </p:blipFill>
        <p:spPr>
          <a:xfrm>
            <a:off x="990600" y="1517650"/>
            <a:ext cx="10210800" cy="3822700"/>
          </a:xfrm>
          <a:prstGeom prst="rect">
            <a:avLst/>
          </a:prstGeom>
        </p:spPr>
      </p:pic>
    </p:spTree>
    <p:extLst>
      <p:ext uri="{BB962C8B-B14F-4D97-AF65-F5344CB8AC3E}">
        <p14:creationId xmlns:p14="http://schemas.microsoft.com/office/powerpoint/2010/main" val="17886262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CA7F119-F04D-DF49-9700-88587BB0E5A4}"/>
              </a:ext>
            </a:extLst>
          </p:cNvPr>
          <p:cNvPicPr>
            <a:picLocks noChangeAspect="1"/>
          </p:cNvPicPr>
          <p:nvPr/>
        </p:nvPicPr>
        <p:blipFill>
          <a:blip r:embed="rId2"/>
          <a:stretch>
            <a:fillRect/>
          </a:stretch>
        </p:blipFill>
        <p:spPr>
          <a:xfrm>
            <a:off x="62552" y="0"/>
            <a:ext cx="5467391" cy="3107292"/>
          </a:xfrm>
          <a:prstGeom prst="rect">
            <a:avLst/>
          </a:prstGeom>
        </p:spPr>
      </p:pic>
      <p:pic>
        <p:nvPicPr>
          <p:cNvPr id="5" name="Image 4">
            <a:extLst>
              <a:ext uri="{FF2B5EF4-FFF2-40B4-BE49-F238E27FC236}">
                <a16:creationId xmlns:a16="http://schemas.microsoft.com/office/drawing/2014/main" id="{0BB84E36-C07A-B64D-B389-908B092EFDA4}"/>
              </a:ext>
            </a:extLst>
          </p:cNvPr>
          <p:cNvPicPr>
            <a:picLocks noChangeAspect="1"/>
          </p:cNvPicPr>
          <p:nvPr/>
        </p:nvPicPr>
        <p:blipFill>
          <a:blip r:embed="rId3"/>
          <a:stretch>
            <a:fillRect/>
          </a:stretch>
        </p:blipFill>
        <p:spPr>
          <a:xfrm>
            <a:off x="19081" y="3715656"/>
            <a:ext cx="5568902" cy="3142343"/>
          </a:xfrm>
          <a:prstGeom prst="rect">
            <a:avLst/>
          </a:prstGeom>
        </p:spPr>
      </p:pic>
      <p:pic>
        <p:nvPicPr>
          <p:cNvPr id="6" name="Image 5">
            <a:extLst>
              <a:ext uri="{FF2B5EF4-FFF2-40B4-BE49-F238E27FC236}">
                <a16:creationId xmlns:a16="http://schemas.microsoft.com/office/drawing/2014/main" id="{2A27C61C-C13C-FB48-B44D-EB4120AB464B}"/>
              </a:ext>
            </a:extLst>
          </p:cNvPr>
          <p:cNvPicPr>
            <a:picLocks noChangeAspect="1"/>
          </p:cNvPicPr>
          <p:nvPr/>
        </p:nvPicPr>
        <p:blipFill>
          <a:blip r:embed="rId4"/>
          <a:stretch>
            <a:fillRect/>
          </a:stretch>
        </p:blipFill>
        <p:spPr>
          <a:xfrm>
            <a:off x="6226630" y="1689315"/>
            <a:ext cx="5965370" cy="3384412"/>
          </a:xfrm>
          <a:prstGeom prst="rect">
            <a:avLst/>
          </a:prstGeom>
        </p:spPr>
      </p:pic>
    </p:spTree>
    <p:extLst>
      <p:ext uri="{BB962C8B-B14F-4D97-AF65-F5344CB8AC3E}">
        <p14:creationId xmlns:p14="http://schemas.microsoft.com/office/powerpoint/2010/main" val="26080216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A4DC7402-120B-4744-8C90-4ED4B6FC4232}"/>
              </a:ext>
            </a:extLst>
          </p:cNvPr>
          <p:cNvPicPr>
            <a:picLocks noChangeAspect="1"/>
          </p:cNvPicPr>
          <p:nvPr/>
        </p:nvPicPr>
        <p:blipFill>
          <a:blip r:embed="rId2"/>
          <a:stretch>
            <a:fillRect/>
          </a:stretch>
        </p:blipFill>
        <p:spPr>
          <a:xfrm>
            <a:off x="365226" y="0"/>
            <a:ext cx="11826774" cy="6858000"/>
          </a:xfrm>
          <a:prstGeom prst="rect">
            <a:avLst/>
          </a:prstGeom>
        </p:spPr>
      </p:pic>
    </p:spTree>
    <p:extLst>
      <p:ext uri="{BB962C8B-B14F-4D97-AF65-F5344CB8AC3E}">
        <p14:creationId xmlns:p14="http://schemas.microsoft.com/office/powerpoint/2010/main" val="15477874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1AC9F63-BEDE-6A4D-906C-A230450911CB}"/>
              </a:ext>
            </a:extLst>
          </p:cNvPr>
          <p:cNvPicPr>
            <a:picLocks noChangeAspect="1"/>
          </p:cNvPicPr>
          <p:nvPr/>
        </p:nvPicPr>
        <p:blipFill>
          <a:blip r:embed="rId2"/>
          <a:stretch>
            <a:fillRect/>
          </a:stretch>
        </p:blipFill>
        <p:spPr>
          <a:xfrm>
            <a:off x="0" y="352191"/>
            <a:ext cx="9696893" cy="4894273"/>
          </a:xfrm>
          <a:prstGeom prst="rect">
            <a:avLst/>
          </a:prstGeom>
        </p:spPr>
      </p:pic>
      <p:sp>
        <p:nvSpPr>
          <p:cNvPr id="4" name="ZoneTexte 3">
            <a:extLst>
              <a:ext uri="{FF2B5EF4-FFF2-40B4-BE49-F238E27FC236}">
                <a16:creationId xmlns:a16="http://schemas.microsoft.com/office/drawing/2014/main" id="{139623C0-F3C5-9044-A93E-FCE4E9297D0D}"/>
              </a:ext>
            </a:extLst>
          </p:cNvPr>
          <p:cNvSpPr txBox="1"/>
          <p:nvPr/>
        </p:nvSpPr>
        <p:spPr>
          <a:xfrm>
            <a:off x="5209953" y="6018028"/>
            <a:ext cx="2536272" cy="369332"/>
          </a:xfrm>
          <a:prstGeom prst="rect">
            <a:avLst/>
          </a:prstGeom>
          <a:noFill/>
        </p:spPr>
        <p:txBody>
          <a:bodyPr wrap="none" rtlCol="0">
            <a:spAutoFit/>
          </a:bodyPr>
          <a:lstStyle/>
          <a:p>
            <a:r>
              <a:rPr lang="fr-FR" dirty="0"/>
              <a:t>Des dessins, des vidéos…</a:t>
            </a:r>
          </a:p>
        </p:txBody>
      </p:sp>
    </p:spTree>
    <p:extLst>
      <p:ext uri="{BB962C8B-B14F-4D97-AF65-F5344CB8AC3E}">
        <p14:creationId xmlns:p14="http://schemas.microsoft.com/office/powerpoint/2010/main" val="13453501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9685BDE-0CB3-AE4B-9B48-E3A6F4D35BB1}"/>
              </a:ext>
            </a:extLst>
          </p:cNvPr>
          <p:cNvPicPr>
            <a:picLocks noChangeAspect="1"/>
          </p:cNvPicPr>
          <p:nvPr/>
        </p:nvPicPr>
        <p:blipFill>
          <a:blip r:embed="rId2"/>
          <a:stretch>
            <a:fillRect/>
          </a:stretch>
        </p:blipFill>
        <p:spPr>
          <a:xfrm>
            <a:off x="137509" y="3715656"/>
            <a:ext cx="5460374" cy="3142343"/>
          </a:xfrm>
          <a:prstGeom prst="rect">
            <a:avLst/>
          </a:prstGeom>
        </p:spPr>
      </p:pic>
      <p:pic>
        <p:nvPicPr>
          <p:cNvPr id="5" name="Image 4">
            <a:extLst>
              <a:ext uri="{FF2B5EF4-FFF2-40B4-BE49-F238E27FC236}">
                <a16:creationId xmlns:a16="http://schemas.microsoft.com/office/drawing/2014/main" id="{C5EBDA19-7A10-A445-833C-3FFA9235077C}"/>
              </a:ext>
            </a:extLst>
          </p:cNvPr>
          <p:cNvPicPr>
            <a:picLocks noChangeAspect="1"/>
          </p:cNvPicPr>
          <p:nvPr/>
        </p:nvPicPr>
        <p:blipFill>
          <a:blip r:embed="rId3"/>
          <a:stretch>
            <a:fillRect/>
          </a:stretch>
        </p:blipFill>
        <p:spPr>
          <a:xfrm>
            <a:off x="5547992" y="240249"/>
            <a:ext cx="6644007" cy="3475408"/>
          </a:xfrm>
          <a:prstGeom prst="rect">
            <a:avLst/>
          </a:prstGeom>
        </p:spPr>
      </p:pic>
      <p:pic>
        <p:nvPicPr>
          <p:cNvPr id="7" name="Image 6">
            <a:extLst>
              <a:ext uri="{FF2B5EF4-FFF2-40B4-BE49-F238E27FC236}">
                <a16:creationId xmlns:a16="http://schemas.microsoft.com/office/drawing/2014/main" id="{F8CA82C5-3D9A-B342-A4D8-00C693DEBD40}"/>
              </a:ext>
            </a:extLst>
          </p:cNvPr>
          <p:cNvPicPr>
            <a:picLocks noChangeAspect="1"/>
          </p:cNvPicPr>
          <p:nvPr/>
        </p:nvPicPr>
        <p:blipFill>
          <a:blip r:embed="rId4"/>
          <a:stretch>
            <a:fillRect/>
          </a:stretch>
        </p:blipFill>
        <p:spPr>
          <a:xfrm>
            <a:off x="331240" y="542766"/>
            <a:ext cx="5216752" cy="2870373"/>
          </a:xfrm>
          <a:prstGeom prst="rect">
            <a:avLst/>
          </a:prstGeom>
        </p:spPr>
      </p:pic>
    </p:spTree>
    <p:extLst>
      <p:ext uri="{BB962C8B-B14F-4D97-AF65-F5344CB8AC3E}">
        <p14:creationId xmlns:p14="http://schemas.microsoft.com/office/powerpoint/2010/main" val="25478177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7EF49F6-6147-3343-8F8A-3E1AF14225BE}"/>
              </a:ext>
            </a:extLst>
          </p:cNvPr>
          <p:cNvPicPr>
            <a:picLocks noChangeAspect="1"/>
          </p:cNvPicPr>
          <p:nvPr/>
        </p:nvPicPr>
        <p:blipFill>
          <a:blip r:embed="rId2"/>
          <a:stretch>
            <a:fillRect/>
          </a:stretch>
        </p:blipFill>
        <p:spPr>
          <a:xfrm>
            <a:off x="0" y="292090"/>
            <a:ext cx="12192000" cy="6273819"/>
          </a:xfrm>
          <a:prstGeom prst="rect">
            <a:avLst/>
          </a:prstGeom>
        </p:spPr>
      </p:pic>
    </p:spTree>
    <p:extLst>
      <p:ext uri="{BB962C8B-B14F-4D97-AF65-F5344CB8AC3E}">
        <p14:creationId xmlns:p14="http://schemas.microsoft.com/office/powerpoint/2010/main" val="15332294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7384C942-4E5F-284B-AD41-B3A4A7B55F5D}"/>
              </a:ext>
            </a:extLst>
          </p:cNvPr>
          <p:cNvPicPr>
            <a:picLocks noChangeAspect="1"/>
          </p:cNvPicPr>
          <p:nvPr/>
        </p:nvPicPr>
        <p:blipFill>
          <a:blip r:embed="rId2"/>
          <a:stretch>
            <a:fillRect/>
          </a:stretch>
        </p:blipFill>
        <p:spPr>
          <a:xfrm>
            <a:off x="333829" y="3932620"/>
            <a:ext cx="5018295" cy="2833913"/>
          </a:xfrm>
          <a:prstGeom prst="rect">
            <a:avLst/>
          </a:prstGeom>
        </p:spPr>
      </p:pic>
      <p:pic>
        <p:nvPicPr>
          <p:cNvPr id="4" name="Image 3">
            <a:extLst>
              <a:ext uri="{FF2B5EF4-FFF2-40B4-BE49-F238E27FC236}">
                <a16:creationId xmlns:a16="http://schemas.microsoft.com/office/drawing/2014/main" id="{74C810AC-789F-1148-8E2A-D2EA66C2D9A0}"/>
              </a:ext>
            </a:extLst>
          </p:cNvPr>
          <p:cNvPicPr>
            <a:picLocks noChangeAspect="1"/>
          </p:cNvPicPr>
          <p:nvPr/>
        </p:nvPicPr>
        <p:blipFill>
          <a:blip r:embed="rId3"/>
          <a:stretch>
            <a:fillRect/>
          </a:stretch>
        </p:blipFill>
        <p:spPr>
          <a:xfrm>
            <a:off x="333829" y="551543"/>
            <a:ext cx="5018295" cy="2769323"/>
          </a:xfrm>
          <a:prstGeom prst="rect">
            <a:avLst/>
          </a:prstGeom>
        </p:spPr>
      </p:pic>
      <p:pic>
        <p:nvPicPr>
          <p:cNvPr id="6" name="Image 5">
            <a:extLst>
              <a:ext uri="{FF2B5EF4-FFF2-40B4-BE49-F238E27FC236}">
                <a16:creationId xmlns:a16="http://schemas.microsoft.com/office/drawing/2014/main" id="{399AC6BD-356D-DD45-9812-8220A6FA27A8}"/>
              </a:ext>
            </a:extLst>
          </p:cNvPr>
          <p:cNvPicPr>
            <a:picLocks noChangeAspect="1"/>
          </p:cNvPicPr>
          <p:nvPr/>
        </p:nvPicPr>
        <p:blipFill>
          <a:blip r:embed="rId4"/>
          <a:stretch>
            <a:fillRect/>
          </a:stretch>
        </p:blipFill>
        <p:spPr>
          <a:xfrm>
            <a:off x="6991388" y="3919221"/>
            <a:ext cx="5200611" cy="2847312"/>
          </a:xfrm>
          <a:prstGeom prst="rect">
            <a:avLst/>
          </a:prstGeom>
        </p:spPr>
      </p:pic>
      <p:sp>
        <p:nvSpPr>
          <p:cNvPr id="7" name="ZoneTexte 6">
            <a:extLst>
              <a:ext uri="{FF2B5EF4-FFF2-40B4-BE49-F238E27FC236}">
                <a16:creationId xmlns:a16="http://schemas.microsoft.com/office/drawing/2014/main" id="{DCF48E9E-E218-BA42-B10A-D267C6482458}"/>
              </a:ext>
            </a:extLst>
          </p:cNvPr>
          <p:cNvSpPr txBox="1"/>
          <p:nvPr/>
        </p:nvSpPr>
        <p:spPr>
          <a:xfrm>
            <a:off x="7485321" y="1339702"/>
            <a:ext cx="4366452" cy="1477328"/>
          </a:xfrm>
          <a:prstGeom prst="rect">
            <a:avLst/>
          </a:prstGeom>
          <a:noFill/>
        </p:spPr>
        <p:txBody>
          <a:bodyPr wrap="none" rtlCol="0">
            <a:spAutoFit/>
          </a:bodyPr>
          <a:lstStyle/>
          <a:p>
            <a:r>
              <a:rPr lang="fr-FR" dirty="0"/>
              <a:t>Des projets pluridisciplinaires sont possibles:</a:t>
            </a:r>
          </a:p>
          <a:p>
            <a:pPr marL="285750" indent="-285750">
              <a:buFontTx/>
              <a:buChar char="-"/>
            </a:pPr>
            <a:r>
              <a:rPr lang="fr-FR" dirty="0" err="1"/>
              <a:t>Interlangue</a:t>
            </a:r>
            <a:endParaRPr lang="fr-FR" dirty="0"/>
          </a:p>
          <a:p>
            <a:pPr marL="285750" indent="-285750">
              <a:buFontTx/>
              <a:buChar char="-"/>
            </a:pPr>
            <a:r>
              <a:rPr lang="fr-FR" dirty="0"/>
              <a:t>EPS</a:t>
            </a:r>
          </a:p>
          <a:p>
            <a:pPr marL="285750" indent="-285750">
              <a:buFontTx/>
              <a:buChar char="-"/>
            </a:pPr>
            <a:r>
              <a:rPr lang="fr-FR" dirty="0"/>
              <a:t>Art plastique</a:t>
            </a:r>
          </a:p>
          <a:p>
            <a:pPr marL="285750" indent="-285750">
              <a:buFontTx/>
              <a:buChar char="-"/>
            </a:pPr>
            <a:r>
              <a:rPr lang="fr-FR" dirty="0"/>
              <a:t>etc.</a:t>
            </a:r>
          </a:p>
        </p:txBody>
      </p:sp>
    </p:spTree>
    <p:extLst>
      <p:ext uri="{BB962C8B-B14F-4D97-AF65-F5344CB8AC3E}">
        <p14:creationId xmlns:p14="http://schemas.microsoft.com/office/powerpoint/2010/main" val="17408305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D4AC06B7-8EBF-1B45-ACB0-880A50F4002A}"/>
              </a:ext>
            </a:extLst>
          </p:cNvPr>
          <p:cNvPicPr>
            <a:picLocks noChangeAspect="1"/>
          </p:cNvPicPr>
          <p:nvPr/>
        </p:nvPicPr>
        <p:blipFill>
          <a:blip r:embed="rId2"/>
          <a:stretch>
            <a:fillRect/>
          </a:stretch>
        </p:blipFill>
        <p:spPr>
          <a:xfrm>
            <a:off x="36459" y="0"/>
            <a:ext cx="12119081" cy="6858000"/>
          </a:xfrm>
          <a:prstGeom prst="rect">
            <a:avLst/>
          </a:prstGeom>
        </p:spPr>
      </p:pic>
    </p:spTree>
    <p:extLst>
      <p:ext uri="{BB962C8B-B14F-4D97-AF65-F5344CB8AC3E}">
        <p14:creationId xmlns:p14="http://schemas.microsoft.com/office/powerpoint/2010/main" val="32556291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980BF2D-6610-E248-85FC-36845A6D685E}"/>
              </a:ext>
            </a:extLst>
          </p:cNvPr>
          <p:cNvPicPr>
            <a:picLocks noChangeAspect="1"/>
          </p:cNvPicPr>
          <p:nvPr/>
        </p:nvPicPr>
        <p:blipFill>
          <a:blip r:embed="rId2"/>
          <a:stretch>
            <a:fillRect/>
          </a:stretch>
        </p:blipFill>
        <p:spPr>
          <a:xfrm>
            <a:off x="457200" y="228600"/>
            <a:ext cx="11277600" cy="6400800"/>
          </a:xfrm>
          <a:prstGeom prst="rect">
            <a:avLst/>
          </a:prstGeom>
        </p:spPr>
      </p:pic>
    </p:spTree>
    <p:extLst>
      <p:ext uri="{BB962C8B-B14F-4D97-AF65-F5344CB8AC3E}">
        <p14:creationId xmlns:p14="http://schemas.microsoft.com/office/powerpoint/2010/main" val="22817959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93FEAA-71CD-FD40-AFF4-C56AA4DE3D8B}"/>
              </a:ext>
            </a:extLst>
          </p:cNvPr>
          <p:cNvSpPr>
            <a:spLocks noGrp="1"/>
          </p:cNvSpPr>
          <p:nvPr>
            <p:ph type="title"/>
          </p:nvPr>
        </p:nvSpPr>
        <p:spPr/>
        <p:txBody>
          <a:bodyPr>
            <a:normAutofit/>
          </a:bodyPr>
          <a:lstStyle/>
          <a:p>
            <a:r>
              <a:rPr lang="fr-FR" sz="3600" dirty="0"/>
              <a:t>Séquence ETLV Mme Langlais</a:t>
            </a:r>
          </a:p>
        </p:txBody>
      </p:sp>
      <p:sp>
        <p:nvSpPr>
          <p:cNvPr id="3" name="ZoneTexte 2">
            <a:extLst>
              <a:ext uri="{FF2B5EF4-FFF2-40B4-BE49-F238E27FC236}">
                <a16:creationId xmlns:a16="http://schemas.microsoft.com/office/drawing/2014/main" id="{6ADFEF0E-D363-4140-A2E3-0A3A23E56696}"/>
              </a:ext>
            </a:extLst>
          </p:cNvPr>
          <p:cNvSpPr txBox="1"/>
          <p:nvPr/>
        </p:nvSpPr>
        <p:spPr>
          <a:xfrm>
            <a:off x="720436" y="1690689"/>
            <a:ext cx="10633364" cy="4524315"/>
          </a:xfrm>
          <a:prstGeom prst="rect">
            <a:avLst/>
          </a:prstGeom>
          <a:noFill/>
        </p:spPr>
        <p:txBody>
          <a:bodyPr wrap="square" rtlCol="0">
            <a:spAutoFit/>
          </a:bodyPr>
          <a:lstStyle/>
          <a:p>
            <a:r>
              <a:rPr lang="fr-FR" sz="2400" dirty="0"/>
              <a:t>Une séquence réalisée sur « </a:t>
            </a:r>
            <a:r>
              <a:rPr lang="fr-FR" sz="2400" dirty="0" err="1"/>
              <a:t>Diversity</a:t>
            </a:r>
            <a:r>
              <a:rPr lang="fr-FR" sz="2400" dirty="0"/>
              <a:t> and Inclusion » en TST2S avec les collègues de sciences sanitaire et sociale. </a:t>
            </a:r>
          </a:p>
          <a:p>
            <a:endParaRPr lang="fr-FR" sz="2400" dirty="0"/>
          </a:p>
          <a:p>
            <a:r>
              <a:rPr lang="fr-FR" sz="2400" dirty="0"/>
              <a:t>Nous avons travaillé sur l'évolution de la poupée Barbie, avec ses derniers avatars, dont certains sont transgenres. Et cela a donné lieu à des productions très intéressantes des élèves - ils devaient dessiner leur "poupée inclusive", raconter l'histoire derrière le personnage, et expliquer le rôle éducatif du jouet. </a:t>
            </a:r>
            <a:r>
              <a:rPr lang="fr-FR" sz="2400" dirty="0">
                <a:solidFill>
                  <a:srgbClr val="FF0000"/>
                </a:solidFill>
              </a:rPr>
              <a:t>Les discriminations contre les LGBTQ+ ne sont abordées que comme des discriminations parmi d'autres, notamment par rapport à une norme des corps. </a:t>
            </a:r>
          </a:p>
          <a:p>
            <a:endParaRPr lang="fr-FR" dirty="0"/>
          </a:p>
          <a:p>
            <a:r>
              <a:rPr lang="fr-FR" dirty="0"/>
              <a:t>Les élèves ont produit des poupées avec toutes sortes de corps (petit, handicapé, en fauteuil ...), </a:t>
            </a:r>
            <a:r>
              <a:rPr lang="fr-FR" dirty="0">
                <a:solidFill>
                  <a:srgbClr val="FF0000"/>
                </a:solidFill>
              </a:rPr>
              <a:t>des poupées non </a:t>
            </a:r>
            <a:r>
              <a:rPr lang="fr-FR" dirty="0" err="1">
                <a:solidFill>
                  <a:srgbClr val="FF0000"/>
                </a:solidFill>
              </a:rPr>
              <a:t>genrées</a:t>
            </a:r>
            <a:r>
              <a:rPr lang="fr-FR" dirty="0">
                <a:solidFill>
                  <a:srgbClr val="FF0000"/>
                </a:solidFill>
              </a:rPr>
              <a:t> </a:t>
            </a:r>
            <a:r>
              <a:rPr lang="fr-FR" dirty="0"/>
              <a:t>avec une version de vêtements féminins, une version masculine (les pièces étaient découpées, à disposer sur la poupée). Il y avait un personnage en robe, très féminin, qui était </a:t>
            </a:r>
            <a:r>
              <a:rPr lang="fr-FR" dirty="0">
                <a:solidFill>
                  <a:srgbClr val="FF0000"/>
                </a:solidFill>
              </a:rPr>
              <a:t>transgenre</a:t>
            </a:r>
            <a:r>
              <a:rPr lang="fr-FR" dirty="0"/>
              <a:t>. </a:t>
            </a:r>
            <a:endParaRPr lang="fr-FR" sz="2400" dirty="0">
              <a:solidFill>
                <a:srgbClr val="FF0000"/>
              </a:solidFill>
            </a:endParaRPr>
          </a:p>
        </p:txBody>
      </p:sp>
    </p:spTree>
    <p:extLst>
      <p:ext uri="{BB962C8B-B14F-4D97-AF65-F5344CB8AC3E}">
        <p14:creationId xmlns:p14="http://schemas.microsoft.com/office/powerpoint/2010/main" val="1966973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3ED8850D-FA3A-C648-8364-9843319B520A}"/>
              </a:ext>
            </a:extLst>
          </p:cNvPr>
          <p:cNvSpPr txBox="1"/>
          <p:nvPr/>
        </p:nvSpPr>
        <p:spPr>
          <a:xfrm>
            <a:off x="538845" y="1681843"/>
            <a:ext cx="10140042" cy="4893647"/>
          </a:xfrm>
          <a:prstGeom prst="rect">
            <a:avLst/>
          </a:prstGeom>
          <a:noFill/>
        </p:spPr>
        <p:txBody>
          <a:bodyPr wrap="square" rtlCol="0">
            <a:spAutoFit/>
          </a:bodyPr>
          <a:lstStyle/>
          <a:p>
            <a:r>
              <a:rPr lang="fr-FR" sz="2400" dirty="0"/>
              <a:t>Les enseignants de Sciences Sanitaire et Sociale ont participé à la réflexion et à la recherche de documents sur:</a:t>
            </a:r>
          </a:p>
          <a:p>
            <a:pPr marL="342900" indent="-342900">
              <a:buFontTx/>
              <a:buChar char="-"/>
            </a:pPr>
            <a:r>
              <a:rPr lang="fr-FR" sz="2400" dirty="0"/>
              <a:t>la diversité (quels types de différences?)</a:t>
            </a:r>
          </a:p>
          <a:p>
            <a:pPr marL="342900" indent="-342900">
              <a:buFontTx/>
              <a:buChar char="-"/>
            </a:pPr>
            <a:r>
              <a:rPr lang="fr-FR" sz="2400" dirty="0"/>
              <a:t>l'inclusion (différence entre intégration, inclusion et assimilation par ex : dans une des vidéos on voit clairement que les employés sont assimilés mais non inclus puisque leurs différences sont niées)</a:t>
            </a:r>
          </a:p>
          <a:p>
            <a:pPr marL="342900" indent="-342900">
              <a:buFontTx/>
              <a:buChar char="-"/>
            </a:pPr>
            <a:r>
              <a:rPr lang="fr-FR" sz="2400" dirty="0"/>
              <a:t>la problématique du genre </a:t>
            </a:r>
          </a:p>
          <a:p>
            <a:endParaRPr lang="fr-FR" sz="2400" dirty="0"/>
          </a:p>
          <a:p>
            <a:r>
              <a:rPr lang="fr-FR" dirty="0"/>
              <a:t> Mme Langlais souligne l’importance de « la notion de norme et le processus de socialisation (avec la dernière vidéo étudiée en ETLV) ». Son collègue a remarqué que les poupées / figurines des élèves reflétaient assez bien leurs propres questionnements sur leur identité. C'était révélateur de leurs personnalité en devenir.</a:t>
            </a:r>
            <a:endParaRPr lang="fr-FR" sz="2400" dirty="0"/>
          </a:p>
          <a:p>
            <a:endParaRPr lang="fr-FR" sz="2400" dirty="0"/>
          </a:p>
          <a:p>
            <a:r>
              <a:rPr lang="fr-FR" sz="2400" dirty="0"/>
              <a:t>Ils ont également </a:t>
            </a:r>
            <a:r>
              <a:rPr lang="fr-FR" sz="2400" dirty="0" err="1"/>
              <a:t>co</a:t>
            </a:r>
            <a:r>
              <a:rPr lang="fr-FR" sz="2400" dirty="0"/>
              <a:t>-animé et </a:t>
            </a:r>
            <a:r>
              <a:rPr lang="fr-FR" sz="2400" dirty="0" err="1"/>
              <a:t>co</a:t>
            </a:r>
            <a:r>
              <a:rPr lang="fr-FR" sz="2400" dirty="0"/>
              <a:t>-évalué la TF.</a:t>
            </a:r>
          </a:p>
        </p:txBody>
      </p:sp>
    </p:spTree>
    <p:extLst>
      <p:ext uri="{BB962C8B-B14F-4D97-AF65-F5344CB8AC3E}">
        <p14:creationId xmlns:p14="http://schemas.microsoft.com/office/powerpoint/2010/main" val="18434816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D8C8E81D-4AA7-8A4A-AD69-A5D34349C998}"/>
              </a:ext>
            </a:extLst>
          </p:cNvPr>
          <p:cNvSpPr txBox="1"/>
          <p:nvPr/>
        </p:nvSpPr>
        <p:spPr>
          <a:xfrm>
            <a:off x="1177636" y="387927"/>
            <a:ext cx="9609682" cy="2031325"/>
          </a:xfrm>
          <a:prstGeom prst="rect">
            <a:avLst/>
          </a:prstGeom>
          <a:noFill/>
        </p:spPr>
        <p:txBody>
          <a:bodyPr wrap="none" rtlCol="0">
            <a:spAutoFit/>
          </a:bodyPr>
          <a:lstStyle/>
          <a:p>
            <a:r>
              <a:rPr lang="fr-FR" dirty="0"/>
              <a:t>Des vidéos</a:t>
            </a:r>
          </a:p>
          <a:p>
            <a:endParaRPr lang="fr-FR" dirty="0"/>
          </a:p>
          <a:p>
            <a:r>
              <a:rPr lang="fr-FR" dirty="0"/>
              <a:t>The real </a:t>
            </a:r>
            <a:r>
              <a:rPr lang="fr-FR" dirty="0" err="1"/>
              <a:t>you</a:t>
            </a:r>
            <a:r>
              <a:rPr lang="fr-FR" dirty="0"/>
              <a:t> </a:t>
            </a:r>
            <a:r>
              <a:rPr lang="fr-FR" dirty="0" err="1"/>
              <a:t>matters</a:t>
            </a:r>
            <a:r>
              <a:rPr lang="fr-FR" dirty="0"/>
              <a:t> : </a:t>
            </a:r>
          </a:p>
          <a:p>
            <a:r>
              <a:rPr lang="fr-FR" dirty="0">
                <a:hlinkClick r:id="rId2"/>
              </a:rPr>
              <a:t>https://www.youtube.com/watch?v=M4KjyDYLSVI</a:t>
            </a:r>
            <a:endParaRPr lang="fr-FR" dirty="0"/>
          </a:p>
          <a:p>
            <a:r>
              <a:rPr lang="fr-FR" dirty="0"/>
              <a:t>Agents of </a:t>
            </a:r>
            <a:r>
              <a:rPr lang="fr-FR" dirty="0" err="1"/>
              <a:t>socialization</a:t>
            </a:r>
            <a:r>
              <a:rPr lang="fr-FR" dirty="0"/>
              <a:t>:</a:t>
            </a:r>
          </a:p>
          <a:p>
            <a:r>
              <a:rPr lang="fr-FR" dirty="0">
                <a:hlinkClick r:id="rId3"/>
              </a:rPr>
              <a:t>https://www.khanacademy.org/test-prep/mcat/behavior/social-psychology/v/agents-of-socialization</a:t>
            </a:r>
            <a:br>
              <a:rPr lang="fr-FR" dirty="0"/>
            </a:br>
            <a:endParaRPr lang="fr-FR" dirty="0"/>
          </a:p>
        </p:txBody>
      </p:sp>
      <p:pic>
        <p:nvPicPr>
          <p:cNvPr id="4" name="Image 3">
            <a:extLst>
              <a:ext uri="{FF2B5EF4-FFF2-40B4-BE49-F238E27FC236}">
                <a16:creationId xmlns:a16="http://schemas.microsoft.com/office/drawing/2014/main" id="{B69E4B13-99F9-7D44-B286-3D25A5FB7701}"/>
              </a:ext>
            </a:extLst>
          </p:cNvPr>
          <p:cNvPicPr>
            <a:picLocks noChangeAspect="1"/>
          </p:cNvPicPr>
          <p:nvPr/>
        </p:nvPicPr>
        <p:blipFill>
          <a:blip r:embed="rId4"/>
          <a:stretch>
            <a:fillRect/>
          </a:stretch>
        </p:blipFill>
        <p:spPr>
          <a:xfrm>
            <a:off x="2368989" y="3732606"/>
            <a:ext cx="4837724" cy="2626629"/>
          </a:xfrm>
          <a:prstGeom prst="rect">
            <a:avLst/>
          </a:prstGeom>
        </p:spPr>
      </p:pic>
    </p:spTree>
    <p:extLst>
      <p:ext uri="{BB962C8B-B14F-4D97-AF65-F5344CB8AC3E}">
        <p14:creationId xmlns:p14="http://schemas.microsoft.com/office/powerpoint/2010/main" val="33776453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947A4AA-9335-5E45-A4D3-8C3ED6390A9B}"/>
              </a:ext>
            </a:extLst>
          </p:cNvPr>
          <p:cNvPicPr>
            <a:picLocks noChangeAspect="1"/>
          </p:cNvPicPr>
          <p:nvPr/>
        </p:nvPicPr>
        <p:blipFill>
          <a:blip r:embed="rId2"/>
          <a:stretch>
            <a:fillRect/>
          </a:stretch>
        </p:blipFill>
        <p:spPr>
          <a:xfrm>
            <a:off x="2331672" y="0"/>
            <a:ext cx="7528656" cy="6858000"/>
          </a:xfrm>
          <a:prstGeom prst="rect">
            <a:avLst/>
          </a:prstGeom>
        </p:spPr>
      </p:pic>
    </p:spTree>
    <p:extLst>
      <p:ext uri="{BB962C8B-B14F-4D97-AF65-F5344CB8AC3E}">
        <p14:creationId xmlns:p14="http://schemas.microsoft.com/office/powerpoint/2010/main" val="36471975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47FFD06-A388-4647-9F75-A5E29B27E22D}"/>
              </a:ext>
            </a:extLst>
          </p:cNvPr>
          <p:cNvPicPr>
            <a:picLocks noChangeAspect="1"/>
          </p:cNvPicPr>
          <p:nvPr/>
        </p:nvPicPr>
        <p:blipFill>
          <a:blip r:embed="rId2"/>
          <a:stretch>
            <a:fillRect/>
          </a:stretch>
        </p:blipFill>
        <p:spPr>
          <a:xfrm>
            <a:off x="2000250" y="1473200"/>
            <a:ext cx="8191500" cy="3911600"/>
          </a:xfrm>
          <a:prstGeom prst="rect">
            <a:avLst/>
          </a:prstGeom>
        </p:spPr>
      </p:pic>
    </p:spTree>
    <p:extLst>
      <p:ext uri="{BB962C8B-B14F-4D97-AF65-F5344CB8AC3E}">
        <p14:creationId xmlns:p14="http://schemas.microsoft.com/office/powerpoint/2010/main" val="27749747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11">
            <a:extLst>
              <a:ext uri="{FF2B5EF4-FFF2-40B4-BE49-F238E27FC236}">
                <a16:creationId xmlns:a16="http://schemas.microsoft.com/office/drawing/2014/main" id="{01A8535D-5967-D045-A53F-A24279562DD6}"/>
              </a:ext>
            </a:extLst>
          </p:cNvPr>
          <p:cNvPicPr>
            <a:picLocks noChangeAspect="1"/>
          </p:cNvPicPr>
          <p:nvPr/>
        </p:nvPicPr>
        <p:blipFill>
          <a:blip r:embed="rId2"/>
          <a:stretch>
            <a:fillRect/>
          </a:stretch>
        </p:blipFill>
        <p:spPr>
          <a:xfrm>
            <a:off x="2382272" y="1177870"/>
            <a:ext cx="9276327" cy="5622979"/>
          </a:xfrm>
          <a:prstGeom prst="rect">
            <a:avLst/>
          </a:prstGeom>
        </p:spPr>
      </p:pic>
      <p:sp>
        <p:nvSpPr>
          <p:cNvPr id="13" name="ZoneTexte 12">
            <a:extLst>
              <a:ext uri="{FF2B5EF4-FFF2-40B4-BE49-F238E27FC236}">
                <a16:creationId xmlns:a16="http://schemas.microsoft.com/office/drawing/2014/main" id="{31999C57-2630-AC4E-A925-658CBC0E2A59}"/>
              </a:ext>
            </a:extLst>
          </p:cNvPr>
          <p:cNvSpPr txBox="1"/>
          <p:nvPr/>
        </p:nvSpPr>
        <p:spPr>
          <a:xfrm>
            <a:off x="929898" y="402956"/>
            <a:ext cx="1730025" cy="369332"/>
          </a:xfrm>
          <a:prstGeom prst="rect">
            <a:avLst/>
          </a:prstGeom>
          <a:noFill/>
        </p:spPr>
        <p:txBody>
          <a:bodyPr wrap="none" rtlCol="0">
            <a:spAutoFit/>
          </a:bodyPr>
          <a:lstStyle/>
          <a:p>
            <a:r>
              <a:rPr lang="fr-FR" dirty="0"/>
              <a:t>1. Brainstorming</a:t>
            </a:r>
          </a:p>
        </p:txBody>
      </p:sp>
    </p:spTree>
    <p:extLst>
      <p:ext uri="{BB962C8B-B14F-4D97-AF65-F5344CB8AC3E}">
        <p14:creationId xmlns:p14="http://schemas.microsoft.com/office/powerpoint/2010/main" val="11014313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D517B14-ACA9-EF46-8169-F95E48E4F9B4}"/>
              </a:ext>
            </a:extLst>
          </p:cNvPr>
          <p:cNvPicPr>
            <a:picLocks noChangeAspect="1"/>
          </p:cNvPicPr>
          <p:nvPr/>
        </p:nvPicPr>
        <p:blipFill>
          <a:blip r:embed="rId2"/>
          <a:stretch>
            <a:fillRect/>
          </a:stretch>
        </p:blipFill>
        <p:spPr>
          <a:xfrm>
            <a:off x="356461" y="1077813"/>
            <a:ext cx="11158780" cy="5250524"/>
          </a:xfrm>
          <a:prstGeom prst="rect">
            <a:avLst/>
          </a:prstGeom>
        </p:spPr>
      </p:pic>
      <p:sp>
        <p:nvSpPr>
          <p:cNvPr id="4" name="ZoneTexte 3">
            <a:extLst>
              <a:ext uri="{FF2B5EF4-FFF2-40B4-BE49-F238E27FC236}">
                <a16:creationId xmlns:a16="http://schemas.microsoft.com/office/drawing/2014/main" id="{FBCA872D-F86A-D042-BD45-BCF535300CC1}"/>
              </a:ext>
            </a:extLst>
          </p:cNvPr>
          <p:cNvSpPr txBox="1"/>
          <p:nvPr/>
        </p:nvSpPr>
        <p:spPr>
          <a:xfrm>
            <a:off x="1053885" y="604434"/>
            <a:ext cx="7454684" cy="646331"/>
          </a:xfrm>
          <a:prstGeom prst="rect">
            <a:avLst/>
          </a:prstGeom>
          <a:noFill/>
        </p:spPr>
        <p:txBody>
          <a:bodyPr wrap="square" rtlCol="0">
            <a:spAutoFit/>
          </a:bodyPr>
          <a:lstStyle/>
          <a:p>
            <a:r>
              <a:rPr lang="fr-FR" dirty="0"/>
              <a:t>2. CO : </a:t>
            </a:r>
            <a:r>
              <a:rPr lang="fr-FR" dirty="0" err="1"/>
              <a:t>What</a:t>
            </a:r>
            <a:r>
              <a:rPr lang="fr-FR" dirty="0"/>
              <a:t> Barbie </a:t>
            </a:r>
            <a:r>
              <a:rPr lang="fr-FR" dirty="0" err="1"/>
              <a:t>would</a:t>
            </a:r>
            <a:r>
              <a:rPr lang="fr-FR" dirty="0"/>
              <a:t> look </a:t>
            </a:r>
            <a:r>
              <a:rPr lang="fr-FR" dirty="0" err="1"/>
              <a:t>like</a:t>
            </a:r>
            <a:r>
              <a:rPr lang="fr-FR" dirty="0"/>
              <a:t> in real life  (6’)</a:t>
            </a:r>
          </a:p>
          <a:p>
            <a:r>
              <a:rPr lang="fr-FR" dirty="0">
                <a:hlinkClick r:id="rId3"/>
              </a:rPr>
              <a:t>https://www.youtube.com/watch?v=TnpqPvSC1lM</a:t>
            </a:r>
            <a:endParaRPr lang="fr-FR" dirty="0"/>
          </a:p>
        </p:txBody>
      </p:sp>
    </p:spTree>
    <p:extLst>
      <p:ext uri="{BB962C8B-B14F-4D97-AF65-F5344CB8AC3E}">
        <p14:creationId xmlns:p14="http://schemas.microsoft.com/office/powerpoint/2010/main" val="6812409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491978B-6866-B042-B87B-0FDC2ED5C034}"/>
              </a:ext>
            </a:extLst>
          </p:cNvPr>
          <p:cNvPicPr>
            <a:picLocks noChangeAspect="1"/>
          </p:cNvPicPr>
          <p:nvPr/>
        </p:nvPicPr>
        <p:blipFill>
          <a:blip r:embed="rId2"/>
          <a:stretch>
            <a:fillRect/>
          </a:stretch>
        </p:blipFill>
        <p:spPr>
          <a:xfrm>
            <a:off x="3360120" y="0"/>
            <a:ext cx="8013482" cy="6858000"/>
          </a:xfrm>
          <a:prstGeom prst="rect">
            <a:avLst/>
          </a:prstGeom>
        </p:spPr>
      </p:pic>
      <p:sp>
        <p:nvSpPr>
          <p:cNvPr id="4" name="ZoneTexte 3">
            <a:extLst>
              <a:ext uri="{FF2B5EF4-FFF2-40B4-BE49-F238E27FC236}">
                <a16:creationId xmlns:a16="http://schemas.microsoft.com/office/drawing/2014/main" id="{3B00D11C-E710-1A41-973F-7168A19D8EBC}"/>
              </a:ext>
            </a:extLst>
          </p:cNvPr>
          <p:cNvSpPr txBox="1"/>
          <p:nvPr/>
        </p:nvSpPr>
        <p:spPr>
          <a:xfrm>
            <a:off x="526942" y="1131376"/>
            <a:ext cx="2572719" cy="1200329"/>
          </a:xfrm>
          <a:prstGeom prst="rect">
            <a:avLst/>
          </a:prstGeom>
          <a:noFill/>
        </p:spPr>
        <p:txBody>
          <a:bodyPr wrap="square" rtlCol="0">
            <a:spAutoFit/>
          </a:bodyPr>
          <a:lstStyle/>
          <a:p>
            <a:r>
              <a:rPr lang="fr-FR" dirty="0" err="1"/>
              <a:t>Lammily</a:t>
            </a:r>
            <a:r>
              <a:rPr lang="fr-FR" dirty="0"/>
              <a:t> versus Barbie</a:t>
            </a:r>
          </a:p>
          <a:p>
            <a:r>
              <a:rPr lang="fr-FR" dirty="0">
                <a:hlinkClick r:id="rId3"/>
              </a:rPr>
              <a:t>https://www.youtube.com/watch?v=OfQu8pq0kok</a:t>
            </a:r>
            <a:endParaRPr lang="fr-FR" dirty="0"/>
          </a:p>
        </p:txBody>
      </p:sp>
    </p:spTree>
    <p:extLst>
      <p:ext uri="{BB962C8B-B14F-4D97-AF65-F5344CB8AC3E}">
        <p14:creationId xmlns:p14="http://schemas.microsoft.com/office/powerpoint/2010/main" val="21166942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F3CF5F7-6CB8-DB4F-8233-3267C01BD130}"/>
              </a:ext>
            </a:extLst>
          </p:cNvPr>
          <p:cNvPicPr>
            <a:picLocks noChangeAspect="1"/>
          </p:cNvPicPr>
          <p:nvPr/>
        </p:nvPicPr>
        <p:blipFill>
          <a:blip r:embed="rId2"/>
          <a:stretch>
            <a:fillRect/>
          </a:stretch>
        </p:blipFill>
        <p:spPr>
          <a:xfrm>
            <a:off x="1426891" y="511444"/>
            <a:ext cx="10156705" cy="6346556"/>
          </a:xfrm>
          <a:prstGeom prst="rect">
            <a:avLst/>
          </a:prstGeom>
        </p:spPr>
      </p:pic>
      <p:sp>
        <p:nvSpPr>
          <p:cNvPr id="4" name="ZoneTexte 3">
            <a:extLst>
              <a:ext uri="{FF2B5EF4-FFF2-40B4-BE49-F238E27FC236}">
                <a16:creationId xmlns:a16="http://schemas.microsoft.com/office/drawing/2014/main" id="{EF6F2FE5-38DD-C848-96A5-688B12827490}"/>
              </a:ext>
            </a:extLst>
          </p:cNvPr>
          <p:cNvSpPr txBox="1"/>
          <p:nvPr/>
        </p:nvSpPr>
        <p:spPr>
          <a:xfrm>
            <a:off x="263471" y="278969"/>
            <a:ext cx="647934" cy="369332"/>
          </a:xfrm>
          <a:prstGeom prst="rect">
            <a:avLst/>
          </a:prstGeom>
          <a:noFill/>
        </p:spPr>
        <p:txBody>
          <a:bodyPr wrap="none" rtlCol="0">
            <a:spAutoFit/>
          </a:bodyPr>
          <a:lstStyle/>
          <a:p>
            <a:r>
              <a:rPr lang="fr-FR" dirty="0"/>
              <a:t>3. CE</a:t>
            </a:r>
          </a:p>
        </p:txBody>
      </p:sp>
    </p:spTree>
    <p:extLst>
      <p:ext uri="{BB962C8B-B14F-4D97-AF65-F5344CB8AC3E}">
        <p14:creationId xmlns:p14="http://schemas.microsoft.com/office/powerpoint/2010/main" val="36176252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EFC6AB2-CE53-0F49-9898-1CB052D03EF7}"/>
              </a:ext>
            </a:extLst>
          </p:cNvPr>
          <p:cNvPicPr>
            <a:picLocks noChangeAspect="1"/>
          </p:cNvPicPr>
          <p:nvPr/>
        </p:nvPicPr>
        <p:blipFill>
          <a:blip r:embed="rId2"/>
          <a:stretch>
            <a:fillRect/>
          </a:stretch>
        </p:blipFill>
        <p:spPr>
          <a:xfrm>
            <a:off x="184150" y="876300"/>
            <a:ext cx="11823700" cy="5105400"/>
          </a:xfrm>
          <a:prstGeom prst="rect">
            <a:avLst/>
          </a:prstGeom>
        </p:spPr>
      </p:pic>
      <p:sp>
        <p:nvSpPr>
          <p:cNvPr id="4" name="ZoneTexte 3">
            <a:extLst>
              <a:ext uri="{FF2B5EF4-FFF2-40B4-BE49-F238E27FC236}">
                <a16:creationId xmlns:a16="http://schemas.microsoft.com/office/drawing/2014/main" id="{DD8CF22A-056E-694F-91A9-8918DFAEE10F}"/>
              </a:ext>
            </a:extLst>
          </p:cNvPr>
          <p:cNvSpPr txBox="1"/>
          <p:nvPr/>
        </p:nvSpPr>
        <p:spPr>
          <a:xfrm>
            <a:off x="1131375" y="229969"/>
            <a:ext cx="10306373" cy="646331"/>
          </a:xfrm>
          <a:prstGeom prst="rect">
            <a:avLst/>
          </a:prstGeom>
          <a:noFill/>
        </p:spPr>
        <p:txBody>
          <a:bodyPr wrap="square" rtlCol="0">
            <a:spAutoFit/>
          </a:bodyPr>
          <a:lstStyle/>
          <a:p>
            <a:r>
              <a:rPr lang="fr-FR" dirty="0" err="1"/>
              <a:t>Lammily</a:t>
            </a:r>
            <a:r>
              <a:rPr lang="fr-FR" dirty="0"/>
              <a:t> versus Barbie</a:t>
            </a:r>
          </a:p>
          <a:p>
            <a:r>
              <a:rPr lang="fr-FR" dirty="0">
                <a:hlinkClick r:id="rId3"/>
              </a:rPr>
              <a:t>https://www.youtube.com/watch?v=OfQu8pq0kok</a:t>
            </a:r>
            <a:endParaRPr lang="fr-FR" dirty="0"/>
          </a:p>
        </p:txBody>
      </p:sp>
    </p:spTree>
    <p:extLst>
      <p:ext uri="{BB962C8B-B14F-4D97-AF65-F5344CB8AC3E}">
        <p14:creationId xmlns:p14="http://schemas.microsoft.com/office/powerpoint/2010/main" val="5351244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0F237F64-4173-C94D-AD07-ED70C323062E}"/>
              </a:ext>
            </a:extLst>
          </p:cNvPr>
          <p:cNvPicPr>
            <a:picLocks noChangeAspect="1"/>
          </p:cNvPicPr>
          <p:nvPr/>
        </p:nvPicPr>
        <p:blipFill>
          <a:blip r:embed="rId2"/>
          <a:stretch>
            <a:fillRect/>
          </a:stretch>
        </p:blipFill>
        <p:spPr>
          <a:xfrm>
            <a:off x="1631950" y="425450"/>
            <a:ext cx="8928100" cy="6007100"/>
          </a:xfrm>
          <a:prstGeom prst="rect">
            <a:avLst/>
          </a:prstGeom>
        </p:spPr>
      </p:pic>
    </p:spTree>
    <p:extLst>
      <p:ext uri="{BB962C8B-B14F-4D97-AF65-F5344CB8AC3E}">
        <p14:creationId xmlns:p14="http://schemas.microsoft.com/office/powerpoint/2010/main" val="9554845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1B9EAFD-4E24-B649-A907-7BBBCFFBA511}"/>
              </a:ext>
            </a:extLst>
          </p:cNvPr>
          <p:cNvPicPr>
            <a:picLocks noChangeAspect="1"/>
          </p:cNvPicPr>
          <p:nvPr/>
        </p:nvPicPr>
        <p:blipFill>
          <a:blip r:embed="rId2"/>
          <a:stretch>
            <a:fillRect/>
          </a:stretch>
        </p:blipFill>
        <p:spPr>
          <a:xfrm>
            <a:off x="1684703" y="0"/>
            <a:ext cx="8822594" cy="6858000"/>
          </a:xfrm>
          <a:prstGeom prst="rect">
            <a:avLst/>
          </a:prstGeom>
        </p:spPr>
      </p:pic>
    </p:spTree>
    <p:extLst>
      <p:ext uri="{BB962C8B-B14F-4D97-AF65-F5344CB8AC3E}">
        <p14:creationId xmlns:p14="http://schemas.microsoft.com/office/powerpoint/2010/main" val="16574093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732D808-4C93-B147-959C-14C2B4E4E5DB}"/>
              </a:ext>
            </a:extLst>
          </p:cNvPr>
          <p:cNvPicPr>
            <a:picLocks noChangeAspect="1"/>
          </p:cNvPicPr>
          <p:nvPr/>
        </p:nvPicPr>
        <p:blipFill>
          <a:blip r:embed="rId2"/>
          <a:stretch>
            <a:fillRect/>
          </a:stretch>
        </p:blipFill>
        <p:spPr>
          <a:xfrm>
            <a:off x="1256944" y="0"/>
            <a:ext cx="9678112" cy="6858000"/>
          </a:xfrm>
          <a:prstGeom prst="rect">
            <a:avLst/>
          </a:prstGeom>
        </p:spPr>
      </p:pic>
    </p:spTree>
    <p:extLst>
      <p:ext uri="{BB962C8B-B14F-4D97-AF65-F5344CB8AC3E}">
        <p14:creationId xmlns:p14="http://schemas.microsoft.com/office/powerpoint/2010/main" val="1039442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F058BE4-D48B-A94E-9649-7F54E2FD5489}"/>
              </a:ext>
            </a:extLst>
          </p:cNvPr>
          <p:cNvPicPr>
            <a:picLocks noChangeAspect="1"/>
          </p:cNvPicPr>
          <p:nvPr/>
        </p:nvPicPr>
        <p:blipFill>
          <a:blip r:embed="rId2"/>
          <a:stretch>
            <a:fillRect/>
          </a:stretch>
        </p:blipFill>
        <p:spPr>
          <a:xfrm>
            <a:off x="900379" y="0"/>
            <a:ext cx="10391242" cy="6858000"/>
          </a:xfrm>
          <a:prstGeom prst="rect">
            <a:avLst/>
          </a:prstGeom>
        </p:spPr>
      </p:pic>
    </p:spTree>
    <p:extLst>
      <p:ext uri="{BB962C8B-B14F-4D97-AF65-F5344CB8AC3E}">
        <p14:creationId xmlns:p14="http://schemas.microsoft.com/office/powerpoint/2010/main" val="14974106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9EB08A6-8B8A-B84E-ADB6-7AB70D1800B9}"/>
              </a:ext>
            </a:extLst>
          </p:cNvPr>
          <p:cNvPicPr>
            <a:picLocks noChangeAspect="1"/>
          </p:cNvPicPr>
          <p:nvPr/>
        </p:nvPicPr>
        <p:blipFill>
          <a:blip r:embed="rId2"/>
          <a:stretch>
            <a:fillRect/>
          </a:stretch>
        </p:blipFill>
        <p:spPr>
          <a:xfrm>
            <a:off x="262328" y="0"/>
            <a:ext cx="11667344" cy="6858000"/>
          </a:xfrm>
          <a:prstGeom prst="rect">
            <a:avLst/>
          </a:prstGeom>
        </p:spPr>
      </p:pic>
    </p:spTree>
    <p:extLst>
      <p:ext uri="{BB962C8B-B14F-4D97-AF65-F5344CB8AC3E}">
        <p14:creationId xmlns:p14="http://schemas.microsoft.com/office/powerpoint/2010/main" val="34090618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622EE7F-3B3B-4C4D-B56B-42E49717581C}"/>
              </a:ext>
            </a:extLst>
          </p:cNvPr>
          <p:cNvPicPr>
            <a:picLocks noChangeAspect="1"/>
          </p:cNvPicPr>
          <p:nvPr/>
        </p:nvPicPr>
        <p:blipFill>
          <a:blip r:embed="rId2"/>
          <a:stretch>
            <a:fillRect/>
          </a:stretch>
        </p:blipFill>
        <p:spPr>
          <a:xfrm>
            <a:off x="2714571" y="152400"/>
            <a:ext cx="9118600" cy="6705600"/>
          </a:xfrm>
          <a:prstGeom prst="rect">
            <a:avLst/>
          </a:prstGeom>
        </p:spPr>
      </p:pic>
      <p:sp>
        <p:nvSpPr>
          <p:cNvPr id="4" name="ZoneTexte 3">
            <a:extLst>
              <a:ext uri="{FF2B5EF4-FFF2-40B4-BE49-F238E27FC236}">
                <a16:creationId xmlns:a16="http://schemas.microsoft.com/office/drawing/2014/main" id="{8CB3C310-6970-9343-8AF0-0084EC62558C}"/>
              </a:ext>
            </a:extLst>
          </p:cNvPr>
          <p:cNvSpPr txBox="1"/>
          <p:nvPr/>
        </p:nvSpPr>
        <p:spPr>
          <a:xfrm>
            <a:off x="402957" y="945397"/>
            <a:ext cx="3657600" cy="2031325"/>
          </a:xfrm>
          <a:prstGeom prst="rect">
            <a:avLst/>
          </a:prstGeom>
          <a:noFill/>
        </p:spPr>
        <p:txBody>
          <a:bodyPr wrap="square" rtlCol="0">
            <a:spAutoFit/>
          </a:bodyPr>
          <a:lstStyle/>
          <a:p>
            <a:r>
              <a:rPr lang="fr-FR" dirty="0"/>
              <a:t>You </a:t>
            </a:r>
            <a:r>
              <a:rPr lang="fr-FR" dirty="0" err="1"/>
              <a:t>should</a:t>
            </a:r>
            <a:r>
              <a:rPr lang="fr-FR" dirty="0"/>
              <a:t> know - Ruth Handler  (vidéo 2’53) : the </a:t>
            </a:r>
            <a:r>
              <a:rPr lang="fr-FR" dirty="0" err="1"/>
              <a:t>woman</a:t>
            </a:r>
            <a:r>
              <a:rPr lang="fr-FR" dirty="0"/>
              <a:t> </a:t>
            </a:r>
            <a:r>
              <a:rPr lang="fr-FR" dirty="0" err="1"/>
              <a:t>who</a:t>
            </a:r>
            <a:r>
              <a:rPr lang="fr-FR" dirty="0"/>
              <a:t> </a:t>
            </a:r>
            <a:r>
              <a:rPr lang="fr-FR" dirty="0" err="1"/>
              <a:t>created</a:t>
            </a:r>
            <a:r>
              <a:rPr lang="fr-FR" dirty="0"/>
              <a:t> Barbie and </a:t>
            </a:r>
            <a:r>
              <a:rPr lang="fr-FR" dirty="0" err="1"/>
              <a:t>special</a:t>
            </a:r>
            <a:r>
              <a:rPr lang="fr-FR"/>
              <a:t> bras </a:t>
            </a:r>
            <a:r>
              <a:rPr lang="fr-FR" dirty="0"/>
              <a:t>for cancer patients.</a:t>
            </a:r>
          </a:p>
          <a:p>
            <a:r>
              <a:rPr lang="fr-FR" dirty="0">
                <a:hlinkClick r:id="rId3"/>
              </a:rPr>
              <a:t>https://www.youtube.com/watch?v=NVcPW8CWWxo</a:t>
            </a:r>
            <a:endParaRPr lang="fr-FR" dirty="0"/>
          </a:p>
          <a:p>
            <a:endParaRPr lang="fr-FR" dirty="0"/>
          </a:p>
        </p:txBody>
      </p:sp>
    </p:spTree>
    <p:extLst>
      <p:ext uri="{BB962C8B-B14F-4D97-AF65-F5344CB8AC3E}">
        <p14:creationId xmlns:p14="http://schemas.microsoft.com/office/powerpoint/2010/main" val="4971874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F65D077-A142-D84A-A1C5-9D1E888F3553}"/>
              </a:ext>
            </a:extLst>
          </p:cNvPr>
          <p:cNvPicPr>
            <a:picLocks noChangeAspect="1"/>
          </p:cNvPicPr>
          <p:nvPr/>
        </p:nvPicPr>
        <p:blipFill>
          <a:blip r:embed="rId2"/>
          <a:stretch>
            <a:fillRect/>
          </a:stretch>
        </p:blipFill>
        <p:spPr>
          <a:xfrm>
            <a:off x="1390650" y="234950"/>
            <a:ext cx="9410700" cy="6388100"/>
          </a:xfrm>
          <a:prstGeom prst="rect">
            <a:avLst/>
          </a:prstGeom>
        </p:spPr>
      </p:pic>
    </p:spTree>
    <p:extLst>
      <p:ext uri="{BB962C8B-B14F-4D97-AF65-F5344CB8AC3E}">
        <p14:creationId xmlns:p14="http://schemas.microsoft.com/office/powerpoint/2010/main" val="22177582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AD0F7B5A-74E5-BE42-81FA-0F5A2971D9D1}"/>
              </a:ext>
            </a:extLst>
          </p:cNvPr>
          <p:cNvPicPr>
            <a:picLocks noChangeAspect="1"/>
          </p:cNvPicPr>
          <p:nvPr/>
        </p:nvPicPr>
        <p:blipFill>
          <a:blip r:embed="rId2"/>
          <a:stretch>
            <a:fillRect/>
          </a:stretch>
        </p:blipFill>
        <p:spPr>
          <a:xfrm>
            <a:off x="3643470" y="0"/>
            <a:ext cx="4905060" cy="6858000"/>
          </a:xfrm>
          <a:prstGeom prst="rect">
            <a:avLst/>
          </a:prstGeom>
        </p:spPr>
      </p:pic>
    </p:spTree>
    <p:extLst>
      <p:ext uri="{BB962C8B-B14F-4D97-AF65-F5344CB8AC3E}">
        <p14:creationId xmlns:p14="http://schemas.microsoft.com/office/powerpoint/2010/main" val="13700083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6BF73C9-CF7F-C24A-8F83-965DA02B71A4}"/>
              </a:ext>
            </a:extLst>
          </p:cNvPr>
          <p:cNvPicPr>
            <a:picLocks noChangeAspect="1"/>
          </p:cNvPicPr>
          <p:nvPr/>
        </p:nvPicPr>
        <p:blipFill>
          <a:blip r:embed="rId2"/>
          <a:stretch>
            <a:fillRect/>
          </a:stretch>
        </p:blipFill>
        <p:spPr>
          <a:xfrm>
            <a:off x="3651564" y="0"/>
            <a:ext cx="4888871" cy="6858000"/>
          </a:xfrm>
          <a:prstGeom prst="rect">
            <a:avLst/>
          </a:prstGeom>
        </p:spPr>
      </p:pic>
    </p:spTree>
    <p:extLst>
      <p:ext uri="{BB962C8B-B14F-4D97-AF65-F5344CB8AC3E}">
        <p14:creationId xmlns:p14="http://schemas.microsoft.com/office/powerpoint/2010/main" val="21603372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24A2187-3E16-F84C-AA57-FB35BF8E4C4B}"/>
              </a:ext>
            </a:extLst>
          </p:cNvPr>
          <p:cNvPicPr>
            <a:picLocks noChangeAspect="1"/>
          </p:cNvPicPr>
          <p:nvPr/>
        </p:nvPicPr>
        <p:blipFill>
          <a:blip r:embed="rId2"/>
          <a:stretch>
            <a:fillRect/>
          </a:stretch>
        </p:blipFill>
        <p:spPr>
          <a:xfrm>
            <a:off x="3668539" y="0"/>
            <a:ext cx="4854921" cy="6858000"/>
          </a:xfrm>
          <a:prstGeom prst="rect">
            <a:avLst/>
          </a:prstGeom>
        </p:spPr>
      </p:pic>
    </p:spTree>
    <p:extLst>
      <p:ext uri="{BB962C8B-B14F-4D97-AF65-F5344CB8AC3E}">
        <p14:creationId xmlns:p14="http://schemas.microsoft.com/office/powerpoint/2010/main" val="33957410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CCCBD1F-653D-8E4B-A0B4-C27B4981E233}"/>
              </a:ext>
            </a:extLst>
          </p:cNvPr>
          <p:cNvPicPr>
            <a:picLocks noChangeAspect="1"/>
          </p:cNvPicPr>
          <p:nvPr/>
        </p:nvPicPr>
        <p:blipFill>
          <a:blip r:embed="rId2"/>
          <a:stretch>
            <a:fillRect/>
          </a:stretch>
        </p:blipFill>
        <p:spPr>
          <a:xfrm>
            <a:off x="2493819" y="173150"/>
            <a:ext cx="7841672" cy="6022258"/>
          </a:xfrm>
          <a:prstGeom prst="rect">
            <a:avLst/>
          </a:prstGeom>
        </p:spPr>
      </p:pic>
    </p:spTree>
    <p:extLst>
      <p:ext uri="{BB962C8B-B14F-4D97-AF65-F5344CB8AC3E}">
        <p14:creationId xmlns:p14="http://schemas.microsoft.com/office/powerpoint/2010/main" val="8890967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21CB423-7DA5-1149-9034-9AA9BFFA97AA}"/>
              </a:ext>
            </a:extLst>
          </p:cNvPr>
          <p:cNvPicPr>
            <a:picLocks noChangeAspect="1"/>
          </p:cNvPicPr>
          <p:nvPr/>
        </p:nvPicPr>
        <p:blipFill>
          <a:blip r:embed="rId2"/>
          <a:stretch>
            <a:fillRect/>
          </a:stretch>
        </p:blipFill>
        <p:spPr>
          <a:xfrm>
            <a:off x="3627810" y="0"/>
            <a:ext cx="4936379" cy="6858000"/>
          </a:xfrm>
          <a:prstGeom prst="rect">
            <a:avLst/>
          </a:prstGeom>
        </p:spPr>
      </p:pic>
    </p:spTree>
    <p:extLst>
      <p:ext uri="{BB962C8B-B14F-4D97-AF65-F5344CB8AC3E}">
        <p14:creationId xmlns:p14="http://schemas.microsoft.com/office/powerpoint/2010/main" val="293336292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F33F8A9-24C6-0043-8642-A2214C57CF18}"/>
              </a:ext>
            </a:extLst>
          </p:cNvPr>
          <p:cNvPicPr>
            <a:picLocks noChangeAspect="1"/>
          </p:cNvPicPr>
          <p:nvPr/>
        </p:nvPicPr>
        <p:blipFill>
          <a:blip r:embed="rId2"/>
          <a:stretch>
            <a:fillRect/>
          </a:stretch>
        </p:blipFill>
        <p:spPr>
          <a:xfrm>
            <a:off x="2388116" y="0"/>
            <a:ext cx="7415767" cy="6858000"/>
          </a:xfrm>
          <a:prstGeom prst="rect">
            <a:avLst/>
          </a:prstGeom>
        </p:spPr>
      </p:pic>
    </p:spTree>
    <p:extLst>
      <p:ext uri="{BB962C8B-B14F-4D97-AF65-F5344CB8AC3E}">
        <p14:creationId xmlns:p14="http://schemas.microsoft.com/office/powerpoint/2010/main" val="333132735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0C0F7B2-A59A-6847-96D2-0056F705695C}"/>
              </a:ext>
            </a:extLst>
          </p:cNvPr>
          <p:cNvSpPr txBox="1"/>
          <p:nvPr/>
        </p:nvSpPr>
        <p:spPr>
          <a:xfrm>
            <a:off x="573437" y="557939"/>
            <a:ext cx="11191205" cy="4801314"/>
          </a:xfrm>
          <a:prstGeom prst="rect">
            <a:avLst/>
          </a:prstGeom>
          <a:noFill/>
        </p:spPr>
        <p:txBody>
          <a:bodyPr wrap="none" rtlCol="0">
            <a:spAutoFit/>
          </a:bodyPr>
          <a:lstStyle/>
          <a:p>
            <a:r>
              <a:rPr lang="fr-FR" dirty="0"/>
              <a:t>Barbie : </a:t>
            </a:r>
            <a:r>
              <a:rPr lang="fr-FR" dirty="0" err="1"/>
              <a:t>diversity</a:t>
            </a:r>
            <a:r>
              <a:rPr lang="fr-FR" dirty="0"/>
              <a:t> and inclusion</a:t>
            </a:r>
          </a:p>
          <a:p>
            <a:endParaRPr lang="fr-FR" dirty="0"/>
          </a:p>
          <a:p>
            <a:r>
              <a:rPr lang="fr-FR" dirty="0"/>
              <a:t>You </a:t>
            </a:r>
            <a:r>
              <a:rPr lang="fr-FR" dirty="0" err="1"/>
              <a:t>should</a:t>
            </a:r>
            <a:r>
              <a:rPr lang="fr-FR" dirty="0"/>
              <a:t> know - Ruth Handler  (vidéo 2’53) : the </a:t>
            </a:r>
            <a:r>
              <a:rPr lang="fr-FR" dirty="0" err="1"/>
              <a:t>woman</a:t>
            </a:r>
            <a:r>
              <a:rPr lang="fr-FR" dirty="0"/>
              <a:t> </a:t>
            </a:r>
            <a:r>
              <a:rPr lang="fr-FR" dirty="0" err="1"/>
              <a:t>who</a:t>
            </a:r>
            <a:r>
              <a:rPr lang="fr-FR" dirty="0"/>
              <a:t> </a:t>
            </a:r>
            <a:r>
              <a:rPr lang="fr-FR" dirty="0" err="1"/>
              <a:t>created</a:t>
            </a:r>
            <a:r>
              <a:rPr lang="fr-FR" dirty="0"/>
              <a:t> Barbie. Bras for cancer patients.</a:t>
            </a:r>
          </a:p>
          <a:p>
            <a:r>
              <a:rPr lang="fr-FR" dirty="0">
                <a:hlinkClick r:id="rId2"/>
              </a:rPr>
              <a:t>https://www.youtube.com/watch?v=NVcPW8CWWxo</a:t>
            </a:r>
            <a:endParaRPr lang="fr-FR" dirty="0"/>
          </a:p>
          <a:p>
            <a:endParaRPr lang="fr-FR" dirty="0"/>
          </a:p>
          <a:p>
            <a:r>
              <a:rPr lang="fr-FR" dirty="0" err="1"/>
              <a:t>What</a:t>
            </a:r>
            <a:r>
              <a:rPr lang="fr-FR" dirty="0"/>
              <a:t> Barbie </a:t>
            </a:r>
            <a:r>
              <a:rPr lang="fr-FR" dirty="0" err="1"/>
              <a:t>would</a:t>
            </a:r>
            <a:r>
              <a:rPr lang="fr-FR" dirty="0"/>
              <a:t> look </a:t>
            </a:r>
            <a:r>
              <a:rPr lang="fr-FR" dirty="0" err="1"/>
              <a:t>like</a:t>
            </a:r>
            <a:r>
              <a:rPr lang="fr-FR" dirty="0"/>
              <a:t> in real life  (6’)</a:t>
            </a:r>
          </a:p>
          <a:p>
            <a:r>
              <a:rPr lang="fr-FR" dirty="0">
                <a:hlinkClick r:id="rId3"/>
              </a:rPr>
              <a:t>https://www.youtube.com/watch?v=TnpqPvSC1lM</a:t>
            </a:r>
            <a:br>
              <a:rPr lang="fr-FR" dirty="0"/>
            </a:br>
            <a:endParaRPr lang="fr-FR" dirty="0"/>
          </a:p>
          <a:p>
            <a:r>
              <a:rPr lang="fr-FR" dirty="0" err="1"/>
              <a:t>Lammily</a:t>
            </a:r>
            <a:r>
              <a:rPr lang="fr-FR" dirty="0"/>
              <a:t> versus Barbie</a:t>
            </a:r>
          </a:p>
          <a:p>
            <a:r>
              <a:rPr lang="fr-FR" dirty="0">
                <a:hlinkClick r:id="rId4"/>
              </a:rPr>
              <a:t>https://www.youtube.com/watch?v=OfQu8pq0kok</a:t>
            </a:r>
            <a:br>
              <a:rPr lang="fr-FR" dirty="0"/>
            </a:br>
            <a:endParaRPr lang="fr-FR" dirty="0"/>
          </a:p>
          <a:p>
            <a:r>
              <a:rPr lang="fr-FR" dirty="0" err="1"/>
              <a:t>Adwoa</a:t>
            </a:r>
            <a:r>
              <a:rPr lang="fr-FR" dirty="0"/>
              <a:t> </a:t>
            </a:r>
            <a:r>
              <a:rPr lang="fr-FR" dirty="0" err="1"/>
              <a:t>Aboah's</a:t>
            </a:r>
            <a:r>
              <a:rPr lang="fr-FR" dirty="0"/>
              <a:t> Barbie </a:t>
            </a:r>
            <a:r>
              <a:rPr lang="fr-FR" dirty="0" err="1"/>
              <a:t>doll</a:t>
            </a:r>
            <a:r>
              <a:rPr lang="fr-FR" dirty="0"/>
              <a:t>:</a:t>
            </a:r>
          </a:p>
          <a:p>
            <a:r>
              <a:rPr lang="fr-FR" dirty="0">
                <a:hlinkClick r:id="rId5"/>
              </a:rPr>
              <a:t>https://www.independent.co.uk/life-style/adwoa-aboah-barbie-doll-international-womens-day-shero-a8809896.html</a:t>
            </a:r>
            <a:br>
              <a:rPr lang="fr-FR" dirty="0"/>
            </a:br>
            <a:endParaRPr lang="fr-FR" dirty="0"/>
          </a:p>
          <a:p>
            <a:r>
              <a:rPr lang="fr-FR" dirty="0"/>
              <a:t>the </a:t>
            </a:r>
            <a:r>
              <a:rPr lang="fr-FR" dirty="0" err="1"/>
              <a:t>dream</a:t>
            </a:r>
            <a:r>
              <a:rPr lang="fr-FR" dirty="0"/>
              <a:t> gap </a:t>
            </a:r>
            <a:r>
              <a:rPr lang="fr-FR" dirty="0" err="1"/>
              <a:t>project</a:t>
            </a:r>
            <a:r>
              <a:rPr lang="fr-FR" dirty="0"/>
              <a:t> :</a:t>
            </a:r>
          </a:p>
          <a:p>
            <a:r>
              <a:rPr lang="fr-FR" dirty="0">
                <a:hlinkClick r:id="rId6"/>
              </a:rPr>
              <a:t>https://www.youtube.com/watch?v=FZ8Sgkq74XA</a:t>
            </a:r>
            <a:r>
              <a:rPr lang="fr-FR" dirty="0"/>
              <a:t> </a:t>
            </a:r>
          </a:p>
          <a:p>
            <a:endParaRPr lang="fr-FR" dirty="0"/>
          </a:p>
        </p:txBody>
      </p:sp>
    </p:spTree>
    <p:extLst>
      <p:ext uri="{BB962C8B-B14F-4D97-AF65-F5344CB8AC3E}">
        <p14:creationId xmlns:p14="http://schemas.microsoft.com/office/powerpoint/2010/main" val="117897416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6BFBC8-333A-9445-9354-5BFF82ECB8CE}"/>
              </a:ext>
            </a:extLst>
          </p:cNvPr>
          <p:cNvSpPr>
            <a:spLocks noGrp="1"/>
          </p:cNvSpPr>
          <p:nvPr>
            <p:ph type="title"/>
          </p:nvPr>
        </p:nvSpPr>
        <p:spPr/>
        <p:txBody>
          <a:bodyPr>
            <a:normAutofit/>
          </a:bodyPr>
          <a:lstStyle/>
          <a:p>
            <a:r>
              <a:rPr lang="fr-FR" sz="2800" b="1" dirty="0"/>
              <a:t>Faire participer l'établissement à des concours permettant aux élèves de travailler sur l'homophobie et la </a:t>
            </a:r>
            <a:r>
              <a:rPr lang="fr-FR" sz="2800" b="1" dirty="0" err="1"/>
              <a:t>transphobie</a:t>
            </a:r>
            <a:br>
              <a:rPr lang="fr-FR" sz="2800" b="1" dirty="0"/>
            </a:br>
            <a:endParaRPr lang="fr-FR" sz="2800" dirty="0"/>
          </a:p>
        </p:txBody>
      </p:sp>
      <p:sp>
        <p:nvSpPr>
          <p:cNvPr id="3" name="ZoneTexte 2">
            <a:extLst>
              <a:ext uri="{FF2B5EF4-FFF2-40B4-BE49-F238E27FC236}">
                <a16:creationId xmlns:a16="http://schemas.microsoft.com/office/drawing/2014/main" id="{89EE9B28-29A9-9640-8212-724541C207DF}"/>
              </a:ext>
            </a:extLst>
          </p:cNvPr>
          <p:cNvSpPr txBox="1"/>
          <p:nvPr/>
        </p:nvSpPr>
        <p:spPr>
          <a:xfrm>
            <a:off x="526942" y="2169763"/>
            <a:ext cx="11158780" cy="2031325"/>
          </a:xfrm>
          <a:prstGeom prst="rect">
            <a:avLst/>
          </a:prstGeom>
          <a:noFill/>
        </p:spPr>
        <p:txBody>
          <a:bodyPr wrap="square" rtlCol="0">
            <a:spAutoFit/>
          </a:bodyPr>
          <a:lstStyle/>
          <a:p>
            <a:pPr fontAlgn="base"/>
            <a:r>
              <a:rPr lang="fr-FR" b="1" dirty="0"/>
              <a:t>Le prix Non au harcèlement</a:t>
            </a:r>
          </a:p>
          <a:p>
            <a:pPr fontAlgn="base"/>
            <a:r>
              <a:rPr lang="fr-FR" dirty="0"/>
              <a:t>Le </a:t>
            </a:r>
            <a:r>
              <a:rPr lang="fr-FR" u="sng" dirty="0">
                <a:hlinkClick r:id="rId2"/>
              </a:rPr>
              <a:t>prix Non au harcèlement</a:t>
            </a:r>
            <a:r>
              <a:rPr lang="fr-FR" dirty="0"/>
              <a:t> distingue les affiches et vidéos contre le harcèlement conçues par les élèves du cycle 3 à la classe de terminale et les personnels des établissements scolaires dans le cadre de projets pédagogiques.</a:t>
            </a:r>
          </a:p>
          <a:p>
            <a:r>
              <a:rPr lang="fr-FR" dirty="0">
                <a:hlinkClick r:id="rId2"/>
              </a:rPr>
              <a:t>Un exemple de production d’élèves en français:</a:t>
            </a:r>
          </a:p>
          <a:p>
            <a:r>
              <a:rPr lang="fr-FR" dirty="0">
                <a:hlinkClick r:id="rId2"/>
              </a:rPr>
              <a:t>https://www.nonauharcelement.education.gouv.fr/ressources/prix-non-au-harcelement-2018-prix-special-harcelement-sexiste-et-sexuel-lycee/</a:t>
            </a:r>
            <a:endParaRPr lang="fr-FR" dirty="0"/>
          </a:p>
          <a:p>
            <a:endParaRPr lang="fr-FR" dirty="0"/>
          </a:p>
        </p:txBody>
      </p:sp>
    </p:spTree>
    <p:extLst>
      <p:ext uri="{BB962C8B-B14F-4D97-AF65-F5344CB8AC3E}">
        <p14:creationId xmlns:p14="http://schemas.microsoft.com/office/powerpoint/2010/main" val="423879531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45C3B7-24CB-8D40-B1F8-5A1BB8093D85}"/>
              </a:ext>
            </a:extLst>
          </p:cNvPr>
          <p:cNvSpPr>
            <a:spLocks noGrp="1"/>
          </p:cNvSpPr>
          <p:nvPr>
            <p:ph type="title"/>
          </p:nvPr>
        </p:nvSpPr>
        <p:spPr/>
        <p:txBody>
          <a:bodyPr/>
          <a:lstStyle/>
          <a:p>
            <a:r>
              <a:rPr lang="fr-FR" b="1" dirty="0"/>
              <a:t>Le concours vidéo </a:t>
            </a:r>
            <a:r>
              <a:rPr lang="fr-FR" b="1" dirty="0" err="1"/>
              <a:t>Buzzons</a:t>
            </a:r>
            <a:r>
              <a:rPr lang="fr-FR" b="1" dirty="0"/>
              <a:t> contre le sexisme</a:t>
            </a:r>
            <a:br>
              <a:rPr lang="fr-FR" b="1" dirty="0"/>
            </a:br>
            <a:endParaRPr lang="fr-FR" dirty="0"/>
          </a:p>
        </p:txBody>
      </p:sp>
      <p:sp>
        <p:nvSpPr>
          <p:cNvPr id="3" name="ZoneTexte 2">
            <a:extLst>
              <a:ext uri="{FF2B5EF4-FFF2-40B4-BE49-F238E27FC236}">
                <a16:creationId xmlns:a16="http://schemas.microsoft.com/office/drawing/2014/main" id="{E9BBF15E-1643-CE48-881D-766986D40DD9}"/>
              </a:ext>
            </a:extLst>
          </p:cNvPr>
          <p:cNvSpPr txBox="1"/>
          <p:nvPr/>
        </p:nvSpPr>
        <p:spPr>
          <a:xfrm>
            <a:off x="635431" y="1224366"/>
            <a:ext cx="10870769" cy="4801314"/>
          </a:xfrm>
          <a:prstGeom prst="rect">
            <a:avLst/>
          </a:prstGeom>
          <a:noFill/>
        </p:spPr>
        <p:txBody>
          <a:bodyPr wrap="square" rtlCol="0">
            <a:spAutoFit/>
          </a:bodyPr>
          <a:lstStyle/>
          <a:p>
            <a:r>
              <a:rPr lang="fr-FR" dirty="0"/>
              <a:t>Le </a:t>
            </a:r>
            <a:r>
              <a:rPr lang="fr-FR" u="sng" dirty="0">
                <a:hlinkClick r:id="rId2"/>
              </a:rPr>
              <a:t>concours vidéo Buzzons contre le sexisme</a:t>
            </a:r>
            <a:r>
              <a:rPr lang="fr-FR" dirty="0"/>
              <a:t>, initiative de l'association </a:t>
            </a:r>
            <a:r>
              <a:rPr lang="fr-FR" dirty="0" err="1"/>
              <a:t>V.ideaux</a:t>
            </a:r>
            <a:r>
              <a:rPr lang="fr-FR" dirty="0"/>
              <a:t>, s'adresse à tous les jeunes de moins de 25 ans et invite les candidats et candidates à réaliser une courte vidéo proposant un message original de prévention du sexisme ou de l'homophobie.</a:t>
            </a:r>
          </a:p>
          <a:p>
            <a:endParaRPr lang="fr-FR" dirty="0"/>
          </a:p>
          <a:p>
            <a:r>
              <a:rPr lang="fr-FR" dirty="0"/>
              <a:t>Plus de 1000 vidéos reçues, autour de 12 000 jeunes </a:t>
            </a:r>
            <a:r>
              <a:rPr lang="fr-FR" dirty="0" err="1"/>
              <a:t>mobilisé-es</a:t>
            </a:r>
            <a:r>
              <a:rPr lang="fr-FR" dirty="0"/>
              <a:t> à fond pendant ces 10 années scolaires, en France, mais aussi au cours des années dans plein d'autres pays, comme: Allemagne, Bulgarie, Cambodge, Congo, Danemark,  Espagne, Géorgie, Grande-Bretagne, Ile Maurice, Italie, Japon, Portugal, Salvador, Suisse, Turquie,  république de Vanuatu...</a:t>
            </a:r>
          </a:p>
          <a:p>
            <a:endParaRPr lang="fr-FR" dirty="0"/>
          </a:p>
          <a:p>
            <a:r>
              <a:rPr lang="fr-FR" dirty="0">
                <a:hlinkClick r:id="rId3"/>
              </a:rPr>
              <a:t>https://matilda.education//mod/page/view.php?id=1439</a:t>
            </a:r>
            <a:endParaRPr lang="fr-FR" dirty="0"/>
          </a:p>
          <a:p>
            <a:endParaRPr lang="fr-FR" dirty="0"/>
          </a:p>
          <a:p>
            <a:r>
              <a:rPr lang="fr-FR" dirty="0"/>
              <a:t>Ouvert aux jeunes jusqu' à  26 ans (moyenne d'âge de l'équipe)</a:t>
            </a:r>
          </a:p>
          <a:p>
            <a:r>
              <a:rPr lang="fr-FR" dirty="0"/>
              <a:t>Durée maximum des vidéos  6'59  (générique compris)</a:t>
            </a:r>
          </a:p>
          <a:p>
            <a:r>
              <a:rPr lang="fr-FR" dirty="0"/>
              <a:t>En quelques secondes faites votre préinscription </a:t>
            </a:r>
            <a:r>
              <a:rPr lang="fr-FR" dirty="0">
                <a:hlinkClick r:id="rId4"/>
              </a:rPr>
              <a:t>Cliquez ICI</a:t>
            </a:r>
            <a:endParaRPr lang="fr-FR" dirty="0"/>
          </a:p>
          <a:p>
            <a:r>
              <a:rPr lang="fr-FR" dirty="0"/>
              <a:t>Calendrier du concours:</a:t>
            </a:r>
            <a:br>
              <a:rPr lang="fr-FR" dirty="0"/>
            </a:br>
            <a:r>
              <a:rPr lang="fr-FR" dirty="0"/>
              <a:t>Inscription </a:t>
            </a:r>
            <a:r>
              <a:rPr lang="fr-FR" u="sng" dirty="0"/>
              <a:t>avant le 31 décembre 2021</a:t>
            </a:r>
            <a:r>
              <a:rPr lang="fr-FR" dirty="0"/>
              <a:t> </a:t>
            </a:r>
            <a:br>
              <a:rPr lang="fr-FR" dirty="0"/>
            </a:br>
            <a:r>
              <a:rPr lang="fr-FR" dirty="0"/>
              <a:t>Envoi des vidéos </a:t>
            </a:r>
            <a:r>
              <a:rPr lang="fr-FR" u="sng" dirty="0"/>
              <a:t>entre le 1 mars et  le 1 avril 2022</a:t>
            </a:r>
            <a:endParaRPr lang="fr-FR" dirty="0"/>
          </a:p>
        </p:txBody>
      </p:sp>
    </p:spTree>
    <p:extLst>
      <p:ext uri="{BB962C8B-B14F-4D97-AF65-F5344CB8AC3E}">
        <p14:creationId xmlns:p14="http://schemas.microsoft.com/office/powerpoint/2010/main" val="173473368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857389-859A-224A-A97B-C3478CFCC861}"/>
              </a:ext>
            </a:extLst>
          </p:cNvPr>
          <p:cNvSpPr>
            <a:spLocks noGrp="1"/>
          </p:cNvSpPr>
          <p:nvPr>
            <p:ph type="title"/>
          </p:nvPr>
        </p:nvSpPr>
        <p:spPr/>
        <p:txBody>
          <a:bodyPr/>
          <a:lstStyle/>
          <a:p>
            <a:r>
              <a:rPr lang="fr-FR" b="1" dirty="0"/>
              <a:t>Organiser une projection-débat</a:t>
            </a:r>
            <a:br>
              <a:rPr lang="fr-FR" b="1" dirty="0"/>
            </a:br>
            <a:endParaRPr lang="fr-FR" dirty="0"/>
          </a:p>
        </p:txBody>
      </p:sp>
      <p:sp>
        <p:nvSpPr>
          <p:cNvPr id="3" name="ZoneTexte 2">
            <a:extLst>
              <a:ext uri="{FF2B5EF4-FFF2-40B4-BE49-F238E27FC236}">
                <a16:creationId xmlns:a16="http://schemas.microsoft.com/office/drawing/2014/main" id="{4E620687-F874-0C43-BDD9-2F02D517123E}"/>
              </a:ext>
            </a:extLst>
          </p:cNvPr>
          <p:cNvSpPr txBox="1"/>
          <p:nvPr/>
        </p:nvSpPr>
        <p:spPr>
          <a:xfrm>
            <a:off x="457200" y="1341120"/>
            <a:ext cx="11445241" cy="646331"/>
          </a:xfrm>
          <a:prstGeom prst="rect">
            <a:avLst/>
          </a:prstGeom>
          <a:noFill/>
        </p:spPr>
        <p:txBody>
          <a:bodyPr wrap="square" rtlCol="0">
            <a:spAutoFit/>
          </a:bodyPr>
          <a:lstStyle/>
          <a:p>
            <a:r>
              <a:rPr lang="fr-FR" dirty="0"/>
              <a:t>Les </a:t>
            </a:r>
            <a:r>
              <a:rPr lang="fr-FR" b="1" dirty="0" err="1"/>
              <a:t>oeuvres</a:t>
            </a:r>
            <a:r>
              <a:rPr lang="fr-FR" b="1" dirty="0"/>
              <a:t> audiovisuelles</a:t>
            </a:r>
            <a:r>
              <a:rPr lang="fr-FR" dirty="0"/>
              <a:t> constituent un bon moyen d'appréhender avec les élèves les questions liées à l'orientation sexuelle, à l'identité de genre et aux </a:t>
            </a:r>
            <a:r>
              <a:rPr lang="fr-FR" dirty="0" err="1"/>
              <a:t>LGBTphobies</a:t>
            </a:r>
            <a:r>
              <a:rPr lang="fr-FR" dirty="0"/>
              <a:t>.</a:t>
            </a:r>
          </a:p>
        </p:txBody>
      </p:sp>
      <p:sp>
        <p:nvSpPr>
          <p:cNvPr id="4" name="ZoneTexte 3">
            <a:extLst>
              <a:ext uri="{FF2B5EF4-FFF2-40B4-BE49-F238E27FC236}">
                <a16:creationId xmlns:a16="http://schemas.microsoft.com/office/drawing/2014/main" id="{EBA1FDB2-1399-764D-B203-E96F7002F47C}"/>
              </a:ext>
            </a:extLst>
          </p:cNvPr>
          <p:cNvSpPr txBox="1"/>
          <p:nvPr/>
        </p:nvSpPr>
        <p:spPr>
          <a:xfrm>
            <a:off x="335281" y="2346960"/>
            <a:ext cx="11719560" cy="3693319"/>
          </a:xfrm>
          <a:prstGeom prst="rect">
            <a:avLst/>
          </a:prstGeom>
          <a:noFill/>
        </p:spPr>
        <p:txBody>
          <a:bodyPr wrap="square" rtlCol="0">
            <a:spAutoFit/>
          </a:bodyPr>
          <a:lstStyle/>
          <a:p>
            <a:r>
              <a:rPr lang="fr-FR" dirty="0">
                <a:hlinkClick r:id="rId2"/>
              </a:rPr>
              <a:t>https://www.zerodeconduite.net/ressource-pedagogique/dossier-pedagogique-rafiki</a:t>
            </a:r>
            <a:endParaRPr lang="fr-FR" dirty="0"/>
          </a:p>
          <a:p>
            <a:endParaRPr lang="fr-FR" dirty="0"/>
          </a:p>
          <a:p>
            <a:r>
              <a:rPr lang="fr-FR" dirty="0"/>
              <a:t>Honoré au Festival de Cannes mais censuré dans son pays, </a:t>
            </a:r>
            <a:r>
              <a:rPr lang="fr-FR" i="1" dirty="0" err="1"/>
              <a:t>Rafiki</a:t>
            </a:r>
            <a:r>
              <a:rPr lang="fr-FR" dirty="0"/>
              <a:t> raconte avec beaucoup de sensibilité la romance entre deux jeunes femmes à Nairobi, capitale du Kenya. Dans un pays où l’homosexualité est encore considérée comme un crime, </a:t>
            </a:r>
            <a:r>
              <a:rPr lang="fr-FR" i="1" dirty="0" err="1"/>
              <a:t>Rafiki</a:t>
            </a:r>
            <a:r>
              <a:rPr lang="fr-FR" dirty="0"/>
              <a:t> s’affirme comme une œuvre militante, qui défend le droit de tous et toutes à aimer qui il ou elle le souhaite. Mais le film est aussi et surtout un récit lumineux du premier amour, dans lequel les ados (et les ex-ados) du monde entier pourront se retrouver.</a:t>
            </a:r>
            <a:br>
              <a:rPr lang="fr-FR" dirty="0"/>
            </a:br>
            <a:r>
              <a:rPr lang="fr-FR" dirty="0"/>
              <a:t>Le présent dossier pédagogique, destiné </a:t>
            </a:r>
            <a:r>
              <a:rPr lang="fr-FR" b="1" dirty="0"/>
              <a:t>aux </a:t>
            </a:r>
            <a:r>
              <a:rPr lang="fr-FR" b="1" dirty="0" err="1"/>
              <a:t>professeur·e·s</a:t>
            </a:r>
            <a:r>
              <a:rPr lang="fr-FR" b="1" dirty="0"/>
              <a:t> d’Anglais et d'EMC du Collège et du Lycée</a:t>
            </a:r>
            <a:r>
              <a:rPr lang="fr-FR" dirty="0"/>
              <a:t>, développe une analyse exhaustive des enjeux du film – les discriminations et les violences dont sont victimes les personnes LGBT au Kenya, le manifeste de la réalisatrice pour une autre représentation de l’Afrique au cinéma, la réécriture de </a:t>
            </a:r>
            <a:r>
              <a:rPr lang="fr-FR" i="1" dirty="0"/>
              <a:t>Roméo et Juliette</a:t>
            </a:r>
            <a:r>
              <a:rPr lang="fr-FR" dirty="0"/>
              <a:t>, la culture mondialisée dans laquelle le film s’inscrit. Il propose également un entretien avec deux membres des </a:t>
            </a:r>
            <a:r>
              <a:rPr lang="fr-FR" dirty="0" err="1"/>
              <a:t>Dégommeuses</a:t>
            </a:r>
            <a:r>
              <a:rPr lang="fr-FR" dirty="0"/>
              <a:t>, une association qui lutte contre les discriminations dans et par le sport – notamment les discriminations </a:t>
            </a:r>
            <a:r>
              <a:rPr lang="fr-FR" dirty="0" err="1"/>
              <a:t>lesbophobes</a:t>
            </a:r>
            <a:r>
              <a:rPr lang="fr-FR" dirty="0"/>
              <a:t> et racistes.</a:t>
            </a:r>
          </a:p>
        </p:txBody>
      </p:sp>
    </p:spTree>
    <p:extLst>
      <p:ext uri="{BB962C8B-B14F-4D97-AF65-F5344CB8AC3E}">
        <p14:creationId xmlns:p14="http://schemas.microsoft.com/office/powerpoint/2010/main" val="22371695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564812-C4A3-594B-9405-7E194707F20C}"/>
              </a:ext>
            </a:extLst>
          </p:cNvPr>
          <p:cNvSpPr>
            <a:spLocks noGrp="1"/>
          </p:cNvSpPr>
          <p:nvPr>
            <p:ph type="title"/>
          </p:nvPr>
        </p:nvSpPr>
        <p:spPr/>
        <p:txBody>
          <a:bodyPr/>
          <a:lstStyle/>
          <a:p>
            <a:r>
              <a:rPr lang="fr-FR" b="1" dirty="0"/>
              <a:t>Le prix national </a:t>
            </a:r>
            <a:r>
              <a:rPr lang="fr-FR" b="1" dirty="0" err="1"/>
              <a:t>Éthic'Action</a:t>
            </a:r>
            <a:br>
              <a:rPr lang="fr-FR" b="1" dirty="0"/>
            </a:br>
            <a:r>
              <a:rPr lang="fr-FR" b="1" dirty="0"/>
              <a:t>avec le professeur d’EPS</a:t>
            </a:r>
            <a:endParaRPr lang="fr-FR" dirty="0"/>
          </a:p>
        </p:txBody>
      </p:sp>
      <p:sp>
        <p:nvSpPr>
          <p:cNvPr id="3" name="ZoneTexte 2">
            <a:extLst>
              <a:ext uri="{FF2B5EF4-FFF2-40B4-BE49-F238E27FC236}">
                <a16:creationId xmlns:a16="http://schemas.microsoft.com/office/drawing/2014/main" id="{EFD627C3-0546-7345-87B3-4502B1D0D37B}"/>
              </a:ext>
            </a:extLst>
          </p:cNvPr>
          <p:cNvSpPr txBox="1"/>
          <p:nvPr/>
        </p:nvSpPr>
        <p:spPr>
          <a:xfrm>
            <a:off x="609600" y="2011680"/>
            <a:ext cx="11247120" cy="1200329"/>
          </a:xfrm>
          <a:prstGeom prst="rect">
            <a:avLst/>
          </a:prstGeom>
          <a:noFill/>
        </p:spPr>
        <p:txBody>
          <a:bodyPr wrap="square" rtlCol="0">
            <a:spAutoFit/>
          </a:bodyPr>
          <a:lstStyle/>
          <a:p>
            <a:r>
              <a:rPr lang="fr-FR" dirty="0"/>
              <a:t>Le prix organisé par l'union nationale du sport scolaire (UNSS), encourage les collégiens et les lycéens à réaliser des actions exemplaires et citoyennes dans le cadre de leur pratique sportive. Ils peuvent notamment travailler sur le thème « Lutter contre le sexisme et/ou l'homophobie ». Le porteur du projet, qui peut être pluridisciplinaire, est un professeur d'EPS qui participe avec les jeunes licenciés de son AS à la mise en œuvre de l'action éducative.</a:t>
            </a:r>
          </a:p>
        </p:txBody>
      </p:sp>
    </p:spTree>
    <p:extLst>
      <p:ext uri="{BB962C8B-B14F-4D97-AF65-F5344CB8AC3E}">
        <p14:creationId xmlns:p14="http://schemas.microsoft.com/office/powerpoint/2010/main" val="115528087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3908D8-516C-D94E-B35F-1BFF42A61B3C}"/>
              </a:ext>
            </a:extLst>
          </p:cNvPr>
          <p:cNvSpPr>
            <a:spLocks noGrp="1"/>
          </p:cNvSpPr>
          <p:nvPr>
            <p:ph type="title"/>
          </p:nvPr>
        </p:nvSpPr>
        <p:spPr/>
        <p:txBody>
          <a:bodyPr/>
          <a:lstStyle/>
          <a:p>
            <a:r>
              <a:rPr lang="fr-FR" dirty="0"/>
              <a:t>Le CDI et la lecture d’œuvres complètes</a:t>
            </a:r>
          </a:p>
        </p:txBody>
      </p:sp>
      <p:sp>
        <p:nvSpPr>
          <p:cNvPr id="3" name="ZoneTexte 2">
            <a:extLst>
              <a:ext uri="{FF2B5EF4-FFF2-40B4-BE49-F238E27FC236}">
                <a16:creationId xmlns:a16="http://schemas.microsoft.com/office/drawing/2014/main" id="{8A4D5082-CEC9-A944-A3E2-5E4DF7BAB36B}"/>
              </a:ext>
            </a:extLst>
          </p:cNvPr>
          <p:cNvSpPr txBox="1"/>
          <p:nvPr/>
        </p:nvSpPr>
        <p:spPr>
          <a:xfrm>
            <a:off x="304800" y="1690689"/>
            <a:ext cx="11879819" cy="4524315"/>
          </a:xfrm>
          <a:prstGeom prst="rect">
            <a:avLst/>
          </a:prstGeom>
          <a:noFill/>
        </p:spPr>
        <p:txBody>
          <a:bodyPr wrap="square" rtlCol="0">
            <a:spAutoFit/>
          </a:bodyPr>
          <a:lstStyle/>
          <a:p>
            <a:r>
              <a:rPr lang="fr-FR" sz="2400" dirty="0"/>
              <a:t>Impliquer votre professeur documentaliste dans la recherche de livres en anglais</a:t>
            </a:r>
          </a:p>
          <a:p>
            <a:endParaRPr lang="fr-FR" sz="2400" dirty="0"/>
          </a:p>
          <a:p>
            <a:r>
              <a:rPr lang="fr-FR" sz="2400" dirty="0"/>
              <a:t>Comment aborder les scènes de films ou de livres?</a:t>
            </a:r>
          </a:p>
          <a:p>
            <a:pPr marL="342900" indent="-342900">
              <a:buFontTx/>
              <a:buChar char="-"/>
            </a:pPr>
            <a:r>
              <a:rPr lang="fr-FR" sz="2400" dirty="0"/>
              <a:t>Programme limitatif: </a:t>
            </a:r>
            <a:r>
              <a:rPr lang="fr-FR" sz="2400" i="1" dirty="0"/>
              <a:t>The Buddha of </a:t>
            </a:r>
            <a:r>
              <a:rPr lang="fr-FR" sz="2400" i="1" dirty="0" err="1"/>
              <a:t>Suburbia</a:t>
            </a:r>
            <a:r>
              <a:rPr lang="fr-FR" sz="2400" dirty="0"/>
              <a:t> By Hanif </a:t>
            </a:r>
            <a:r>
              <a:rPr lang="fr-FR" sz="2400" dirty="0" err="1"/>
              <a:t>Kureishi</a:t>
            </a:r>
            <a:r>
              <a:rPr lang="fr-FR" sz="2400" dirty="0"/>
              <a:t>: the confusion of </a:t>
            </a:r>
            <a:r>
              <a:rPr lang="fr-FR" sz="2400" dirty="0" err="1"/>
              <a:t>sexual</a:t>
            </a:r>
            <a:endParaRPr lang="fr-FR" sz="2400" dirty="0"/>
          </a:p>
          <a:p>
            <a:r>
              <a:rPr lang="fr-FR" sz="2400" dirty="0"/>
              <a:t> orientation. Le mentionner ou pas? </a:t>
            </a:r>
          </a:p>
          <a:p>
            <a:r>
              <a:rPr lang="fr-FR" sz="2400" dirty="0"/>
              <a:t>Ne pas s’obliger à en parler.</a:t>
            </a:r>
          </a:p>
          <a:p>
            <a:r>
              <a:rPr lang="fr-FR" sz="2400" dirty="0"/>
              <a:t>Ne pas s’interdire un roman à cause</a:t>
            </a:r>
          </a:p>
          <a:p>
            <a:r>
              <a:rPr lang="fr-FR" sz="2400" dirty="0"/>
              <a:t>de cela. </a:t>
            </a:r>
          </a:p>
          <a:p>
            <a:endParaRPr lang="fr-FR" sz="2400" dirty="0"/>
          </a:p>
          <a:p>
            <a:endParaRPr lang="fr-FR" sz="2400" dirty="0"/>
          </a:p>
          <a:p>
            <a:endParaRPr lang="fr-FR" sz="2400" dirty="0"/>
          </a:p>
          <a:p>
            <a:pPr marL="342900" indent="-342900">
              <a:buFontTx/>
              <a:buChar char="-"/>
            </a:pPr>
            <a:r>
              <a:rPr lang="fr-FR" sz="2400" dirty="0"/>
              <a:t>Exemples d’œuvres en LLCER: </a:t>
            </a:r>
            <a:r>
              <a:rPr lang="fr-FR" sz="2400" dirty="0" err="1"/>
              <a:t>Haynes</a:t>
            </a:r>
            <a:r>
              <a:rPr lang="fr-FR" sz="2400" dirty="0"/>
              <a:t> </a:t>
            </a:r>
            <a:r>
              <a:rPr lang="fr-FR" sz="2400" i="1" dirty="0"/>
              <a:t>Carol</a:t>
            </a:r>
            <a:r>
              <a:rPr lang="fr-FR" sz="2400" dirty="0"/>
              <a:t> 2015</a:t>
            </a:r>
          </a:p>
        </p:txBody>
      </p:sp>
      <p:pic>
        <p:nvPicPr>
          <p:cNvPr id="5" name="Image 4">
            <a:extLst>
              <a:ext uri="{FF2B5EF4-FFF2-40B4-BE49-F238E27FC236}">
                <a16:creationId xmlns:a16="http://schemas.microsoft.com/office/drawing/2014/main" id="{F6CFE1AD-97F3-674F-B54A-24EBE937EAD9}"/>
              </a:ext>
            </a:extLst>
          </p:cNvPr>
          <p:cNvPicPr>
            <a:picLocks noChangeAspect="1"/>
          </p:cNvPicPr>
          <p:nvPr/>
        </p:nvPicPr>
        <p:blipFill>
          <a:blip r:embed="rId2"/>
          <a:stretch>
            <a:fillRect/>
          </a:stretch>
        </p:blipFill>
        <p:spPr>
          <a:xfrm>
            <a:off x="5370284" y="3538584"/>
            <a:ext cx="6110657" cy="1947816"/>
          </a:xfrm>
          <a:prstGeom prst="rect">
            <a:avLst/>
          </a:prstGeom>
        </p:spPr>
      </p:pic>
    </p:spTree>
    <p:extLst>
      <p:ext uri="{BB962C8B-B14F-4D97-AF65-F5344CB8AC3E}">
        <p14:creationId xmlns:p14="http://schemas.microsoft.com/office/powerpoint/2010/main" val="17501799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96BFC37-7135-8B4F-AB91-6948C992F6F6}"/>
              </a:ext>
            </a:extLst>
          </p:cNvPr>
          <p:cNvSpPr>
            <a:spLocks noGrp="1"/>
          </p:cNvSpPr>
          <p:nvPr>
            <p:ph type="title"/>
          </p:nvPr>
        </p:nvSpPr>
        <p:spPr/>
        <p:txBody>
          <a:bodyPr/>
          <a:lstStyle/>
          <a:p>
            <a:r>
              <a:rPr lang="fr-FR" dirty="0"/>
              <a:t>Autres supports trouvés sur internet</a:t>
            </a:r>
          </a:p>
        </p:txBody>
      </p:sp>
    </p:spTree>
    <p:extLst>
      <p:ext uri="{BB962C8B-B14F-4D97-AF65-F5344CB8AC3E}">
        <p14:creationId xmlns:p14="http://schemas.microsoft.com/office/powerpoint/2010/main" val="253318082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BBF479-96E6-7C4A-BEDF-A0BEED643937}"/>
              </a:ext>
            </a:extLst>
          </p:cNvPr>
          <p:cNvSpPr>
            <a:spLocks noGrp="1"/>
          </p:cNvSpPr>
          <p:nvPr>
            <p:ph type="title"/>
          </p:nvPr>
        </p:nvSpPr>
        <p:spPr>
          <a:xfrm flipV="1">
            <a:off x="838200" y="319406"/>
            <a:ext cx="387485" cy="45719"/>
          </a:xfrm>
        </p:spPr>
        <p:txBody>
          <a:bodyPr>
            <a:normAutofit fontScale="90000"/>
          </a:bodyPr>
          <a:lstStyle/>
          <a:p>
            <a:r>
              <a:rPr lang="fr-FR" dirty="0"/>
              <a:t> </a:t>
            </a:r>
          </a:p>
        </p:txBody>
      </p:sp>
      <p:graphicFrame>
        <p:nvGraphicFramePr>
          <p:cNvPr id="4" name="Tableau 3">
            <a:extLst>
              <a:ext uri="{FF2B5EF4-FFF2-40B4-BE49-F238E27FC236}">
                <a16:creationId xmlns:a16="http://schemas.microsoft.com/office/drawing/2014/main" id="{172F8452-C37F-494C-A87B-FB6AE3CB0925}"/>
              </a:ext>
            </a:extLst>
          </p:cNvPr>
          <p:cNvGraphicFramePr>
            <a:graphicFrameLocks noGrp="1"/>
          </p:cNvGraphicFramePr>
          <p:nvPr>
            <p:extLst>
              <p:ext uri="{D42A27DB-BD31-4B8C-83A1-F6EECF244321}">
                <p14:modId xmlns:p14="http://schemas.microsoft.com/office/powerpoint/2010/main" val="618849887"/>
              </p:ext>
            </p:extLst>
          </p:nvPr>
        </p:nvGraphicFramePr>
        <p:xfrm>
          <a:off x="1028701" y="3482502"/>
          <a:ext cx="208280" cy="365760"/>
        </p:xfrm>
        <a:graphic>
          <a:graphicData uri="http://schemas.openxmlformats.org/drawingml/2006/table">
            <a:tbl>
              <a:tblPr/>
              <a:tblGrid>
                <a:gridCol w="208280">
                  <a:extLst>
                    <a:ext uri="{9D8B030D-6E8A-4147-A177-3AD203B41FA5}">
                      <a16:colId xmlns:a16="http://schemas.microsoft.com/office/drawing/2014/main" val="4251434540"/>
                    </a:ext>
                  </a:extLst>
                </a:gridCol>
              </a:tblGrid>
              <a:tr h="194034">
                <a:tc>
                  <a:txBody>
                    <a:bodyPr/>
                    <a:lstStyle/>
                    <a:p>
                      <a:endParaRPr lang="fr-FR" dirty="0">
                        <a:effectLst/>
                      </a:endParaRPr>
                    </a:p>
                  </a:txBody>
                  <a:tcPr anchor="ctr">
                    <a:lnL>
                      <a:noFill/>
                    </a:lnL>
                    <a:lnR>
                      <a:noFill/>
                    </a:lnR>
                    <a:lnT>
                      <a:noFill/>
                    </a:lnT>
                    <a:lnB>
                      <a:noFill/>
                    </a:lnB>
                  </a:tcPr>
                </a:tc>
                <a:extLst>
                  <a:ext uri="{0D108BD9-81ED-4DB2-BD59-A6C34878D82A}">
                    <a16:rowId xmlns:a16="http://schemas.microsoft.com/office/drawing/2014/main" val="297708779"/>
                  </a:ext>
                </a:extLst>
              </a:tr>
            </a:tbl>
          </a:graphicData>
        </a:graphic>
      </p:graphicFrame>
      <p:sp>
        <p:nvSpPr>
          <p:cNvPr id="5" name="Rectangle 1">
            <a:extLst>
              <a:ext uri="{FF2B5EF4-FFF2-40B4-BE49-F238E27FC236}">
                <a16:creationId xmlns:a16="http://schemas.microsoft.com/office/drawing/2014/main" id="{D9ECCA89-0A96-444A-8AC2-AC55E1A075FE}"/>
              </a:ext>
            </a:extLst>
          </p:cNvPr>
          <p:cNvSpPr>
            <a:spLocks noChangeArrowheads="1"/>
          </p:cNvSpPr>
          <p:nvPr/>
        </p:nvSpPr>
        <p:spPr bwMode="auto">
          <a:xfrm>
            <a:off x="466928" y="912835"/>
            <a:ext cx="11517550" cy="2215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2400" b="1" i="0" u="none" strike="noStrike" cap="none" normalizeH="0" baseline="0" dirty="0">
                <a:ln>
                  <a:noFill/>
                </a:ln>
                <a:solidFill>
                  <a:srgbClr val="404040"/>
                </a:solidFill>
                <a:effectLst/>
                <a:latin typeface="Ubuntu"/>
              </a:rPr>
              <a:t>The first gay Native American </a:t>
            </a:r>
            <a:r>
              <a:rPr kumimoji="0" lang="fr-FR" altLang="fr-FR" sz="2400" b="1" i="0" u="none" strike="noStrike" cap="none" normalizeH="0" baseline="0" dirty="0" err="1">
                <a:ln>
                  <a:noFill/>
                </a:ln>
                <a:solidFill>
                  <a:srgbClr val="404040"/>
                </a:solidFill>
                <a:effectLst/>
                <a:latin typeface="Ubuntu"/>
              </a:rPr>
              <a:t>woman</a:t>
            </a:r>
            <a:r>
              <a:rPr kumimoji="0" lang="fr-FR" altLang="fr-FR" sz="2400" b="1" i="0" u="none" strike="noStrike" cap="none" normalizeH="0" baseline="0" dirty="0">
                <a:ln>
                  <a:noFill/>
                </a:ln>
                <a:solidFill>
                  <a:srgbClr val="404040"/>
                </a:solidFill>
                <a:effectLst/>
                <a:latin typeface="Ubuntu"/>
              </a:rPr>
              <a:t> </a:t>
            </a:r>
            <a:r>
              <a:rPr kumimoji="0" lang="fr-FR" altLang="fr-FR" sz="2400" b="1" i="0" u="none" strike="noStrike" cap="none" normalizeH="0" baseline="0" dirty="0" err="1">
                <a:ln>
                  <a:noFill/>
                </a:ln>
                <a:solidFill>
                  <a:srgbClr val="404040"/>
                </a:solidFill>
                <a:effectLst/>
                <a:latin typeface="Ubuntu"/>
              </a:rPr>
              <a:t>elected</a:t>
            </a:r>
            <a:r>
              <a:rPr kumimoji="0" lang="fr-FR" altLang="fr-FR" sz="2400" b="1" i="0" u="none" strike="noStrike" cap="none" normalizeH="0" baseline="0" dirty="0">
                <a:ln>
                  <a:noFill/>
                </a:ln>
                <a:solidFill>
                  <a:srgbClr val="404040"/>
                </a:solidFill>
                <a:effectLst/>
                <a:latin typeface="Ubuntu"/>
              </a:rPr>
              <a:t> to </a:t>
            </a:r>
            <a:r>
              <a:rPr kumimoji="0" lang="fr-FR" altLang="fr-FR" sz="2400" b="1" i="0" u="none" strike="noStrike" cap="none" normalizeH="0" baseline="0" dirty="0" err="1">
                <a:ln>
                  <a:noFill/>
                </a:ln>
                <a:solidFill>
                  <a:srgbClr val="404040"/>
                </a:solidFill>
                <a:effectLst/>
                <a:latin typeface="Ubuntu"/>
              </a:rPr>
              <a:t>Congress</a:t>
            </a:r>
            <a:r>
              <a:rPr kumimoji="0" lang="fr-FR" altLang="fr-FR" sz="2400" b="1" i="0" u="none" strike="noStrike" cap="none" normalizeH="0" baseline="0" dirty="0">
                <a:ln>
                  <a:noFill/>
                </a:ln>
                <a:solidFill>
                  <a:srgbClr val="404040"/>
                </a:solidFill>
                <a:effectLst/>
                <a:latin typeface="Ubuntu"/>
              </a:rPr>
              <a:t>, sujet d'expression écrite du bac E3C anglais 2020. Le site propose un corrigé de l’EE:</a:t>
            </a:r>
            <a:endParaRPr lang="fr-FR" altLang="fr-FR" sz="2400" b="1" dirty="0">
              <a:solidFill>
                <a:srgbClr val="404040"/>
              </a:solidFill>
              <a:latin typeface="Ubuntu"/>
            </a:endParaRPr>
          </a:p>
          <a:p>
            <a:pPr lvl="0" eaLnBrk="0" fontAlgn="base" hangingPunct="0">
              <a:spcBef>
                <a:spcPct val="0"/>
              </a:spcBef>
              <a:spcAft>
                <a:spcPct val="0"/>
              </a:spcAft>
            </a:pPr>
            <a:r>
              <a:rPr lang="fr-FR" altLang="fr-FR" sz="2400" b="1" dirty="0">
                <a:solidFill>
                  <a:srgbClr val="404040"/>
                </a:solidFill>
                <a:latin typeface="Ubuntu"/>
                <a:hlinkClick r:id="rId2"/>
              </a:rPr>
              <a:t>https://www.profexpress.com/exercices-en-ligne/anglais/corrige-bac-e3c-en2-anglais-2020-expression-ecrite/</a:t>
            </a:r>
            <a:endParaRPr lang="fr-FR" altLang="fr-FR" sz="2400" b="1" dirty="0">
              <a:solidFill>
                <a:srgbClr val="404040"/>
              </a:solidFill>
              <a:latin typeface="Ubuntu"/>
            </a:endParaRPr>
          </a:p>
          <a:p>
            <a:pPr lvl="0" eaLnBrk="0" fontAlgn="base" hangingPunct="0">
              <a:spcBef>
                <a:spcPct val="0"/>
              </a:spcBef>
              <a:spcAft>
                <a:spcPct val="0"/>
              </a:spcAft>
            </a:pPr>
            <a:endParaRPr kumimoji="0" lang="fr-FR" altLang="fr-FR" sz="2400" b="1" i="0" u="none" strike="noStrike" cap="none" normalizeH="0" baseline="0" dirty="0">
              <a:ln>
                <a:noFill/>
              </a:ln>
              <a:solidFill>
                <a:srgbClr val="404040"/>
              </a:solidFill>
              <a:effectLst/>
              <a:latin typeface="Ubuntu"/>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2400" b="0" i="0" u="none" strike="noStrike" cap="none" normalizeH="0" baseline="0" dirty="0">
              <a:ln>
                <a:noFill/>
              </a:ln>
              <a:solidFill>
                <a:schemeClr val="tx1"/>
              </a:solidFill>
              <a:effectLst/>
              <a:latin typeface="Arial" panose="020B0604020202020204" pitchFamily="34" charset="0"/>
            </a:endParaRPr>
          </a:p>
        </p:txBody>
      </p:sp>
      <p:pic>
        <p:nvPicPr>
          <p:cNvPr id="2051" name="Picture 3" descr="Corrigé bac E3C EN2 - Anglais 2020 expression écrite">
            <a:extLst>
              <a:ext uri="{FF2B5EF4-FFF2-40B4-BE49-F238E27FC236}">
                <a16:creationId xmlns:a16="http://schemas.microsoft.com/office/drawing/2014/main" id="{68CA348E-5C65-624B-A806-B0079607A4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6860" y="2993941"/>
            <a:ext cx="7037537" cy="3455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495047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6807C4-7D4E-BA49-8162-A4A66A427BA7}"/>
              </a:ext>
            </a:extLst>
          </p:cNvPr>
          <p:cNvSpPr>
            <a:spLocks noGrp="1"/>
          </p:cNvSpPr>
          <p:nvPr>
            <p:ph type="title"/>
          </p:nvPr>
        </p:nvSpPr>
        <p:spPr>
          <a:xfrm>
            <a:off x="193431" y="158263"/>
            <a:ext cx="11160369" cy="756137"/>
          </a:xfrm>
        </p:spPr>
        <p:txBody>
          <a:bodyPr>
            <a:normAutofit/>
          </a:bodyPr>
          <a:lstStyle/>
          <a:p>
            <a:r>
              <a:rPr lang="fr-FR" sz="2800" dirty="0"/>
              <a:t>Native </a:t>
            </a:r>
            <a:r>
              <a:rPr lang="fr-FR" sz="2800" dirty="0" err="1"/>
              <a:t>Americans</a:t>
            </a:r>
            <a:r>
              <a:rPr lang="fr-FR" sz="2800" dirty="0"/>
              <a:t> (intégrer la problématique)</a:t>
            </a:r>
          </a:p>
        </p:txBody>
      </p:sp>
      <p:sp>
        <p:nvSpPr>
          <p:cNvPr id="3" name="ZoneTexte 2">
            <a:extLst>
              <a:ext uri="{FF2B5EF4-FFF2-40B4-BE49-F238E27FC236}">
                <a16:creationId xmlns:a16="http://schemas.microsoft.com/office/drawing/2014/main" id="{B9BFD924-A755-5147-A74C-5512A1E6A211}"/>
              </a:ext>
            </a:extLst>
          </p:cNvPr>
          <p:cNvSpPr txBox="1"/>
          <p:nvPr/>
        </p:nvSpPr>
        <p:spPr>
          <a:xfrm>
            <a:off x="422031" y="1072662"/>
            <a:ext cx="11166232" cy="5632311"/>
          </a:xfrm>
          <a:prstGeom prst="rect">
            <a:avLst/>
          </a:prstGeom>
          <a:noFill/>
        </p:spPr>
        <p:txBody>
          <a:bodyPr wrap="square" rtlCol="0">
            <a:spAutoFit/>
          </a:bodyPr>
          <a:lstStyle/>
          <a:p>
            <a:r>
              <a:rPr lang="fr-FR" altLang="fr-FR" sz="2400" b="1" dirty="0">
                <a:solidFill>
                  <a:srgbClr val="404040"/>
                </a:solidFill>
                <a:latin typeface="Ubuntu"/>
              </a:rPr>
              <a:t>The first gay Native American </a:t>
            </a:r>
            <a:r>
              <a:rPr lang="fr-FR" altLang="fr-FR" sz="2400" b="1" dirty="0" err="1">
                <a:solidFill>
                  <a:srgbClr val="404040"/>
                </a:solidFill>
                <a:latin typeface="Ubuntu"/>
              </a:rPr>
              <a:t>woman</a:t>
            </a:r>
            <a:r>
              <a:rPr lang="fr-FR" altLang="fr-FR" sz="2400" b="1" dirty="0">
                <a:solidFill>
                  <a:srgbClr val="404040"/>
                </a:solidFill>
                <a:latin typeface="Ubuntu"/>
              </a:rPr>
              <a:t> </a:t>
            </a:r>
            <a:r>
              <a:rPr lang="fr-FR" altLang="fr-FR" sz="2400" b="1" dirty="0" err="1">
                <a:solidFill>
                  <a:srgbClr val="404040"/>
                </a:solidFill>
                <a:latin typeface="Ubuntu"/>
              </a:rPr>
              <a:t>elected</a:t>
            </a:r>
            <a:r>
              <a:rPr lang="fr-FR" altLang="fr-FR" sz="2400" b="1" dirty="0">
                <a:solidFill>
                  <a:srgbClr val="404040"/>
                </a:solidFill>
                <a:latin typeface="Ubuntu"/>
              </a:rPr>
              <a:t> to </a:t>
            </a:r>
            <a:r>
              <a:rPr lang="fr-FR" altLang="fr-FR" sz="2400" b="1" dirty="0" err="1">
                <a:solidFill>
                  <a:srgbClr val="404040"/>
                </a:solidFill>
                <a:latin typeface="Ubuntu"/>
              </a:rPr>
              <a:t>Congress</a:t>
            </a:r>
            <a:endParaRPr lang="fr-FR" altLang="fr-FR" sz="2400" b="1" dirty="0">
              <a:solidFill>
                <a:srgbClr val="404040"/>
              </a:solidFill>
              <a:latin typeface="Ubuntu"/>
            </a:endParaRPr>
          </a:p>
          <a:p>
            <a:pPr marL="342900" indent="-342900">
              <a:buFontTx/>
              <a:buChar char="-"/>
            </a:pPr>
            <a:r>
              <a:rPr lang="fr-FR" altLang="fr-FR" sz="2400" b="1" dirty="0">
                <a:solidFill>
                  <a:srgbClr val="404040"/>
                </a:solidFill>
                <a:latin typeface="Ubuntu"/>
                <a:hlinkClick r:id="rId2"/>
              </a:rPr>
              <a:t>https://www.youtube.com/watch?v=Zp1OVjl7j_M</a:t>
            </a:r>
            <a:r>
              <a:rPr lang="fr-FR" altLang="fr-FR" sz="2400" b="1" dirty="0">
                <a:solidFill>
                  <a:srgbClr val="404040"/>
                </a:solidFill>
                <a:latin typeface="Ubuntu"/>
              </a:rPr>
              <a:t> (CBS: 2’30)</a:t>
            </a:r>
          </a:p>
          <a:p>
            <a:pPr marL="285750" indent="-285750">
              <a:buFontTx/>
              <a:buChar char="-"/>
            </a:pPr>
            <a:r>
              <a:rPr lang="fr-FR" sz="2400" b="1" dirty="0">
                <a:solidFill>
                  <a:srgbClr val="404040"/>
                </a:solidFill>
                <a:latin typeface="Ubuntu"/>
                <a:hlinkClick r:id="rId3"/>
              </a:rPr>
              <a:t>https://www.youtube.com/watch?v=9dsQkoAmpBc</a:t>
            </a:r>
            <a:r>
              <a:rPr lang="fr-FR" sz="2400" b="1" dirty="0">
                <a:solidFill>
                  <a:srgbClr val="404040"/>
                </a:solidFill>
                <a:latin typeface="Ubuntu"/>
              </a:rPr>
              <a:t> (plus simple: </a:t>
            </a:r>
            <a:r>
              <a:rPr lang="fr-FR" sz="2400" b="1" dirty="0" err="1">
                <a:solidFill>
                  <a:srgbClr val="404040"/>
                </a:solidFill>
                <a:latin typeface="Ubuntu"/>
              </a:rPr>
              <a:t>she</a:t>
            </a:r>
            <a:r>
              <a:rPr lang="fr-FR" sz="2400" b="1" dirty="0">
                <a:solidFill>
                  <a:srgbClr val="404040"/>
                </a:solidFill>
                <a:latin typeface="Ubuntu"/>
              </a:rPr>
              <a:t> </a:t>
            </a:r>
            <a:r>
              <a:rPr lang="fr-FR" sz="2400" b="1" dirty="0" err="1">
                <a:solidFill>
                  <a:srgbClr val="404040"/>
                </a:solidFill>
                <a:latin typeface="Ubuntu"/>
              </a:rPr>
              <a:t>wants</a:t>
            </a:r>
            <a:r>
              <a:rPr lang="fr-FR" sz="2400" b="1" dirty="0">
                <a:solidFill>
                  <a:srgbClr val="404040"/>
                </a:solidFill>
                <a:latin typeface="Ubuntu"/>
              </a:rPr>
              <a:t> to </a:t>
            </a:r>
            <a:r>
              <a:rPr lang="fr-FR" sz="2400" b="1" dirty="0" err="1">
                <a:solidFill>
                  <a:srgbClr val="404040"/>
                </a:solidFill>
                <a:latin typeface="Ubuntu"/>
              </a:rPr>
              <a:t>represent</a:t>
            </a:r>
            <a:r>
              <a:rPr lang="fr-FR" sz="2400" b="1" dirty="0">
                <a:solidFill>
                  <a:srgbClr val="404040"/>
                </a:solidFill>
                <a:latin typeface="Ubuntu"/>
              </a:rPr>
              <a:t> </a:t>
            </a:r>
            <a:r>
              <a:rPr lang="fr-FR" sz="2400" b="1" dirty="0" err="1">
                <a:solidFill>
                  <a:srgbClr val="404040"/>
                </a:solidFill>
                <a:latin typeface="Ubuntu"/>
              </a:rPr>
              <a:t>everyone</a:t>
            </a:r>
            <a:r>
              <a:rPr lang="fr-FR" sz="2400" b="1" dirty="0">
                <a:solidFill>
                  <a:srgbClr val="404040"/>
                </a:solidFill>
                <a:latin typeface="Ubuntu"/>
              </a:rPr>
              <a:t>)</a:t>
            </a:r>
          </a:p>
          <a:p>
            <a:pPr marL="285750" indent="-285750">
              <a:buFontTx/>
              <a:buChar char="-"/>
            </a:pPr>
            <a:r>
              <a:rPr lang="fr-FR" sz="2400" b="1" dirty="0">
                <a:solidFill>
                  <a:srgbClr val="404040"/>
                </a:solidFill>
                <a:latin typeface="Ubuntu"/>
                <a:hlinkClick r:id="rId4"/>
              </a:rPr>
              <a:t>https://edition.cnn.com/videos/politics/2018/11/07/sharice-davids-first-native-american-woman-mh-orig.cnn/video/playlists/midterm-election-historic-firsts/</a:t>
            </a:r>
            <a:r>
              <a:rPr lang="fr-FR" sz="2400" b="1" dirty="0">
                <a:solidFill>
                  <a:srgbClr val="404040"/>
                </a:solidFill>
                <a:latin typeface="Ubuntu"/>
              </a:rPr>
              <a:t> (1’ </a:t>
            </a:r>
            <a:r>
              <a:rPr lang="fr-FR" sz="2400" b="1" dirty="0" err="1">
                <a:solidFill>
                  <a:srgbClr val="404040"/>
                </a:solidFill>
                <a:latin typeface="Ubuntu"/>
              </a:rPr>
              <a:t>facts</a:t>
            </a:r>
            <a:r>
              <a:rPr lang="fr-FR" sz="2400" b="1" dirty="0">
                <a:solidFill>
                  <a:srgbClr val="404040"/>
                </a:solidFill>
                <a:latin typeface="Ubuntu"/>
              </a:rPr>
              <a:t> vidéo mais sans son: sous titrage intéressant)</a:t>
            </a:r>
            <a:endParaRPr lang="fr-FR" sz="2400" dirty="0"/>
          </a:p>
          <a:p>
            <a:pPr marL="285750" indent="-285750">
              <a:buFontTx/>
              <a:buChar char="-"/>
            </a:pPr>
            <a:endParaRPr lang="fr-FR" sz="2400" dirty="0"/>
          </a:p>
          <a:p>
            <a:r>
              <a:rPr lang="fr-FR" sz="2400" dirty="0"/>
              <a:t>CE: </a:t>
            </a:r>
            <a:r>
              <a:rPr lang="fr-FR" sz="2400" dirty="0" err="1"/>
              <a:t>Two</a:t>
            </a:r>
            <a:r>
              <a:rPr lang="fr-FR" sz="2400" dirty="0"/>
              <a:t> Native </a:t>
            </a:r>
            <a:r>
              <a:rPr lang="fr-FR" sz="2400" dirty="0" err="1"/>
              <a:t>Americans</a:t>
            </a:r>
            <a:r>
              <a:rPr lang="fr-FR" sz="2400" dirty="0"/>
              <a:t> are </a:t>
            </a:r>
            <a:r>
              <a:rPr lang="fr-FR" sz="2400" dirty="0" err="1"/>
              <a:t>headed</a:t>
            </a:r>
            <a:r>
              <a:rPr lang="fr-FR" sz="2400" dirty="0"/>
              <a:t> to </a:t>
            </a:r>
            <a:r>
              <a:rPr lang="fr-FR" sz="2400" dirty="0" err="1"/>
              <a:t>Congress</a:t>
            </a:r>
            <a:r>
              <a:rPr lang="fr-FR" sz="2400" dirty="0"/>
              <a:t>. This </a:t>
            </a:r>
            <a:r>
              <a:rPr lang="fr-FR" sz="2400" dirty="0" err="1"/>
              <a:t>is</a:t>
            </a:r>
            <a:r>
              <a:rPr lang="fr-FR" sz="2400" dirty="0"/>
              <a:t> </a:t>
            </a:r>
            <a:r>
              <a:rPr lang="fr-FR" sz="2400" dirty="0" err="1"/>
              <a:t>why</a:t>
            </a:r>
            <a:r>
              <a:rPr lang="fr-FR" sz="2400" dirty="0"/>
              <a:t> </a:t>
            </a:r>
            <a:r>
              <a:rPr lang="fr-FR" sz="2400" dirty="0" err="1"/>
              <a:t>it</a:t>
            </a:r>
            <a:r>
              <a:rPr lang="fr-FR" sz="2400" dirty="0"/>
              <a:t> </a:t>
            </a:r>
            <a:r>
              <a:rPr lang="fr-FR" sz="2400" dirty="0" err="1"/>
              <a:t>matters</a:t>
            </a:r>
            <a:r>
              <a:rPr lang="fr-FR" sz="2400" dirty="0"/>
              <a:t>:</a:t>
            </a:r>
          </a:p>
          <a:p>
            <a:pPr marL="285750" indent="-285750">
              <a:buFontTx/>
              <a:buChar char="-"/>
            </a:pPr>
            <a:r>
              <a:rPr lang="fr-FR" sz="2400" dirty="0">
                <a:hlinkClick r:id="rId5"/>
              </a:rPr>
              <a:t>https://www.washingtonpost.com/outlook/2018/11/08/two-native-american-women-are-headed-congress-this-is-why-it-matters/</a:t>
            </a:r>
            <a:endParaRPr lang="fr-FR" sz="2400" dirty="0"/>
          </a:p>
          <a:p>
            <a:r>
              <a:rPr lang="fr-FR" sz="2000" dirty="0"/>
              <a:t>« Native American </a:t>
            </a:r>
            <a:r>
              <a:rPr lang="fr-FR" sz="2000" dirty="0" err="1"/>
              <a:t>women</a:t>
            </a:r>
            <a:r>
              <a:rPr lang="fr-FR" sz="2000" dirty="0"/>
              <a:t> </a:t>
            </a:r>
            <a:r>
              <a:rPr lang="fr-FR" sz="2000" dirty="0" err="1"/>
              <a:t>held</a:t>
            </a:r>
            <a:r>
              <a:rPr lang="fr-FR" sz="2000" dirty="0"/>
              <a:t> </a:t>
            </a:r>
            <a:r>
              <a:rPr lang="fr-FR" sz="2000" dirty="0" err="1"/>
              <a:t>tremendous</a:t>
            </a:r>
            <a:r>
              <a:rPr lang="fr-FR" sz="2000" dirty="0"/>
              <a:t> power in </a:t>
            </a:r>
            <a:r>
              <a:rPr lang="fr-FR" sz="2000" dirty="0" err="1"/>
              <a:t>pre-colonial</a:t>
            </a:r>
            <a:r>
              <a:rPr lang="fr-FR" sz="2000" dirty="0"/>
              <a:t>, </a:t>
            </a:r>
            <a:r>
              <a:rPr lang="fr-FR" sz="2000" dirty="0" err="1"/>
              <a:t>egalitarian</a:t>
            </a:r>
            <a:r>
              <a:rPr lang="fr-FR" sz="2000" dirty="0"/>
              <a:t> </a:t>
            </a:r>
            <a:r>
              <a:rPr lang="fr-FR" sz="2000" dirty="0" err="1"/>
              <a:t>societies</a:t>
            </a:r>
            <a:r>
              <a:rPr lang="fr-FR" sz="2000" dirty="0"/>
              <a:t> </a:t>
            </a:r>
            <a:r>
              <a:rPr lang="fr-FR" sz="2000" dirty="0" err="1"/>
              <a:t>across</a:t>
            </a:r>
            <a:r>
              <a:rPr lang="fr-FR" sz="2000" dirty="0"/>
              <a:t> the </a:t>
            </a:r>
            <a:r>
              <a:rPr lang="fr-FR" sz="2000" dirty="0" err="1"/>
              <a:t>Americas</a:t>
            </a:r>
            <a:r>
              <a:rPr lang="fr-FR" sz="2000" dirty="0"/>
              <a:t>. </a:t>
            </a:r>
            <a:r>
              <a:rPr lang="fr-FR" sz="2000" dirty="0" err="1"/>
              <a:t>Yet</a:t>
            </a:r>
            <a:r>
              <a:rPr lang="fr-FR" sz="2000" dirty="0"/>
              <a:t> as a </a:t>
            </a:r>
            <a:r>
              <a:rPr lang="fr-FR" sz="2000" dirty="0" err="1"/>
              <a:t>result</a:t>
            </a:r>
            <a:r>
              <a:rPr lang="fr-FR" sz="2000" dirty="0"/>
              <a:t> of </a:t>
            </a:r>
            <a:r>
              <a:rPr lang="fr-FR" sz="2000" dirty="0" err="1"/>
              <a:t>generations</a:t>
            </a:r>
            <a:r>
              <a:rPr lang="fr-FR" sz="2000" dirty="0"/>
              <a:t> of </a:t>
            </a:r>
            <a:r>
              <a:rPr lang="fr-FR" sz="2000" dirty="0" err="1"/>
              <a:t>colonialism</a:t>
            </a:r>
            <a:r>
              <a:rPr lang="fr-FR" sz="2000" dirty="0"/>
              <a:t>, </a:t>
            </a:r>
            <a:r>
              <a:rPr lang="fr-FR" sz="2000" dirty="0" err="1"/>
              <a:t>indigenous</a:t>
            </a:r>
            <a:r>
              <a:rPr lang="fr-FR" sz="2000" dirty="0"/>
              <a:t> </a:t>
            </a:r>
            <a:r>
              <a:rPr lang="fr-FR" sz="2000" dirty="0" err="1"/>
              <a:t>women</a:t>
            </a:r>
            <a:r>
              <a:rPr lang="fr-FR" sz="2000" dirty="0"/>
              <a:t> have been made invisible, </a:t>
            </a:r>
            <a:r>
              <a:rPr lang="fr-FR" sz="2000" dirty="0" err="1"/>
              <a:t>virtually</a:t>
            </a:r>
            <a:r>
              <a:rPr lang="fr-FR" sz="2000" dirty="0"/>
              <a:t> </a:t>
            </a:r>
            <a:r>
              <a:rPr lang="fr-FR" sz="2000" dirty="0" err="1"/>
              <a:t>written</a:t>
            </a:r>
            <a:r>
              <a:rPr lang="fr-FR" sz="2000" dirty="0"/>
              <a:t> out of </a:t>
            </a:r>
            <a:r>
              <a:rPr lang="fr-FR" sz="2000" dirty="0" err="1"/>
              <a:t>history</a:t>
            </a:r>
            <a:r>
              <a:rPr lang="fr-FR" sz="2000" dirty="0"/>
              <a:t> and out of leadership by colonial </a:t>
            </a:r>
            <a:r>
              <a:rPr lang="fr-FR" sz="2000" dirty="0" err="1"/>
              <a:t>officials</a:t>
            </a:r>
            <a:r>
              <a:rPr lang="fr-FR" sz="2000" dirty="0"/>
              <a:t>. … </a:t>
            </a:r>
            <a:r>
              <a:rPr lang="fr-FR" dirty="0" err="1"/>
              <a:t>Among</a:t>
            </a:r>
            <a:r>
              <a:rPr lang="fr-FR" dirty="0"/>
              <a:t> the Diné of the </a:t>
            </a:r>
            <a:r>
              <a:rPr lang="fr-FR" dirty="0" err="1"/>
              <a:t>Southwest</a:t>
            </a:r>
            <a:r>
              <a:rPr lang="fr-FR" dirty="0"/>
              <a:t>, a </a:t>
            </a:r>
            <a:r>
              <a:rPr lang="fr-FR" dirty="0" err="1"/>
              <a:t>matrilineal</a:t>
            </a:r>
            <a:r>
              <a:rPr lang="fr-FR" dirty="0"/>
              <a:t> nation, </a:t>
            </a:r>
            <a:r>
              <a:rPr lang="fr-FR" dirty="0" err="1"/>
              <a:t>it</a:t>
            </a:r>
            <a:r>
              <a:rPr lang="fr-FR" dirty="0"/>
              <a:t> </a:t>
            </a:r>
            <a:r>
              <a:rPr lang="fr-FR" dirty="0" err="1"/>
              <a:t>was</a:t>
            </a:r>
            <a:r>
              <a:rPr lang="fr-FR" dirty="0"/>
              <a:t> </a:t>
            </a:r>
            <a:r>
              <a:rPr lang="fr-FR" dirty="0" err="1"/>
              <a:t>always</a:t>
            </a:r>
            <a:r>
              <a:rPr lang="fr-FR" dirty="0"/>
              <a:t> the </a:t>
            </a:r>
            <a:r>
              <a:rPr lang="fr-FR" dirty="0">
                <a:hlinkClick r:id="rId6"/>
              </a:rPr>
              <a:t>women</a:t>
            </a:r>
            <a:r>
              <a:rPr lang="fr-FR" dirty="0"/>
              <a:t> </a:t>
            </a:r>
            <a:r>
              <a:rPr lang="fr-FR" dirty="0" err="1"/>
              <a:t>who</a:t>
            </a:r>
            <a:r>
              <a:rPr lang="fr-FR" dirty="0"/>
              <a:t> </a:t>
            </a:r>
            <a:r>
              <a:rPr lang="fr-FR" dirty="0" err="1"/>
              <a:t>owned</a:t>
            </a:r>
            <a:r>
              <a:rPr lang="fr-FR" dirty="0"/>
              <a:t> </a:t>
            </a:r>
            <a:r>
              <a:rPr lang="fr-FR" dirty="0" err="1"/>
              <a:t>property</a:t>
            </a:r>
            <a:r>
              <a:rPr lang="fr-FR" dirty="0"/>
              <a:t>, and clans </a:t>
            </a:r>
            <a:r>
              <a:rPr lang="fr-FR" dirty="0" err="1"/>
              <a:t>were</a:t>
            </a:r>
            <a:r>
              <a:rPr lang="fr-FR" dirty="0"/>
              <a:t> and </a:t>
            </a:r>
            <a:r>
              <a:rPr lang="fr-FR" dirty="0" err="1"/>
              <a:t>still</a:t>
            </a:r>
            <a:r>
              <a:rPr lang="fr-FR" dirty="0"/>
              <a:t> are </a:t>
            </a:r>
            <a:r>
              <a:rPr lang="fr-FR" dirty="0" err="1"/>
              <a:t>passed</a:t>
            </a:r>
            <a:r>
              <a:rPr lang="fr-FR" dirty="0"/>
              <a:t> down </a:t>
            </a:r>
            <a:r>
              <a:rPr lang="fr-FR" dirty="0" err="1"/>
              <a:t>through</a:t>
            </a:r>
            <a:r>
              <a:rPr lang="fr-FR" dirty="0"/>
              <a:t> the </a:t>
            </a:r>
            <a:r>
              <a:rPr lang="fr-FR" dirty="0" err="1"/>
              <a:t>women’s</a:t>
            </a:r>
            <a:r>
              <a:rPr lang="fr-FR" dirty="0"/>
              <a:t> </a:t>
            </a:r>
            <a:r>
              <a:rPr lang="fr-FR" dirty="0" err="1"/>
              <a:t>lineage</a:t>
            </a:r>
            <a:r>
              <a:rPr lang="fr-FR" dirty="0"/>
              <a:t>. »</a:t>
            </a:r>
            <a:endParaRPr lang="fr-FR" sz="2000" dirty="0"/>
          </a:p>
        </p:txBody>
      </p:sp>
    </p:spTree>
    <p:extLst>
      <p:ext uri="{BB962C8B-B14F-4D97-AF65-F5344CB8AC3E}">
        <p14:creationId xmlns:p14="http://schemas.microsoft.com/office/powerpoint/2010/main" val="423087276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5FD997-2AD8-F842-A9E3-26EC9FC5A7AA}"/>
              </a:ext>
            </a:extLst>
          </p:cNvPr>
          <p:cNvSpPr>
            <a:spLocks noGrp="1"/>
          </p:cNvSpPr>
          <p:nvPr>
            <p:ph type="title"/>
          </p:nvPr>
        </p:nvSpPr>
        <p:spPr>
          <a:xfrm>
            <a:off x="487680" y="121285"/>
            <a:ext cx="10515600" cy="594995"/>
          </a:xfrm>
        </p:spPr>
        <p:txBody>
          <a:bodyPr>
            <a:normAutofit/>
          </a:bodyPr>
          <a:lstStyle/>
          <a:p>
            <a:r>
              <a:rPr lang="fr-FR" sz="2800" dirty="0"/>
              <a:t>Sujet CO académie de Toulouse (CO téléchargeable: Gay </a:t>
            </a:r>
            <a:r>
              <a:rPr lang="fr-FR" sz="2800" dirty="0" err="1"/>
              <a:t>marriage</a:t>
            </a:r>
            <a:r>
              <a:rPr lang="fr-FR" sz="2800" dirty="0"/>
              <a:t>)</a:t>
            </a:r>
          </a:p>
        </p:txBody>
      </p:sp>
      <p:pic>
        <p:nvPicPr>
          <p:cNvPr id="4" name="Image 3">
            <a:extLst>
              <a:ext uri="{FF2B5EF4-FFF2-40B4-BE49-F238E27FC236}">
                <a16:creationId xmlns:a16="http://schemas.microsoft.com/office/drawing/2014/main" id="{CB5472DF-09BD-5043-9774-269BF54E4E73}"/>
              </a:ext>
            </a:extLst>
          </p:cNvPr>
          <p:cNvPicPr>
            <a:picLocks noChangeAspect="1"/>
          </p:cNvPicPr>
          <p:nvPr/>
        </p:nvPicPr>
        <p:blipFill>
          <a:blip r:embed="rId2"/>
          <a:stretch>
            <a:fillRect/>
          </a:stretch>
        </p:blipFill>
        <p:spPr>
          <a:xfrm>
            <a:off x="2346960" y="740814"/>
            <a:ext cx="8371840" cy="6002886"/>
          </a:xfrm>
          <a:prstGeom prst="rect">
            <a:avLst/>
          </a:prstGeom>
        </p:spPr>
      </p:pic>
    </p:spTree>
    <p:extLst>
      <p:ext uri="{BB962C8B-B14F-4D97-AF65-F5344CB8AC3E}">
        <p14:creationId xmlns:p14="http://schemas.microsoft.com/office/powerpoint/2010/main" val="63342013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CF4F40F-EFE6-F146-A630-18E83BD4FB17}"/>
              </a:ext>
            </a:extLst>
          </p:cNvPr>
          <p:cNvPicPr>
            <a:picLocks noChangeAspect="1"/>
          </p:cNvPicPr>
          <p:nvPr/>
        </p:nvPicPr>
        <p:blipFill>
          <a:blip r:embed="rId2"/>
          <a:stretch>
            <a:fillRect/>
          </a:stretch>
        </p:blipFill>
        <p:spPr>
          <a:xfrm>
            <a:off x="1473200" y="120650"/>
            <a:ext cx="9245600" cy="6616700"/>
          </a:xfrm>
          <a:prstGeom prst="rect">
            <a:avLst/>
          </a:prstGeom>
        </p:spPr>
      </p:pic>
    </p:spTree>
    <p:extLst>
      <p:ext uri="{BB962C8B-B14F-4D97-AF65-F5344CB8AC3E}">
        <p14:creationId xmlns:p14="http://schemas.microsoft.com/office/powerpoint/2010/main" val="72015738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12D2A3B1-9BF4-C746-864A-0DE9869EDD9E}"/>
              </a:ext>
            </a:extLst>
          </p:cNvPr>
          <p:cNvPicPr>
            <a:picLocks noChangeAspect="1"/>
          </p:cNvPicPr>
          <p:nvPr/>
        </p:nvPicPr>
        <p:blipFill>
          <a:blip r:embed="rId2"/>
          <a:stretch>
            <a:fillRect/>
          </a:stretch>
        </p:blipFill>
        <p:spPr>
          <a:xfrm>
            <a:off x="1757387" y="0"/>
            <a:ext cx="8677225" cy="6858000"/>
          </a:xfrm>
          <a:prstGeom prst="rect">
            <a:avLst/>
          </a:prstGeom>
        </p:spPr>
      </p:pic>
    </p:spTree>
    <p:extLst>
      <p:ext uri="{BB962C8B-B14F-4D97-AF65-F5344CB8AC3E}">
        <p14:creationId xmlns:p14="http://schemas.microsoft.com/office/powerpoint/2010/main" val="73384548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36F127-33B6-974D-9C22-50E6B6D446A1}"/>
              </a:ext>
            </a:extLst>
          </p:cNvPr>
          <p:cNvSpPr>
            <a:spLocks noGrp="1"/>
          </p:cNvSpPr>
          <p:nvPr>
            <p:ph type="title"/>
          </p:nvPr>
        </p:nvSpPr>
        <p:spPr/>
        <p:txBody>
          <a:bodyPr/>
          <a:lstStyle/>
          <a:p>
            <a:r>
              <a:rPr lang="fr-FR" dirty="0"/>
              <a:t>CO et </a:t>
            </a:r>
            <a:r>
              <a:rPr lang="fr-FR"/>
              <a:t>CE et EO</a:t>
            </a:r>
            <a:endParaRPr lang="fr-FR" dirty="0"/>
          </a:p>
        </p:txBody>
      </p:sp>
      <p:sp>
        <p:nvSpPr>
          <p:cNvPr id="3" name="ZoneTexte 2">
            <a:extLst>
              <a:ext uri="{FF2B5EF4-FFF2-40B4-BE49-F238E27FC236}">
                <a16:creationId xmlns:a16="http://schemas.microsoft.com/office/drawing/2014/main" id="{681DFD89-41A9-844F-914F-296BE541CB1B}"/>
              </a:ext>
            </a:extLst>
          </p:cNvPr>
          <p:cNvSpPr txBox="1"/>
          <p:nvPr/>
        </p:nvSpPr>
        <p:spPr>
          <a:xfrm>
            <a:off x="701040" y="1859280"/>
            <a:ext cx="10930128" cy="3785652"/>
          </a:xfrm>
          <a:prstGeom prst="rect">
            <a:avLst/>
          </a:prstGeom>
          <a:noFill/>
        </p:spPr>
        <p:txBody>
          <a:bodyPr wrap="square" rtlCol="0">
            <a:spAutoFit/>
          </a:bodyPr>
          <a:lstStyle/>
          <a:p>
            <a:r>
              <a:rPr lang="fr-FR" sz="2400" dirty="0"/>
              <a:t>Pride Day </a:t>
            </a:r>
            <a:r>
              <a:rPr lang="fr-FR" sz="2400" dirty="0" err="1"/>
              <a:t>commemorates</a:t>
            </a:r>
            <a:r>
              <a:rPr lang="fr-FR" sz="2400" dirty="0"/>
              <a:t> the 50th </a:t>
            </a:r>
            <a:r>
              <a:rPr lang="fr-FR" sz="2400" dirty="0" err="1"/>
              <a:t>anniversary</a:t>
            </a:r>
            <a:r>
              <a:rPr lang="fr-FR" sz="2400" dirty="0"/>
              <a:t> of </a:t>
            </a:r>
            <a:r>
              <a:rPr lang="fr-FR" sz="2400" dirty="0" err="1"/>
              <a:t>June</a:t>
            </a:r>
            <a:r>
              <a:rPr lang="fr-FR" sz="2400" dirty="0"/>
              <a:t> 1969’s </a:t>
            </a:r>
            <a:r>
              <a:rPr lang="fr-FR" sz="2400" dirty="0" err="1"/>
              <a:t>Stonewall</a:t>
            </a:r>
            <a:r>
              <a:rPr lang="fr-FR" sz="2400" dirty="0"/>
              <a:t> </a:t>
            </a:r>
            <a:r>
              <a:rPr lang="fr-FR" sz="2400" dirty="0" err="1"/>
              <a:t>riots</a:t>
            </a:r>
            <a:endParaRPr lang="fr-FR" sz="2400" dirty="0"/>
          </a:p>
          <a:p>
            <a:r>
              <a:rPr lang="fr-FR" sz="2400" dirty="0"/>
              <a:t>Euronews, 2019</a:t>
            </a:r>
          </a:p>
          <a:p>
            <a:endParaRPr lang="fr-FR" sz="2400" dirty="0">
              <a:hlinkClick r:id="rId2"/>
            </a:endParaRPr>
          </a:p>
          <a:p>
            <a:r>
              <a:rPr lang="fr-FR" sz="2400" dirty="0">
                <a:hlinkClick r:id="rId2"/>
              </a:rPr>
              <a:t>https://manuelnumeriquemax.belin.education/anglais-terminale/topics/ang-tle-s17-272-a_diversite-et-inclusion</a:t>
            </a:r>
            <a:endParaRPr lang="fr-FR" sz="2400" dirty="0"/>
          </a:p>
          <a:p>
            <a:endParaRPr lang="fr-FR" sz="2400" dirty="0"/>
          </a:p>
          <a:p>
            <a:r>
              <a:rPr lang="fr-FR" sz="2400" dirty="0"/>
              <a:t>Faire page plein écran </a:t>
            </a:r>
          </a:p>
          <a:p>
            <a:endParaRPr lang="fr-FR" sz="2400" dirty="0"/>
          </a:p>
          <a:p>
            <a:endParaRPr lang="fr-FR" sz="2400" dirty="0"/>
          </a:p>
          <a:p>
            <a:endParaRPr lang="fr-FR" sz="2400" dirty="0"/>
          </a:p>
        </p:txBody>
      </p:sp>
      <p:pic>
        <p:nvPicPr>
          <p:cNvPr id="5" name="Image 4">
            <a:extLst>
              <a:ext uri="{FF2B5EF4-FFF2-40B4-BE49-F238E27FC236}">
                <a16:creationId xmlns:a16="http://schemas.microsoft.com/office/drawing/2014/main" id="{1B8FF75F-0388-E446-8C12-90728784A9A7}"/>
              </a:ext>
            </a:extLst>
          </p:cNvPr>
          <p:cNvPicPr>
            <a:picLocks noChangeAspect="1"/>
          </p:cNvPicPr>
          <p:nvPr/>
        </p:nvPicPr>
        <p:blipFill>
          <a:blip r:embed="rId3"/>
          <a:stretch>
            <a:fillRect/>
          </a:stretch>
        </p:blipFill>
        <p:spPr>
          <a:xfrm>
            <a:off x="6096000" y="3752106"/>
            <a:ext cx="5518375" cy="2345715"/>
          </a:xfrm>
          <a:prstGeom prst="rect">
            <a:avLst/>
          </a:prstGeom>
        </p:spPr>
      </p:pic>
    </p:spTree>
    <p:extLst>
      <p:ext uri="{BB962C8B-B14F-4D97-AF65-F5344CB8AC3E}">
        <p14:creationId xmlns:p14="http://schemas.microsoft.com/office/powerpoint/2010/main" val="281974534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BEC8076-72C6-894A-8629-7D1D4CE5A317}"/>
              </a:ext>
            </a:extLst>
          </p:cNvPr>
          <p:cNvPicPr>
            <a:picLocks noChangeAspect="1"/>
          </p:cNvPicPr>
          <p:nvPr/>
        </p:nvPicPr>
        <p:blipFill>
          <a:blip r:embed="rId2"/>
          <a:stretch>
            <a:fillRect/>
          </a:stretch>
        </p:blipFill>
        <p:spPr>
          <a:xfrm>
            <a:off x="509954" y="0"/>
            <a:ext cx="11172092" cy="6858000"/>
          </a:xfrm>
          <a:prstGeom prst="rect">
            <a:avLst/>
          </a:prstGeom>
        </p:spPr>
      </p:pic>
    </p:spTree>
    <p:extLst>
      <p:ext uri="{BB962C8B-B14F-4D97-AF65-F5344CB8AC3E}">
        <p14:creationId xmlns:p14="http://schemas.microsoft.com/office/powerpoint/2010/main" val="156167148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F9DA819-DB3D-9341-BA2D-913145AE1EC6}"/>
              </a:ext>
            </a:extLst>
          </p:cNvPr>
          <p:cNvPicPr>
            <a:picLocks noChangeAspect="1"/>
          </p:cNvPicPr>
          <p:nvPr/>
        </p:nvPicPr>
        <p:blipFill>
          <a:blip r:embed="rId2"/>
          <a:stretch>
            <a:fillRect/>
          </a:stretch>
        </p:blipFill>
        <p:spPr>
          <a:xfrm>
            <a:off x="3037210" y="0"/>
            <a:ext cx="6117579" cy="6858000"/>
          </a:xfrm>
          <a:prstGeom prst="rect">
            <a:avLst/>
          </a:prstGeom>
        </p:spPr>
      </p:pic>
    </p:spTree>
    <p:extLst>
      <p:ext uri="{BB962C8B-B14F-4D97-AF65-F5344CB8AC3E}">
        <p14:creationId xmlns:p14="http://schemas.microsoft.com/office/powerpoint/2010/main" val="270159948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B394971-5F47-E04E-A670-6DD3CDA359CF}"/>
              </a:ext>
            </a:extLst>
          </p:cNvPr>
          <p:cNvSpPr txBox="1"/>
          <p:nvPr/>
        </p:nvSpPr>
        <p:spPr>
          <a:xfrm>
            <a:off x="518160" y="548640"/>
            <a:ext cx="10062754" cy="4801314"/>
          </a:xfrm>
          <a:prstGeom prst="rect">
            <a:avLst/>
          </a:prstGeom>
          <a:noFill/>
        </p:spPr>
        <p:txBody>
          <a:bodyPr wrap="square" rtlCol="0">
            <a:spAutoFit/>
          </a:bodyPr>
          <a:lstStyle/>
          <a:p>
            <a:r>
              <a:rPr lang="fr-FR" dirty="0"/>
              <a:t>Mme Collobert</a:t>
            </a:r>
          </a:p>
          <a:p>
            <a:pPr marL="285750" indent="-285750">
              <a:buFontTx/>
              <a:buChar char="-"/>
            </a:pPr>
            <a:r>
              <a:rPr lang="fr-FR" dirty="0"/>
              <a:t>Inclusion systématique ou banalisée dans mes propos, peu importe le thème abordé permet de "normaliser" l'évocation de toutes ces "communautés". Les élèves LQTBQI+ le sentent et cela les rassure et libère la parole, il profitent d'exposés  (par exemple lorsque l'on travaille sur les « </a:t>
            </a:r>
            <a:r>
              <a:rPr lang="fr-FR" dirty="0" err="1"/>
              <a:t>protest</a:t>
            </a:r>
            <a:r>
              <a:rPr lang="fr-FR" dirty="0"/>
              <a:t> </a:t>
            </a:r>
            <a:r>
              <a:rPr lang="fr-FR" dirty="0" err="1"/>
              <a:t>songs</a:t>
            </a:r>
            <a:r>
              <a:rPr lang="fr-FR" dirty="0"/>
              <a:t> »  pour évoquer ce thème, les luttes, les avancées etc.)</a:t>
            </a:r>
          </a:p>
          <a:p>
            <a:pPr marL="285750" indent="-285750">
              <a:buFontTx/>
              <a:buChar char="-"/>
            </a:pPr>
            <a:r>
              <a:rPr lang="fr-FR" dirty="0" err="1"/>
              <a:t>Letter</a:t>
            </a:r>
            <a:r>
              <a:rPr lang="fr-FR" dirty="0"/>
              <a:t> to Mama  d'</a:t>
            </a:r>
            <a:r>
              <a:rPr lang="fr-FR" dirty="0" err="1"/>
              <a:t>Armistead</a:t>
            </a:r>
            <a:r>
              <a:rPr lang="fr-FR" dirty="0"/>
              <a:t> </a:t>
            </a:r>
            <a:r>
              <a:rPr lang="fr-FR" dirty="0" err="1"/>
              <a:t>Maupin</a:t>
            </a:r>
            <a:r>
              <a:rPr lang="fr-FR" dirty="0"/>
              <a:t> ,Tales of the City est une perle absolue. Emotion garantie. On peut lire et étudier en CE la lettre </a:t>
            </a:r>
            <a:r>
              <a:rPr lang="fr-FR" u="sng" dirty="0"/>
              <a:t>de</a:t>
            </a:r>
            <a:r>
              <a:rPr lang="fr-FR" dirty="0"/>
              <a:t> sa mère avant ou après celle</a:t>
            </a:r>
            <a:r>
              <a:rPr lang="fr-FR" u="sng" dirty="0"/>
              <a:t> à</a:t>
            </a:r>
            <a:r>
              <a:rPr lang="fr-FR" dirty="0"/>
              <a:t> sa mère puis les élèves peuvent poursuivre cette correspondance après étude méthodologique sur la lettre en EE. On peut aussi retrouver les épisodes de la série tirée du livre en ligne.</a:t>
            </a:r>
          </a:p>
          <a:p>
            <a:r>
              <a:rPr lang="fr-FR" dirty="0"/>
              <a:t>Lien vers la lettre téléchargeable:</a:t>
            </a:r>
          </a:p>
          <a:p>
            <a:r>
              <a:rPr lang="fr-FR" dirty="0">
                <a:hlinkClick r:id="rId2"/>
              </a:rPr>
              <a:t>https://pharmac.govt.nz/assets/seminar-diversity-4-armistead-maupin-letter-to-mama.pdf</a:t>
            </a:r>
            <a:endParaRPr lang="fr-FR" dirty="0"/>
          </a:p>
          <a:p>
            <a:pPr marL="285750" indent="-285750">
              <a:buFontTx/>
              <a:buChar char="-"/>
            </a:pPr>
            <a:r>
              <a:rPr lang="fr-FR" dirty="0"/>
              <a:t>On peut étudier le contexte général de l'époque, j'avais travaillé sur Save Our </a:t>
            </a:r>
            <a:r>
              <a:rPr lang="fr-FR" dirty="0" err="1"/>
              <a:t>Children</a:t>
            </a:r>
            <a:r>
              <a:rPr lang="fr-FR" dirty="0"/>
              <a:t> et Anita Bryant (faire comprendre la distinction entre </a:t>
            </a:r>
            <a:r>
              <a:rPr lang="fr-FR" dirty="0" err="1"/>
              <a:t>Federal</a:t>
            </a:r>
            <a:r>
              <a:rPr lang="fr-FR" dirty="0"/>
              <a:t> </a:t>
            </a:r>
            <a:r>
              <a:rPr lang="fr-FR" dirty="0" err="1"/>
              <a:t>Laws</a:t>
            </a:r>
            <a:r>
              <a:rPr lang="fr-FR" dirty="0"/>
              <a:t> and State </a:t>
            </a:r>
            <a:r>
              <a:rPr lang="fr-FR" dirty="0" err="1"/>
              <a:t>laws</a:t>
            </a:r>
            <a:r>
              <a:rPr lang="fr-FR" dirty="0"/>
              <a:t> en AMC)</a:t>
            </a:r>
          </a:p>
          <a:p>
            <a:pPr marL="285750" indent="-285750">
              <a:buFontTx/>
              <a:buChar char="-"/>
            </a:pPr>
            <a:endParaRPr lang="fr-FR" dirty="0"/>
          </a:p>
          <a:p>
            <a:pPr marL="285750" indent="-285750">
              <a:buFontTx/>
              <a:buChar char="-"/>
            </a:pPr>
            <a:endParaRPr lang="fr-FR" dirty="0"/>
          </a:p>
          <a:p>
            <a:r>
              <a:rPr lang="fr-FR" dirty="0"/>
              <a:t>On peut opposer Harvey Milk et Anita Bryant: la séquence de Mme </a:t>
            </a:r>
            <a:r>
              <a:rPr lang="fr-FR" dirty="0" err="1"/>
              <a:t>Laigneau</a:t>
            </a:r>
            <a:r>
              <a:rPr lang="fr-FR" dirty="0"/>
              <a:t>-Griffin</a:t>
            </a:r>
          </a:p>
          <a:p>
            <a:endParaRPr lang="fr-FR" dirty="0"/>
          </a:p>
        </p:txBody>
      </p:sp>
    </p:spTree>
    <p:extLst>
      <p:ext uri="{BB962C8B-B14F-4D97-AF65-F5344CB8AC3E}">
        <p14:creationId xmlns:p14="http://schemas.microsoft.com/office/powerpoint/2010/main" val="296180799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BD92C77-87ED-4C47-8379-A6EFBF5D0998}"/>
              </a:ext>
            </a:extLst>
          </p:cNvPr>
          <p:cNvPicPr>
            <a:picLocks noChangeAspect="1"/>
          </p:cNvPicPr>
          <p:nvPr/>
        </p:nvPicPr>
        <p:blipFill>
          <a:blip r:embed="rId2"/>
          <a:stretch>
            <a:fillRect/>
          </a:stretch>
        </p:blipFill>
        <p:spPr>
          <a:xfrm>
            <a:off x="1041400" y="977900"/>
            <a:ext cx="10109200" cy="4902200"/>
          </a:xfrm>
          <a:prstGeom prst="rect">
            <a:avLst/>
          </a:prstGeom>
        </p:spPr>
      </p:pic>
      <p:sp>
        <p:nvSpPr>
          <p:cNvPr id="4" name="ZoneTexte 3">
            <a:extLst>
              <a:ext uri="{FF2B5EF4-FFF2-40B4-BE49-F238E27FC236}">
                <a16:creationId xmlns:a16="http://schemas.microsoft.com/office/drawing/2014/main" id="{38BE3494-EDB7-434B-AD2F-98E05860456C}"/>
              </a:ext>
            </a:extLst>
          </p:cNvPr>
          <p:cNvSpPr txBox="1"/>
          <p:nvPr/>
        </p:nvSpPr>
        <p:spPr>
          <a:xfrm>
            <a:off x="3901440" y="6248400"/>
            <a:ext cx="6960303" cy="369332"/>
          </a:xfrm>
          <a:prstGeom prst="rect">
            <a:avLst/>
          </a:prstGeom>
          <a:noFill/>
        </p:spPr>
        <p:txBody>
          <a:bodyPr wrap="none" rtlCol="0">
            <a:spAutoFit/>
          </a:bodyPr>
          <a:lstStyle/>
          <a:p>
            <a:r>
              <a:rPr lang="fr-FR" dirty="0"/>
              <a:t>La suite de la lettre est également téléchargeable sur le site pédagogique</a:t>
            </a:r>
          </a:p>
        </p:txBody>
      </p:sp>
    </p:spTree>
    <p:extLst>
      <p:ext uri="{BB962C8B-B14F-4D97-AF65-F5344CB8AC3E}">
        <p14:creationId xmlns:p14="http://schemas.microsoft.com/office/powerpoint/2010/main" val="268035292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C7D3C8-FB0A-264F-9CBC-8B76E3D0E9A2}"/>
              </a:ext>
            </a:extLst>
          </p:cNvPr>
          <p:cNvSpPr>
            <a:spLocks noGrp="1"/>
          </p:cNvSpPr>
          <p:nvPr>
            <p:ph type="title"/>
          </p:nvPr>
        </p:nvSpPr>
        <p:spPr>
          <a:xfrm>
            <a:off x="838200" y="365125"/>
            <a:ext cx="10515600" cy="5016344"/>
          </a:xfrm>
        </p:spPr>
        <p:txBody>
          <a:bodyPr>
            <a:normAutofit/>
          </a:bodyPr>
          <a:lstStyle/>
          <a:p>
            <a:pPr algn="ctr"/>
            <a:r>
              <a:rPr lang="fr-FR" sz="2400" dirty="0"/>
              <a:t>Une séquence de lycée déjà présentée dans un webinaire sur l’analyse de séquences intéressantes.</a:t>
            </a:r>
            <a:br>
              <a:rPr lang="fr-FR" sz="2400" dirty="0"/>
            </a:br>
            <a:br>
              <a:rPr lang="fr-FR" sz="2400" dirty="0"/>
            </a:br>
            <a:r>
              <a:rPr lang="en-US" sz="2400" dirty="0"/>
              <a:t>Exploring </a:t>
            </a:r>
            <a:r>
              <a:rPr lang="en-US" sz="2400" dirty="0">
                <a:highlight>
                  <a:srgbClr val="FFFF00"/>
                </a:highlight>
              </a:rPr>
              <a:t>LGBT history through social and cultural developments or accomplishments</a:t>
            </a:r>
            <a:endParaRPr lang="fr-FR" sz="2400" dirty="0"/>
          </a:p>
        </p:txBody>
      </p:sp>
    </p:spTree>
    <p:extLst>
      <p:ext uri="{BB962C8B-B14F-4D97-AF65-F5344CB8AC3E}">
        <p14:creationId xmlns:p14="http://schemas.microsoft.com/office/powerpoint/2010/main" val="232966396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au 3">
            <a:extLst>
              <a:ext uri="{FF2B5EF4-FFF2-40B4-BE49-F238E27FC236}">
                <a16:creationId xmlns:a16="http://schemas.microsoft.com/office/drawing/2014/main" id="{FF8EEB9D-BCCC-4648-A211-663017A33CF9}"/>
              </a:ext>
            </a:extLst>
          </p:cNvPr>
          <p:cNvGraphicFramePr>
            <a:graphicFrameLocks noGrp="1"/>
          </p:cNvGraphicFramePr>
          <p:nvPr>
            <p:extLst>
              <p:ext uri="{D42A27DB-BD31-4B8C-83A1-F6EECF244321}">
                <p14:modId xmlns:p14="http://schemas.microsoft.com/office/powerpoint/2010/main" val="3008133095"/>
              </p:ext>
            </p:extLst>
          </p:nvPr>
        </p:nvGraphicFramePr>
        <p:xfrm>
          <a:off x="749300" y="304800"/>
          <a:ext cx="11268529" cy="6566916"/>
        </p:xfrm>
        <a:graphic>
          <a:graphicData uri="http://schemas.openxmlformats.org/drawingml/2006/table">
            <a:tbl>
              <a:tblPr firstRow="1" firstCol="1" bandRow="1">
                <a:tableStyleId>{5C22544A-7EE6-4342-B048-85BDC9FD1C3A}</a:tableStyleId>
              </a:tblPr>
              <a:tblGrid>
                <a:gridCol w="1432802">
                  <a:extLst>
                    <a:ext uri="{9D8B030D-6E8A-4147-A177-3AD203B41FA5}">
                      <a16:colId xmlns:a16="http://schemas.microsoft.com/office/drawing/2014/main" val="1145443616"/>
                    </a:ext>
                  </a:extLst>
                </a:gridCol>
                <a:gridCol w="1034627">
                  <a:extLst>
                    <a:ext uri="{9D8B030D-6E8A-4147-A177-3AD203B41FA5}">
                      <a16:colId xmlns:a16="http://schemas.microsoft.com/office/drawing/2014/main" val="2850119748"/>
                    </a:ext>
                  </a:extLst>
                </a:gridCol>
                <a:gridCol w="3129383">
                  <a:extLst>
                    <a:ext uri="{9D8B030D-6E8A-4147-A177-3AD203B41FA5}">
                      <a16:colId xmlns:a16="http://schemas.microsoft.com/office/drawing/2014/main" val="486011158"/>
                    </a:ext>
                  </a:extLst>
                </a:gridCol>
                <a:gridCol w="4104174">
                  <a:extLst>
                    <a:ext uri="{9D8B030D-6E8A-4147-A177-3AD203B41FA5}">
                      <a16:colId xmlns:a16="http://schemas.microsoft.com/office/drawing/2014/main" val="1190295934"/>
                    </a:ext>
                  </a:extLst>
                </a:gridCol>
                <a:gridCol w="1567543">
                  <a:extLst>
                    <a:ext uri="{9D8B030D-6E8A-4147-A177-3AD203B41FA5}">
                      <a16:colId xmlns:a16="http://schemas.microsoft.com/office/drawing/2014/main" val="737492782"/>
                    </a:ext>
                  </a:extLst>
                </a:gridCol>
              </a:tblGrid>
              <a:tr h="762288">
                <a:tc gridSpan="5">
                  <a:txBody>
                    <a:bodyPr/>
                    <a:lstStyle/>
                    <a:p>
                      <a:pPr algn="ctr">
                        <a:lnSpc>
                          <a:spcPct val="115000"/>
                        </a:lnSpc>
                        <a:spcAft>
                          <a:spcPts val="0"/>
                        </a:spcAft>
                      </a:pPr>
                      <a:r>
                        <a:rPr lang="en-US" sz="1400" dirty="0">
                          <a:effectLst/>
                        </a:rPr>
                        <a:t>1L / TS-ES-L      Teaching unit n°2    </a:t>
                      </a:r>
                      <a:r>
                        <a:rPr lang="en-US" sz="1400" dirty="0">
                          <a:solidFill>
                            <a:schemeClr val="tx1"/>
                          </a:solidFill>
                          <a:effectLst/>
                        </a:rPr>
                        <a:t>Exploring </a:t>
                      </a:r>
                      <a:r>
                        <a:rPr lang="en-US" sz="1400" dirty="0">
                          <a:solidFill>
                            <a:schemeClr val="tx1"/>
                          </a:solidFill>
                          <a:effectLst/>
                          <a:highlight>
                            <a:srgbClr val="FFFF00"/>
                          </a:highlight>
                        </a:rPr>
                        <a:t>LGBT history through social and cultural developments or accomplishments</a:t>
                      </a:r>
                      <a:endParaRPr lang="fr-FR" sz="1400" dirty="0">
                        <a:solidFill>
                          <a:schemeClr val="tx1"/>
                        </a:solidFill>
                        <a:effectLst/>
                      </a:endParaRPr>
                    </a:p>
                    <a:p>
                      <a:pPr algn="ctr">
                        <a:lnSpc>
                          <a:spcPct val="115000"/>
                        </a:lnSpc>
                        <a:spcAft>
                          <a:spcPts val="0"/>
                        </a:spcAft>
                      </a:pPr>
                      <a:r>
                        <a:rPr lang="en-US" sz="1400" dirty="0">
                          <a:effectLst/>
                        </a:rPr>
                        <a:t>Notion: Spaces and exchanges / The idea of progress </a:t>
                      </a:r>
                      <a:endParaRPr lang="fr-FR" sz="1400" dirty="0">
                        <a:effectLst/>
                      </a:endParaRPr>
                    </a:p>
                    <a:p>
                      <a:pPr algn="ctr">
                        <a:lnSpc>
                          <a:spcPct val="115000"/>
                        </a:lnSpc>
                        <a:spcAft>
                          <a:spcPts val="0"/>
                        </a:spcAft>
                      </a:pPr>
                      <a:r>
                        <a:rPr lang="en-US" sz="1400" dirty="0">
                          <a:effectLst/>
                        </a:rPr>
                        <a:t>Key questions: How and where did LGBT movements emerge in the twentieth century? </a:t>
                      </a:r>
                      <a:endParaRPr lang="fr-FR" sz="1400" dirty="0">
                        <a:effectLst/>
                      </a:endParaRPr>
                    </a:p>
                    <a:p>
                      <a:pPr algn="ctr">
                        <a:lnSpc>
                          <a:spcPct val="115000"/>
                        </a:lnSpc>
                        <a:spcAft>
                          <a:spcPts val="0"/>
                        </a:spcAft>
                      </a:pPr>
                      <a:r>
                        <a:rPr lang="en-US" sz="1400" dirty="0">
                          <a:effectLst/>
                        </a:rPr>
                        <a:t>                                                                       What impact do key LGBT figures or cultural artefacts (films, art, etc.) have on people’s awareness? </a:t>
                      </a:r>
                      <a:endParaRPr lang="fr-FR" sz="1400" dirty="0">
                        <a:effectLst/>
                      </a:endParaRPr>
                    </a:p>
                    <a:p>
                      <a:pPr algn="ctr">
                        <a:lnSpc>
                          <a:spcPct val="115000"/>
                        </a:lnSpc>
                        <a:spcAft>
                          <a:spcPts val="0"/>
                        </a:spcAft>
                      </a:pPr>
                      <a:r>
                        <a:rPr lang="en-US" sz="1400" dirty="0">
                          <a:effectLst/>
                        </a:rPr>
                        <a:t> </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3331976269"/>
                  </a:ext>
                </a:extLst>
              </a:tr>
              <a:tr h="349567">
                <a:tc>
                  <a:txBody>
                    <a:bodyPr/>
                    <a:lstStyle/>
                    <a:p>
                      <a:pPr algn="l">
                        <a:lnSpc>
                          <a:spcPct val="115000"/>
                        </a:lnSpc>
                        <a:spcAft>
                          <a:spcPts val="0"/>
                        </a:spcAft>
                      </a:pPr>
                      <a:r>
                        <a:rPr lang="en-US" sz="1400">
                          <a:effectLst/>
                        </a:rPr>
                        <a:t> </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algn="l">
                        <a:lnSpc>
                          <a:spcPct val="115000"/>
                        </a:lnSpc>
                        <a:spcAft>
                          <a:spcPts val="0"/>
                        </a:spcAft>
                      </a:pPr>
                      <a:r>
                        <a:rPr lang="en-US" sz="1400">
                          <a:effectLst/>
                        </a:rPr>
                        <a:t>Introductory activities (starters)</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algn="l">
                        <a:lnSpc>
                          <a:spcPct val="115000"/>
                        </a:lnSpc>
                        <a:spcAft>
                          <a:spcPts val="0"/>
                        </a:spcAft>
                      </a:pPr>
                      <a:r>
                        <a:rPr lang="fr-FR" sz="1400">
                          <a:effectLst/>
                        </a:rPr>
                        <a:t>Learning objectives</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algn="l">
                        <a:lnSpc>
                          <a:spcPct val="115000"/>
                        </a:lnSpc>
                        <a:spcAft>
                          <a:spcPts val="0"/>
                        </a:spcAft>
                      </a:pPr>
                      <a:r>
                        <a:rPr lang="en-US" sz="1400">
                          <a:effectLst/>
                        </a:rPr>
                        <a:t>Breakdown of the session (tasks, whole-class activities, group work, instructions)</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algn="l">
                        <a:lnSpc>
                          <a:spcPct val="115000"/>
                        </a:lnSpc>
                        <a:spcAft>
                          <a:spcPts val="0"/>
                        </a:spcAft>
                      </a:pPr>
                      <a:r>
                        <a:rPr lang="en-US" sz="1400">
                          <a:effectLst/>
                        </a:rPr>
                        <a:t>Round-up and homework</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extLst>
                  <a:ext uri="{0D108BD9-81ED-4DB2-BD59-A6C34878D82A}">
                    <a16:rowId xmlns:a16="http://schemas.microsoft.com/office/drawing/2014/main" val="1852832374"/>
                  </a:ext>
                </a:extLst>
              </a:tr>
              <a:tr h="786256">
                <a:tc>
                  <a:txBody>
                    <a:bodyPr/>
                    <a:lstStyle/>
                    <a:p>
                      <a:pPr algn="l">
                        <a:lnSpc>
                          <a:spcPct val="115000"/>
                        </a:lnSpc>
                        <a:spcAft>
                          <a:spcPts val="0"/>
                        </a:spcAft>
                      </a:pPr>
                      <a:r>
                        <a:rPr lang="en-US" sz="1400">
                          <a:effectLst/>
                        </a:rPr>
                        <a:t>Session 1</a:t>
                      </a:r>
                      <a:endParaRPr lang="fr-FR" sz="1400">
                        <a:effectLst/>
                      </a:endParaRPr>
                    </a:p>
                    <a:p>
                      <a:pPr algn="l">
                        <a:lnSpc>
                          <a:spcPct val="115000"/>
                        </a:lnSpc>
                        <a:spcAft>
                          <a:spcPts val="0"/>
                        </a:spcAft>
                      </a:pPr>
                      <a:r>
                        <a:rPr lang="en-US" sz="1400">
                          <a:effectLst/>
                        </a:rPr>
                        <a:t>06/10</a:t>
                      </a:r>
                      <a:endParaRPr lang="fr-FR" sz="1400">
                        <a:effectLst/>
                      </a:endParaRPr>
                    </a:p>
                    <a:p>
                      <a:pPr algn="l">
                        <a:lnSpc>
                          <a:spcPct val="115000"/>
                        </a:lnSpc>
                        <a:spcAft>
                          <a:spcPts val="0"/>
                        </a:spcAft>
                      </a:pPr>
                      <a:r>
                        <a:rPr lang="en-US" sz="1400">
                          <a:effectLst/>
                        </a:rPr>
                        <a:t> </a:t>
                      </a:r>
                      <a:endParaRPr lang="fr-FR" sz="1400">
                        <a:effectLst/>
                      </a:endParaRPr>
                    </a:p>
                    <a:p>
                      <a:pPr algn="l">
                        <a:lnSpc>
                          <a:spcPct val="115000"/>
                        </a:lnSpc>
                        <a:spcAft>
                          <a:spcPts val="0"/>
                        </a:spcAft>
                      </a:pPr>
                      <a:r>
                        <a:rPr lang="en-US" sz="1400">
                          <a:effectLst/>
                        </a:rPr>
                        <a:t>CE</a:t>
                      </a:r>
                      <a:endParaRPr lang="fr-FR" sz="1400">
                        <a:effectLst/>
                      </a:endParaRPr>
                    </a:p>
                    <a:p>
                      <a:pPr algn="l">
                        <a:lnSpc>
                          <a:spcPct val="115000"/>
                        </a:lnSpc>
                        <a:spcAft>
                          <a:spcPts val="0"/>
                        </a:spcAft>
                      </a:pPr>
                      <a:r>
                        <a:rPr lang="en-US" sz="1400">
                          <a:effectLst/>
                        </a:rPr>
                        <a:t>Methodology: note-taking</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algn="l">
                        <a:lnSpc>
                          <a:spcPct val="115000"/>
                        </a:lnSpc>
                        <a:spcAft>
                          <a:spcPts val="0"/>
                        </a:spcAft>
                      </a:pPr>
                      <a:r>
                        <a:rPr lang="en-US" sz="1400">
                          <a:effectLst/>
                        </a:rPr>
                        <a:t> </a:t>
                      </a:r>
                      <a:endParaRPr lang="fr-FR" sz="1400">
                        <a:effectLst/>
                      </a:endParaRPr>
                    </a:p>
                    <a:p>
                      <a:pPr algn="l">
                        <a:lnSpc>
                          <a:spcPct val="115000"/>
                        </a:lnSpc>
                        <a:spcAft>
                          <a:spcPts val="0"/>
                        </a:spcAft>
                      </a:pPr>
                      <a:r>
                        <a:rPr lang="en-US" sz="1400">
                          <a:effectLst/>
                        </a:rPr>
                        <a:t>Webquest in the lab with task sheet (half a session)</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algn="l">
                        <a:lnSpc>
                          <a:spcPct val="115000"/>
                        </a:lnSpc>
                        <a:spcAft>
                          <a:spcPts val="0"/>
                        </a:spcAft>
                      </a:pPr>
                      <a:r>
                        <a:rPr lang="en-US" sz="1400">
                          <a:effectLst/>
                        </a:rPr>
                        <a:t>Understand the gradual emergence of LGBT in specific spaces (</a:t>
                      </a:r>
                      <a:r>
                        <a:rPr lang="en-US" sz="1400">
                          <a:effectLst/>
                          <a:highlight>
                            <a:srgbClr val="FFFF00"/>
                          </a:highlight>
                        </a:rPr>
                        <a:t>San Francisco, through art and culture</a:t>
                      </a:r>
                      <a:r>
                        <a:rPr lang="en-US" sz="1400">
                          <a:effectLst/>
                        </a:rPr>
                        <a:t>); know how to make succinct and helpful notes for further use in speaking activities. </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algn="l">
                        <a:lnSpc>
                          <a:spcPct val="115000"/>
                        </a:lnSpc>
                        <a:spcAft>
                          <a:spcPts val="0"/>
                        </a:spcAft>
                      </a:pPr>
                      <a:r>
                        <a:rPr lang="en-US" sz="1400">
                          <a:effectLst/>
                        </a:rPr>
                        <a:t>Students finish their Final Task for the exhibition on The Power of Love in song, poetry, art or literature. Volunteers prepare the guided tour for the 2nde 9. </a:t>
                      </a:r>
                      <a:endParaRPr lang="fr-FR" sz="1400">
                        <a:effectLst/>
                      </a:endParaRPr>
                    </a:p>
                    <a:p>
                      <a:pPr algn="l">
                        <a:lnSpc>
                          <a:spcPct val="115000"/>
                        </a:lnSpc>
                        <a:spcAft>
                          <a:spcPts val="0"/>
                        </a:spcAft>
                      </a:pPr>
                      <a:r>
                        <a:rPr lang="en-US" sz="1400">
                          <a:effectLst/>
                        </a:rPr>
                        <a:t>In the second half of the session, students work on the Webquest about LGBT and make notes to keep. The origin of the Rainbow flag: Harvey Milk and the events in San Francisco in the 1970s. </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algn="l">
                        <a:lnSpc>
                          <a:spcPct val="115000"/>
                        </a:lnSpc>
                        <a:spcAft>
                          <a:spcPts val="0"/>
                        </a:spcAft>
                      </a:pPr>
                      <a:r>
                        <a:rPr lang="en-US" sz="1400">
                          <a:effectLst/>
                        </a:rPr>
                        <a:t>Read through your notes and finish the worksheet. Save a copy for yourself in your  English folder on the school network or email yourself the file. </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extLst>
                  <a:ext uri="{0D108BD9-81ED-4DB2-BD59-A6C34878D82A}">
                    <a16:rowId xmlns:a16="http://schemas.microsoft.com/office/drawing/2014/main" val="2525473969"/>
                  </a:ext>
                </a:extLst>
              </a:tr>
              <a:tr h="1465887">
                <a:tc>
                  <a:txBody>
                    <a:bodyPr/>
                    <a:lstStyle/>
                    <a:p>
                      <a:pPr algn="l">
                        <a:lnSpc>
                          <a:spcPct val="115000"/>
                        </a:lnSpc>
                        <a:spcAft>
                          <a:spcPts val="0"/>
                        </a:spcAft>
                      </a:pPr>
                      <a:r>
                        <a:rPr lang="en-US" sz="1400">
                          <a:effectLst/>
                        </a:rPr>
                        <a:t>Session 2</a:t>
                      </a:r>
                      <a:endParaRPr lang="fr-FR" sz="1400">
                        <a:effectLst/>
                      </a:endParaRPr>
                    </a:p>
                    <a:p>
                      <a:pPr algn="l">
                        <a:lnSpc>
                          <a:spcPct val="115000"/>
                        </a:lnSpc>
                        <a:spcAft>
                          <a:spcPts val="0"/>
                        </a:spcAft>
                      </a:pPr>
                      <a:r>
                        <a:rPr lang="en-US" sz="1400">
                          <a:effectLst/>
                        </a:rPr>
                        <a:t>10/10</a:t>
                      </a:r>
                      <a:endParaRPr lang="fr-FR" sz="1400">
                        <a:effectLst/>
                      </a:endParaRPr>
                    </a:p>
                    <a:p>
                      <a:pPr algn="l">
                        <a:lnSpc>
                          <a:spcPct val="115000"/>
                        </a:lnSpc>
                        <a:spcAft>
                          <a:spcPts val="0"/>
                        </a:spcAft>
                      </a:pPr>
                      <a:r>
                        <a:rPr lang="en-US" sz="1400">
                          <a:effectLst/>
                        </a:rPr>
                        <a:t> </a:t>
                      </a:r>
                      <a:endParaRPr lang="fr-FR" sz="1400">
                        <a:effectLst/>
                      </a:endParaRPr>
                    </a:p>
                    <a:p>
                      <a:pPr algn="l">
                        <a:lnSpc>
                          <a:spcPct val="115000"/>
                        </a:lnSpc>
                        <a:spcAft>
                          <a:spcPts val="0"/>
                        </a:spcAft>
                      </a:pPr>
                      <a:r>
                        <a:rPr lang="en-US" sz="1400">
                          <a:effectLst/>
                        </a:rPr>
                        <a:t>EOC + CO</a:t>
                      </a:r>
                      <a:endParaRPr lang="fr-FR" sz="1400">
                        <a:effectLst/>
                      </a:endParaRPr>
                    </a:p>
                    <a:p>
                      <a:pPr algn="l">
                        <a:lnSpc>
                          <a:spcPct val="115000"/>
                        </a:lnSpc>
                        <a:spcAft>
                          <a:spcPts val="0"/>
                        </a:spcAft>
                      </a:pPr>
                      <a:r>
                        <a:rPr lang="en-US" sz="1400">
                          <a:effectLst/>
                        </a:rPr>
                        <a:t>Methodology:</a:t>
                      </a:r>
                      <a:endParaRPr lang="fr-FR" sz="1400">
                        <a:effectLst/>
                      </a:endParaRPr>
                    </a:p>
                    <a:p>
                      <a:pPr algn="l">
                        <a:lnSpc>
                          <a:spcPct val="115000"/>
                        </a:lnSpc>
                        <a:spcAft>
                          <a:spcPts val="0"/>
                        </a:spcAft>
                      </a:pPr>
                      <a:r>
                        <a:rPr lang="en-US" sz="1400">
                          <a:effectLst/>
                        </a:rPr>
                        <a:t>summarize what you know and what you understand</a:t>
                      </a:r>
                      <a:endParaRPr lang="fr-FR" sz="1400">
                        <a:effectLst/>
                      </a:endParaRPr>
                    </a:p>
                    <a:p>
                      <a:pPr algn="l">
                        <a:lnSpc>
                          <a:spcPct val="115000"/>
                        </a:lnSpc>
                        <a:spcAft>
                          <a:spcPts val="0"/>
                        </a:spcAft>
                      </a:pPr>
                      <a:r>
                        <a:rPr lang="en-US" sz="1400">
                          <a:effectLst/>
                        </a:rPr>
                        <a:t> </a:t>
                      </a:r>
                      <a:endParaRPr lang="fr-FR" sz="1400">
                        <a:effectLst/>
                      </a:endParaRPr>
                    </a:p>
                    <a:p>
                      <a:pPr algn="l">
                        <a:lnSpc>
                          <a:spcPct val="115000"/>
                        </a:lnSpc>
                        <a:spcAft>
                          <a:spcPts val="0"/>
                        </a:spcAft>
                      </a:pPr>
                      <a:r>
                        <a:rPr lang="en-US" sz="1400">
                          <a:effectLst/>
                        </a:rPr>
                        <a:t>B22</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algn="l">
                        <a:lnSpc>
                          <a:spcPct val="115000"/>
                        </a:lnSpc>
                        <a:spcAft>
                          <a:spcPts val="0"/>
                        </a:spcAft>
                      </a:pPr>
                      <a:r>
                        <a:rPr lang="en-US" sz="1400">
                          <a:effectLst/>
                        </a:rPr>
                        <a:t>Recap: </a:t>
                      </a:r>
                      <a:r>
                        <a:rPr lang="en-US" sz="1400">
                          <a:effectLst/>
                          <a:highlight>
                            <a:srgbClr val="FFFF00"/>
                          </a:highlight>
                        </a:rPr>
                        <a:t>How did the rainbow flag originate?</a:t>
                      </a:r>
                      <a:r>
                        <a:rPr lang="en-US" sz="1400">
                          <a:effectLst/>
                        </a:rPr>
                        <a:t> </a:t>
                      </a:r>
                      <a:endParaRPr lang="fr-FR" sz="1400">
                        <a:effectLst/>
                      </a:endParaRPr>
                    </a:p>
                    <a:p>
                      <a:pPr algn="l">
                        <a:lnSpc>
                          <a:spcPct val="115000"/>
                        </a:lnSpc>
                        <a:spcAft>
                          <a:spcPts val="0"/>
                        </a:spcAft>
                      </a:pPr>
                      <a:r>
                        <a:rPr lang="en-US" sz="1400">
                          <a:effectLst/>
                        </a:rPr>
                        <a:t>What does it stand for? </a:t>
                      </a:r>
                      <a:endParaRPr lang="fr-FR" sz="1400">
                        <a:effectLst/>
                      </a:endParaRPr>
                    </a:p>
                    <a:p>
                      <a:pPr algn="l">
                        <a:lnSpc>
                          <a:spcPct val="115000"/>
                        </a:lnSpc>
                        <a:spcAft>
                          <a:spcPts val="0"/>
                        </a:spcAft>
                      </a:pPr>
                      <a:r>
                        <a:rPr lang="en-US" sz="1400">
                          <a:effectLst/>
                        </a:rPr>
                        <a:t> </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algn="l">
                        <a:lnSpc>
                          <a:spcPct val="115000"/>
                        </a:lnSpc>
                        <a:spcAft>
                          <a:spcPts val="0"/>
                        </a:spcAft>
                      </a:pPr>
                      <a:r>
                        <a:rPr lang="en-US" sz="1400" dirty="0">
                          <a:effectLst/>
                        </a:rPr>
                        <a:t>Understand a short informative video produced by an international organization. Grammar: present simple /present BE -V-</a:t>
                      </a:r>
                      <a:r>
                        <a:rPr lang="en-US" sz="1400" dirty="0" err="1">
                          <a:effectLst/>
                        </a:rPr>
                        <a:t>ing</a:t>
                      </a:r>
                      <a:r>
                        <a:rPr lang="en-US" sz="1400" dirty="0">
                          <a:effectLst/>
                        </a:rPr>
                        <a:t> to describe a state of affairs</a:t>
                      </a:r>
                      <a:r>
                        <a:rPr lang="fr-FR" sz="1400" dirty="0">
                          <a:effectLst/>
                        </a:rPr>
                        <a:t> </a:t>
                      </a:r>
                      <a:r>
                        <a:rPr lang="en-US" sz="1400" dirty="0">
                          <a:effectLst/>
                        </a:rPr>
                        <a:t>Present perfect - for talking about the impact on the present, about accomplishments so far…</a:t>
                      </a:r>
                      <a:endParaRPr lang="fr-FR" sz="1400" dirty="0">
                        <a:effectLst/>
                      </a:endParaRPr>
                    </a:p>
                    <a:p>
                      <a:pPr algn="l">
                        <a:lnSpc>
                          <a:spcPct val="115000"/>
                        </a:lnSpc>
                        <a:spcAft>
                          <a:spcPts val="0"/>
                        </a:spcAft>
                      </a:pPr>
                      <a:r>
                        <a:rPr lang="en-US" sz="1400" dirty="0">
                          <a:effectLst/>
                        </a:rPr>
                        <a:t>Vocabulary: change people’s hearts and minds, struggle for something, speak out, stand in the </a:t>
                      </a:r>
                      <a:r>
                        <a:rPr lang="en-US" sz="1400" dirty="0" err="1">
                          <a:effectLst/>
                        </a:rPr>
                        <a:t>defence</a:t>
                      </a:r>
                      <a:r>
                        <a:rPr lang="en-US" sz="1400" dirty="0">
                          <a:effectLst/>
                        </a:rPr>
                        <a:t> of others, violence and discrimination against  someone</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marL="342900" lvl="0" indent="-342900" algn="l">
                        <a:lnSpc>
                          <a:spcPct val="115000"/>
                        </a:lnSpc>
                        <a:spcAft>
                          <a:spcPts val="0"/>
                        </a:spcAft>
                        <a:buFont typeface="Wingdings" pitchFamily="2" charset="2"/>
                        <a:buChar char=""/>
                      </a:pPr>
                      <a:r>
                        <a:rPr lang="en-US" sz="1400">
                          <a:effectLst/>
                        </a:rPr>
                        <a:t>EOC - recap </a:t>
                      </a:r>
                      <a:endParaRPr lang="fr-FR" sz="1400">
                        <a:effectLst/>
                      </a:endParaRPr>
                    </a:p>
                    <a:p>
                      <a:pPr marL="342900" lvl="0" indent="-342900" algn="l">
                        <a:lnSpc>
                          <a:spcPct val="115000"/>
                        </a:lnSpc>
                        <a:spcAft>
                          <a:spcPts val="0"/>
                        </a:spcAft>
                        <a:buFont typeface="Wingdings" pitchFamily="2" charset="2"/>
                        <a:buChar char=""/>
                      </a:pPr>
                      <a:r>
                        <a:rPr lang="en-US" sz="1400">
                          <a:effectLst/>
                        </a:rPr>
                        <a:t>Video produced by the UN in 2013 against violence and discrimination against LGBT people</a:t>
                      </a:r>
                      <a:endParaRPr lang="fr-FR" sz="1400">
                        <a:effectLst/>
                      </a:endParaRPr>
                    </a:p>
                    <a:p>
                      <a:pPr algn="l">
                        <a:lnSpc>
                          <a:spcPct val="115000"/>
                        </a:lnSpc>
                        <a:spcAft>
                          <a:spcPts val="0"/>
                        </a:spcAft>
                      </a:pPr>
                      <a:r>
                        <a:rPr lang="en-US" sz="1400" u="sng">
                          <a:effectLst/>
                          <a:hlinkClick r:id="rId2"/>
                        </a:rPr>
                        <a:t>https://www.youtube.com/watch?v=XvpHn_zdkTY</a:t>
                      </a:r>
                      <a:endParaRPr lang="fr-FR" sz="1400">
                        <a:effectLst/>
                      </a:endParaRPr>
                    </a:p>
                    <a:p>
                      <a:pPr marL="342900" lvl="0" indent="-342900" algn="l">
                        <a:lnSpc>
                          <a:spcPct val="115000"/>
                        </a:lnSpc>
                        <a:spcAft>
                          <a:spcPts val="0"/>
                        </a:spcAft>
                        <a:buFont typeface="Wingdings" pitchFamily="2" charset="2"/>
                        <a:buChar char=""/>
                      </a:pPr>
                      <a:r>
                        <a:rPr lang="en-US" sz="1400">
                          <a:effectLst/>
                        </a:rPr>
                        <a:t>Listening activities sheet to stick in students’ class notebook - UN Campaign “Free and Equal”</a:t>
                      </a:r>
                      <a:endParaRPr lang="fr-FR" sz="1400">
                        <a:effectLst/>
                      </a:endParaRPr>
                    </a:p>
                    <a:p>
                      <a:pPr marL="342900" lvl="0" indent="-342900" algn="l">
                        <a:lnSpc>
                          <a:spcPct val="115000"/>
                        </a:lnSpc>
                        <a:spcAft>
                          <a:spcPts val="0"/>
                        </a:spcAft>
                        <a:buFont typeface="Wingdings" pitchFamily="2" charset="2"/>
                        <a:buChar char=""/>
                      </a:pPr>
                      <a:r>
                        <a:rPr lang="en-US" sz="1400">
                          <a:effectLst/>
                        </a:rPr>
                        <a:t>Improve your understanding of the “Free and Equal Campaign” - read through the UN brochure and fill in the table your teacher has given you. </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algn="l">
                        <a:lnSpc>
                          <a:spcPct val="115000"/>
                        </a:lnSpc>
                        <a:spcAft>
                          <a:spcPts val="0"/>
                        </a:spcAft>
                      </a:pPr>
                      <a:r>
                        <a:rPr lang="en-US" sz="1400" dirty="0">
                          <a:effectLst/>
                        </a:rPr>
                        <a:t>Read through your notes and learn the new key expressions. Revise the present perfect and do interactive online exercises to refresh what you know. </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extLst>
                  <a:ext uri="{0D108BD9-81ED-4DB2-BD59-A6C34878D82A}">
                    <a16:rowId xmlns:a16="http://schemas.microsoft.com/office/drawing/2014/main" val="440123798"/>
                  </a:ext>
                </a:extLst>
              </a:tr>
            </a:tbl>
          </a:graphicData>
        </a:graphic>
      </p:graphicFrame>
    </p:spTree>
    <p:extLst>
      <p:ext uri="{BB962C8B-B14F-4D97-AF65-F5344CB8AC3E}">
        <p14:creationId xmlns:p14="http://schemas.microsoft.com/office/powerpoint/2010/main" val="118657773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a:extLst>
              <a:ext uri="{FF2B5EF4-FFF2-40B4-BE49-F238E27FC236}">
                <a16:creationId xmlns:a16="http://schemas.microsoft.com/office/drawing/2014/main" id="{9D4174B8-2E00-1A4F-BE25-C2C7FF389236}"/>
              </a:ext>
            </a:extLst>
          </p:cNvPr>
          <p:cNvGraphicFramePr>
            <a:graphicFrameLocks noGrp="1"/>
          </p:cNvGraphicFramePr>
          <p:nvPr>
            <p:extLst>
              <p:ext uri="{D42A27DB-BD31-4B8C-83A1-F6EECF244321}">
                <p14:modId xmlns:p14="http://schemas.microsoft.com/office/powerpoint/2010/main" val="882477426"/>
              </p:ext>
            </p:extLst>
          </p:nvPr>
        </p:nvGraphicFramePr>
        <p:xfrm>
          <a:off x="293914" y="261257"/>
          <a:ext cx="11674930" cy="6400800"/>
        </p:xfrm>
        <a:graphic>
          <a:graphicData uri="http://schemas.openxmlformats.org/drawingml/2006/table">
            <a:tbl>
              <a:tblPr firstRow="1" firstCol="1" bandRow="1">
                <a:tableStyleId>{5C22544A-7EE6-4342-B048-85BDC9FD1C3A}</a:tableStyleId>
              </a:tblPr>
              <a:tblGrid>
                <a:gridCol w="1484476">
                  <a:extLst>
                    <a:ext uri="{9D8B030D-6E8A-4147-A177-3AD203B41FA5}">
                      <a16:colId xmlns:a16="http://schemas.microsoft.com/office/drawing/2014/main" val="1339316691"/>
                    </a:ext>
                  </a:extLst>
                </a:gridCol>
                <a:gridCol w="1071941">
                  <a:extLst>
                    <a:ext uri="{9D8B030D-6E8A-4147-A177-3AD203B41FA5}">
                      <a16:colId xmlns:a16="http://schemas.microsoft.com/office/drawing/2014/main" val="800319843"/>
                    </a:ext>
                  </a:extLst>
                </a:gridCol>
                <a:gridCol w="2309498">
                  <a:extLst>
                    <a:ext uri="{9D8B030D-6E8A-4147-A177-3AD203B41FA5}">
                      <a16:colId xmlns:a16="http://schemas.microsoft.com/office/drawing/2014/main" val="3041556567"/>
                    </a:ext>
                  </a:extLst>
                </a:gridCol>
                <a:gridCol w="3592285">
                  <a:extLst>
                    <a:ext uri="{9D8B030D-6E8A-4147-A177-3AD203B41FA5}">
                      <a16:colId xmlns:a16="http://schemas.microsoft.com/office/drawing/2014/main" val="684499403"/>
                    </a:ext>
                  </a:extLst>
                </a:gridCol>
                <a:gridCol w="3216730">
                  <a:extLst>
                    <a:ext uri="{9D8B030D-6E8A-4147-A177-3AD203B41FA5}">
                      <a16:colId xmlns:a16="http://schemas.microsoft.com/office/drawing/2014/main" val="26150462"/>
                    </a:ext>
                  </a:extLst>
                </a:gridCol>
              </a:tblGrid>
              <a:tr h="6400800">
                <a:tc>
                  <a:txBody>
                    <a:bodyPr/>
                    <a:lstStyle/>
                    <a:p>
                      <a:pPr algn="l">
                        <a:lnSpc>
                          <a:spcPct val="115000"/>
                        </a:lnSpc>
                        <a:spcAft>
                          <a:spcPts val="0"/>
                        </a:spcAft>
                      </a:pPr>
                      <a:r>
                        <a:rPr lang="en-US" sz="1400">
                          <a:solidFill>
                            <a:schemeClr val="tx1"/>
                          </a:solidFill>
                          <a:effectLst/>
                        </a:rPr>
                        <a:t>Session 3</a:t>
                      </a:r>
                      <a:endParaRPr lang="fr-FR" sz="1400">
                        <a:solidFill>
                          <a:schemeClr val="tx1"/>
                        </a:solidFill>
                        <a:effectLst/>
                      </a:endParaRPr>
                    </a:p>
                    <a:p>
                      <a:pPr algn="l">
                        <a:lnSpc>
                          <a:spcPct val="115000"/>
                        </a:lnSpc>
                        <a:spcAft>
                          <a:spcPts val="0"/>
                        </a:spcAft>
                      </a:pPr>
                      <a:r>
                        <a:rPr lang="en-US" sz="1400">
                          <a:solidFill>
                            <a:schemeClr val="tx1"/>
                          </a:solidFill>
                          <a:effectLst/>
                        </a:rPr>
                        <a:t>13/10</a:t>
                      </a:r>
                      <a:endParaRPr lang="fr-FR" sz="1400">
                        <a:solidFill>
                          <a:schemeClr val="tx1"/>
                        </a:solidFill>
                        <a:effectLst/>
                      </a:endParaRPr>
                    </a:p>
                    <a:p>
                      <a:pPr algn="l">
                        <a:lnSpc>
                          <a:spcPct val="115000"/>
                        </a:lnSpc>
                        <a:spcAft>
                          <a:spcPts val="0"/>
                        </a:spcAft>
                      </a:pPr>
                      <a:r>
                        <a:rPr lang="en-US" sz="1400">
                          <a:solidFill>
                            <a:schemeClr val="tx1"/>
                          </a:solidFill>
                          <a:effectLst/>
                        </a:rPr>
                        <a:t>EOC + CE</a:t>
                      </a:r>
                      <a:endParaRPr lang="fr-FR" sz="1400">
                        <a:solidFill>
                          <a:schemeClr val="tx1"/>
                        </a:solidFill>
                        <a:effectLst/>
                      </a:endParaRPr>
                    </a:p>
                    <a:p>
                      <a:pPr algn="l">
                        <a:lnSpc>
                          <a:spcPct val="115000"/>
                        </a:lnSpc>
                        <a:spcAft>
                          <a:spcPts val="0"/>
                        </a:spcAft>
                      </a:pPr>
                      <a:r>
                        <a:rPr lang="en-US" sz="1400">
                          <a:solidFill>
                            <a:schemeClr val="tx1"/>
                          </a:solidFill>
                          <a:effectLst/>
                        </a:rPr>
                        <a:t> </a:t>
                      </a:r>
                      <a:endParaRPr lang="fr-FR" sz="1400">
                        <a:solidFill>
                          <a:schemeClr val="tx1"/>
                        </a:solidFill>
                        <a:effectLst/>
                      </a:endParaRPr>
                    </a:p>
                    <a:p>
                      <a:pPr algn="l">
                        <a:lnSpc>
                          <a:spcPct val="115000"/>
                        </a:lnSpc>
                        <a:spcAft>
                          <a:spcPts val="0"/>
                        </a:spcAft>
                      </a:pPr>
                      <a:r>
                        <a:rPr lang="en-US" sz="1400">
                          <a:solidFill>
                            <a:schemeClr val="tx1"/>
                          </a:solidFill>
                          <a:effectLst/>
                        </a:rPr>
                        <a:t>Methodology: use inference to understand the general meaning of a challenging article; reading comprehension strategies. </a:t>
                      </a:r>
                      <a:endParaRPr lang="fr-FR" sz="1400">
                        <a:solidFill>
                          <a:schemeClr val="tx1"/>
                        </a:solidFill>
                        <a:effectLst/>
                      </a:endParaRPr>
                    </a:p>
                    <a:p>
                      <a:pPr algn="l">
                        <a:lnSpc>
                          <a:spcPct val="115000"/>
                        </a:lnSpc>
                        <a:spcAft>
                          <a:spcPts val="0"/>
                        </a:spcAft>
                      </a:pPr>
                      <a:r>
                        <a:rPr lang="en-US" sz="1400">
                          <a:solidFill>
                            <a:schemeClr val="tx1"/>
                          </a:solidFill>
                          <a:effectLst/>
                        </a:rPr>
                        <a:t>Learn to cooperate actively in a group. </a:t>
                      </a:r>
                      <a:endParaRPr lang="fr-FR" sz="1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algn="l">
                        <a:lnSpc>
                          <a:spcPct val="115000"/>
                        </a:lnSpc>
                        <a:spcAft>
                          <a:spcPts val="0"/>
                        </a:spcAft>
                      </a:pPr>
                      <a:r>
                        <a:rPr lang="en-US" sz="1400">
                          <a:solidFill>
                            <a:schemeClr val="tx1"/>
                          </a:solidFill>
                          <a:effectLst/>
                        </a:rPr>
                        <a:t>Recap quiz about “Free and Equal Campaign” (QCM)</a:t>
                      </a:r>
                      <a:endParaRPr lang="fr-FR" sz="1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algn="l">
                        <a:lnSpc>
                          <a:spcPct val="115000"/>
                        </a:lnSpc>
                        <a:spcAft>
                          <a:spcPts val="0"/>
                        </a:spcAft>
                      </a:pPr>
                      <a:r>
                        <a:rPr lang="en-US" sz="1400" dirty="0">
                          <a:solidFill>
                            <a:schemeClr val="tx1"/>
                          </a:solidFill>
                          <a:effectLst/>
                        </a:rPr>
                        <a:t>Key terms </a:t>
                      </a:r>
                      <a:endParaRPr lang="fr-FR" sz="1400" dirty="0">
                        <a:solidFill>
                          <a:schemeClr val="tx1"/>
                        </a:solidFill>
                        <a:effectLst/>
                      </a:endParaRPr>
                    </a:p>
                    <a:p>
                      <a:pPr algn="l">
                        <a:lnSpc>
                          <a:spcPct val="115000"/>
                        </a:lnSpc>
                        <a:spcAft>
                          <a:spcPts val="0"/>
                        </a:spcAft>
                      </a:pPr>
                      <a:r>
                        <a:rPr lang="en-US" sz="1400" dirty="0">
                          <a:solidFill>
                            <a:schemeClr val="tx1"/>
                          </a:solidFill>
                          <a:effectLst/>
                        </a:rPr>
                        <a:t>Gay rights; to advocate; be openly gay; straight; pretend to be gay; reactionary vs. progressive; remain closeted; gay-friendly; gender equality; all things fey and </a:t>
                      </a:r>
                      <a:r>
                        <a:rPr lang="en-US" sz="1400" dirty="0" err="1">
                          <a:solidFill>
                            <a:schemeClr val="tx1"/>
                          </a:solidFill>
                          <a:effectLst/>
                        </a:rPr>
                        <a:t>faggy</a:t>
                      </a:r>
                      <a:r>
                        <a:rPr lang="en-US" sz="1400" dirty="0">
                          <a:solidFill>
                            <a:schemeClr val="tx1"/>
                          </a:solidFill>
                          <a:effectLst/>
                        </a:rPr>
                        <a:t>. </a:t>
                      </a:r>
                      <a:endPar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marL="342900" lvl="0" indent="-342900" algn="l">
                        <a:lnSpc>
                          <a:spcPct val="115000"/>
                        </a:lnSpc>
                        <a:spcAft>
                          <a:spcPts val="0"/>
                        </a:spcAft>
                        <a:buFont typeface="Wingdings" pitchFamily="2" charset="2"/>
                        <a:buChar char=""/>
                      </a:pPr>
                      <a:r>
                        <a:rPr lang="en-US" sz="1400" dirty="0">
                          <a:solidFill>
                            <a:schemeClr val="tx1"/>
                          </a:solidFill>
                          <a:effectLst/>
                        </a:rPr>
                        <a:t>Newspaper sources </a:t>
                      </a:r>
                      <a:r>
                        <a:rPr lang="en-US" sz="1400" dirty="0">
                          <a:solidFill>
                            <a:schemeClr val="tx1"/>
                          </a:solidFill>
                          <a:effectLst/>
                          <a:highlight>
                            <a:srgbClr val="FFFF00"/>
                          </a:highlight>
                        </a:rPr>
                        <a:t>about Harvey Milk</a:t>
                      </a:r>
                      <a:r>
                        <a:rPr lang="en-US" sz="1400" dirty="0">
                          <a:solidFill>
                            <a:schemeClr val="tx1"/>
                          </a:solidFill>
                          <a:effectLst/>
                        </a:rPr>
                        <a:t>: Group work for reading comprehension</a:t>
                      </a:r>
                      <a:endParaRPr lang="fr-FR" sz="1400" dirty="0">
                        <a:solidFill>
                          <a:schemeClr val="tx1"/>
                        </a:solidFill>
                        <a:effectLst/>
                      </a:endParaRPr>
                    </a:p>
                    <a:p>
                      <a:pPr marL="457200" algn="l">
                        <a:lnSpc>
                          <a:spcPct val="115000"/>
                        </a:lnSpc>
                        <a:spcAft>
                          <a:spcPts val="0"/>
                        </a:spcAft>
                      </a:pPr>
                      <a:r>
                        <a:rPr lang="en-US" sz="1400" dirty="0">
                          <a:solidFill>
                            <a:schemeClr val="tx1"/>
                          </a:solidFill>
                          <a:effectLst/>
                        </a:rPr>
                        <a:t>1. </a:t>
                      </a:r>
                      <a:r>
                        <a:rPr lang="en-US" sz="1400" kern="1800" dirty="0">
                          <a:solidFill>
                            <a:schemeClr val="tx1"/>
                          </a:solidFill>
                          <a:effectLst/>
                        </a:rPr>
                        <a:t> </a:t>
                      </a:r>
                      <a:r>
                        <a:rPr lang="en-US" sz="1400" dirty="0">
                          <a:solidFill>
                            <a:schemeClr val="tx1"/>
                          </a:solidFill>
                          <a:effectLst/>
                        </a:rPr>
                        <a:t>US navy to name ship after gay rights icon Harvey Milk  </a:t>
                      </a:r>
                      <a:r>
                        <a:rPr lang="en-US" sz="1400" u="sng" dirty="0">
                          <a:solidFill>
                            <a:schemeClr val="tx1"/>
                          </a:solidFill>
                          <a:effectLst/>
                          <a:hlinkClick r:id="rId2">
                            <a:extLst>
                              <a:ext uri="{A12FA001-AC4F-418D-AE19-62706E023703}">
                                <ahyp:hlinkClr xmlns:ahyp="http://schemas.microsoft.com/office/drawing/2018/hyperlinkcolor" val="tx"/>
                              </a:ext>
                            </a:extLst>
                          </a:hlinkClick>
                        </a:rPr>
                        <a:t>https://www.theguardian.com/world/2016/jul/28/harvey-milk-navy-ship-lgbt-rights</a:t>
                      </a:r>
                      <a:endParaRPr lang="fr-FR" sz="1400" dirty="0">
                        <a:solidFill>
                          <a:schemeClr val="tx1"/>
                        </a:solidFill>
                        <a:effectLst/>
                      </a:endParaRPr>
                    </a:p>
                    <a:p>
                      <a:pPr marL="457200" algn="l">
                        <a:lnSpc>
                          <a:spcPct val="115000"/>
                        </a:lnSpc>
                        <a:spcAft>
                          <a:spcPts val="0"/>
                        </a:spcAft>
                      </a:pPr>
                      <a:r>
                        <a:rPr lang="en-US" sz="1400" dirty="0">
                          <a:solidFill>
                            <a:schemeClr val="tx1"/>
                          </a:solidFill>
                          <a:effectLst/>
                        </a:rPr>
                        <a:t>2. “If I’m killed, let that bullet destroy every closet door”</a:t>
                      </a:r>
                      <a:endParaRPr lang="fr-FR" sz="1400" dirty="0">
                        <a:solidFill>
                          <a:schemeClr val="tx1"/>
                        </a:solidFill>
                        <a:effectLst/>
                      </a:endParaRPr>
                    </a:p>
                    <a:p>
                      <a:pPr marL="457200" algn="l">
                        <a:lnSpc>
                          <a:spcPct val="115000"/>
                        </a:lnSpc>
                        <a:spcAft>
                          <a:spcPts val="0"/>
                        </a:spcAft>
                      </a:pPr>
                      <a:r>
                        <a:rPr lang="en-US" sz="1400" u="sng" dirty="0">
                          <a:solidFill>
                            <a:schemeClr val="tx1"/>
                          </a:solidFill>
                          <a:effectLst/>
                          <a:hlinkClick r:id="rId3">
                            <a:extLst>
                              <a:ext uri="{A12FA001-AC4F-418D-AE19-62706E023703}">
                                <ahyp:hlinkClr xmlns:ahyp="http://schemas.microsoft.com/office/drawing/2018/hyperlinkcolor" val="tx"/>
                              </a:ext>
                            </a:extLst>
                          </a:hlinkClick>
                        </a:rPr>
                        <a:t>https://www.theguardian.com/film/2008/dec/06/harvey-milk</a:t>
                      </a:r>
                      <a:endParaRPr lang="fr-FR" sz="1400" dirty="0">
                        <a:solidFill>
                          <a:schemeClr val="tx1"/>
                        </a:solidFill>
                        <a:effectLst/>
                      </a:endParaRPr>
                    </a:p>
                    <a:p>
                      <a:pPr marL="457200" algn="l">
                        <a:lnSpc>
                          <a:spcPct val="115000"/>
                        </a:lnSpc>
                        <a:spcAft>
                          <a:spcPts val="0"/>
                        </a:spcAft>
                      </a:pPr>
                      <a:r>
                        <a:rPr lang="en-US" sz="1400" dirty="0">
                          <a:solidFill>
                            <a:schemeClr val="tx1"/>
                          </a:solidFill>
                          <a:effectLst/>
                        </a:rPr>
                        <a:t>3. Gus van Sant’s film. One group works on the trailer:  </a:t>
                      </a:r>
                      <a:r>
                        <a:rPr lang="en-US" sz="1400" u="sng" dirty="0">
                          <a:solidFill>
                            <a:schemeClr val="tx1"/>
                          </a:solidFill>
                          <a:effectLst/>
                          <a:hlinkClick r:id="rId4">
                            <a:extLst>
                              <a:ext uri="{A12FA001-AC4F-418D-AE19-62706E023703}">
                                <ahyp:hlinkClr xmlns:ahyp="http://schemas.microsoft.com/office/drawing/2018/hyperlinkcolor" val="tx"/>
                              </a:ext>
                            </a:extLst>
                          </a:hlinkClick>
                        </a:rPr>
                        <a:t>https://www.youtube.com/watch?v=qy2__AkeKWE</a:t>
                      </a:r>
                      <a:endParaRPr lang="fr-FR" sz="1400" dirty="0">
                        <a:solidFill>
                          <a:schemeClr val="tx1"/>
                        </a:solidFill>
                        <a:effectLst/>
                      </a:endParaRPr>
                    </a:p>
                    <a:p>
                      <a:pPr marL="457200" algn="l">
                        <a:lnSpc>
                          <a:spcPct val="115000"/>
                        </a:lnSpc>
                        <a:spcAft>
                          <a:spcPts val="0"/>
                        </a:spcAft>
                      </a:pPr>
                      <a:r>
                        <a:rPr lang="en-US" sz="1400" dirty="0" err="1">
                          <a:solidFill>
                            <a:schemeClr val="tx1"/>
                          </a:solidFill>
                          <a:effectLst/>
                        </a:rPr>
                        <a:t>ImDb</a:t>
                      </a:r>
                      <a:r>
                        <a:rPr lang="en-US" sz="1400" dirty="0">
                          <a:solidFill>
                            <a:schemeClr val="tx1"/>
                          </a:solidFill>
                          <a:effectLst/>
                        </a:rPr>
                        <a:t>:  http://</a:t>
                      </a:r>
                      <a:r>
                        <a:rPr lang="en-US" sz="1400" dirty="0" err="1">
                          <a:solidFill>
                            <a:schemeClr val="tx1"/>
                          </a:solidFill>
                          <a:effectLst/>
                        </a:rPr>
                        <a:t>www.imdb.com</a:t>
                      </a:r>
                      <a:r>
                        <a:rPr lang="en-US" sz="1400" dirty="0">
                          <a:solidFill>
                            <a:schemeClr val="tx1"/>
                          </a:solidFill>
                          <a:effectLst/>
                        </a:rPr>
                        <a:t>/title/tt1013753/</a:t>
                      </a:r>
                      <a:endParaRPr lang="fr-FR" sz="1400" dirty="0">
                        <a:solidFill>
                          <a:schemeClr val="tx1"/>
                        </a:solidFill>
                        <a:effectLst/>
                      </a:endParaRPr>
                    </a:p>
                    <a:p>
                      <a:pPr algn="l">
                        <a:lnSpc>
                          <a:spcPct val="115000"/>
                        </a:lnSpc>
                        <a:spcAft>
                          <a:spcPts val="0"/>
                        </a:spcAft>
                      </a:pPr>
                      <a:r>
                        <a:rPr lang="en-US" sz="1400" dirty="0">
                          <a:solidFill>
                            <a:schemeClr val="tx1"/>
                          </a:solidFill>
                          <a:effectLst/>
                          <a:highlight>
                            <a:srgbClr val="FFFF00"/>
                          </a:highlight>
                        </a:rPr>
                        <a:t>Use Anne-Cécile </a:t>
                      </a:r>
                      <a:r>
                        <a:rPr lang="en-US" sz="1400" dirty="0" err="1">
                          <a:solidFill>
                            <a:schemeClr val="tx1"/>
                          </a:solidFill>
                          <a:effectLst/>
                          <a:highlight>
                            <a:srgbClr val="FFFF00"/>
                          </a:highlight>
                        </a:rPr>
                        <a:t>Landais</a:t>
                      </a:r>
                      <a:r>
                        <a:rPr lang="en-US" sz="1400" dirty="0">
                          <a:solidFill>
                            <a:schemeClr val="tx1"/>
                          </a:solidFill>
                          <a:effectLst/>
                          <a:highlight>
                            <a:srgbClr val="FFFF00"/>
                          </a:highlight>
                        </a:rPr>
                        <a:t>’ technique with 3 sheets of paper for the 3 groups. Turn when done.</a:t>
                      </a:r>
                      <a:r>
                        <a:rPr lang="en-US" sz="1400" dirty="0">
                          <a:solidFill>
                            <a:schemeClr val="tx1"/>
                          </a:solidFill>
                          <a:effectLst/>
                        </a:rPr>
                        <a:t> </a:t>
                      </a:r>
                      <a:endPar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tc>
                  <a:txBody>
                    <a:bodyPr/>
                    <a:lstStyle/>
                    <a:p>
                      <a:pPr algn="l">
                        <a:lnSpc>
                          <a:spcPct val="115000"/>
                        </a:lnSpc>
                        <a:spcAft>
                          <a:spcPts val="0"/>
                        </a:spcAft>
                      </a:pPr>
                      <a:r>
                        <a:rPr lang="en-US" sz="1400" dirty="0">
                          <a:solidFill>
                            <a:schemeClr val="tx1"/>
                          </a:solidFill>
                          <a:effectLst/>
                        </a:rPr>
                        <a:t>Watch the trailer on e-</a:t>
                      </a:r>
                      <a:r>
                        <a:rPr lang="en-US" sz="1400" dirty="0" err="1">
                          <a:solidFill>
                            <a:schemeClr val="tx1"/>
                          </a:solidFill>
                          <a:effectLst/>
                        </a:rPr>
                        <a:t>lyco</a:t>
                      </a:r>
                      <a:r>
                        <a:rPr lang="en-US" sz="1400" dirty="0">
                          <a:solidFill>
                            <a:schemeClr val="tx1"/>
                          </a:solidFill>
                          <a:effectLst/>
                        </a:rPr>
                        <a:t> and make notes about the film (all those who didn’t watch the trailer in class). </a:t>
                      </a:r>
                      <a:r>
                        <a:rPr lang="fr-FR" sz="1400" dirty="0" err="1">
                          <a:solidFill>
                            <a:schemeClr val="tx1"/>
                          </a:solidFill>
                          <a:effectLst/>
                        </a:rPr>
                        <a:t>Learn</a:t>
                      </a:r>
                      <a:r>
                        <a:rPr lang="fr-FR" sz="1400" dirty="0">
                          <a:solidFill>
                            <a:schemeClr val="tx1"/>
                          </a:solidFill>
                          <a:effectLst/>
                        </a:rPr>
                        <a:t> new key </a:t>
                      </a:r>
                      <a:r>
                        <a:rPr lang="fr-FR" sz="1400" dirty="0" err="1">
                          <a:solidFill>
                            <a:schemeClr val="tx1"/>
                          </a:solidFill>
                          <a:effectLst/>
                        </a:rPr>
                        <a:t>vocabulary</a:t>
                      </a:r>
                      <a:r>
                        <a:rPr lang="fr-FR" sz="1400" dirty="0">
                          <a:solidFill>
                            <a:schemeClr val="tx1"/>
                          </a:solidFill>
                          <a:effectLst/>
                        </a:rPr>
                        <a:t>. </a:t>
                      </a:r>
                    </a:p>
                    <a:p>
                      <a:pPr algn="l">
                        <a:lnSpc>
                          <a:spcPct val="115000"/>
                        </a:lnSpc>
                        <a:spcAft>
                          <a:spcPts val="0"/>
                        </a:spcAft>
                      </a:pPr>
                      <a:r>
                        <a:rPr lang="fr-FR" sz="1400" dirty="0">
                          <a:solidFill>
                            <a:schemeClr val="tx1"/>
                          </a:solidFill>
                          <a:effectLst/>
                        </a:rPr>
                        <a:t> </a:t>
                      </a:r>
                    </a:p>
                    <a:p>
                      <a:pPr algn="l">
                        <a:lnSpc>
                          <a:spcPct val="115000"/>
                        </a:lnSpc>
                        <a:spcAft>
                          <a:spcPts val="0"/>
                        </a:spcAft>
                      </a:pPr>
                      <a:r>
                        <a:rPr lang="fr-FR" sz="1400" dirty="0">
                          <a:solidFill>
                            <a:schemeClr val="tx1"/>
                          </a:solidFill>
                          <a:effectLst/>
                          <a:highlight>
                            <a:srgbClr val="FFFF00"/>
                          </a:highlight>
                        </a:rPr>
                        <a:t>La technique d'Anne-Cécile</a:t>
                      </a:r>
                      <a:r>
                        <a:rPr lang="fr-FR" sz="1400" dirty="0">
                          <a:solidFill>
                            <a:schemeClr val="tx1"/>
                          </a:solidFill>
                          <a:effectLst/>
                        </a:rPr>
                        <a:t> consiste à faire travailler plusieurs groupes en atelier. Les élèves reçoivent une feuille A4 divisée en 4 parties et la thématique sur laquelle ils travaillent est notée au milieu de la feuille. Ils doivent noter leurs observations, des phrases, des citations ou des réactions dans chaque rubrique. On fait tourner les feuilles sur les différents groupes.</a:t>
                      </a:r>
                      <a:endPar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2772" marR="32772" marT="0" marB="0"/>
                </a:tc>
                <a:extLst>
                  <a:ext uri="{0D108BD9-81ED-4DB2-BD59-A6C34878D82A}">
                    <a16:rowId xmlns:a16="http://schemas.microsoft.com/office/drawing/2014/main" val="2278595247"/>
                  </a:ext>
                </a:extLst>
              </a:tr>
            </a:tbl>
          </a:graphicData>
        </a:graphic>
      </p:graphicFrame>
    </p:spTree>
    <p:extLst>
      <p:ext uri="{BB962C8B-B14F-4D97-AF65-F5344CB8AC3E}">
        <p14:creationId xmlns:p14="http://schemas.microsoft.com/office/powerpoint/2010/main" val="282142486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au 2">
            <a:extLst>
              <a:ext uri="{FF2B5EF4-FFF2-40B4-BE49-F238E27FC236}">
                <a16:creationId xmlns:a16="http://schemas.microsoft.com/office/drawing/2014/main" id="{4D586078-9519-C343-8178-18EFFE374B30}"/>
              </a:ext>
            </a:extLst>
          </p:cNvPr>
          <p:cNvGraphicFramePr>
            <a:graphicFrameLocks noGrp="1"/>
          </p:cNvGraphicFramePr>
          <p:nvPr>
            <p:extLst>
              <p:ext uri="{D42A27DB-BD31-4B8C-83A1-F6EECF244321}">
                <p14:modId xmlns:p14="http://schemas.microsoft.com/office/powerpoint/2010/main" val="2932135442"/>
              </p:ext>
            </p:extLst>
          </p:nvPr>
        </p:nvGraphicFramePr>
        <p:xfrm>
          <a:off x="1264920" y="502920"/>
          <a:ext cx="10601260" cy="5742640"/>
        </p:xfrm>
        <a:graphic>
          <a:graphicData uri="http://schemas.openxmlformats.org/drawingml/2006/table">
            <a:tbl>
              <a:tblPr firstRow="1" firstCol="1" bandRow="1">
                <a:tableStyleId>{5C22544A-7EE6-4342-B048-85BDC9FD1C3A}</a:tableStyleId>
              </a:tblPr>
              <a:tblGrid>
                <a:gridCol w="1348133">
                  <a:extLst>
                    <a:ext uri="{9D8B030D-6E8A-4147-A177-3AD203B41FA5}">
                      <a16:colId xmlns:a16="http://schemas.microsoft.com/office/drawing/2014/main" val="1509663030"/>
                    </a:ext>
                  </a:extLst>
                </a:gridCol>
                <a:gridCol w="1371627">
                  <a:extLst>
                    <a:ext uri="{9D8B030D-6E8A-4147-A177-3AD203B41FA5}">
                      <a16:colId xmlns:a16="http://schemas.microsoft.com/office/drawing/2014/main" val="2317695449"/>
                    </a:ext>
                  </a:extLst>
                </a:gridCol>
                <a:gridCol w="2546320">
                  <a:extLst>
                    <a:ext uri="{9D8B030D-6E8A-4147-A177-3AD203B41FA5}">
                      <a16:colId xmlns:a16="http://schemas.microsoft.com/office/drawing/2014/main" val="2462340448"/>
                    </a:ext>
                  </a:extLst>
                </a:gridCol>
                <a:gridCol w="3428031">
                  <a:extLst>
                    <a:ext uri="{9D8B030D-6E8A-4147-A177-3AD203B41FA5}">
                      <a16:colId xmlns:a16="http://schemas.microsoft.com/office/drawing/2014/main" val="1086551075"/>
                    </a:ext>
                  </a:extLst>
                </a:gridCol>
                <a:gridCol w="919176">
                  <a:extLst>
                    <a:ext uri="{9D8B030D-6E8A-4147-A177-3AD203B41FA5}">
                      <a16:colId xmlns:a16="http://schemas.microsoft.com/office/drawing/2014/main" val="3949528340"/>
                    </a:ext>
                  </a:extLst>
                </a:gridCol>
                <a:gridCol w="987973">
                  <a:extLst>
                    <a:ext uri="{9D8B030D-6E8A-4147-A177-3AD203B41FA5}">
                      <a16:colId xmlns:a16="http://schemas.microsoft.com/office/drawing/2014/main" val="1074759451"/>
                    </a:ext>
                  </a:extLst>
                </a:gridCol>
              </a:tblGrid>
              <a:tr h="1989726">
                <a:tc>
                  <a:txBody>
                    <a:bodyPr/>
                    <a:lstStyle/>
                    <a:p>
                      <a:pPr algn="l">
                        <a:lnSpc>
                          <a:spcPct val="115000"/>
                        </a:lnSpc>
                        <a:spcAft>
                          <a:spcPts val="0"/>
                        </a:spcAft>
                      </a:pPr>
                      <a:r>
                        <a:rPr lang="en-US" sz="1200">
                          <a:solidFill>
                            <a:schemeClr val="tx1"/>
                          </a:solidFill>
                          <a:effectLst/>
                        </a:rPr>
                        <a:t>Session 4 </a:t>
                      </a:r>
                      <a:endParaRPr lang="fr-FR" sz="1200">
                        <a:solidFill>
                          <a:schemeClr val="tx1"/>
                        </a:solidFill>
                        <a:effectLst/>
                      </a:endParaRPr>
                    </a:p>
                    <a:p>
                      <a:pPr algn="l">
                        <a:lnSpc>
                          <a:spcPct val="115000"/>
                        </a:lnSpc>
                        <a:spcAft>
                          <a:spcPts val="0"/>
                        </a:spcAft>
                      </a:pPr>
                      <a:r>
                        <a:rPr lang="en-US" sz="1200">
                          <a:solidFill>
                            <a:schemeClr val="tx1"/>
                          </a:solidFill>
                          <a:effectLst/>
                        </a:rPr>
                        <a:t>16/10</a:t>
                      </a:r>
                      <a:endParaRPr lang="fr-FR" sz="1200">
                        <a:solidFill>
                          <a:schemeClr val="tx1"/>
                        </a:solidFill>
                        <a:effectLst/>
                      </a:endParaRPr>
                    </a:p>
                    <a:p>
                      <a:pPr algn="l">
                        <a:lnSpc>
                          <a:spcPct val="115000"/>
                        </a:lnSpc>
                        <a:spcAft>
                          <a:spcPts val="0"/>
                        </a:spcAft>
                      </a:pPr>
                      <a:r>
                        <a:rPr lang="en-US" sz="1200">
                          <a:solidFill>
                            <a:schemeClr val="tx1"/>
                          </a:solidFill>
                          <a:effectLst/>
                        </a:rPr>
                        <a:t> </a:t>
                      </a:r>
                      <a:endParaRPr lang="fr-FR" sz="1200">
                        <a:solidFill>
                          <a:schemeClr val="tx1"/>
                        </a:solidFill>
                        <a:effectLst/>
                      </a:endParaRPr>
                    </a:p>
                    <a:p>
                      <a:pPr algn="l">
                        <a:lnSpc>
                          <a:spcPct val="115000"/>
                        </a:lnSpc>
                        <a:spcAft>
                          <a:spcPts val="0"/>
                        </a:spcAft>
                      </a:pPr>
                      <a:r>
                        <a:rPr lang="en-US" sz="1200">
                          <a:solidFill>
                            <a:schemeClr val="tx1"/>
                          </a:solidFill>
                          <a:effectLst/>
                        </a:rPr>
                        <a:t>EOI</a:t>
                      </a:r>
                      <a:endParaRPr lang="fr-FR" sz="1200">
                        <a:solidFill>
                          <a:schemeClr val="tx1"/>
                        </a:solidFill>
                        <a:effectLst/>
                      </a:endParaRPr>
                    </a:p>
                    <a:p>
                      <a:pPr algn="l">
                        <a:lnSpc>
                          <a:spcPct val="115000"/>
                        </a:lnSpc>
                        <a:spcAft>
                          <a:spcPts val="0"/>
                        </a:spcAft>
                      </a:pPr>
                      <a:r>
                        <a:rPr lang="en-US" sz="1200">
                          <a:solidFill>
                            <a:schemeClr val="tx1"/>
                          </a:solidFill>
                          <a:effectLst/>
                        </a:rPr>
                        <a:t>Session in the lab</a:t>
                      </a:r>
                      <a:endParaRPr lang="fr-FR" sz="1200">
                        <a:solidFill>
                          <a:schemeClr val="tx1"/>
                        </a:solidFill>
                        <a:effectLst/>
                      </a:endParaRPr>
                    </a:p>
                    <a:p>
                      <a:pPr algn="l">
                        <a:lnSpc>
                          <a:spcPct val="115000"/>
                        </a:lnSpc>
                        <a:spcAft>
                          <a:spcPts val="0"/>
                        </a:spcAft>
                      </a:pPr>
                      <a:r>
                        <a:rPr lang="en-US" sz="1200">
                          <a:solidFill>
                            <a:schemeClr val="tx1"/>
                          </a:solidFill>
                          <a:effectLst/>
                        </a:rPr>
                        <a:t> </a:t>
                      </a:r>
                      <a:endParaRPr lang="fr-FR" sz="12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504" marR="60504" marT="0" marB="0"/>
                </a:tc>
                <a:tc>
                  <a:txBody>
                    <a:bodyPr/>
                    <a:lstStyle/>
                    <a:p>
                      <a:pPr algn="l">
                        <a:lnSpc>
                          <a:spcPct val="115000"/>
                        </a:lnSpc>
                        <a:spcAft>
                          <a:spcPts val="0"/>
                        </a:spcAft>
                      </a:pPr>
                      <a:r>
                        <a:rPr lang="en-US" sz="1200" dirty="0">
                          <a:solidFill>
                            <a:schemeClr val="tx1"/>
                          </a:solidFill>
                          <a:effectLst/>
                          <a:highlight>
                            <a:srgbClr val="FFFF00"/>
                          </a:highlight>
                        </a:rPr>
                        <a:t>Quick vocabulary refresher test.</a:t>
                      </a:r>
                      <a:r>
                        <a:rPr lang="en-US" sz="1200" dirty="0">
                          <a:solidFill>
                            <a:schemeClr val="tx1"/>
                          </a:solidFill>
                          <a:effectLst/>
                        </a:rPr>
                        <a:t> </a:t>
                      </a:r>
                      <a:endParaRPr lang="fr-FR" sz="1200" dirty="0">
                        <a:solidFill>
                          <a:schemeClr val="tx1"/>
                        </a:solidFill>
                        <a:effectLst/>
                      </a:endParaRPr>
                    </a:p>
                    <a:p>
                      <a:pPr algn="l">
                        <a:lnSpc>
                          <a:spcPct val="115000"/>
                        </a:lnSpc>
                        <a:spcAft>
                          <a:spcPts val="0"/>
                        </a:spcAft>
                      </a:pPr>
                      <a:r>
                        <a:rPr lang="en-US" sz="1200" dirty="0">
                          <a:solidFill>
                            <a:schemeClr val="tx1"/>
                          </a:solidFill>
                          <a:effectLst/>
                        </a:rPr>
                        <a:t>Summary of the film. </a:t>
                      </a:r>
                      <a:endParaRPr lang="fr-FR" sz="1200" dirty="0">
                        <a:solidFill>
                          <a:schemeClr val="tx1"/>
                        </a:solidFill>
                        <a:effectLst/>
                      </a:endParaRPr>
                    </a:p>
                    <a:p>
                      <a:pPr algn="l">
                        <a:lnSpc>
                          <a:spcPct val="115000"/>
                        </a:lnSpc>
                        <a:spcAft>
                          <a:spcPts val="0"/>
                        </a:spcAft>
                      </a:pPr>
                      <a:r>
                        <a:rPr lang="en-US" sz="1200" dirty="0">
                          <a:solidFill>
                            <a:schemeClr val="tx1"/>
                          </a:solidFill>
                          <a:effectLst/>
                        </a:rPr>
                        <a:t>Summary of what students produced during the last class (to stick in their class notebooks). </a:t>
                      </a:r>
                      <a:endParaRPr lang="fr-FR"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504" marR="60504" marT="0" marB="0"/>
                </a:tc>
                <a:tc>
                  <a:txBody>
                    <a:bodyPr/>
                    <a:lstStyle/>
                    <a:p>
                      <a:pPr algn="l">
                        <a:lnSpc>
                          <a:spcPct val="115000"/>
                        </a:lnSpc>
                        <a:spcAft>
                          <a:spcPts val="0"/>
                        </a:spcAft>
                      </a:pPr>
                      <a:r>
                        <a:rPr lang="en-US" sz="1200">
                          <a:solidFill>
                            <a:schemeClr val="tx1"/>
                          </a:solidFill>
                          <a:effectLst/>
                        </a:rPr>
                        <a:t>Revision of syntax required for questions:</a:t>
                      </a:r>
                      <a:endParaRPr lang="fr-FR" sz="1200">
                        <a:solidFill>
                          <a:schemeClr val="tx1"/>
                        </a:solidFill>
                        <a:effectLst/>
                      </a:endParaRPr>
                    </a:p>
                    <a:p>
                      <a:pPr algn="l">
                        <a:lnSpc>
                          <a:spcPct val="115000"/>
                        </a:lnSpc>
                        <a:spcAft>
                          <a:spcPts val="0"/>
                        </a:spcAft>
                      </a:pPr>
                      <a:r>
                        <a:rPr lang="en-US" sz="1200">
                          <a:solidFill>
                            <a:schemeClr val="tx1"/>
                          </a:solidFill>
                          <a:effectLst/>
                        </a:rPr>
                        <a:t>Can you tell me about…? </a:t>
                      </a:r>
                      <a:endParaRPr lang="fr-FR" sz="1200">
                        <a:solidFill>
                          <a:schemeClr val="tx1"/>
                        </a:solidFill>
                        <a:effectLst/>
                      </a:endParaRPr>
                    </a:p>
                    <a:p>
                      <a:pPr algn="l">
                        <a:lnSpc>
                          <a:spcPct val="115000"/>
                        </a:lnSpc>
                        <a:spcAft>
                          <a:spcPts val="0"/>
                        </a:spcAft>
                      </a:pPr>
                      <a:r>
                        <a:rPr lang="en-US" sz="1200">
                          <a:solidFill>
                            <a:schemeClr val="tx1"/>
                          </a:solidFill>
                          <a:effectLst/>
                        </a:rPr>
                        <a:t>What difficulties do gays and lesbians encounter in their daily lives? </a:t>
                      </a:r>
                      <a:endParaRPr lang="fr-FR" sz="1200">
                        <a:solidFill>
                          <a:schemeClr val="tx1"/>
                        </a:solidFill>
                        <a:effectLst/>
                      </a:endParaRPr>
                    </a:p>
                    <a:p>
                      <a:pPr algn="l">
                        <a:lnSpc>
                          <a:spcPct val="115000"/>
                        </a:lnSpc>
                        <a:spcAft>
                          <a:spcPts val="0"/>
                        </a:spcAft>
                      </a:pPr>
                      <a:r>
                        <a:rPr lang="en-US" sz="1200">
                          <a:solidFill>
                            <a:schemeClr val="tx1"/>
                          </a:solidFill>
                          <a:effectLst/>
                        </a:rPr>
                        <a:t>Is it hard to + V…? </a:t>
                      </a:r>
                      <a:endParaRPr lang="fr-FR" sz="1200">
                        <a:solidFill>
                          <a:schemeClr val="tx1"/>
                        </a:solidFill>
                        <a:effectLst/>
                      </a:endParaRPr>
                    </a:p>
                    <a:p>
                      <a:pPr algn="l">
                        <a:lnSpc>
                          <a:spcPct val="115000"/>
                        </a:lnSpc>
                        <a:spcAft>
                          <a:spcPts val="0"/>
                        </a:spcAft>
                      </a:pPr>
                      <a:r>
                        <a:rPr lang="en-US" sz="1200">
                          <a:solidFill>
                            <a:schemeClr val="tx1"/>
                          </a:solidFill>
                          <a:effectLst/>
                        </a:rPr>
                        <a:t>What needs to be + -EN? </a:t>
                      </a:r>
                      <a:endParaRPr lang="fr-FR" sz="1200">
                        <a:solidFill>
                          <a:schemeClr val="tx1"/>
                        </a:solidFill>
                        <a:effectLst/>
                      </a:endParaRPr>
                    </a:p>
                    <a:p>
                      <a:pPr algn="l">
                        <a:lnSpc>
                          <a:spcPct val="115000"/>
                        </a:lnSpc>
                        <a:spcAft>
                          <a:spcPts val="0"/>
                        </a:spcAft>
                      </a:pPr>
                      <a:r>
                        <a:rPr lang="fr-FR" sz="1200">
                          <a:solidFill>
                            <a:schemeClr val="tx1"/>
                          </a:solidFill>
                          <a:effectLst/>
                        </a:rPr>
                        <a:t>Présent simple  ou en BE + V-ING/ present perfect / voix passive</a:t>
                      </a:r>
                      <a:endParaRPr lang="fr-FR" sz="12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504" marR="60504" marT="0" marB="0"/>
                </a:tc>
                <a:tc gridSpan="2">
                  <a:txBody>
                    <a:bodyPr/>
                    <a:lstStyle/>
                    <a:p>
                      <a:pPr algn="l">
                        <a:lnSpc>
                          <a:spcPct val="115000"/>
                        </a:lnSpc>
                        <a:spcAft>
                          <a:spcPts val="0"/>
                        </a:spcAft>
                      </a:pPr>
                      <a:r>
                        <a:rPr lang="en-US" sz="1200">
                          <a:solidFill>
                            <a:schemeClr val="tx1"/>
                          </a:solidFill>
                          <a:effectLst/>
                          <a:highlight>
                            <a:srgbClr val="FFFF00"/>
                          </a:highlight>
                        </a:rPr>
                        <a:t>Tâche collaborative intermediaire EOI</a:t>
                      </a:r>
                      <a:r>
                        <a:rPr lang="en-US" sz="1200">
                          <a:solidFill>
                            <a:schemeClr val="tx1"/>
                          </a:solidFill>
                          <a:effectLst/>
                        </a:rPr>
                        <a:t> </a:t>
                      </a:r>
                      <a:endParaRPr lang="fr-FR" sz="1200">
                        <a:solidFill>
                          <a:schemeClr val="tx1"/>
                        </a:solidFill>
                        <a:effectLst/>
                      </a:endParaRPr>
                    </a:p>
                    <a:p>
                      <a:pPr algn="l">
                        <a:lnSpc>
                          <a:spcPct val="115000"/>
                        </a:lnSpc>
                        <a:spcAft>
                          <a:spcPts val="0"/>
                        </a:spcAft>
                      </a:pPr>
                      <a:r>
                        <a:rPr lang="en-US" sz="1200">
                          <a:solidFill>
                            <a:schemeClr val="tx1"/>
                          </a:solidFill>
                          <a:effectLst/>
                        </a:rPr>
                        <a:t> </a:t>
                      </a:r>
                      <a:endParaRPr lang="fr-FR" sz="1200">
                        <a:solidFill>
                          <a:schemeClr val="tx1"/>
                        </a:solidFill>
                        <a:effectLst/>
                      </a:endParaRPr>
                    </a:p>
                    <a:p>
                      <a:pPr algn="l">
                        <a:lnSpc>
                          <a:spcPct val="115000"/>
                        </a:lnSpc>
                        <a:spcAft>
                          <a:spcPts val="0"/>
                        </a:spcAft>
                      </a:pPr>
                      <a:r>
                        <a:rPr lang="en-US" sz="1200">
                          <a:solidFill>
                            <a:schemeClr val="tx1"/>
                          </a:solidFill>
                          <a:effectLst/>
                        </a:rPr>
                        <a:t>You live in the early 1970s and you work for the San Francisco local newspaper. You have been asked to interview Harvey Milk about the situation of gay and lesbian people in the city. You ask him about the difficulties that they encounter in their daily lives and interview him about what needs to change. You also ask him about his personal struggle. </a:t>
                      </a:r>
                      <a:endParaRPr lang="fr-FR" sz="1200">
                        <a:solidFill>
                          <a:schemeClr val="tx1"/>
                        </a:solidFill>
                        <a:effectLst/>
                      </a:endParaRPr>
                    </a:p>
                    <a:p>
                      <a:pPr algn="l">
                        <a:lnSpc>
                          <a:spcPct val="115000"/>
                        </a:lnSpc>
                        <a:spcAft>
                          <a:spcPts val="0"/>
                        </a:spcAft>
                      </a:pPr>
                      <a:r>
                        <a:rPr lang="en-US" sz="1200">
                          <a:solidFill>
                            <a:schemeClr val="tx1"/>
                          </a:solidFill>
                          <a:effectLst/>
                        </a:rPr>
                        <a:t>Students record their interviews on Audacity. </a:t>
                      </a:r>
                      <a:endParaRPr lang="fr-FR" sz="12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504" marR="60504" marT="0" marB="0"/>
                </a:tc>
                <a:tc hMerge="1">
                  <a:txBody>
                    <a:bodyPr/>
                    <a:lstStyle/>
                    <a:p>
                      <a:pPr algn="l">
                        <a:lnSpc>
                          <a:spcPct val="115000"/>
                        </a:lnSpc>
                        <a:spcAft>
                          <a:spcPts val="1000"/>
                        </a:spcAft>
                      </a:pPr>
                      <a:r>
                        <a:rPr lang="fr-FR" sz="1400">
                          <a:solidFill>
                            <a:schemeClr val="tx1"/>
                          </a:solidFill>
                          <a:effectLst/>
                        </a:rPr>
                        <a:t> </a:t>
                      </a:r>
                      <a:endParaRPr lang="fr-FR" sz="1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l">
                        <a:lnSpc>
                          <a:spcPct val="115000"/>
                        </a:lnSpc>
                        <a:spcAft>
                          <a:spcPts val="1000"/>
                        </a:spcAft>
                      </a:pPr>
                      <a:r>
                        <a:rPr lang="fr-FR" sz="1200" dirty="0">
                          <a:solidFill>
                            <a:schemeClr val="tx1"/>
                          </a:solidFill>
                          <a:effectLst/>
                        </a:rPr>
                        <a:t> </a:t>
                      </a:r>
                      <a:endParaRPr lang="fr-FR"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405991366"/>
                  </a:ext>
                </a:extLst>
              </a:tr>
              <a:tr h="833310">
                <a:tc>
                  <a:txBody>
                    <a:bodyPr/>
                    <a:lstStyle/>
                    <a:p>
                      <a:pPr algn="l">
                        <a:lnSpc>
                          <a:spcPct val="115000"/>
                        </a:lnSpc>
                        <a:spcAft>
                          <a:spcPts val="0"/>
                        </a:spcAft>
                      </a:pPr>
                      <a:r>
                        <a:rPr lang="fr-FR" sz="1200">
                          <a:solidFill>
                            <a:schemeClr val="tx1"/>
                          </a:solidFill>
                          <a:effectLst/>
                        </a:rPr>
                        <a:t>Session 5</a:t>
                      </a:r>
                    </a:p>
                    <a:p>
                      <a:pPr algn="l">
                        <a:lnSpc>
                          <a:spcPct val="115000"/>
                        </a:lnSpc>
                        <a:spcAft>
                          <a:spcPts val="0"/>
                        </a:spcAft>
                      </a:pPr>
                      <a:r>
                        <a:rPr lang="fr-FR" sz="1200">
                          <a:solidFill>
                            <a:schemeClr val="tx1"/>
                          </a:solidFill>
                          <a:effectLst/>
                        </a:rPr>
                        <a:t>07/11</a:t>
                      </a:r>
                    </a:p>
                    <a:p>
                      <a:pPr algn="l">
                        <a:lnSpc>
                          <a:spcPct val="115000"/>
                        </a:lnSpc>
                        <a:spcAft>
                          <a:spcPts val="0"/>
                        </a:spcAft>
                      </a:pPr>
                      <a:r>
                        <a:rPr lang="fr-FR" sz="1200">
                          <a:solidFill>
                            <a:schemeClr val="tx1"/>
                          </a:solidFill>
                          <a:effectLst/>
                        </a:rPr>
                        <a:t>Final task</a:t>
                      </a:r>
                    </a:p>
                    <a:p>
                      <a:pPr algn="l">
                        <a:lnSpc>
                          <a:spcPct val="115000"/>
                        </a:lnSpc>
                        <a:spcAft>
                          <a:spcPts val="0"/>
                        </a:spcAft>
                      </a:pPr>
                      <a:r>
                        <a:rPr lang="fr-FR" sz="1200">
                          <a:solidFill>
                            <a:schemeClr val="tx1"/>
                          </a:solidFill>
                          <a:effectLst/>
                        </a:rPr>
                        <a:t>(non évaluée)</a:t>
                      </a:r>
                      <a:endParaRPr lang="fr-FR" sz="12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504" marR="60504" marT="0" marB="0"/>
                </a:tc>
                <a:tc gridSpan="5">
                  <a:txBody>
                    <a:bodyPr/>
                    <a:lstStyle/>
                    <a:p>
                      <a:pPr algn="ctr">
                        <a:lnSpc>
                          <a:spcPct val="115000"/>
                        </a:lnSpc>
                        <a:spcAft>
                          <a:spcPts val="0"/>
                        </a:spcAft>
                      </a:pPr>
                      <a:r>
                        <a:rPr lang="fr-FR" sz="1200">
                          <a:solidFill>
                            <a:schemeClr val="tx1"/>
                          </a:solidFill>
                          <a:effectLst/>
                        </a:rPr>
                        <a:t>Tâche collaborative intermédiaire incorporant les arts visuels</a:t>
                      </a:r>
                    </a:p>
                    <a:p>
                      <a:pPr algn="ctr">
                        <a:lnSpc>
                          <a:spcPct val="115000"/>
                        </a:lnSpc>
                        <a:spcAft>
                          <a:spcPts val="0"/>
                        </a:spcAft>
                      </a:pPr>
                      <a:r>
                        <a:rPr lang="fr-FR" sz="1200">
                          <a:solidFill>
                            <a:schemeClr val="tx1"/>
                          </a:solidFill>
                          <a:effectLst/>
                        </a:rPr>
                        <a:t>Voir fiche de consignes</a:t>
                      </a:r>
                    </a:p>
                    <a:p>
                      <a:pPr algn="ctr">
                        <a:lnSpc>
                          <a:spcPct val="115000"/>
                        </a:lnSpc>
                        <a:spcAft>
                          <a:spcPts val="0"/>
                        </a:spcAft>
                      </a:pPr>
                      <a:r>
                        <a:rPr lang="fr-FR" sz="1200">
                          <a:solidFill>
                            <a:schemeClr val="tx1"/>
                          </a:solidFill>
                          <a:effectLst/>
                        </a:rPr>
                        <a:t>Créer une grande frise chronologique à afficher sur l’histoire récente LGBT sous la forme d’un arc-en-ciel</a:t>
                      </a:r>
                      <a:endParaRPr lang="fr-FR" sz="12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504" marR="60504" marT="0" marB="0"/>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pPr algn="ctr">
                        <a:lnSpc>
                          <a:spcPct val="115000"/>
                        </a:lnSpc>
                        <a:spcAft>
                          <a:spcPts val="0"/>
                        </a:spcAft>
                      </a:pPr>
                      <a:endParaRPr lang="fr-FR" sz="1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504" marR="60504" marT="0" marB="0"/>
                </a:tc>
                <a:extLst>
                  <a:ext uri="{0D108BD9-81ED-4DB2-BD59-A6C34878D82A}">
                    <a16:rowId xmlns:a16="http://schemas.microsoft.com/office/drawing/2014/main" val="1323751732"/>
                  </a:ext>
                </a:extLst>
              </a:tr>
              <a:tr h="1189130">
                <a:tc>
                  <a:txBody>
                    <a:bodyPr/>
                    <a:lstStyle/>
                    <a:p>
                      <a:pPr algn="l">
                        <a:lnSpc>
                          <a:spcPct val="115000"/>
                        </a:lnSpc>
                        <a:spcAft>
                          <a:spcPts val="0"/>
                        </a:spcAft>
                      </a:pPr>
                      <a:r>
                        <a:rPr lang="en-US" sz="1200">
                          <a:solidFill>
                            <a:schemeClr val="tx1"/>
                          </a:solidFill>
                          <a:effectLst/>
                        </a:rPr>
                        <a:t>Session 6</a:t>
                      </a:r>
                      <a:endParaRPr lang="fr-FR" sz="1200">
                        <a:solidFill>
                          <a:schemeClr val="tx1"/>
                        </a:solidFill>
                        <a:effectLst/>
                      </a:endParaRPr>
                    </a:p>
                    <a:p>
                      <a:pPr algn="l">
                        <a:lnSpc>
                          <a:spcPct val="115000"/>
                        </a:lnSpc>
                        <a:spcAft>
                          <a:spcPts val="0"/>
                        </a:spcAft>
                      </a:pPr>
                      <a:r>
                        <a:rPr lang="en-US" sz="1200">
                          <a:solidFill>
                            <a:schemeClr val="tx1"/>
                          </a:solidFill>
                          <a:effectLst/>
                        </a:rPr>
                        <a:t>10/11</a:t>
                      </a:r>
                      <a:endParaRPr lang="fr-FR" sz="1200">
                        <a:solidFill>
                          <a:schemeClr val="tx1"/>
                        </a:solidFill>
                        <a:effectLst/>
                      </a:endParaRPr>
                    </a:p>
                    <a:p>
                      <a:pPr algn="l">
                        <a:lnSpc>
                          <a:spcPct val="115000"/>
                        </a:lnSpc>
                        <a:spcAft>
                          <a:spcPts val="0"/>
                        </a:spcAft>
                      </a:pPr>
                      <a:r>
                        <a:rPr lang="en-US" sz="1200">
                          <a:solidFill>
                            <a:schemeClr val="tx1"/>
                          </a:solidFill>
                          <a:effectLst/>
                        </a:rPr>
                        <a:t>Preparing for the assessment</a:t>
                      </a:r>
                      <a:endParaRPr lang="fr-FR" sz="12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504" marR="60504" marT="0" marB="0"/>
                </a:tc>
                <a:tc>
                  <a:txBody>
                    <a:bodyPr/>
                    <a:lstStyle/>
                    <a:p>
                      <a:pPr algn="l">
                        <a:lnSpc>
                          <a:spcPct val="115000"/>
                        </a:lnSpc>
                        <a:spcAft>
                          <a:spcPts val="0"/>
                        </a:spcAft>
                      </a:pPr>
                      <a:r>
                        <a:rPr lang="en-US" sz="1200">
                          <a:solidFill>
                            <a:schemeClr val="tx1"/>
                          </a:solidFill>
                          <a:effectLst/>
                        </a:rPr>
                        <a:t>Recap</a:t>
                      </a:r>
                      <a:endParaRPr lang="fr-FR" sz="12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504" marR="60504" marT="0" marB="0"/>
                </a:tc>
                <a:tc>
                  <a:txBody>
                    <a:bodyPr/>
                    <a:lstStyle/>
                    <a:p>
                      <a:pPr algn="l">
                        <a:lnSpc>
                          <a:spcPct val="115000"/>
                        </a:lnSpc>
                        <a:spcAft>
                          <a:spcPts val="0"/>
                        </a:spcAft>
                      </a:pPr>
                      <a:r>
                        <a:rPr lang="en-US" sz="1200" dirty="0">
                          <a:solidFill>
                            <a:schemeClr val="tx1"/>
                          </a:solidFill>
                          <a:effectLst/>
                        </a:rPr>
                        <a:t> </a:t>
                      </a:r>
                      <a:endParaRPr lang="fr-FR"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504" marR="60504" marT="0" marB="0"/>
                </a:tc>
                <a:tc>
                  <a:txBody>
                    <a:bodyPr/>
                    <a:lstStyle/>
                    <a:p>
                      <a:pPr algn="l">
                        <a:lnSpc>
                          <a:spcPct val="115000"/>
                        </a:lnSpc>
                        <a:spcAft>
                          <a:spcPts val="0"/>
                        </a:spcAft>
                      </a:pPr>
                      <a:r>
                        <a:rPr lang="en-US" sz="1200">
                          <a:solidFill>
                            <a:schemeClr val="tx1"/>
                          </a:solidFill>
                          <a:effectLst/>
                        </a:rPr>
                        <a:t>Students are given the instructions for the final task and prepare individually and then in groups. They Find extra information about key figures of LGBT and create a factfile to help them during the round table. </a:t>
                      </a:r>
                      <a:endParaRPr lang="fr-FR" sz="1200">
                        <a:solidFill>
                          <a:schemeClr val="tx1"/>
                        </a:solidFill>
                        <a:effectLst/>
                      </a:endParaRPr>
                    </a:p>
                    <a:p>
                      <a:pPr algn="l">
                        <a:lnSpc>
                          <a:spcPct val="115000"/>
                        </a:lnSpc>
                        <a:spcAft>
                          <a:spcPts val="0"/>
                        </a:spcAft>
                      </a:pPr>
                      <a:r>
                        <a:rPr lang="en-US" sz="1200">
                          <a:solidFill>
                            <a:schemeClr val="tx1"/>
                          </a:solidFill>
                          <a:effectLst/>
                        </a:rPr>
                        <a:t>In groups they compare notes and decide who will chair the discussion. </a:t>
                      </a:r>
                      <a:endParaRPr lang="fr-FR" sz="12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504" marR="60504" marT="0" marB="0"/>
                </a:tc>
                <a:tc gridSpan="2">
                  <a:txBody>
                    <a:bodyPr/>
                    <a:lstStyle/>
                    <a:p>
                      <a:pPr algn="l">
                        <a:lnSpc>
                          <a:spcPct val="115000"/>
                        </a:lnSpc>
                        <a:spcAft>
                          <a:spcPts val="1000"/>
                        </a:spcAft>
                      </a:pPr>
                      <a:r>
                        <a:rPr lang="fr-FR" sz="1200">
                          <a:solidFill>
                            <a:schemeClr val="tx1"/>
                          </a:solidFill>
                          <a:effectLst/>
                        </a:rPr>
                        <a:t> </a:t>
                      </a:r>
                      <a:endParaRPr lang="fr-FR" sz="12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hMerge="1">
                  <a:txBody>
                    <a:bodyPr/>
                    <a:lstStyle/>
                    <a:p>
                      <a:pPr algn="l">
                        <a:lnSpc>
                          <a:spcPct val="115000"/>
                        </a:lnSpc>
                        <a:spcAft>
                          <a:spcPts val="1000"/>
                        </a:spcAft>
                      </a:pPr>
                      <a:endParaRPr lang="fr-FR" sz="1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508619292"/>
                  </a:ext>
                </a:extLst>
              </a:tr>
              <a:tr h="1633906">
                <a:tc>
                  <a:txBody>
                    <a:bodyPr/>
                    <a:lstStyle/>
                    <a:p>
                      <a:pPr algn="l">
                        <a:lnSpc>
                          <a:spcPct val="115000"/>
                        </a:lnSpc>
                        <a:spcAft>
                          <a:spcPts val="0"/>
                        </a:spcAft>
                      </a:pPr>
                      <a:r>
                        <a:rPr lang="en-US" sz="1200">
                          <a:solidFill>
                            <a:schemeClr val="tx1"/>
                          </a:solidFill>
                          <a:effectLst/>
                        </a:rPr>
                        <a:t>Session 7</a:t>
                      </a:r>
                      <a:endParaRPr lang="fr-FR" sz="1200">
                        <a:solidFill>
                          <a:schemeClr val="tx1"/>
                        </a:solidFill>
                        <a:effectLst/>
                      </a:endParaRPr>
                    </a:p>
                    <a:p>
                      <a:pPr algn="l">
                        <a:lnSpc>
                          <a:spcPct val="115000"/>
                        </a:lnSpc>
                        <a:spcAft>
                          <a:spcPts val="0"/>
                        </a:spcAft>
                      </a:pPr>
                      <a:r>
                        <a:rPr lang="en-US" sz="1200">
                          <a:solidFill>
                            <a:schemeClr val="tx1"/>
                          </a:solidFill>
                          <a:effectLst/>
                        </a:rPr>
                        <a:t>13/11</a:t>
                      </a:r>
                      <a:endParaRPr lang="fr-FR" sz="1200">
                        <a:solidFill>
                          <a:schemeClr val="tx1"/>
                        </a:solidFill>
                        <a:effectLst/>
                      </a:endParaRPr>
                    </a:p>
                    <a:p>
                      <a:pPr algn="l">
                        <a:lnSpc>
                          <a:spcPct val="115000"/>
                        </a:lnSpc>
                        <a:spcAft>
                          <a:spcPts val="0"/>
                        </a:spcAft>
                      </a:pPr>
                      <a:r>
                        <a:rPr lang="en-US" sz="1200">
                          <a:solidFill>
                            <a:schemeClr val="tx1"/>
                          </a:solidFill>
                          <a:effectLst/>
                        </a:rPr>
                        <a:t>Self-assessment + peer feedback in class </a:t>
                      </a:r>
                      <a:endParaRPr lang="fr-FR" sz="1200">
                        <a:solidFill>
                          <a:schemeClr val="tx1"/>
                        </a:solidFill>
                        <a:effectLst/>
                      </a:endParaRPr>
                    </a:p>
                    <a:p>
                      <a:pPr algn="l">
                        <a:lnSpc>
                          <a:spcPct val="115000"/>
                        </a:lnSpc>
                        <a:spcAft>
                          <a:spcPts val="0"/>
                        </a:spcAft>
                      </a:pPr>
                      <a:r>
                        <a:rPr lang="en-US" sz="1200">
                          <a:solidFill>
                            <a:schemeClr val="tx1"/>
                          </a:solidFill>
                          <a:effectLst/>
                        </a:rPr>
                        <a:t> </a:t>
                      </a:r>
                      <a:endParaRPr lang="fr-FR" sz="1200">
                        <a:solidFill>
                          <a:schemeClr val="tx1"/>
                        </a:solidFill>
                        <a:effectLst/>
                      </a:endParaRPr>
                    </a:p>
                    <a:p>
                      <a:pPr algn="l">
                        <a:lnSpc>
                          <a:spcPct val="115000"/>
                        </a:lnSpc>
                        <a:spcAft>
                          <a:spcPts val="0"/>
                        </a:spcAft>
                      </a:pPr>
                      <a:r>
                        <a:rPr lang="en-US" sz="1200">
                          <a:solidFill>
                            <a:schemeClr val="tx1"/>
                          </a:solidFill>
                          <a:effectLst/>
                        </a:rPr>
                        <a:t>EOI</a:t>
                      </a:r>
                      <a:endParaRPr lang="fr-FR" sz="1200">
                        <a:solidFill>
                          <a:schemeClr val="tx1"/>
                        </a:solidFill>
                        <a:effectLst/>
                      </a:endParaRPr>
                    </a:p>
                    <a:p>
                      <a:pPr algn="l">
                        <a:lnSpc>
                          <a:spcPct val="115000"/>
                        </a:lnSpc>
                        <a:spcAft>
                          <a:spcPts val="0"/>
                        </a:spcAft>
                      </a:pPr>
                      <a:r>
                        <a:rPr lang="fr-FR" sz="1200">
                          <a:solidFill>
                            <a:schemeClr val="tx1"/>
                          </a:solidFill>
                          <a:effectLst/>
                        </a:rPr>
                        <a:t> </a:t>
                      </a:r>
                      <a:endParaRPr lang="fr-FR" sz="12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504" marR="60504" marT="0" marB="0"/>
                </a:tc>
                <a:tc gridSpan="5">
                  <a:txBody>
                    <a:bodyPr/>
                    <a:lstStyle/>
                    <a:p>
                      <a:pPr algn="l">
                        <a:lnSpc>
                          <a:spcPct val="115000"/>
                        </a:lnSpc>
                        <a:spcAft>
                          <a:spcPts val="0"/>
                        </a:spcAft>
                      </a:pPr>
                      <a:r>
                        <a:rPr lang="en-US" sz="1200" dirty="0">
                          <a:solidFill>
                            <a:schemeClr val="tx1"/>
                          </a:solidFill>
                          <a:effectLst/>
                        </a:rPr>
                        <a:t>Your task: </a:t>
                      </a:r>
                      <a:r>
                        <a:rPr lang="en-US" sz="1200" dirty="0">
                          <a:solidFill>
                            <a:schemeClr val="tx1"/>
                          </a:solidFill>
                          <a:effectLst/>
                          <a:highlight>
                            <a:srgbClr val="FFFF00"/>
                          </a:highlight>
                        </a:rPr>
                        <a:t>You have been invited to chair a round table discussion / take part in a round table discussion at the next annual international</a:t>
                      </a:r>
                      <a:r>
                        <a:rPr lang="en-US" sz="1200" dirty="0">
                          <a:solidFill>
                            <a:schemeClr val="tx1"/>
                          </a:solidFill>
                          <a:effectLst/>
                        </a:rPr>
                        <a:t> student conference </a:t>
                      </a:r>
                      <a:r>
                        <a:rPr lang="en-US" sz="1200" dirty="0" err="1">
                          <a:solidFill>
                            <a:schemeClr val="tx1"/>
                          </a:solidFill>
                          <a:effectLst/>
                        </a:rPr>
                        <a:t>organised</a:t>
                      </a:r>
                      <a:r>
                        <a:rPr lang="en-US" sz="1200" dirty="0">
                          <a:solidFill>
                            <a:schemeClr val="tx1"/>
                          </a:solidFill>
                          <a:effectLst/>
                        </a:rPr>
                        <a:t> to discuss LGBT issues. The question you have been invited to discuss is: “How have things improved for LGBT people since the 1970s? Which key films, authors, actors or singers have made you more aware of the issue yourself?”</a:t>
                      </a:r>
                      <a:endParaRPr lang="fr-FR" sz="1200" dirty="0">
                        <a:solidFill>
                          <a:schemeClr val="tx1"/>
                        </a:solidFill>
                        <a:effectLst/>
                      </a:endParaRPr>
                    </a:p>
                    <a:p>
                      <a:pPr algn="l">
                        <a:lnSpc>
                          <a:spcPct val="115000"/>
                        </a:lnSpc>
                        <a:spcAft>
                          <a:spcPts val="0"/>
                        </a:spcAft>
                      </a:pPr>
                      <a:r>
                        <a:rPr lang="en-US" sz="1200" dirty="0">
                          <a:solidFill>
                            <a:schemeClr val="tx1"/>
                          </a:solidFill>
                          <a:effectLst/>
                        </a:rPr>
                        <a:t>Using selected notes from your personal portfolio (all the documents you have recently studied and discussed, including the latest United Nations Free and Equal Campaign 2016, you prepare to discuss these questions with other students. Don’t forget to introduce yourself at the beginning. You must talk about at least one key figure associated with LGBT who has had an impact on you and on people’s “hearts and minds”. Present perfect + key words and expressions from the chapter + methodology for spoken interaction. Prep work with </a:t>
                      </a:r>
                      <a:r>
                        <a:rPr lang="en-US" sz="1200" dirty="0" err="1">
                          <a:solidFill>
                            <a:schemeClr val="tx1"/>
                          </a:solidFill>
                          <a:effectLst/>
                        </a:rPr>
                        <a:t>howjsay.com</a:t>
                      </a:r>
                      <a:r>
                        <a:rPr lang="en-US" sz="1200" dirty="0">
                          <a:solidFill>
                            <a:schemeClr val="tx1"/>
                          </a:solidFill>
                          <a:effectLst/>
                        </a:rPr>
                        <a:t> or any good pronouncing dictionary + further research if required.</a:t>
                      </a:r>
                      <a:endParaRPr lang="fr-FR"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504" marR="60504" marT="0" marB="0"/>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pPr algn="l">
                        <a:lnSpc>
                          <a:spcPct val="115000"/>
                        </a:lnSpc>
                        <a:spcAft>
                          <a:spcPts val="0"/>
                        </a:spcAft>
                      </a:pPr>
                      <a:endPar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504" marR="60504" marT="0" marB="0"/>
                </a:tc>
                <a:extLst>
                  <a:ext uri="{0D108BD9-81ED-4DB2-BD59-A6C34878D82A}">
                    <a16:rowId xmlns:a16="http://schemas.microsoft.com/office/drawing/2014/main" val="1440468135"/>
                  </a:ext>
                </a:extLst>
              </a:tr>
            </a:tbl>
          </a:graphicData>
        </a:graphic>
      </p:graphicFrame>
    </p:spTree>
    <p:extLst>
      <p:ext uri="{BB962C8B-B14F-4D97-AF65-F5344CB8AC3E}">
        <p14:creationId xmlns:p14="http://schemas.microsoft.com/office/powerpoint/2010/main" val="16555799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au 2">
            <a:extLst>
              <a:ext uri="{FF2B5EF4-FFF2-40B4-BE49-F238E27FC236}">
                <a16:creationId xmlns:a16="http://schemas.microsoft.com/office/drawing/2014/main" id="{AD27BB2C-72F4-6E46-A39B-C33B4D80CEF7}"/>
              </a:ext>
            </a:extLst>
          </p:cNvPr>
          <p:cNvGraphicFramePr>
            <a:graphicFrameLocks noGrp="1"/>
          </p:cNvGraphicFramePr>
          <p:nvPr>
            <p:extLst>
              <p:ext uri="{D42A27DB-BD31-4B8C-83A1-F6EECF244321}">
                <p14:modId xmlns:p14="http://schemas.microsoft.com/office/powerpoint/2010/main" val="3999802720"/>
              </p:ext>
            </p:extLst>
          </p:nvPr>
        </p:nvGraphicFramePr>
        <p:xfrm>
          <a:off x="342901" y="261257"/>
          <a:ext cx="11658599" cy="6392457"/>
        </p:xfrm>
        <a:graphic>
          <a:graphicData uri="http://schemas.openxmlformats.org/drawingml/2006/table">
            <a:tbl>
              <a:tblPr firstRow="1" firstCol="1" bandRow="1">
                <a:tableStyleId>{5C22544A-7EE6-4342-B048-85BDC9FD1C3A}</a:tableStyleId>
              </a:tblPr>
              <a:tblGrid>
                <a:gridCol w="3429848">
                  <a:extLst>
                    <a:ext uri="{9D8B030D-6E8A-4147-A177-3AD203B41FA5}">
                      <a16:colId xmlns:a16="http://schemas.microsoft.com/office/drawing/2014/main" val="2857423762"/>
                    </a:ext>
                  </a:extLst>
                </a:gridCol>
                <a:gridCol w="8228751">
                  <a:extLst>
                    <a:ext uri="{9D8B030D-6E8A-4147-A177-3AD203B41FA5}">
                      <a16:colId xmlns:a16="http://schemas.microsoft.com/office/drawing/2014/main" val="3168249900"/>
                    </a:ext>
                  </a:extLst>
                </a:gridCol>
              </a:tblGrid>
              <a:tr h="239656">
                <a:tc>
                  <a:txBody>
                    <a:bodyPr/>
                    <a:lstStyle/>
                    <a:p>
                      <a:pPr algn="l">
                        <a:lnSpc>
                          <a:spcPct val="115000"/>
                        </a:lnSpc>
                        <a:spcAft>
                          <a:spcPts val="0"/>
                        </a:spcAft>
                      </a:pPr>
                      <a:r>
                        <a:rPr lang="en-US" sz="1600">
                          <a:effectLst/>
                        </a:rPr>
                        <a:t>Workshops</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39933" marR="39933" marT="0" marB="0"/>
                </a:tc>
                <a:tc>
                  <a:txBody>
                    <a:bodyPr/>
                    <a:lstStyle/>
                    <a:p>
                      <a:pPr algn="l">
                        <a:lnSpc>
                          <a:spcPct val="115000"/>
                        </a:lnSpc>
                        <a:spcAft>
                          <a:spcPts val="0"/>
                        </a:spcAft>
                      </a:pPr>
                      <a:r>
                        <a:rPr lang="en-US" sz="1600">
                          <a:effectLst/>
                        </a:rPr>
                        <a:t>Your notes</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39933" marR="39933" marT="0" marB="0"/>
                </a:tc>
                <a:extLst>
                  <a:ext uri="{0D108BD9-81ED-4DB2-BD59-A6C34878D82A}">
                    <a16:rowId xmlns:a16="http://schemas.microsoft.com/office/drawing/2014/main" val="3246184710"/>
                  </a:ext>
                </a:extLst>
              </a:tr>
              <a:tr h="1475850">
                <a:tc>
                  <a:txBody>
                    <a:bodyPr/>
                    <a:lstStyle/>
                    <a:p>
                      <a:pPr algn="l">
                        <a:lnSpc>
                          <a:spcPct val="115000"/>
                        </a:lnSpc>
                        <a:spcAft>
                          <a:spcPts val="0"/>
                        </a:spcAft>
                      </a:pPr>
                      <a:r>
                        <a:rPr lang="en-US" sz="1600" dirty="0">
                          <a:effectLst/>
                        </a:rPr>
                        <a:t>Workshop 1</a:t>
                      </a:r>
                      <a:endParaRPr lang="fr-FR" sz="1600" dirty="0">
                        <a:effectLst/>
                      </a:endParaRPr>
                    </a:p>
                    <a:p>
                      <a:pPr algn="l">
                        <a:lnSpc>
                          <a:spcPct val="115000"/>
                        </a:lnSpc>
                        <a:spcAft>
                          <a:spcPts val="0"/>
                        </a:spcAft>
                      </a:pPr>
                      <a:r>
                        <a:rPr lang="en-US" sz="1600" dirty="0">
                          <a:effectLst/>
                        </a:rPr>
                        <a:t>Trailer for Harvey Milk, by Gus van Sant + </a:t>
                      </a:r>
                      <a:r>
                        <a:rPr lang="en-US" sz="1600" dirty="0" err="1">
                          <a:effectLst/>
                        </a:rPr>
                        <a:t>ImDb</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9933" marR="39933" marT="0" marB="0"/>
                </a:tc>
                <a:tc>
                  <a:txBody>
                    <a:bodyPr/>
                    <a:lstStyle/>
                    <a:p>
                      <a:pPr algn="l">
                        <a:lnSpc>
                          <a:spcPct val="115000"/>
                        </a:lnSpc>
                        <a:spcAft>
                          <a:spcPts val="0"/>
                        </a:spcAft>
                      </a:pPr>
                      <a:r>
                        <a:rPr lang="en-US" sz="1600" dirty="0">
                          <a:effectLst/>
                        </a:rPr>
                        <a:t>The movie seems touching because it’s a true story and today we can say thanks to him because he fought for homosexual rights and saved lives. </a:t>
                      </a:r>
                      <a:endParaRPr lang="fr-FR" sz="1600" dirty="0">
                        <a:effectLst/>
                      </a:endParaRPr>
                    </a:p>
                    <a:p>
                      <a:pPr algn="l">
                        <a:lnSpc>
                          <a:spcPct val="115000"/>
                        </a:lnSpc>
                        <a:spcAft>
                          <a:spcPts val="0"/>
                        </a:spcAft>
                      </a:pPr>
                      <a:r>
                        <a:rPr lang="en-US" sz="1600" dirty="0">
                          <a:effectLst/>
                        </a:rPr>
                        <a:t>The film is the story of Harvey Milk. He is a politician and he was the first one to declare that he was gay (he came out). We see his struggle against homophobia during 8 years. He was for gender equality. </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9933" marR="39933" marT="0" marB="0"/>
                </a:tc>
                <a:extLst>
                  <a:ext uri="{0D108BD9-81ED-4DB2-BD59-A6C34878D82A}">
                    <a16:rowId xmlns:a16="http://schemas.microsoft.com/office/drawing/2014/main" val="1724674939"/>
                  </a:ext>
                </a:extLst>
              </a:tr>
              <a:tr h="3814638">
                <a:tc>
                  <a:txBody>
                    <a:bodyPr/>
                    <a:lstStyle/>
                    <a:p>
                      <a:pPr algn="l">
                        <a:lnSpc>
                          <a:spcPct val="115000"/>
                        </a:lnSpc>
                        <a:spcAft>
                          <a:spcPts val="0"/>
                        </a:spcAft>
                      </a:pPr>
                      <a:r>
                        <a:rPr lang="en-US" sz="1600" dirty="0">
                          <a:effectLst/>
                        </a:rPr>
                        <a:t>Workshop 2 </a:t>
                      </a:r>
                      <a:endParaRPr lang="fr-FR" sz="1600" dirty="0">
                        <a:effectLst/>
                      </a:endParaRPr>
                    </a:p>
                    <a:p>
                      <a:pPr algn="l">
                        <a:lnSpc>
                          <a:spcPct val="115000"/>
                        </a:lnSpc>
                        <a:spcAft>
                          <a:spcPts val="0"/>
                        </a:spcAft>
                      </a:pPr>
                      <a:r>
                        <a:rPr lang="en-US" sz="1600" dirty="0">
                          <a:effectLst/>
                        </a:rPr>
                        <a:t>Document 1 US navy to name ship after gay rights icon Harvey Milk</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9933" marR="39933" marT="0" marB="0"/>
                </a:tc>
                <a:tc>
                  <a:txBody>
                    <a:bodyPr/>
                    <a:lstStyle/>
                    <a:p>
                      <a:pPr algn="l">
                        <a:lnSpc>
                          <a:spcPct val="115000"/>
                        </a:lnSpc>
                        <a:spcAft>
                          <a:spcPts val="0"/>
                        </a:spcAft>
                      </a:pPr>
                      <a:r>
                        <a:rPr lang="en-US" sz="1600" dirty="0">
                          <a:effectLst/>
                        </a:rPr>
                        <a:t>1st openly gay elected official (in California)</a:t>
                      </a:r>
                      <a:endParaRPr lang="fr-FR" sz="1600" dirty="0">
                        <a:effectLst/>
                      </a:endParaRPr>
                    </a:p>
                    <a:p>
                      <a:pPr algn="l">
                        <a:lnSpc>
                          <a:spcPct val="115000"/>
                        </a:lnSpc>
                        <a:spcAft>
                          <a:spcPts val="0"/>
                        </a:spcAft>
                      </a:pPr>
                      <a:r>
                        <a:rPr lang="en-US" sz="1600" dirty="0">
                          <a:effectLst/>
                        </a:rPr>
                        <a:t>Milk served in the military </a:t>
                      </a:r>
                      <a:endParaRPr lang="fr-FR" sz="1600" dirty="0">
                        <a:effectLst/>
                      </a:endParaRPr>
                    </a:p>
                    <a:p>
                      <a:pPr algn="l">
                        <a:lnSpc>
                          <a:spcPct val="115000"/>
                        </a:lnSpc>
                        <a:spcAft>
                          <a:spcPts val="0"/>
                        </a:spcAft>
                      </a:pPr>
                      <a:r>
                        <a:rPr lang="en-US" sz="1600" dirty="0">
                          <a:effectLst/>
                        </a:rPr>
                        <a:t>LGBT people banned until 2011</a:t>
                      </a:r>
                      <a:endParaRPr lang="fr-FR" sz="1600" dirty="0">
                        <a:effectLst/>
                      </a:endParaRPr>
                    </a:p>
                    <a:p>
                      <a:pPr algn="l">
                        <a:lnSpc>
                          <a:spcPct val="115000"/>
                        </a:lnSpc>
                        <a:spcAft>
                          <a:spcPts val="0"/>
                        </a:spcAft>
                      </a:pPr>
                      <a:r>
                        <a:rPr lang="en-US" sz="1600" dirty="0">
                          <a:effectLst/>
                        </a:rPr>
                        <a:t>We find that it is discrimination the fact of being banned just for being gay and it’s ridiculous and shows how mad people can be when they are intolerant.  </a:t>
                      </a:r>
                      <a:endParaRPr lang="fr-FR" sz="1600" dirty="0">
                        <a:effectLst/>
                      </a:endParaRPr>
                    </a:p>
                    <a:p>
                      <a:pPr algn="l">
                        <a:lnSpc>
                          <a:spcPct val="115000"/>
                        </a:lnSpc>
                        <a:spcAft>
                          <a:spcPts val="0"/>
                        </a:spcAft>
                      </a:pPr>
                      <a:r>
                        <a:rPr lang="en-US" sz="1600" dirty="0">
                          <a:effectLst/>
                        </a:rPr>
                        <a:t>“Now our country is telling the men and women who serve, and the entire world, that we honor and support people for who they are.”</a:t>
                      </a:r>
                      <a:endParaRPr lang="fr-FR" sz="1600" dirty="0">
                        <a:effectLst/>
                      </a:endParaRPr>
                    </a:p>
                    <a:p>
                      <a:pPr algn="l">
                        <a:lnSpc>
                          <a:spcPct val="115000"/>
                        </a:lnSpc>
                        <a:spcAft>
                          <a:spcPts val="0"/>
                        </a:spcAft>
                      </a:pPr>
                      <a:r>
                        <a:rPr lang="en-US" sz="1600" dirty="0">
                          <a:effectLst/>
                        </a:rPr>
                        <a:t>If men were (openly) gay, they were not accepted in the navy or the army. </a:t>
                      </a:r>
                      <a:endParaRPr lang="fr-FR" sz="1600" dirty="0">
                        <a:effectLst/>
                      </a:endParaRPr>
                    </a:p>
                    <a:p>
                      <a:pPr algn="l">
                        <a:lnSpc>
                          <a:spcPct val="115000"/>
                        </a:lnSpc>
                        <a:spcAft>
                          <a:spcPts val="0"/>
                        </a:spcAft>
                      </a:pPr>
                      <a:r>
                        <a:rPr lang="en-US" sz="1600" dirty="0">
                          <a:effectLst/>
                        </a:rPr>
                        <a:t>Harvey Milk is an icon of gay rights. He served as a diving officer, was honorably discharged with the rank of lieutenant junior grade. In 1972 he moved to San Francisco, owned a camera shop, advocated for the rights of LGBT people. In 1977, he won his election and became the first openly gay elected official in California. In 1978 he was assassinated. </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9933" marR="39933" marT="0" marB="0"/>
                </a:tc>
                <a:extLst>
                  <a:ext uri="{0D108BD9-81ED-4DB2-BD59-A6C34878D82A}">
                    <a16:rowId xmlns:a16="http://schemas.microsoft.com/office/drawing/2014/main" val="408749451"/>
                  </a:ext>
                </a:extLst>
              </a:tr>
              <a:tr h="837999">
                <a:tc>
                  <a:txBody>
                    <a:bodyPr/>
                    <a:lstStyle/>
                    <a:p>
                      <a:pPr algn="l">
                        <a:lnSpc>
                          <a:spcPct val="115000"/>
                        </a:lnSpc>
                        <a:spcAft>
                          <a:spcPts val="0"/>
                        </a:spcAft>
                      </a:pPr>
                      <a:r>
                        <a:rPr lang="en-US" sz="1600">
                          <a:effectLst/>
                        </a:rPr>
                        <a:t>Workshop 3 </a:t>
                      </a:r>
                      <a:endParaRPr lang="fr-FR" sz="1600">
                        <a:effectLst/>
                      </a:endParaRPr>
                    </a:p>
                    <a:p>
                      <a:pPr algn="l">
                        <a:lnSpc>
                          <a:spcPct val="115000"/>
                        </a:lnSpc>
                        <a:spcAft>
                          <a:spcPts val="0"/>
                        </a:spcAft>
                      </a:pPr>
                      <a:r>
                        <a:rPr lang="en-US" sz="1600">
                          <a:effectLst/>
                        </a:rPr>
                        <a:t>Document 2 If I’m killed, let that bullet destroy every closet door</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39933" marR="39933" marT="0" marB="0"/>
                </a:tc>
                <a:tc>
                  <a:txBody>
                    <a:bodyPr/>
                    <a:lstStyle/>
                    <a:p>
                      <a:pPr algn="l">
                        <a:lnSpc>
                          <a:spcPct val="115000"/>
                        </a:lnSpc>
                        <a:spcAft>
                          <a:spcPts val="0"/>
                        </a:spcAft>
                      </a:pPr>
                      <a:r>
                        <a:rPr lang="en-US" sz="1600" dirty="0">
                          <a:effectLst/>
                        </a:rPr>
                        <a:t>Liberal hero - political pioneer - shot dead - quintessential gay man of his generation - horrible act - a symbol - a figure - the man who killed him did it for what he </a:t>
                      </a:r>
                      <a:r>
                        <a:rPr lang="en-US" sz="1600" dirty="0" err="1">
                          <a:effectLst/>
                        </a:rPr>
                        <a:t>symbolised</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9933" marR="39933" marT="0" marB="0"/>
                </a:tc>
                <a:extLst>
                  <a:ext uri="{0D108BD9-81ED-4DB2-BD59-A6C34878D82A}">
                    <a16:rowId xmlns:a16="http://schemas.microsoft.com/office/drawing/2014/main" val="2397910113"/>
                  </a:ext>
                </a:extLst>
              </a:tr>
            </a:tbl>
          </a:graphicData>
        </a:graphic>
      </p:graphicFrame>
    </p:spTree>
    <p:extLst>
      <p:ext uri="{BB962C8B-B14F-4D97-AF65-F5344CB8AC3E}">
        <p14:creationId xmlns:p14="http://schemas.microsoft.com/office/powerpoint/2010/main" val="331724121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13F5098C-395A-EA44-9B7C-3A63E639392E}"/>
              </a:ext>
            </a:extLst>
          </p:cNvPr>
          <p:cNvSpPr txBox="1"/>
          <p:nvPr/>
        </p:nvSpPr>
        <p:spPr>
          <a:xfrm>
            <a:off x="1470992" y="728870"/>
            <a:ext cx="9923839" cy="5078313"/>
          </a:xfrm>
          <a:prstGeom prst="rect">
            <a:avLst/>
          </a:prstGeom>
          <a:noFill/>
        </p:spPr>
        <p:txBody>
          <a:bodyPr wrap="square" rtlCol="0">
            <a:spAutoFit/>
          </a:bodyPr>
          <a:lstStyle/>
          <a:p>
            <a:r>
              <a:rPr lang="fr-FR" dirty="0"/>
              <a:t>La </a:t>
            </a:r>
            <a:r>
              <a:rPr lang="fr-FR"/>
              <a:t>technique consiste </a:t>
            </a:r>
            <a:r>
              <a:rPr lang="fr-FR" dirty="0"/>
              <a:t>à faire travailler plusieurs groupes en atelier. Les élèves reçoivent une feuille A4 divisée en 4 parties et la thématique sur laquelle ils travaillent est notée au milieu de la feuille. Ils doivent noter leurs observations, des phrases, des citations ou des réactions dans chaque rubrique. On fait tourner les feuilles sur les différents groupes. Anne-Cécile nous avait présenté cette technique lors d'une formation sur la LELE.  Après avoir récupéré les feuilles complétées, le professeur compile une petite synthèse de tout ce qui a été noté et redonne celle-ci aux élèves. On peut également faire un mini </a:t>
            </a:r>
            <a:r>
              <a:rPr lang="fr-FR" i="1" dirty="0" err="1"/>
              <a:t>debriefing</a:t>
            </a:r>
            <a:r>
              <a:rPr lang="fr-FR" dirty="0"/>
              <a:t> autour de l'activité avant de coller la synthèse dans le cahier.  Voici la compilation de ce que mes élèves ont écrit pendant les ateliers. Il y a des extraits, des commentaires, des réactions :</a:t>
            </a:r>
          </a:p>
          <a:p>
            <a:r>
              <a:rPr lang="fr-FR" b="1" dirty="0" err="1"/>
              <a:t>Detailed</a:t>
            </a:r>
            <a:r>
              <a:rPr lang="fr-FR" b="1" dirty="0"/>
              <a:t> </a:t>
            </a:r>
            <a:r>
              <a:rPr lang="fr-FR" b="1" dirty="0" err="1"/>
              <a:t>comprehension</a:t>
            </a:r>
            <a:endParaRPr lang="fr-FR" dirty="0"/>
          </a:p>
          <a:p>
            <a:r>
              <a:rPr lang="en-US" b="1" dirty="0"/>
              <a:t>Document 1</a:t>
            </a:r>
            <a:endParaRPr lang="fr-FR" dirty="0"/>
          </a:p>
          <a:p>
            <a:r>
              <a:rPr lang="en-US" dirty="0"/>
              <a:t>1. Why couldn’t Harvey Milk tell anyone who he truly was?  (paragraph 2)</a:t>
            </a:r>
            <a:endParaRPr lang="fr-FR" dirty="0"/>
          </a:p>
          <a:p>
            <a:r>
              <a:rPr lang="en-US" dirty="0"/>
              <a:t>2. Why is it ironic that Milk should be honored by the military? (paragraph 6)</a:t>
            </a:r>
            <a:endParaRPr lang="fr-FR" dirty="0"/>
          </a:p>
          <a:p>
            <a:r>
              <a:rPr lang="en-US" b="1" dirty="0"/>
              <a:t>Document 2</a:t>
            </a:r>
            <a:endParaRPr lang="fr-FR" dirty="0"/>
          </a:p>
          <a:p>
            <a:r>
              <a:rPr lang="en-US" dirty="0"/>
              <a:t>1. Was he really the Barack Obama of his day? Why the parallel? (introduction)</a:t>
            </a:r>
            <a:endParaRPr lang="fr-FR" dirty="0"/>
          </a:p>
          <a:p>
            <a:r>
              <a:rPr lang="en-US" dirty="0"/>
              <a:t>2. What do we know about Milk’s assassin?  (paragraphs 1 &amp; 2)</a:t>
            </a:r>
            <a:endParaRPr lang="fr-FR" dirty="0"/>
          </a:p>
          <a:p>
            <a:r>
              <a:rPr lang="en-US" dirty="0"/>
              <a:t>3. Explain the historic perspective given in paragraph 4.</a:t>
            </a:r>
            <a:endParaRPr lang="fr-FR" dirty="0"/>
          </a:p>
          <a:p>
            <a:r>
              <a:rPr lang="en-US" dirty="0"/>
              <a:t>Can you name any famous people who were “wiped out” by the Aids epidemic? </a:t>
            </a:r>
            <a:endParaRPr lang="fr-FR" dirty="0"/>
          </a:p>
          <a:p>
            <a:endParaRPr lang="fr-FR" dirty="0"/>
          </a:p>
        </p:txBody>
      </p:sp>
    </p:spTree>
    <p:extLst>
      <p:ext uri="{BB962C8B-B14F-4D97-AF65-F5344CB8AC3E}">
        <p14:creationId xmlns:p14="http://schemas.microsoft.com/office/powerpoint/2010/main" val="222115955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25EBE1-18B5-174E-A3C0-D856686106C1}"/>
              </a:ext>
            </a:extLst>
          </p:cNvPr>
          <p:cNvSpPr>
            <a:spLocks noGrp="1"/>
          </p:cNvSpPr>
          <p:nvPr>
            <p:ph type="title"/>
          </p:nvPr>
        </p:nvSpPr>
        <p:spPr>
          <a:xfrm>
            <a:off x="838200" y="365125"/>
            <a:ext cx="10515600" cy="549275"/>
          </a:xfrm>
        </p:spPr>
        <p:txBody>
          <a:bodyPr>
            <a:normAutofit fontScale="90000"/>
          </a:bodyPr>
          <a:lstStyle/>
          <a:p>
            <a:r>
              <a:rPr lang="fr-FR" dirty="0"/>
              <a:t>L’espagnol en 3</a:t>
            </a:r>
            <a:r>
              <a:rPr lang="fr-FR" baseline="30000" dirty="0"/>
              <a:t>ème</a:t>
            </a:r>
            <a:r>
              <a:rPr lang="fr-FR" dirty="0"/>
              <a:t> </a:t>
            </a:r>
          </a:p>
        </p:txBody>
      </p:sp>
      <p:sp>
        <p:nvSpPr>
          <p:cNvPr id="3" name="ZoneTexte 2">
            <a:extLst>
              <a:ext uri="{FF2B5EF4-FFF2-40B4-BE49-F238E27FC236}">
                <a16:creationId xmlns:a16="http://schemas.microsoft.com/office/drawing/2014/main" id="{4707E91D-926D-7649-B15D-AB00CDDB8874}"/>
              </a:ext>
            </a:extLst>
          </p:cNvPr>
          <p:cNvSpPr txBox="1"/>
          <p:nvPr/>
        </p:nvSpPr>
        <p:spPr>
          <a:xfrm>
            <a:off x="638629" y="914401"/>
            <a:ext cx="5524612" cy="646331"/>
          </a:xfrm>
          <a:prstGeom prst="rect">
            <a:avLst/>
          </a:prstGeom>
          <a:noFill/>
        </p:spPr>
        <p:txBody>
          <a:bodyPr wrap="square" rtlCol="0">
            <a:spAutoFit/>
          </a:bodyPr>
          <a:lstStyle/>
          <a:p>
            <a:r>
              <a:rPr lang="fr-FR" dirty="0">
                <a:hlinkClick r:id="rId2"/>
              </a:rPr>
              <a:t>https://www.youtube.com/watch?v=SbMDshEEGqI</a:t>
            </a:r>
            <a:endParaRPr lang="fr-FR" dirty="0"/>
          </a:p>
          <a:p>
            <a:endParaRPr lang="fr-FR" dirty="0"/>
          </a:p>
        </p:txBody>
      </p:sp>
      <p:pic>
        <p:nvPicPr>
          <p:cNvPr id="5" name="Image 4">
            <a:extLst>
              <a:ext uri="{FF2B5EF4-FFF2-40B4-BE49-F238E27FC236}">
                <a16:creationId xmlns:a16="http://schemas.microsoft.com/office/drawing/2014/main" id="{80852153-25DA-C445-804C-3E74E16382AE}"/>
              </a:ext>
            </a:extLst>
          </p:cNvPr>
          <p:cNvPicPr>
            <a:picLocks noChangeAspect="1"/>
          </p:cNvPicPr>
          <p:nvPr/>
        </p:nvPicPr>
        <p:blipFill>
          <a:blip r:embed="rId3"/>
          <a:stretch>
            <a:fillRect/>
          </a:stretch>
        </p:blipFill>
        <p:spPr>
          <a:xfrm>
            <a:off x="1494815" y="1451429"/>
            <a:ext cx="7692728" cy="5131707"/>
          </a:xfrm>
          <a:prstGeom prst="rect">
            <a:avLst/>
          </a:prstGeom>
        </p:spPr>
      </p:pic>
    </p:spTree>
    <p:extLst>
      <p:ext uri="{BB962C8B-B14F-4D97-AF65-F5344CB8AC3E}">
        <p14:creationId xmlns:p14="http://schemas.microsoft.com/office/powerpoint/2010/main" val="101799737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19BEFB7-98F3-154E-A6B4-6E9653D2DC24}"/>
              </a:ext>
            </a:extLst>
          </p:cNvPr>
          <p:cNvPicPr>
            <a:picLocks noChangeAspect="1"/>
          </p:cNvPicPr>
          <p:nvPr/>
        </p:nvPicPr>
        <p:blipFill>
          <a:blip r:embed="rId2"/>
          <a:stretch>
            <a:fillRect/>
          </a:stretch>
        </p:blipFill>
        <p:spPr>
          <a:xfrm>
            <a:off x="933450" y="863600"/>
            <a:ext cx="10325100" cy="5130800"/>
          </a:xfrm>
          <a:prstGeom prst="rect">
            <a:avLst/>
          </a:prstGeom>
        </p:spPr>
      </p:pic>
    </p:spTree>
    <p:extLst>
      <p:ext uri="{BB962C8B-B14F-4D97-AF65-F5344CB8AC3E}">
        <p14:creationId xmlns:p14="http://schemas.microsoft.com/office/powerpoint/2010/main" val="361591602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AD66503-B04B-DA4C-8CCD-FE5A80D39B49}"/>
              </a:ext>
            </a:extLst>
          </p:cNvPr>
          <p:cNvPicPr>
            <a:picLocks noChangeAspect="1"/>
          </p:cNvPicPr>
          <p:nvPr/>
        </p:nvPicPr>
        <p:blipFill>
          <a:blip r:embed="rId2"/>
          <a:stretch>
            <a:fillRect/>
          </a:stretch>
        </p:blipFill>
        <p:spPr>
          <a:xfrm>
            <a:off x="819150" y="120650"/>
            <a:ext cx="10553700" cy="6616700"/>
          </a:xfrm>
          <a:prstGeom prst="rect">
            <a:avLst/>
          </a:prstGeom>
        </p:spPr>
      </p:pic>
    </p:spTree>
    <p:extLst>
      <p:ext uri="{BB962C8B-B14F-4D97-AF65-F5344CB8AC3E}">
        <p14:creationId xmlns:p14="http://schemas.microsoft.com/office/powerpoint/2010/main" val="26961926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D3E909C-6365-774D-82EC-43BC8D23C748}"/>
              </a:ext>
            </a:extLst>
          </p:cNvPr>
          <p:cNvPicPr>
            <a:picLocks noChangeAspect="1"/>
          </p:cNvPicPr>
          <p:nvPr/>
        </p:nvPicPr>
        <p:blipFill>
          <a:blip r:embed="rId2"/>
          <a:stretch>
            <a:fillRect/>
          </a:stretch>
        </p:blipFill>
        <p:spPr>
          <a:xfrm>
            <a:off x="1174750" y="571500"/>
            <a:ext cx="9842500" cy="5715000"/>
          </a:xfrm>
          <a:prstGeom prst="rect">
            <a:avLst/>
          </a:prstGeom>
        </p:spPr>
      </p:pic>
    </p:spTree>
    <p:extLst>
      <p:ext uri="{BB962C8B-B14F-4D97-AF65-F5344CB8AC3E}">
        <p14:creationId xmlns:p14="http://schemas.microsoft.com/office/powerpoint/2010/main" val="351016502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41EC091-56B6-3244-BCA8-9BFFE60760DB}"/>
              </a:ext>
            </a:extLst>
          </p:cNvPr>
          <p:cNvPicPr>
            <a:picLocks noChangeAspect="1"/>
          </p:cNvPicPr>
          <p:nvPr/>
        </p:nvPicPr>
        <p:blipFill>
          <a:blip r:embed="rId2"/>
          <a:stretch>
            <a:fillRect/>
          </a:stretch>
        </p:blipFill>
        <p:spPr>
          <a:xfrm>
            <a:off x="726621" y="756557"/>
            <a:ext cx="9664700" cy="1803400"/>
          </a:xfrm>
          <a:prstGeom prst="rect">
            <a:avLst/>
          </a:prstGeom>
        </p:spPr>
      </p:pic>
      <p:pic>
        <p:nvPicPr>
          <p:cNvPr id="5" name="Image 4">
            <a:extLst>
              <a:ext uri="{FF2B5EF4-FFF2-40B4-BE49-F238E27FC236}">
                <a16:creationId xmlns:a16="http://schemas.microsoft.com/office/drawing/2014/main" id="{AA21F7C8-4AA6-8049-8011-D3DAFFC8EF11}"/>
              </a:ext>
            </a:extLst>
          </p:cNvPr>
          <p:cNvPicPr>
            <a:picLocks noChangeAspect="1"/>
          </p:cNvPicPr>
          <p:nvPr/>
        </p:nvPicPr>
        <p:blipFill>
          <a:blip r:embed="rId3"/>
          <a:stretch>
            <a:fillRect/>
          </a:stretch>
        </p:blipFill>
        <p:spPr>
          <a:xfrm>
            <a:off x="726621" y="2559957"/>
            <a:ext cx="7124700" cy="1536700"/>
          </a:xfrm>
          <a:prstGeom prst="rect">
            <a:avLst/>
          </a:prstGeom>
        </p:spPr>
      </p:pic>
    </p:spTree>
    <p:extLst>
      <p:ext uri="{BB962C8B-B14F-4D97-AF65-F5344CB8AC3E}">
        <p14:creationId xmlns:p14="http://schemas.microsoft.com/office/powerpoint/2010/main" val="267241208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603E6DB-2C9E-7A4C-80D9-2828C4D014EB}"/>
              </a:ext>
            </a:extLst>
          </p:cNvPr>
          <p:cNvSpPr>
            <a:spLocks noGrp="1"/>
          </p:cNvSpPr>
          <p:nvPr>
            <p:ph type="title"/>
          </p:nvPr>
        </p:nvSpPr>
        <p:spPr/>
        <p:txBody>
          <a:bodyPr/>
          <a:lstStyle/>
          <a:p>
            <a:r>
              <a:rPr lang="fr-FR" dirty="0"/>
              <a:t>LLCER AMC et comprendre la manière dont les lois sont votées aux USA</a:t>
            </a:r>
          </a:p>
        </p:txBody>
      </p:sp>
      <p:sp>
        <p:nvSpPr>
          <p:cNvPr id="3" name="ZoneTexte 2">
            <a:extLst>
              <a:ext uri="{FF2B5EF4-FFF2-40B4-BE49-F238E27FC236}">
                <a16:creationId xmlns:a16="http://schemas.microsoft.com/office/drawing/2014/main" id="{9C240985-72B3-5643-9A3A-FE4369A35F0C}"/>
              </a:ext>
            </a:extLst>
          </p:cNvPr>
          <p:cNvSpPr txBox="1"/>
          <p:nvPr/>
        </p:nvSpPr>
        <p:spPr>
          <a:xfrm>
            <a:off x="883921" y="1981200"/>
            <a:ext cx="10911839" cy="3785652"/>
          </a:xfrm>
          <a:prstGeom prst="rect">
            <a:avLst/>
          </a:prstGeom>
          <a:noFill/>
        </p:spPr>
        <p:txBody>
          <a:bodyPr wrap="square" rtlCol="0">
            <a:spAutoFit/>
          </a:bodyPr>
          <a:lstStyle/>
          <a:p>
            <a:r>
              <a:rPr lang="fr-FR" sz="2400" dirty="0"/>
              <a:t>« (…) the conversation has </a:t>
            </a:r>
            <a:r>
              <a:rPr lang="fr-FR" sz="2400" dirty="0" err="1"/>
              <a:t>evolved</a:t>
            </a:r>
            <a:r>
              <a:rPr lang="fr-FR" sz="2400" dirty="0"/>
              <a:t> </a:t>
            </a:r>
            <a:r>
              <a:rPr lang="fr-FR" sz="2400" dirty="0" err="1"/>
              <a:t>dramatically</a:t>
            </a:r>
            <a:r>
              <a:rPr lang="fr-FR" sz="2400" dirty="0"/>
              <a:t>, </a:t>
            </a:r>
            <a:r>
              <a:rPr lang="fr-FR" sz="2400" dirty="0" err="1"/>
              <a:t>with</a:t>
            </a:r>
            <a:r>
              <a:rPr lang="fr-FR" sz="2400" dirty="0"/>
              <a:t> a </a:t>
            </a:r>
            <a:r>
              <a:rPr lang="fr-FR" sz="2400" dirty="0" err="1"/>
              <a:t>supermajority</a:t>
            </a:r>
            <a:r>
              <a:rPr lang="fr-FR" sz="2400" dirty="0"/>
              <a:t> of </a:t>
            </a:r>
            <a:r>
              <a:rPr lang="fr-FR" sz="2400" dirty="0" err="1"/>
              <a:t>Americans</a:t>
            </a:r>
            <a:r>
              <a:rPr lang="fr-FR" sz="2400" dirty="0"/>
              <a:t> </a:t>
            </a:r>
            <a:r>
              <a:rPr lang="fr-FR" sz="2400" dirty="0" err="1"/>
              <a:t>now</a:t>
            </a:r>
            <a:r>
              <a:rPr lang="fr-FR" sz="2400" dirty="0"/>
              <a:t> </a:t>
            </a:r>
            <a:r>
              <a:rPr lang="fr-FR" sz="2400" dirty="0" err="1"/>
              <a:t>fully</a:t>
            </a:r>
            <a:r>
              <a:rPr lang="fr-FR" sz="2400" dirty="0"/>
              <a:t> in support of LGBT non-discrimination. </a:t>
            </a:r>
            <a:r>
              <a:rPr lang="fr-FR" sz="2400" dirty="0" err="1"/>
              <a:t>Many</a:t>
            </a:r>
            <a:r>
              <a:rPr lang="fr-FR" sz="2400" dirty="0"/>
              <a:t> </a:t>
            </a:r>
            <a:r>
              <a:rPr lang="fr-FR" sz="2400" dirty="0" err="1"/>
              <a:t>municipalities</a:t>
            </a:r>
            <a:r>
              <a:rPr lang="fr-FR" sz="2400" dirty="0"/>
              <a:t> have </a:t>
            </a:r>
            <a:r>
              <a:rPr lang="fr-FR" sz="2400" dirty="0" err="1"/>
              <a:t>since</a:t>
            </a:r>
            <a:r>
              <a:rPr lang="fr-FR" sz="2400" dirty="0"/>
              <a:t> </a:t>
            </a:r>
            <a:r>
              <a:rPr lang="fr-FR" sz="2400" dirty="0" err="1"/>
              <a:t>voted</a:t>
            </a:r>
            <a:r>
              <a:rPr lang="fr-FR" sz="2400" dirty="0"/>
              <a:t> in </a:t>
            </a:r>
            <a:r>
              <a:rPr lang="fr-FR" sz="2400" dirty="0" err="1"/>
              <a:t>favor</a:t>
            </a:r>
            <a:r>
              <a:rPr lang="fr-FR" sz="2400" dirty="0"/>
              <a:t> of non-discrimination protections at the ballot. </a:t>
            </a:r>
            <a:r>
              <a:rPr lang="fr-FR" sz="2400" dirty="0" err="1">
                <a:solidFill>
                  <a:srgbClr val="FF0000"/>
                </a:solidFill>
              </a:rPr>
              <a:t>Nineteen</a:t>
            </a:r>
            <a:r>
              <a:rPr lang="fr-FR" sz="2400" dirty="0">
                <a:solidFill>
                  <a:srgbClr val="FF0000"/>
                </a:solidFill>
              </a:rPr>
              <a:t> states </a:t>
            </a:r>
            <a:r>
              <a:rPr lang="fr-FR" sz="2400" dirty="0"/>
              <a:t>have </a:t>
            </a:r>
            <a:r>
              <a:rPr lang="fr-FR" sz="2400" dirty="0" err="1"/>
              <a:t>comprehensive</a:t>
            </a:r>
            <a:r>
              <a:rPr lang="fr-FR" sz="2400" dirty="0"/>
              <a:t> LGBT-inclusive non-discrimination </a:t>
            </a:r>
            <a:r>
              <a:rPr lang="fr-FR" sz="2400" dirty="0" err="1"/>
              <a:t>laws</a:t>
            </a:r>
            <a:r>
              <a:rPr lang="fr-FR" sz="2400" dirty="0">
                <a:solidFill>
                  <a:srgbClr val="FF0000"/>
                </a:solidFill>
              </a:rPr>
              <a:t>. And </a:t>
            </a:r>
            <a:r>
              <a:rPr lang="fr-FR" sz="2400" dirty="0" err="1">
                <a:solidFill>
                  <a:srgbClr val="FF0000"/>
                </a:solidFill>
              </a:rPr>
              <a:t>federal</a:t>
            </a:r>
            <a:r>
              <a:rPr lang="fr-FR" sz="2400" dirty="0">
                <a:solidFill>
                  <a:srgbClr val="FF0000"/>
                </a:solidFill>
              </a:rPr>
              <a:t> courts are </a:t>
            </a:r>
            <a:r>
              <a:rPr lang="fr-FR" sz="2400" dirty="0" err="1">
                <a:solidFill>
                  <a:srgbClr val="FF0000"/>
                </a:solidFill>
              </a:rPr>
              <a:t>increasingly</a:t>
            </a:r>
            <a:r>
              <a:rPr lang="fr-FR" sz="2400" dirty="0">
                <a:solidFill>
                  <a:srgbClr val="FF0000"/>
                </a:solidFill>
              </a:rPr>
              <a:t> </a:t>
            </a:r>
            <a:r>
              <a:rPr lang="fr-FR" sz="2400" dirty="0" err="1">
                <a:solidFill>
                  <a:srgbClr val="FF0000"/>
                </a:solidFill>
              </a:rPr>
              <a:t>coming</a:t>
            </a:r>
            <a:r>
              <a:rPr lang="fr-FR" sz="2400" dirty="0">
                <a:solidFill>
                  <a:srgbClr val="FF0000"/>
                </a:solidFill>
              </a:rPr>
              <a:t> to the </a:t>
            </a:r>
            <a:r>
              <a:rPr lang="fr-FR" sz="2400" dirty="0" err="1">
                <a:solidFill>
                  <a:srgbClr val="FF0000"/>
                </a:solidFill>
              </a:rPr>
              <a:t>legal</a:t>
            </a:r>
            <a:r>
              <a:rPr lang="fr-FR" sz="2400" dirty="0">
                <a:solidFill>
                  <a:srgbClr val="FF0000"/>
                </a:solidFill>
              </a:rPr>
              <a:t> consensus </a:t>
            </a:r>
            <a:r>
              <a:rPr lang="fr-FR" sz="2400" dirty="0" err="1">
                <a:solidFill>
                  <a:srgbClr val="FF0000"/>
                </a:solidFill>
              </a:rPr>
              <a:t>that</a:t>
            </a:r>
            <a:r>
              <a:rPr lang="fr-FR" sz="2400" dirty="0">
                <a:solidFill>
                  <a:srgbClr val="FF0000"/>
                </a:solidFill>
              </a:rPr>
              <a:t> discrimination </a:t>
            </a:r>
            <a:r>
              <a:rPr lang="fr-FR" sz="2400" dirty="0" err="1">
                <a:solidFill>
                  <a:srgbClr val="FF0000"/>
                </a:solidFill>
              </a:rPr>
              <a:t>based</a:t>
            </a:r>
            <a:r>
              <a:rPr lang="fr-FR" sz="2400" dirty="0">
                <a:solidFill>
                  <a:srgbClr val="FF0000"/>
                </a:solidFill>
              </a:rPr>
              <a:t> on </a:t>
            </a:r>
            <a:r>
              <a:rPr lang="fr-FR" sz="2400" dirty="0" err="1">
                <a:solidFill>
                  <a:srgbClr val="FF0000"/>
                </a:solidFill>
              </a:rPr>
              <a:t>sexual</a:t>
            </a:r>
            <a:r>
              <a:rPr lang="fr-FR" sz="2400" dirty="0">
                <a:solidFill>
                  <a:srgbClr val="FF0000"/>
                </a:solidFill>
              </a:rPr>
              <a:t> orientation and </a:t>
            </a:r>
            <a:r>
              <a:rPr lang="fr-FR" sz="2400" dirty="0" err="1">
                <a:solidFill>
                  <a:srgbClr val="FF0000"/>
                </a:solidFill>
              </a:rPr>
              <a:t>gender</a:t>
            </a:r>
            <a:r>
              <a:rPr lang="fr-FR" sz="2400" dirty="0">
                <a:solidFill>
                  <a:srgbClr val="FF0000"/>
                </a:solidFill>
              </a:rPr>
              <a:t> </a:t>
            </a:r>
            <a:r>
              <a:rPr lang="fr-FR" sz="2400" dirty="0" err="1">
                <a:solidFill>
                  <a:srgbClr val="FF0000"/>
                </a:solidFill>
              </a:rPr>
              <a:t>identity</a:t>
            </a:r>
            <a:r>
              <a:rPr lang="fr-FR" sz="2400" dirty="0">
                <a:solidFill>
                  <a:srgbClr val="FF0000"/>
                </a:solidFill>
              </a:rPr>
              <a:t> </a:t>
            </a:r>
            <a:r>
              <a:rPr lang="fr-FR" sz="2400" dirty="0" err="1">
                <a:solidFill>
                  <a:srgbClr val="FF0000"/>
                </a:solidFill>
              </a:rPr>
              <a:t>should</a:t>
            </a:r>
            <a:r>
              <a:rPr lang="fr-FR" sz="2400" dirty="0">
                <a:solidFill>
                  <a:srgbClr val="FF0000"/>
                </a:solidFill>
              </a:rPr>
              <a:t> </a:t>
            </a:r>
            <a:r>
              <a:rPr lang="fr-FR" sz="2400" dirty="0" err="1">
                <a:solidFill>
                  <a:srgbClr val="FF0000"/>
                </a:solidFill>
              </a:rPr>
              <a:t>be</a:t>
            </a:r>
            <a:r>
              <a:rPr lang="fr-FR" sz="2400" dirty="0">
                <a:solidFill>
                  <a:srgbClr val="FF0000"/>
                </a:solidFill>
              </a:rPr>
              <a:t> </a:t>
            </a:r>
            <a:r>
              <a:rPr lang="fr-FR" sz="2400" dirty="0" err="1">
                <a:solidFill>
                  <a:srgbClr val="FF0000"/>
                </a:solidFill>
              </a:rPr>
              <a:t>prohibited</a:t>
            </a:r>
            <a:r>
              <a:rPr lang="fr-FR" sz="2400" dirty="0"/>
              <a:t>. »</a:t>
            </a:r>
          </a:p>
          <a:p>
            <a:endParaRPr lang="fr-FR" sz="2400" dirty="0"/>
          </a:p>
          <a:p>
            <a:r>
              <a:rPr lang="fr-FR" sz="2400" dirty="0">
                <a:hlinkClick r:id="rId2"/>
              </a:rPr>
              <a:t>https://freedomforallamericans.org/40-years-ago-today-anita-bryants-hateful-save-our-children-campaign-herded-miami-voters-to-the-ballot/</a:t>
            </a:r>
            <a:endParaRPr lang="fr-FR" sz="2400" dirty="0"/>
          </a:p>
          <a:p>
            <a:endParaRPr lang="fr-FR" sz="2400" dirty="0"/>
          </a:p>
        </p:txBody>
      </p:sp>
    </p:spTree>
    <p:extLst>
      <p:ext uri="{BB962C8B-B14F-4D97-AF65-F5344CB8AC3E}">
        <p14:creationId xmlns:p14="http://schemas.microsoft.com/office/powerpoint/2010/main" val="3723374456"/>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600</TotalTime>
  <Words>5060</Words>
  <Application>Microsoft Macintosh PowerPoint</Application>
  <PresentationFormat>Grand écran</PresentationFormat>
  <Paragraphs>328</Paragraphs>
  <Slides>83</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83</vt:i4>
      </vt:variant>
    </vt:vector>
  </HeadingPairs>
  <TitlesOfParts>
    <vt:vector size="90" baseType="lpstr">
      <vt:lpstr>Arial</vt:lpstr>
      <vt:lpstr>Calibri</vt:lpstr>
      <vt:lpstr>Calibri Light</vt:lpstr>
      <vt:lpstr>Times New Roman</vt:lpstr>
      <vt:lpstr>Ubuntu</vt:lpstr>
      <vt:lpstr>Wingdings</vt:lpstr>
      <vt:lpstr>Thème Office</vt:lpstr>
      <vt:lpstr>Accompagner les élèves  et les personnels LGBT+ Lutter contre la haine anti-LGBT+ Comment intégrer la thématique dans vos séquences?</vt:lpstr>
      <vt:lpstr>Un webinaire en trois parties</vt:lpstr>
      <vt:lpstr>Le kit cartable de SOS homophobie</vt:lpstr>
      <vt:lpstr>Présentation PowerPoint</vt:lpstr>
      <vt:lpstr>Présentation PowerPoint</vt:lpstr>
      <vt:lpstr>Présentation PowerPoint</vt:lpstr>
      <vt:lpstr>Présentation PowerPoint</vt:lpstr>
      <vt:lpstr>Pourquoi un webinaire sur le sujet?</vt:lpstr>
      <vt:lpstr>Actualité : 17 mai - Journée mondiale contre l'homophobie, la transphobie et la biphobie </vt:lpstr>
      <vt:lpstr>Mobiliser un ensemble d'acteurs au sein de l'établissement </vt:lpstr>
      <vt:lpstr>Mieux identifier les comportements LGBTphobes pour mieux y répondre </vt:lpstr>
      <vt:lpstr>Marquer des temps forts de la lutte contre les discriminations</vt:lpstr>
      <vt:lpstr>Une séquence de lycée proposée par Mme Emily</vt:lpstr>
      <vt:lpstr>Présentation PowerPoint</vt:lpstr>
      <vt:lpstr>Présentation PowerPoint</vt:lpstr>
      <vt:lpstr>Présentation PowerPoint</vt:lpstr>
      <vt:lpstr>Présentation PowerPoint</vt:lpstr>
      <vt:lpstr>Présentation PowerPoint</vt:lpstr>
      <vt:lpstr>Présentation PowerPoint</vt:lpstr>
      <vt:lpstr>Un Genially en collège Mme Besnard</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Séquence ETLV Mme Langlais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Faire participer l'établissement à des concours permettant aux élèves de travailler sur l'homophobie et la transphobie </vt:lpstr>
      <vt:lpstr>Le concours vidéo Buzzons contre le sexisme </vt:lpstr>
      <vt:lpstr>Organiser une projection-débat </vt:lpstr>
      <vt:lpstr>Le prix national Éthic'Action avec le professeur d’EPS</vt:lpstr>
      <vt:lpstr>Le CDI et la lecture d’œuvres complètes</vt:lpstr>
      <vt:lpstr>Autres supports trouvés sur internet</vt:lpstr>
      <vt:lpstr> </vt:lpstr>
      <vt:lpstr>Native Americans (intégrer la problématique)</vt:lpstr>
      <vt:lpstr>Sujet CO académie de Toulouse (CO téléchargeable: Gay marriage)</vt:lpstr>
      <vt:lpstr>Présentation PowerPoint</vt:lpstr>
      <vt:lpstr>Présentation PowerPoint</vt:lpstr>
      <vt:lpstr>CO et CE et EO</vt:lpstr>
      <vt:lpstr>Présentation PowerPoint</vt:lpstr>
      <vt:lpstr>Présentation PowerPoint</vt:lpstr>
      <vt:lpstr>Présentation PowerPoint</vt:lpstr>
      <vt:lpstr>Présentation PowerPoint</vt:lpstr>
      <vt:lpstr>Une séquence de lycée déjà présentée dans un webinaire sur l’analyse de séquences intéressantes.  Exploring LGBT history through social and cultural developments or accomplishments</vt:lpstr>
      <vt:lpstr>Présentation PowerPoint</vt:lpstr>
      <vt:lpstr>Présentation PowerPoint</vt:lpstr>
      <vt:lpstr>Présentation PowerPoint</vt:lpstr>
      <vt:lpstr>Présentation PowerPoint</vt:lpstr>
      <vt:lpstr>Présentation PowerPoint</vt:lpstr>
      <vt:lpstr>L’espagnol en 3ème </vt:lpstr>
      <vt:lpstr>Présentation PowerPoint</vt:lpstr>
      <vt:lpstr>Présentation PowerPoint</vt:lpstr>
      <vt:lpstr>Présentation PowerPoint</vt:lpstr>
      <vt:lpstr>Présentation PowerPoint</vt:lpstr>
      <vt:lpstr>LLCER AMC et comprendre la manière dont les lois sont votées aux USA</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LGBTQI+</dc:title>
  <dc:creator>fiona ratkoff</dc:creator>
  <cp:lastModifiedBy>fiona ratkoff</cp:lastModifiedBy>
  <cp:revision>109</cp:revision>
  <dcterms:created xsi:type="dcterms:W3CDTF">2021-10-22T08:18:18Z</dcterms:created>
  <dcterms:modified xsi:type="dcterms:W3CDTF">2021-12-08T15:34:09Z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NXPowerLiteLastOptimized" pid="2">
    <vt:lpwstr>2727922</vt:lpwstr>
  </property>
  <property fmtid="{D5CDD505-2E9C-101B-9397-08002B2CF9AE}" name="NXPowerLiteSettings" pid="3">
    <vt:lpwstr>F7000400038000</vt:lpwstr>
  </property>
  <property fmtid="{D5CDD505-2E9C-101B-9397-08002B2CF9AE}" name="NXPowerLiteVersion" pid="4">
    <vt:lpwstr>S9.1.2</vt:lpwstr>
  </property>
</Properties>
</file>