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83" r:id="rId6"/>
    <p:sldId id="260" r:id="rId7"/>
    <p:sldId id="261" r:id="rId8"/>
    <p:sldId id="262" r:id="rId9"/>
    <p:sldId id="284" r:id="rId10"/>
    <p:sldId id="263" r:id="rId11"/>
    <p:sldId id="264" r:id="rId12"/>
    <p:sldId id="265" r:id="rId13"/>
    <p:sldId id="285" r:id="rId14"/>
    <p:sldId id="266" r:id="rId15"/>
    <p:sldId id="267" r:id="rId16"/>
    <p:sldId id="268" r:id="rId17"/>
    <p:sldId id="269" r:id="rId18"/>
    <p:sldId id="270" r:id="rId19"/>
    <p:sldId id="271" r:id="rId20"/>
    <p:sldId id="272" r:id="rId21"/>
    <p:sldId id="273" r:id="rId22"/>
    <p:sldId id="274" r:id="rId23"/>
    <p:sldId id="275" r:id="rId24"/>
    <p:sldId id="276" r:id="rId25"/>
    <p:sldId id="286" r:id="rId26"/>
    <p:sldId id="277" r:id="rId27"/>
    <p:sldId id="281" r:id="rId28"/>
    <p:sldId id="278" r:id="rId29"/>
    <p:sldId id="279" r:id="rId30"/>
    <p:sldId id="280" r:id="rId31"/>
    <p:sldId id="287" r:id="rId32"/>
    <p:sldId id="282"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4768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35" autoAdjust="0"/>
  </p:normalViewPr>
  <p:slideViewPr>
    <p:cSldViewPr snapToGrid="0" snapToObjects="1">
      <p:cViewPr varScale="1">
        <p:scale>
          <a:sx n="95" d="100"/>
          <a:sy n="95" d="100"/>
        </p:scale>
        <p:origin x="-4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A55DC-1A5D-094E-9BBA-005FFCEB81E2}" type="datetimeFigureOut">
              <a:t>24/11/2016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760E8A-44F0-DB42-8BCB-6346515350A2}" type="slidenum">
              <a:t>‹N°›</a:t>
            </a:fld>
            <a:endParaRPr lang="fr-FR"/>
          </a:p>
        </p:txBody>
      </p:sp>
    </p:spTree>
    <p:extLst>
      <p:ext uri="{BB962C8B-B14F-4D97-AF65-F5344CB8AC3E}">
        <p14:creationId xmlns:p14="http://schemas.microsoft.com/office/powerpoint/2010/main" val="3490563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 Commentaires transversaux sur adolescence et personnes en situation de handicap</a:t>
            </a:r>
          </a:p>
        </p:txBody>
      </p:sp>
      <p:sp>
        <p:nvSpPr>
          <p:cNvPr id="4" name="Espace réservé du numéro de diapositive 3"/>
          <p:cNvSpPr>
            <a:spLocks noGrp="1"/>
          </p:cNvSpPr>
          <p:nvPr>
            <p:ph type="sldNum" sz="quarter" idx="10"/>
          </p:nvPr>
        </p:nvSpPr>
        <p:spPr/>
        <p:txBody>
          <a:bodyPr/>
          <a:lstStyle/>
          <a:p>
            <a:fld id="{84760E8A-44F0-DB42-8BCB-6346515350A2}" type="slidenum">
              <a:t>3</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*Il est utile à ce moment d’introduire un moment de réflexion sur puberté et handicap.</a:t>
            </a:r>
          </a:p>
          <a:p>
            <a:r>
              <a:rPr lang="fr-FR">
                <a:latin typeface="Calibri" charset="0"/>
              </a:rPr>
              <a:t>En effet, à quelques exceptions près, les personnes en situation de handicap ont une puberté comparable, dans les dates de survenue et le déroulé, aux adolescents ordinaires. Ce qui va parfois créer des zones de difficulté tient essentiellement à :</a:t>
            </a:r>
          </a:p>
          <a:p>
            <a:pPr>
              <a:buFontTx/>
              <a:buChar char="-"/>
            </a:pPr>
            <a:r>
              <a:rPr lang="fr-FR">
                <a:latin typeface="Calibri" charset="0"/>
              </a:rPr>
              <a:t> l’acceptation du changement corporel en ceci qu’il marque encore plus la différence (cf infra la question de l’image de soi)</a:t>
            </a:r>
          </a:p>
          <a:p>
            <a:pPr>
              <a:buFontTx/>
              <a:buChar char="-"/>
            </a:pPr>
            <a:r>
              <a:rPr lang="fr-FR">
                <a:latin typeface="Calibri" charset="0"/>
              </a:rPr>
              <a:t> les problématiques liées à l’accès à la génitalité et donc à la question du choix des partenaires sexuels</a:t>
            </a:r>
          </a:p>
          <a:p>
            <a:pPr>
              <a:buFontTx/>
              <a:buChar char="-"/>
            </a:pPr>
            <a:r>
              <a:rPr lang="fr-FR">
                <a:latin typeface="Calibri" charset="0"/>
              </a:rPr>
              <a:t> la capacité à intégrer correctement ces changements (problématique de la déficience intellectuelle et des troubles psychiques qui occasionnent des altérations quantitatives et/ou qualitatives des capacités d’élaboration cognitives)</a:t>
            </a:r>
          </a:p>
        </p:txBody>
      </p:sp>
      <p:sp>
        <p:nvSpPr>
          <p:cNvPr id="4" name="Espace réservé du numéro de diapositive 3"/>
          <p:cNvSpPr>
            <a:spLocks noGrp="1"/>
          </p:cNvSpPr>
          <p:nvPr>
            <p:ph type="sldNum" sz="quarter" idx="10"/>
          </p:nvPr>
        </p:nvSpPr>
        <p:spPr/>
        <p:txBody>
          <a:bodyPr/>
          <a:lstStyle/>
          <a:p>
            <a:fld id="{84760E8A-44F0-DB42-8BCB-6346515350A2}" type="slidenum">
              <a:t>12</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a:latin typeface="Calibri" charset="0"/>
              </a:rPr>
              <a:t>Comprendre dès lors les difficultés supplémentaires que peuvent rencontrer les personnes sujettes, de manière ponctuelle ou durable (structurelle), à des difficultés d’élocution ou de parole.</a:t>
            </a:r>
          </a:p>
          <a:p>
            <a:pPr marL="171450" indent="-171450"/>
            <a:endParaRPr lang="fr-FR">
              <a:latin typeface="Calibri" charset="0"/>
            </a:endParaRPr>
          </a:p>
          <a:p>
            <a:pPr marL="171450" indent="-171450"/>
            <a:r>
              <a:rPr lang="fr-FR">
                <a:latin typeface="Calibri" charset="0"/>
              </a:rPr>
              <a:t>** l’idée de « noyau permanent » renvoie au sentiment que nous nous construisons à partir d’une base (psychique) qui nous est propre, nous spécifie et reste globalement inchangée au fil du temps. C’est l’idée que nous nous enrichissons de nos expériences à partir d’un invariant qui constitue le sentiment de soi (ce que nous sommes capables de dire de nous ; ce qui, selon nous, nous caractérise).</a:t>
            </a:r>
          </a:p>
        </p:txBody>
      </p:sp>
      <p:sp>
        <p:nvSpPr>
          <p:cNvPr id="4" name="Espace réservé du numéro de diapositive 3"/>
          <p:cNvSpPr>
            <a:spLocks noGrp="1"/>
          </p:cNvSpPr>
          <p:nvPr>
            <p:ph type="sldNum" sz="quarter" idx="10"/>
          </p:nvPr>
        </p:nvSpPr>
        <p:spPr/>
        <p:txBody>
          <a:bodyPr/>
          <a:lstStyle/>
          <a:p>
            <a:fld id="{84760E8A-44F0-DB42-8BCB-6346515350A2}" type="slidenum">
              <a:t>13</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*Problématique spécifique pour les personnes en situation de déficience intellectuelle ou souffrant de troubles psychiques.</a:t>
            </a:r>
          </a:p>
          <a:p>
            <a:r>
              <a:rPr lang="fr-FR">
                <a:latin typeface="Calibri" charset="0"/>
              </a:rPr>
              <a:t>**Impression, généralement non fondée, qu’ont les adolescents que leur corps n’est pas « normal » (avoir une oreille plus grande que l’autre, un œil mal centré, etc.)</a:t>
            </a:r>
          </a:p>
          <a:p>
            <a:r>
              <a:rPr lang="fr-FR">
                <a:latin typeface="Calibri" charset="0"/>
              </a:rPr>
              <a:t>*** identité sexuelle = choix d’un type de partenaire sexuel (à différencier de l’identité sexuée qui se met en place dans l’enfance : conviction d’être un garçon ou une fille et adopter, en conséquence, les rôles et fonctions socialement valorisées)</a:t>
            </a:r>
          </a:p>
        </p:txBody>
      </p:sp>
      <p:sp>
        <p:nvSpPr>
          <p:cNvPr id="4" name="Espace réservé du numéro de diapositive 3"/>
          <p:cNvSpPr>
            <a:spLocks noGrp="1"/>
          </p:cNvSpPr>
          <p:nvPr>
            <p:ph type="sldNum" sz="quarter" idx="10"/>
          </p:nvPr>
        </p:nvSpPr>
        <p:spPr/>
        <p:txBody>
          <a:bodyPr/>
          <a:lstStyle/>
          <a:p>
            <a:fld id="{84760E8A-44F0-DB42-8BCB-6346515350A2}" type="slidenum">
              <a:t>14</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*L’accès à la génitalité et la réactivation du complexe d’Œdipe sont 2 concepts intimement liés à la théorie freudienne. Il s’agit de dire en réalité que l’adolescent va exercer hors de la famille (cf infra « fonctions du groupe de pairs ») ce qu’il a résolu, enfant, au sein du cercle familial restreint. </a:t>
            </a:r>
          </a:p>
          <a:p>
            <a:r>
              <a:rPr lang="fr-FR">
                <a:latin typeface="Calibri" charset="0"/>
              </a:rPr>
              <a:t>Typiquement (</a:t>
            </a:r>
            <a:r>
              <a:rPr lang="fr-FR" u="sng">
                <a:latin typeface="Calibri" charset="0"/>
              </a:rPr>
              <a:t>dans la théorie freudienne</a:t>
            </a:r>
            <a:r>
              <a:rPr lang="fr-FR">
                <a:latin typeface="Calibri" charset="0"/>
              </a:rPr>
              <a:t>) le jeune garçon, par exemple, va résoudre son complexe d’oedipe entre 3 et 6-7 ans. Pendant cette période il va se mettre (symboliquement et/ou comportementalement) en rivalité avec son papa pour obtenir l’attention et l’amour de sa maman. La dynamique des interactions familiales va l’amener à intégrer que l’inceste est interdit et qu’il ne peut par conséquent ni prendre la place de son papa ni aimer sa maman d’un amour adulte (génital). Lorsque l’on parle de réactivation du complexe d’oedipe à l’adolescence, cela signifie que le jeune homme, en l’occurrence, va rechercher un partenaire amoureux (sexuel) en fonction de la manière dont il a résolu ce conflit dans l’enfance. Pour Freud, si le complexe d’oedipe a été correctement résolu le jeune homme cherchera des partenaires féminins (sans lien de parentalité avec lui) et la jeune femme des partenaires masculins. </a:t>
            </a:r>
          </a:p>
          <a:p>
            <a:r>
              <a:rPr lang="fr-FR">
                <a:latin typeface="Calibri" charset="0"/>
              </a:rPr>
              <a:t>De nombreux autres auteurs décrivent, sans référence à la psychanalyse, ce même processus d’ouverture à la sphère extrafamiliale dans l’optique d’une réalisation de soi affective et sociale (Wallon par exemple)</a:t>
            </a:r>
          </a:p>
        </p:txBody>
      </p:sp>
      <p:sp>
        <p:nvSpPr>
          <p:cNvPr id="4" name="Espace réservé du numéro de diapositive 3"/>
          <p:cNvSpPr>
            <a:spLocks noGrp="1"/>
          </p:cNvSpPr>
          <p:nvPr>
            <p:ph type="sldNum" sz="quarter" idx="10"/>
          </p:nvPr>
        </p:nvSpPr>
        <p:spPr/>
        <p:txBody>
          <a:bodyPr/>
          <a:lstStyle/>
          <a:p>
            <a:fld id="{84760E8A-44F0-DB42-8BCB-6346515350A2}" type="slidenum">
              <a:t>15</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16</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*C’est cela qui produit fréquemment les périodes de rupture que l’on associe à la « crise adolescente ».</a:t>
            </a:r>
          </a:p>
        </p:txBody>
      </p:sp>
      <p:sp>
        <p:nvSpPr>
          <p:cNvPr id="4" name="Espace réservé du numéro de diapositive 3"/>
          <p:cNvSpPr>
            <a:spLocks noGrp="1"/>
          </p:cNvSpPr>
          <p:nvPr>
            <p:ph type="sldNum" sz="quarter" idx="10"/>
          </p:nvPr>
        </p:nvSpPr>
        <p:spPr/>
        <p:txBody>
          <a:bodyPr/>
          <a:lstStyle/>
          <a:p>
            <a:fld id="{84760E8A-44F0-DB42-8BCB-6346515350A2}" type="slidenum">
              <a:t>17</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18</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a:p>
            <a:r>
              <a:rPr lang="fr-FR">
                <a:latin typeface="Calibri" charset="0"/>
              </a:rPr>
              <a:t>*Le Surmoi correspond à l’ensemble des règles morales, essentiellement transmises par l’éducation, donc les parents, qui constitue le fondement, pour chacun, de ce qui est juste et de ce qui ne l’est pas. </a:t>
            </a:r>
          </a:p>
          <a:p>
            <a:r>
              <a:rPr lang="fr-FR">
                <a:latin typeface="Calibri" charset="0"/>
              </a:rPr>
              <a:t>L’Idéal du Moi correspond à la façon dont nous nous approprions, chacun, ces règles (la façon d’intégrer les règles parentales à notre propre fonctionnement) : ce qui est juste pour moi ne l’est pas forcément pour l’autre et vice-versa.</a:t>
            </a:r>
          </a:p>
          <a:p>
            <a:r>
              <a:rPr lang="fr-FR">
                <a:latin typeface="Calibri" charset="0"/>
              </a:rPr>
              <a:t>**À l’idée de valeur hautement structurante (psychiquement) des expériences de l’enfance (« structure identitaire héritée de l’enfance ») vient s’ajouter la notion de « qualité des objets externes », autrement dit du « bain social » ou, plus spécifiquement, du réseau affiliatif (ensemble des partenaires sociaux, ressources que l’adolescent peut activer)</a:t>
            </a:r>
          </a:p>
        </p:txBody>
      </p:sp>
      <p:sp>
        <p:nvSpPr>
          <p:cNvPr id="4" name="Espace réservé du numéro de diapositive 3"/>
          <p:cNvSpPr>
            <a:spLocks noGrp="1"/>
          </p:cNvSpPr>
          <p:nvPr>
            <p:ph type="sldNum" sz="quarter" idx="10"/>
          </p:nvPr>
        </p:nvSpPr>
        <p:spPr/>
        <p:txBody>
          <a:bodyPr/>
          <a:lstStyle/>
          <a:p>
            <a:fld id="{84760E8A-44F0-DB42-8BCB-6346515350A2}" type="slidenum">
              <a:t>19</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20</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atin typeface="Calibri" charset="0"/>
              </a:rPr>
              <a:t>*cf power-point « psychologie de l’enfant »</a:t>
            </a:r>
          </a:p>
        </p:txBody>
      </p:sp>
      <p:sp>
        <p:nvSpPr>
          <p:cNvPr id="4" name="Espace réservé du numéro de diapositive 3"/>
          <p:cNvSpPr>
            <a:spLocks noGrp="1"/>
          </p:cNvSpPr>
          <p:nvPr>
            <p:ph type="sldNum" sz="quarter" idx="10"/>
          </p:nvPr>
        </p:nvSpPr>
        <p:spPr/>
        <p:txBody>
          <a:bodyPr/>
          <a:lstStyle/>
          <a:p>
            <a:fld id="{84760E8A-44F0-DB42-8BCB-6346515350A2}" type="slidenum">
              <a:t>21</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Pour M. Mead, ce qui caractérise l</a:t>
            </a:r>
            <a:r>
              <a:rPr lang="ja-JP" altLang="fr-FR">
                <a:latin typeface="Calibri" charset="0"/>
              </a:rPr>
              <a:t>’</a:t>
            </a:r>
            <a:r>
              <a:rPr lang="fr-FR">
                <a:latin typeface="Calibri" charset="0"/>
              </a:rPr>
              <a:t>adolescence n</a:t>
            </a:r>
            <a:r>
              <a:rPr lang="ja-JP" altLang="fr-FR">
                <a:latin typeface="Calibri" charset="0"/>
              </a:rPr>
              <a:t>’</a:t>
            </a:r>
            <a:r>
              <a:rPr lang="fr-FR">
                <a:latin typeface="Calibri" charset="0"/>
              </a:rPr>
              <a:t>est pas nécessairement la transformation physique et/ou la modification de l</a:t>
            </a:r>
            <a:r>
              <a:rPr lang="ja-JP" altLang="fr-FR">
                <a:latin typeface="Calibri" charset="0"/>
              </a:rPr>
              <a:t>’</a:t>
            </a:r>
            <a:r>
              <a:rPr lang="fr-FR">
                <a:latin typeface="Calibri" charset="0"/>
              </a:rPr>
              <a:t>appareil psychique (« transformation psychobiologique »). En certains lieux, dans certaines ethnies, elle observe que la notion d</a:t>
            </a:r>
            <a:r>
              <a:rPr lang="ja-JP" altLang="fr-FR">
                <a:latin typeface="Calibri" charset="0"/>
              </a:rPr>
              <a:t>’</a:t>
            </a:r>
            <a:r>
              <a:rPr lang="fr-FR">
                <a:latin typeface="Calibri" charset="0"/>
              </a:rPr>
              <a:t>adolescence renvoie à cette période de la vie où le jeune homme, la jeune femme va s</a:t>
            </a:r>
            <a:r>
              <a:rPr lang="ja-JP" altLang="fr-FR">
                <a:latin typeface="Calibri" charset="0"/>
              </a:rPr>
              <a:t>’</a:t>
            </a:r>
            <a:r>
              <a:rPr lang="fr-FR">
                <a:latin typeface="Calibri" charset="0"/>
              </a:rPr>
              <a:t>approprier les rôles sociaux de l</a:t>
            </a:r>
            <a:r>
              <a:rPr lang="ja-JP" altLang="fr-FR">
                <a:latin typeface="Calibri" charset="0"/>
              </a:rPr>
              <a:t>’</a:t>
            </a:r>
            <a:r>
              <a:rPr lang="fr-FR">
                <a:latin typeface="Calibri" charset="0"/>
              </a:rPr>
              <a:t>adulte et, progressivement, naturellement, sans heurt, les adopter pour s</a:t>
            </a:r>
            <a:r>
              <a:rPr lang="ja-JP" altLang="fr-FR">
                <a:latin typeface="Calibri" charset="0"/>
              </a:rPr>
              <a:t>’</a:t>
            </a:r>
            <a:r>
              <a:rPr lang="fr-FR">
                <a:latin typeface="Calibri" charset="0"/>
              </a:rPr>
              <a:t>inscrire définitivement dans l</a:t>
            </a:r>
            <a:r>
              <a:rPr lang="ja-JP" altLang="fr-FR">
                <a:latin typeface="Calibri" charset="0"/>
              </a:rPr>
              <a:t>’</a:t>
            </a:r>
            <a:r>
              <a:rPr lang="fr-FR">
                <a:latin typeface="Calibri" charset="0"/>
              </a:rPr>
              <a:t>âge adulte et prendre une place pleine dans l</a:t>
            </a:r>
            <a:r>
              <a:rPr lang="ja-JP" altLang="fr-FR">
                <a:latin typeface="Calibri" charset="0"/>
              </a:rPr>
              <a:t>’</a:t>
            </a:r>
            <a:r>
              <a:rPr lang="fr-FR">
                <a:latin typeface="Calibri" charset="0"/>
              </a:rPr>
              <a:t>organisation sociale.</a:t>
            </a:r>
          </a:p>
        </p:txBody>
      </p:sp>
      <p:sp>
        <p:nvSpPr>
          <p:cNvPr id="4" name="Espace réservé du numéro de diapositive 3"/>
          <p:cNvSpPr>
            <a:spLocks noGrp="1"/>
          </p:cNvSpPr>
          <p:nvPr>
            <p:ph type="sldNum" sz="quarter" idx="10"/>
          </p:nvPr>
        </p:nvSpPr>
        <p:spPr/>
        <p:txBody>
          <a:bodyPr/>
          <a:lstStyle/>
          <a:p>
            <a:fld id="{84760E8A-44F0-DB42-8BCB-6346515350A2}" type="slidenum">
              <a:t>4</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atin typeface="Calibri" charset="0"/>
              </a:rPr>
              <a:t>*cf power-point « psychologie de l’enfant »</a:t>
            </a:r>
          </a:p>
        </p:txBody>
      </p:sp>
      <p:sp>
        <p:nvSpPr>
          <p:cNvPr id="4" name="Espace réservé du numéro de diapositive 3"/>
          <p:cNvSpPr>
            <a:spLocks noGrp="1"/>
          </p:cNvSpPr>
          <p:nvPr>
            <p:ph type="sldNum" sz="quarter" idx="10"/>
          </p:nvPr>
        </p:nvSpPr>
        <p:spPr/>
        <p:txBody>
          <a:bodyPr/>
          <a:lstStyle/>
          <a:p>
            <a:fld id="{84760E8A-44F0-DB42-8BCB-6346515350A2}" type="slidenum">
              <a:t>22</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 l’idée ici est de faire comprendre que l’accès à la pensée hyptohético-déductive permet, chez l’adolescent ordinaire, de manipuler n’importe quel objet, même le moins probable. Tout devient possible, même le non-visible, l’imprévisible, l’incompréhensible…</a:t>
            </a:r>
          </a:p>
        </p:txBody>
      </p:sp>
      <p:sp>
        <p:nvSpPr>
          <p:cNvPr id="4" name="Espace réservé du numéro de diapositive 3"/>
          <p:cNvSpPr>
            <a:spLocks noGrp="1"/>
          </p:cNvSpPr>
          <p:nvPr>
            <p:ph type="sldNum" sz="quarter" idx="10"/>
          </p:nvPr>
        </p:nvSpPr>
        <p:spPr/>
        <p:txBody>
          <a:bodyPr/>
          <a:lstStyle/>
          <a:p>
            <a:fld id="{84760E8A-44F0-DB42-8BCB-6346515350A2}" type="slidenum">
              <a:t>23</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24</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*L’accès à l’abstraction (pensée hypothético-déductive) permet à l’adolescent d’envisager tous les possibles et par conséquent de réfléchir aux valeurs morales, ce qui est bien (pour soi, pour l’Homme), ce qui est mal, ce qui est souhaitable et ce qui ne l’est pas, etc.</a:t>
            </a:r>
          </a:p>
        </p:txBody>
      </p:sp>
      <p:sp>
        <p:nvSpPr>
          <p:cNvPr id="4" name="Espace réservé du numéro de diapositive 3"/>
          <p:cNvSpPr>
            <a:spLocks noGrp="1"/>
          </p:cNvSpPr>
          <p:nvPr>
            <p:ph type="sldNum" sz="quarter" idx="10"/>
          </p:nvPr>
        </p:nvSpPr>
        <p:spPr/>
        <p:txBody>
          <a:bodyPr/>
          <a:lstStyle/>
          <a:p>
            <a:fld id="{84760E8A-44F0-DB42-8BCB-6346515350A2}" type="slidenum">
              <a:t>25</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*il s</a:t>
            </a:r>
            <a:r>
              <a:rPr lang="ja-JP" altLang="fr-FR">
                <a:latin typeface="Calibri" charset="0"/>
              </a:rPr>
              <a:t>’</a:t>
            </a:r>
            <a:r>
              <a:rPr lang="fr-FR">
                <a:latin typeface="Calibri" charset="0"/>
              </a:rPr>
              <a:t>agit ici de l</a:t>
            </a:r>
            <a:r>
              <a:rPr lang="ja-JP" altLang="fr-FR">
                <a:latin typeface="Calibri" charset="0"/>
              </a:rPr>
              <a:t>’</a:t>
            </a:r>
            <a:r>
              <a:rPr lang="fr-FR">
                <a:latin typeface="Calibri" charset="0"/>
              </a:rPr>
              <a:t>image que chacun de nous a dans ses groupes d</a:t>
            </a:r>
            <a:r>
              <a:rPr lang="ja-JP" altLang="fr-FR">
                <a:latin typeface="Calibri" charset="0"/>
              </a:rPr>
              <a:t>’</a:t>
            </a:r>
            <a:r>
              <a:rPr lang="fr-FR">
                <a:latin typeface="Calibri" charset="0"/>
              </a:rPr>
              <a:t>appartenance. On constate globalement qu</a:t>
            </a:r>
            <a:r>
              <a:rPr lang="ja-JP" altLang="fr-FR">
                <a:latin typeface="Calibri" charset="0"/>
              </a:rPr>
              <a:t>’</a:t>
            </a:r>
            <a:r>
              <a:rPr lang="fr-FR">
                <a:latin typeface="Calibri" charset="0"/>
              </a:rPr>
              <a:t>à l</a:t>
            </a:r>
            <a:r>
              <a:rPr lang="ja-JP" altLang="fr-FR">
                <a:latin typeface="Calibri" charset="0"/>
              </a:rPr>
              <a:t>’</a:t>
            </a:r>
            <a:r>
              <a:rPr lang="fr-FR">
                <a:latin typeface="Calibri" charset="0"/>
              </a:rPr>
              <a:t>exception de moments de ruptures conséquentes nous gardons une image assez stable au regard de nos amis, familles, relations professionnelles, etc. </a:t>
            </a:r>
          </a:p>
          <a:p>
            <a:r>
              <a:rPr lang="fr-FR">
                <a:latin typeface="Calibri" charset="0"/>
              </a:rPr>
              <a:t>On en trouve l</a:t>
            </a:r>
            <a:r>
              <a:rPr lang="ja-JP" altLang="fr-FR">
                <a:latin typeface="Calibri" charset="0"/>
              </a:rPr>
              <a:t>’</a:t>
            </a:r>
            <a:r>
              <a:rPr lang="fr-FR">
                <a:latin typeface="Calibri" charset="0"/>
              </a:rPr>
              <a:t>expression quotidienne dans les phrases classiques : « Michel est quelqu</a:t>
            </a:r>
            <a:r>
              <a:rPr lang="ja-JP" altLang="fr-FR">
                <a:latin typeface="Calibri" charset="0"/>
              </a:rPr>
              <a:t>’</a:t>
            </a:r>
            <a:r>
              <a:rPr lang="fr-FR">
                <a:latin typeface="Calibri" charset="0"/>
              </a:rPr>
              <a:t>un de foncièrement bon » ou « Carole n</a:t>
            </a:r>
            <a:r>
              <a:rPr lang="ja-JP" altLang="fr-FR">
                <a:latin typeface="Calibri" charset="0"/>
              </a:rPr>
              <a:t>’</a:t>
            </a:r>
            <a:r>
              <a:rPr lang="fr-FR">
                <a:latin typeface="Calibri" charset="0"/>
              </a:rPr>
              <a:t>a jamais peur de prendre des risques », etc. </a:t>
            </a:r>
          </a:p>
          <a:p>
            <a:r>
              <a:rPr lang="fr-FR">
                <a:latin typeface="Calibri" charset="0"/>
              </a:rPr>
              <a:t>Ces images portés par le groupe ont notamment pour vocation d</a:t>
            </a:r>
            <a:r>
              <a:rPr lang="ja-JP" altLang="fr-FR">
                <a:latin typeface="Calibri" charset="0"/>
              </a:rPr>
              <a:t>’</a:t>
            </a:r>
            <a:r>
              <a:rPr lang="fr-FR">
                <a:latin typeface="Calibri" charset="0"/>
              </a:rPr>
              <a:t>identifier la place de chacun dans le groupe. Elles sont de ce fait très stables et par conséquent fréquemment de plus en plus décalées du sentiment personnel que l</a:t>
            </a:r>
            <a:r>
              <a:rPr lang="ja-JP" altLang="fr-FR">
                <a:latin typeface="Calibri" charset="0"/>
              </a:rPr>
              <a:t>’</a:t>
            </a:r>
            <a:r>
              <a:rPr lang="fr-FR">
                <a:latin typeface="Calibri" charset="0"/>
              </a:rPr>
              <a:t>on a de soi.</a:t>
            </a:r>
          </a:p>
        </p:txBody>
      </p:sp>
      <p:sp>
        <p:nvSpPr>
          <p:cNvPr id="4" name="Espace réservé du numéro de diapositive 3"/>
          <p:cNvSpPr>
            <a:spLocks noGrp="1"/>
          </p:cNvSpPr>
          <p:nvPr>
            <p:ph type="sldNum" sz="quarter" idx="10"/>
          </p:nvPr>
        </p:nvSpPr>
        <p:spPr/>
        <p:txBody>
          <a:bodyPr/>
          <a:lstStyle/>
          <a:p>
            <a:fld id="{84760E8A-44F0-DB42-8BCB-6346515350A2}" type="slidenum">
              <a:t>26</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27</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28</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29</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30</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*Mouvement par lequel l’enfant se dégage du référentiel parental pour se construire en tant qu’individu unique tout en intégrant un système de valeurs variablement imprégné des idéaux parentaux.</a:t>
            </a:r>
          </a:p>
        </p:txBody>
      </p:sp>
      <p:sp>
        <p:nvSpPr>
          <p:cNvPr id="4" name="Espace réservé du numéro de diapositive 3"/>
          <p:cNvSpPr>
            <a:spLocks noGrp="1"/>
          </p:cNvSpPr>
          <p:nvPr>
            <p:ph type="sldNum" sz="quarter" idx="10"/>
          </p:nvPr>
        </p:nvSpPr>
        <p:spPr/>
        <p:txBody>
          <a:bodyPr/>
          <a:lstStyle/>
          <a:p>
            <a:fld id="{84760E8A-44F0-DB42-8BCB-6346515350A2}" type="slidenum">
              <a:t>31</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*la différenciation entre statut social de l</a:t>
            </a:r>
            <a:r>
              <a:rPr lang="ja-JP" altLang="fr-FR">
                <a:latin typeface="Calibri" charset="0"/>
              </a:rPr>
              <a:t>’</a:t>
            </a:r>
            <a:r>
              <a:rPr lang="fr-FR">
                <a:latin typeface="Calibri" charset="0"/>
              </a:rPr>
              <a:t>enfant et de l</a:t>
            </a:r>
            <a:r>
              <a:rPr lang="ja-JP" altLang="fr-FR">
                <a:latin typeface="Calibri" charset="0"/>
              </a:rPr>
              <a:t>’</a:t>
            </a:r>
            <a:r>
              <a:rPr lang="fr-FR">
                <a:latin typeface="Calibri" charset="0"/>
              </a:rPr>
              <a:t>adulte est finalement assez récente puisqu</a:t>
            </a:r>
            <a:r>
              <a:rPr lang="ja-JP" altLang="fr-FR">
                <a:latin typeface="Calibri" charset="0"/>
              </a:rPr>
              <a:t>’</a:t>
            </a:r>
            <a:r>
              <a:rPr lang="fr-FR">
                <a:latin typeface="Calibri" charset="0"/>
              </a:rPr>
              <a:t>elle trouve réellement son origine, selon les auteurs, entre le Moyen-Age et le 18</a:t>
            </a:r>
            <a:r>
              <a:rPr lang="fr-FR" baseline="30000">
                <a:latin typeface="Calibri" charset="0"/>
              </a:rPr>
              <a:t>e</a:t>
            </a:r>
            <a:r>
              <a:rPr lang="fr-FR">
                <a:latin typeface="Calibri" charset="0"/>
              </a:rPr>
              <a:t> siècle (thèse de P. Ariès – </a:t>
            </a:r>
            <a:r>
              <a:rPr lang="fr-FR" i="1">
                <a:latin typeface="Calibri" charset="0"/>
              </a:rPr>
              <a:t>L</a:t>
            </a:r>
            <a:r>
              <a:rPr lang="ja-JP" altLang="fr-FR" i="1">
                <a:latin typeface="Calibri" charset="0"/>
              </a:rPr>
              <a:t>‘</a:t>
            </a:r>
            <a:r>
              <a:rPr lang="fr-FR" altLang="ja-JP" i="1">
                <a:latin typeface="Calibri" charset="0"/>
              </a:rPr>
              <a:t>e</a:t>
            </a:r>
            <a:r>
              <a:rPr lang="fr-FR" i="1">
                <a:latin typeface="Calibri" charset="0"/>
              </a:rPr>
              <a:t>nfant et la vie familiale sous l</a:t>
            </a:r>
            <a:r>
              <a:rPr lang="ja-JP" altLang="fr-FR" i="1">
                <a:latin typeface="Calibri" charset="0"/>
              </a:rPr>
              <a:t>’</a:t>
            </a:r>
            <a:r>
              <a:rPr lang="fr-FR" i="1">
                <a:latin typeface="Calibri" charset="0"/>
              </a:rPr>
              <a:t>Ancien Régime</a:t>
            </a:r>
            <a:r>
              <a:rPr lang="fr-FR">
                <a:latin typeface="Calibri" charset="0"/>
              </a:rPr>
              <a:t>). Jusqu</a:t>
            </a:r>
            <a:r>
              <a:rPr lang="ja-JP" altLang="fr-FR">
                <a:latin typeface="Calibri" charset="0"/>
              </a:rPr>
              <a:t>’</a:t>
            </a:r>
            <a:r>
              <a:rPr lang="fr-FR">
                <a:latin typeface="Calibri" charset="0"/>
              </a:rPr>
              <a:t>à là l</a:t>
            </a:r>
            <a:r>
              <a:rPr lang="ja-JP" altLang="fr-FR">
                <a:latin typeface="Calibri" charset="0"/>
              </a:rPr>
              <a:t>’</a:t>
            </a:r>
            <a:r>
              <a:rPr lang="fr-FR">
                <a:latin typeface="Calibri" charset="0"/>
              </a:rPr>
              <a:t>Enfant était envisagé comme un « adulte en devenir ». Dès lors l</a:t>
            </a:r>
            <a:r>
              <a:rPr lang="ja-JP" altLang="fr-FR">
                <a:latin typeface="Calibri" charset="0"/>
              </a:rPr>
              <a:t>’</a:t>
            </a:r>
            <a:r>
              <a:rPr lang="fr-FR">
                <a:latin typeface="Calibri" charset="0"/>
              </a:rPr>
              <a:t>adolescence devient ce moment de passage, au détour des transformations physiques, au cours duquel l</a:t>
            </a:r>
            <a:r>
              <a:rPr lang="ja-JP" altLang="fr-FR">
                <a:latin typeface="Calibri" charset="0"/>
              </a:rPr>
              <a:t>’</a:t>
            </a:r>
            <a:r>
              <a:rPr lang="fr-FR">
                <a:latin typeface="Calibri" charset="0"/>
              </a:rPr>
              <a:t>enfant abandonne son statut d</a:t>
            </a:r>
            <a:r>
              <a:rPr lang="ja-JP" altLang="fr-FR">
                <a:latin typeface="Calibri" charset="0"/>
              </a:rPr>
              <a:t>’</a:t>
            </a:r>
            <a:r>
              <a:rPr lang="fr-FR">
                <a:latin typeface="Calibri" charset="0"/>
              </a:rPr>
              <a:t>enfant pour se projeter vers une position d</a:t>
            </a:r>
            <a:r>
              <a:rPr lang="ja-JP" altLang="fr-FR">
                <a:latin typeface="Calibri" charset="0"/>
              </a:rPr>
              <a:t>’</a:t>
            </a:r>
            <a:r>
              <a:rPr lang="fr-FR">
                <a:latin typeface="Calibri" charset="0"/>
              </a:rPr>
              <a:t>adulte avec l</a:t>
            </a:r>
            <a:r>
              <a:rPr lang="ja-JP" altLang="fr-FR">
                <a:latin typeface="Calibri" charset="0"/>
              </a:rPr>
              <a:t>’</a:t>
            </a:r>
            <a:r>
              <a:rPr lang="fr-FR">
                <a:latin typeface="Calibri" charset="0"/>
              </a:rPr>
              <a:t>ensemble des droits et devoirs que cela comporte. Ce que Zazzo dit est que la résonnance, l</a:t>
            </a:r>
            <a:r>
              <a:rPr lang="ja-JP" altLang="fr-FR">
                <a:latin typeface="Calibri" charset="0"/>
              </a:rPr>
              <a:t>’</a:t>
            </a:r>
            <a:r>
              <a:rPr lang="fr-FR">
                <a:latin typeface="Calibri" charset="0"/>
              </a:rPr>
              <a:t>impact de cette période adolescence est fonction des représentations qui y sont associées (=l</a:t>
            </a:r>
            <a:r>
              <a:rPr lang="ja-JP" altLang="fr-FR">
                <a:latin typeface="Calibri" charset="0"/>
              </a:rPr>
              <a:t>’</a:t>
            </a:r>
            <a:r>
              <a:rPr lang="fr-FR">
                <a:latin typeface="Calibri" charset="0"/>
              </a:rPr>
              <a:t>importance qu</a:t>
            </a:r>
            <a:r>
              <a:rPr lang="ja-JP" altLang="fr-FR">
                <a:latin typeface="Calibri" charset="0"/>
              </a:rPr>
              <a:t>’</a:t>
            </a:r>
            <a:r>
              <a:rPr lang="fr-FR">
                <a:latin typeface="Calibri" charset="0"/>
              </a:rPr>
              <a:t>on lui accorde). On le comprend bien en comparant différentes civilisations (cf M. Mead supra), c</a:t>
            </a:r>
            <a:r>
              <a:rPr lang="ja-JP" altLang="fr-FR">
                <a:latin typeface="Calibri" charset="0"/>
              </a:rPr>
              <a:t>’</a:t>
            </a:r>
            <a:r>
              <a:rPr lang="fr-FR">
                <a:latin typeface="Calibri" charset="0"/>
              </a:rPr>
              <a:t>est sans doute, à priori, moins évident à imaginer mais finalement très juste lorsque, à l</a:t>
            </a:r>
            <a:r>
              <a:rPr lang="ja-JP" altLang="fr-FR">
                <a:latin typeface="Calibri" charset="0"/>
              </a:rPr>
              <a:t>’</a:t>
            </a:r>
            <a:r>
              <a:rPr lang="fr-FR">
                <a:latin typeface="Calibri" charset="0"/>
              </a:rPr>
              <a:t>intérieur d</a:t>
            </a:r>
            <a:r>
              <a:rPr lang="ja-JP" altLang="fr-FR">
                <a:latin typeface="Calibri" charset="0"/>
              </a:rPr>
              <a:t>’</a:t>
            </a:r>
            <a:r>
              <a:rPr lang="fr-FR">
                <a:latin typeface="Calibri" charset="0"/>
              </a:rPr>
              <a:t>un même pays, on considère à la façon dont cela se passe dans les différentes classes sociales…</a:t>
            </a:r>
          </a:p>
        </p:txBody>
      </p:sp>
      <p:sp>
        <p:nvSpPr>
          <p:cNvPr id="4" name="Espace réservé du numéro de diapositive 3"/>
          <p:cNvSpPr>
            <a:spLocks noGrp="1"/>
          </p:cNvSpPr>
          <p:nvPr>
            <p:ph type="sldNum" sz="quarter" idx="10"/>
          </p:nvPr>
        </p:nvSpPr>
        <p:spPr/>
        <p:txBody>
          <a:bodyPr/>
          <a:lstStyle/>
          <a:p>
            <a:fld id="{84760E8A-44F0-DB42-8BCB-6346515350A2}" type="slidenum">
              <a:t>5</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32</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*Cela signifie que le sentiment d</a:t>
            </a:r>
            <a:r>
              <a:rPr lang="ja-JP" altLang="fr-FR">
                <a:latin typeface="Calibri" charset="0"/>
              </a:rPr>
              <a:t>’</a:t>
            </a:r>
            <a:r>
              <a:rPr lang="fr-FR">
                <a:latin typeface="Calibri" charset="0"/>
              </a:rPr>
              <a:t>avoir terminé son adolescence est à la fois tributaire d</a:t>
            </a:r>
            <a:r>
              <a:rPr lang="ja-JP" altLang="fr-FR">
                <a:latin typeface="Calibri" charset="0"/>
              </a:rPr>
              <a:t>’</a:t>
            </a:r>
            <a:r>
              <a:rPr lang="fr-FR">
                <a:latin typeface="Calibri" charset="0"/>
              </a:rPr>
              <a:t>une maturation psychique (sentiment de penser comme un adulte) et du cadre social dans lequel on évolue. On observe par exemple ces dernières décennies, chez nous, un phénomène de retardement de l</a:t>
            </a:r>
            <a:r>
              <a:rPr lang="ja-JP" altLang="fr-FR">
                <a:latin typeface="Calibri" charset="0"/>
              </a:rPr>
              <a:t>’</a:t>
            </a:r>
            <a:r>
              <a:rPr lang="fr-FR">
                <a:latin typeface="Calibri" charset="0"/>
              </a:rPr>
              <a:t>âge d</a:t>
            </a:r>
            <a:r>
              <a:rPr lang="ja-JP" altLang="fr-FR">
                <a:latin typeface="Calibri" charset="0"/>
              </a:rPr>
              <a:t>’</a:t>
            </a:r>
            <a:r>
              <a:rPr lang="fr-FR">
                <a:latin typeface="Calibri" charset="0"/>
              </a:rPr>
              <a:t>entrée dans les habitudes de vie qui caractérisent généralement l</a:t>
            </a:r>
            <a:r>
              <a:rPr lang="ja-JP" altLang="fr-FR">
                <a:latin typeface="Calibri" charset="0"/>
              </a:rPr>
              <a:t>’</a:t>
            </a:r>
            <a:r>
              <a:rPr lang="fr-FR">
                <a:latin typeface="Calibri" charset="0"/>
              </a:rPr>
              <a:t>adulte (accès au travail, à l</a:t>
            </a:r>
            <a:r>
              <a:rPr lang="ja-JP" altLang="fr-FR">
                <a:latin typeface="Calibri" charset="0"/>
              </a:rPr>
              <a:t>’</a:t>
            </a:r>
            <a:r>
              <a:rPr lang="fr-FR">
                <a:latin typeface="Calibri" charset="0"/>
              </a:rPr>
              <a:t>habitat autonome, procréation, etc.). Concurremment les adolescents ont tendance à se déclarer adultes plus tardivement (on a d</a:t>
            </a:r>
            <a:r>
              <a:rPr lang="ja-JP" altLang="fr-FR">
                <a:latin typeface="Calibri" charset="0"/>
              </a:rPr>
              <a:t>’</a:t>
            </a:r>
            <a:r>
              <a:rPr lang="fr-FR">
                <a:latin typeface="Calibri" charset="0"/>
              </a:rPr>
              <a:t>ailleurs vu naître une appellation intermédiaire, empruntée du monde animal, celle de « jeune adulte » souvent employée par les étudiants post-bac).</a:t>
            </a:r>
          </a:p>
        </p:txBody>
      </p:sp>
      <p:sp>
        <p:nvSpPr>
          <p:cNvPr id="4" name="Espace réservé du numéro de diapositive 3"/>
          <p:cNvSpPr>
            <a:spLocks noGrp="1"/>
          </p:cNvSpPr>
          <p:nvPr>
            <p:ph type="sldNum" sz="quarter" idx="10"/>
          </p:nvPr>
        </p:nvSpPr>
        <p:spPr/>
        <p:txBody>
          <a:bodyPr/>
          <a:lstStyle/>
          <a:p>
            <a:fld id="{84760E8A-44F0-DB42-8BCB-6346515350A2}" type="slidenum">
              <a:t>6</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7</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8</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9</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 Grossièrement, l’ontogénèse correspond au développement de l’individu depuis sa conception jusqu’à la maturation adulte. La phylogénèse renvoie quant à elle à l’évolution d’une espèce au cours du temps.</a:t>
            </a:r>
          </a:p>
          <a:p>
            <a:r>
              <a:rPr lang="fr-FR">
                <a:latin typeface="Calibri" charset="0"/>
              </a:rPr>
              <a:t>L’idée ici est de considérer que le développement de l’individu passe par les mêmes étapes, partout et pour tous, que le développement de l’Humanité (naissance, enfance, adolescence, maturité). On retrouve ce même précepte chez Piaget qui fait l’hypothèse que la succession des stades de l’intelligence qu’il décrit est universelle, c’est-à-dire valable pour n’importe quel individu où qu’il se trouve sur la planète.</a:t>
            </a:r>
          </a:p>
          <a:p>
            <a:endParaRPr lang="fr-FR">
              <a:latin typeface="Calibri" charset="0"/>
            </a:endParaRPr>
          </a:p>
          <a:p>
            <a:r>
              <a:rPr lang="fr-FR">
                <a:latin typeface="Calibri" charset="0"/>
              </a:rPr>
              <a:t>** M. Mead (et d’autres) montre, en étudiant les habitudes de vie des samoans, que l’adolescence n’est pas un concept universel : chez les jeunes femmes samoanes, on passe de l’enfance aux responsabilités adultes sans rite de passage mais selon un processus naturel qui n’est pas marqué par un passage de rupture ou de remaniement.</a:t>
            </a:r>
          </a:p>
        </p:txBody>
      </p:sp>
      <p:sp>
        <p:nvSpPr>
          <p:cNvPr id="4" name="Espace réservé du numéro de diapositive 3"/>
          <p:cNvSpPr>
            <a:spLocks noGrp="1"/>
          </p:cNvSpPr>
          <p:nvPr>
            <p:ph type="sldNum" sz="quarter" idx="10"/>
          </p:nvPr>
        </p:nvSpPr>
        <p:spPr/>
        <p:txBody>
          <a:bodyPr/>
          <a:lstStyle/>
          <a:p>
            <a:fld id="{84760E8A-44F0-DB42-8BCB-6346515350A2}" type="slidenum">
              <a:t>10</a:t>
            </a:fld>
            <a:endParaRPr lang="fr-FR"/>
          </a:p>
        </p:txBody>
      </p:sp>
    </p:spTree>
    <p:extLst>
      <p:ext uri="{BB962C8B-B14F-4D97-AF65-F5344CB8AC3E}">
        <p14:creationId xmlns:p14="http://schemas.microsoft.com/office/powerpoint/2010/main" val="397559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latin typeface="Calibri" charset="0"/>
            </a:endParaRPr>
          </a:p>
        </p:txBody>
      </p:sp>
      <p:sp>
        <p:nvSpPr>
          <p:cNvPr id="4" name="Espace réservé du numéro de diapositive 3"/>
          <p:cNvSpPr>
            <a:spLocks noGrp="1"/>
          </p:cNvSpPr>
          <p:nvPr>
            <p:ph type="sldNum" sz="quarter" idx="10"/>
          </p:nvPr>
        </p:nvSpPr>
        <p:spPr/>
        <p:txBody>
          <a:bodyPr/>
          <a:lstStyle/>
          <a:p>
            <a:fld id="{84760E8A-44F0-DB42-8BCB-6346515350A2}" type="slidenum">
              <a:t>11</a:t>
            </a:fld>
            <a:endParaRPr lang="fr-FR"/>
          </a:p>
        </p:txBody>
      </p:sp>
    </p:spTree>
    <p:extLst>
      <p:ext uri="{BB962C8B-B14F-4D97-AF65-F5344CB8AC3E}">
        <p14:creationId xmlns:p14="http://schemas.microsoft.com/office/powerpoint/2010/main" val="3975595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766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0E1D38F-0486-45A2-986B-6A803E67F16C}" type="datetimeFigureOut">
              <a:rPr lang="fr-FR" smtClean="0"/>
              <a:t>24/11/2016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69C37673-BC26-410A-B600-30D5DB3BB32A}" type="slidenum">
              <a:rPr lang="fr-FR" smtClean="0"/>
              <a:t>‹N°›</a:t>
            </a:fld>
            <a:endParaRPr lang="fr-FR"/>
          </a:p>
        </p:txBody>
      </p:sp>
    </p:spTree>
    <p:extLst>
      <p:ext uri="{BB962C8B-B14F-4D97-AF65-F5344CB8AC3E}">
        <p14:creationId xmlns:p14="http://schemas.microsoft.com/office/powerpoint/2010/main" val="245014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0E1D38F-0486-45A2-986B-6A803E67F16C}" type="datetimeFigureOut">
              <a:rPr lang="fr-FR" smtClean="0"/>
              <a:t>24/11/2016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69C37673-BC26-410A-B600-30D5DB3BB32A}" type="slidenum">
              <a:rPr lang="fr-FR" smtClean="0"/>
              <a:t>‹N°›</a:t>
            </a:fld>
            <a:endParaRPr lang="fr-FR"/>
          </a:p>
        </p:txBody>
      </p:sp>
    </p:spTree>
    <p:extLst>
      <p:ext uri="{BB962C8B-B14F-4D97-AF65-F5344CB8AC3E}">
        <p14:creationId xmlns:p14="http://schemas.microsoft.com/office/powerpoint/2010/main" val="321079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68313" y="1268413"/>
            <a:ext cx="8280400" cy="2305050"/>
          </a:xfrm>
          <a:prstGeom prst="rect">
            <a:avLst/>
          </a:prstGeom>
        </p:spPr>
        <p:txBody>
          <a:bodyPr/>
          <a:lstStyle>
            <a:lvl1pPr marL="0" indent="0" algn="ctr">
              <a:buNone/>
              <a:defRPr sz="4000">
                <a:latin typeface="+mn-lt"/>
              </a:defRPr>
            </a:lvl1pPr>
          </a:lstStyle>
          <a:p>
            <a:pPr lvl="0"/>
            <a:r>
              <a:rPr lang="fr-FR" smtClean="0"/>
              <a:t>Cliquez pour modifier les styles du texte du masque</a:t>
            </a:r>
          </a:p>
        </p:txBody>
      </p:sp>
    </p:spTree>
    <p:extLst>
      <p:ext uri="{BB962C8B-B14F-4D97-AF65-F5344CB8AC3E}">
        <p14:creationId xmlns:p14="http://schemas.microsoft.com/office/powerpoint/2010/main" val="115995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68313" y="115888"/>
            <a:ext cx="6335712" cy="792162"/>
          </a:xfrm>
          <a:prstGeom prst="rect">
            <a:avLst/>
          </a:prstGeom>
        </p:spPr>
        <p:txBody>
          <a:bodyPr/>
          <a:lstStyle>
            <a:lvl1pPr marL="0" indent="0">
              <a:buNone/>
              <a:defRPr sz="2400" b="0">
                <a:solidFill>
                  <a:srgbClr val="C00000"/>
                </a:solidFill>
                <a:latin typeface="+mj-lt"/>
              </a:defRPr>
            </a:lvl1pPr>
          </a:lstStyle>
          <a:p>
            <a:pPr lvl="0"/>
            <a:r>
              <a:rPr lang="fr-FR" smtClean="0"/>
              <a:t>Cliquez pour modifier les styles du texte du masque</a:t>
            </a:r>
          </a:p>
        </p:txBody>
      </p:sp>
      <p:sp>
        <p:nvSpPr>
          <p:cNvPr id="4" name="Espace réservé du texte 3"/>
          <p:cNvSpPr>
            <a:spLocks noGrp="1"/>
          </p:cNvSpPr>
          <p:nvPr>
            <p:ph type="body" sz="quarter" idx="11"/>
          </p:nvPr>
        </p:nvSpPr>
        <p:spPr>
          <a:xfrm>
            <a:off x="468313" y="1341438"/>
            <a:ext cx="8207375" cy="5256212"/>
          </a:xfrm>
          <a:prstGeom prst="rect">
            <a:avLst/>
          </a:prstGeom>
        </p:spPr>
        <p:txBody>
          <a:bodyPr/>
          <a:lstStyle>
            <a:lvl1pPr marL="0" indent="0">
              <a:buNone/>
              <a:defRPr sz="2400" b="0">
                <a:solidFill>
                  <a:schemeClr val="tx1"/>
                </a:solidFill>
              </a:defRPr>
            </a:lvl1pPr>
            <a:lvl2pPr marL="457200" indent="0">
              <a:buNone/>
              <a:defRPr b="1"/>
            </a:lvl2pPr>
            <a:lvl3pPr marL="0" indent="0">
              <a:buNone/>
              <a:defRPr/>
            </a:lvl3pPr>
            <a:lvl4pPr marL="882000">
              <a:defRPr/>
            </a:lvl4pPr>
            <a:lvl5pPr marL="1470600" indent="0">
              <a:buNone/>
              <a:defRPr/>
            </a:lvl5pPr>
          </a:lstStyle>
          <a:p>
            <a:pPr lvl="0"/>
            <a:r>
              <a:rPr lang="fr-FR" dirty="0" smtClean="0"/>
              <a:t>Cliquez pour modifier les styles du texte du masque</a:t>
            </a:r>
          </a:p>
        </p:txBody>
      </p:sp>
    </p:spTree>
    <p:extLst>
      <p:ext uri="{BB962C8B-B14F-4D97-AF65-F5344CB8AC3E}">
        <p14:creationId xmlns:p14="http://schemas.microsoft.com/office/powerpoint/2010/main" val="33372096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0E1D38F-0486-45A2-986B-6A803E67F16C}" type="datetimeFigureOut">
              <a:rPr lang="fr-FR" smtClean="0"/>
              <a:t>24/11/2016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69C37673-BC26-410A-B600-30D5DB3BB32A}" type="slidenum">
              <a:rPr lang="fr-FR" smtClean="0"/>
              <a:t>‹N°›</a:t>
            </a:fld>
            <a:endParaRPr lang="fr-FR"/>
          </a:p>
        </p:txBody>
      </p:sp>
    </p:spTree>
    <p:extLst>
      <p:ext uri="{BB962C8B-B14F-4D97-AF65-F5344CB8AC3E}">
        <p14:creationId xmlns:p14="http://schemas.microsoft.com/office/powerpoint/2010/main" val="102695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B0E1D38F-0486-45A2-986B-6A803E67F16C}" type="datetimeFigureOut">
              <a:rPr lang="fr-FR" smtClean="0"/>
              <a:t>24/11/2016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69C37673-BC26-410A-B600-30D5DB3BB32A}" type="slidenum">
              <a:rPr lang="fr-FR" smtClean="0"/>
              <a:t>‹N°›</a:t>
            </a:fld>
            <a:endParaRPr lang="fr-FR"/>
          </a:p>
        </p:txBody>
      </p:sp>
    </p:spTree>
    <p:extLst>
      <p:ext uri="{BB962C8B-B14F-4D97-AF65-F5344CB8AC3E}">
        <p14:creationId xmlns:p14="http://schemas.microsoft.com/office/powerpoint/2010/main" val="209005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B0E1D38F-0486-45A2-986B-6A803E67F16C}" type="datetimeFigureOut">
              <a:rPr lang="fr-FR" smtClean="0"/>
              <a:t>24/11/2016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69C37673-BC26-410A-B600-30D5DB3BB32A}" type="slidenum">
              <a:rPr lang="fr-FR" smtClean="0"/>
              <a:t>‹N°›</a:t>
            </a:fld>
            <a:endParaRPr lang="fr-FR"/>
          </a:p>
        </p:txBody>
      </p:sp>
    </p:spTree>
    <p:extLst>
      <p:ext uri="{BB962C8B-B14F-4D97-AF65-F5344CB8AC3E}">
        <p14:creationId xmlns:p14="http://schemas.microsoft.com/office/powerpoint/2010/main" val="47151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B0E1D38F-0486-45A2-986B-6A803E67F16C}" type="datetimeFigureOut">
              <a:rPr lang="fr-FR" smtClean="0"/>
              <a:t>24/11/2016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69C37673-BC26-410A-B600-30D5DB3BB32A}" type="slidenum">
              <a:rPr lang="fr-FR" smtClean="0"/>
              <a:t>‹N°›</a:t>
            </a:fld>
            <a:endParaRPr lang="fr-FR"/>
          </a:p>
        </p:txBody>
      </p:sp>
    </p:spTree>
    <p:extLst>
      <p:ext uri="{BB962C8B-B14F-4D97-AF65-F5344CB8AC3E}">
        <p14:creationId xmlns:p14="http://schemas.microsoft.com/office/powerpoint/2010/main" val="325762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0E1D38F-0486-45A2-986B-6A803E67F16C}" type="datetimeFigureOut">
              <a:rPr lang="fr-FR" smtClean="0"/>
              <a:t>24/11/2016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69C37673-BC26-410A-B600-30D5DB3BB32A}" type="slidenum">
              <a:rPr lang="fr-FR" smtClean="0"/>
              <a:t>‹N°›</a:t>
            </a:fld>
            <a:endParaRPr lang="fr-FR"/>
          </a:p>
        </p:txBody>
      </p:sp>
    </p:spTree>
    <p:extLst>
      <p:ext uri="{BB962C8B-B14F-4D97-AF65-F5344CB8AC3E}">
        <p14:creationId xmlns:p14="http://schemas.microsoft.com/office/powerpoint/2010/main" val="222404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0E1D38F-0486-45A2-986B-6A803E67F16C}" type="datetimeFigureOut">
              <a:rPr lang="fr-FR" smtClean="0"/>
              <a:t>24/11/2016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69C37673-BC26-410A-B600-30D5DB3BB32A}" type="slidenum">
              <a:rPr lang="fr-FR" smtClean="0"/>
              <a:t>‹N°›</a:t>
            </a:fld>
            <a:endParaRPr lang="fr-FR"/>
          </a:p>
        </p:txBody>
      </p:sp>
    </p:spTree>
    <p:extLst>
      <p:ext uri="{BB962C8B-B14F-4D97-AF65-F5344CB8AC3E}">
        <p14:creationId xmlns:p14="http://schemas.microsoft.com/office/powerpoint/2010/main" val="249692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87998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2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Définitions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Certains auteurs font un parallèle entre ontogénèse* et phylogénèse*, tendant à décrire par là un phénomène universel</a:t>
            </a:r>
          </a:p>
          <a:p>
            <a:endParaRPr lang="fr-FR" dirty="0"/>
          </a:p>
          <a:p>
            <a:r>
              <a:rPr lang="fr-FR" dirty="0"/>
              <a:t>• Les anthropologues (Mead p. ex.) montrent clairement que ce phénomène n’est pas universel**</a:t>
            </a:r>
          </a:p>
          <a:p>
            <a:endParaRPr lang="fr-FR" dirty="0"/>
          </a:p>
          <a:p>
            <a:r>
              <a:rPr lang="fr-FR" dirty="0"/>
              <a:t>=&gt; plus la société est complexe, plus l’adolescence est longue et potentiellement conflictuelle (l’absence de rites de passage renvoie chacun à ses propres limites)</a:t>
            </a:r>
          </a:p>
        </p:txBody>
      </p:sp>
      <p:sp>
        <p:nvSpPr>
          <p:cNvPr id="4" name="Rectangle 3"/>
          <p:cNvSpPr/>
          <p:nvPr/>
        </p:nvSpPr>
        <p:spPr>
          <a:xfrm>
            <a:off x="468312" y="1215290"/>
            <a:ext cx="8345487" cy="523220"/>
          </a:xfrm>
          <a:prstGeom prst="rect">
            <a:avLst/>
          </a:prstGeom>
        </p:spPr>
        <p:txBody>
          <a:bodyPr wrap="square">
            <a:spAutoFit/>
          </a:bodyPr>
          <a:lstStyle/>
          <a:p>
            <a:r>
              <a:rPr lang="fr-FR" sz="2800" b="1"/>
              <a:t>Phénomène universel ?</a:t>
            </a:r>
          </a:p>
        </p:txBody>
      </p:sp>
    </p:spTree>
    <p:extLst>
      <p:ext uri="{BB962C8B-B14F-4D97-AF65-F5344CB8AC3E}">
        <p14:creationId xmlns:p14="http://schemas.microsoft.com/office/powerpoint/2010/main" val="234031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a:t>Psychologie de l’adolescent</a:t>
            </a:r>
            <a:br>
              <a:rPr lang="fr-FR"/>
            </a:br>
            <a:r>
              <a:rPr lang="fr-FR"/>
              <a:t>- approche développementale -</a:t>
            </a:r>
          </a:p>
        </p:txBody>
      </p:sp>
      <p:sp>
        <p:nvSpPr>
          <p:cNvPr id="3" name="Espace réservé du texte 2"/>
          <p:cNvSpPr>
            <a:spLocks noGrp="1"/>
          </p:cNvSpPr>
          <p:nvPr>
            <p:ph type="body" sz="quarter" idx="11"/>
          </p:nvPr>
        </p:nvSpPr>
        <p:spPr>
          <a:xfrm>
            <a:off x="347133" y="1341438"/>
            <a:ext cx="8466667" cy="5256212"/>
          </a:xfrm>
        </p:spPr>
        <p:txBody>
          <a:bodyPr/>
          <a:lstStyle/>
          <a:p>
            <a:r>
              <a:rPr lang="fr-FR" dirty="0">
                <a:solidFill>
                  <a:srgbClr val="BFBFBF"/>
                </a:solidFill>
              </a:rPr>
              <a:t>• Définitions</a:t>
            </a:r>
          </a:p>
          <a:p>
            <a:endParaRPr lang="fr-FR" dirty="0"/>
          </a:p>
          <a:p>
            <a:r>
              <a:rPr lang="fr-FR" dirty="0"/>
              <a:t>• Puberté, image de soi et remaniements</a:t>
            </a:r>
          </a:p>
          <a:p>
            <a:endParaRPr lang="fr-FR" dirty="0">
              <a:solidFill>
                <a:schemeClr val="bg1">
                  <a:lumMod val="75000"/>
                </a:schemeClr>
              </a:solidFill>
            </a:endParaRPr>
          </a:p>
          <a:p>
            <a:r>
              <a:rPr lang="fr-FR" dirty="0">
                <a:solidFill>
                  <a:schemeClr val="bg1">
                    <a:lumMod val="75000"/>
                  </a:schemeClr>
                </a:solidFill>
              </a:rPr>
              <a:t>• Le développement cognitif</a:t>
            </a:r>
          </a:p>
          <a:p>
            <a:endParaRPr lang="fr-FR" dirty="0">
              <a:solidFill>
                <a:schemeClr val="bg1">
                  <a:lumMod val="75000"/>
                </a:schemeClr>
              </a:solidFill>
            </a:endParaRPr>
          </a:p>
          <a:p>
            <a:r>
              <a:rPr lang="fr-FR" dirty="0">
                <a:solidFill>
                  <a:schemeClr val="bg1">
                    <a:lumMod val="75000"/>
                  </a:schemeClr>
                </a:solidFill>
              </a:rPr>
              <a:t>• Les fonctions du groupe de pairs (développement social et affectif)</a:t>
            </a:r>
          </a:p>
        </p:txBody>
      </p:sp>
    </p:spTree>
    <p:extLst>
      <p:ext uri="{BB962C8B-B14F-4D97-AF65-F5344CB8AC3E}">
        <p14:creationId xmlns:p14="http://schemas.microsoft.com/office/powerpoint/2010/main" val="5015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Puberté, image de soi et remaniements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Évènement physiologique universel qui suit un schéma progressif universel (changements biologiques et anatomiques)*</a:t>
            </a:r>
          </a:p>
          <a:p>
            <a:endParaRPr lang="fr-FR" dirty="0"/>
          </a:p>
          <a:p>
            <a:r>
              <a:rPr lang="fr-FR" dirty="0"/>
              <a:t>• Marque l’entrée dans l’adolescence (consensus entre les auteurs)</a:t>
            </a:r>
          </a:p>
          <a:p>
            <a:endParaRPr lang="fr-FR" dirty="0"/>
          </a:p>
          <a:p>
            <a:r>
              <a:rPr lang="fr-FR" dirty="0"/>
              <a:t>• Est généralement plus précoce chez les filles, durée variable (2 à 5 ans)</a:t>
            </a:r>
          </a:p>
          <a:p>
            <a:endParaRPr lang="fr-FR" dirty="0"/>
          </a:p>
          <a:p>
            <a:r>
              <a:rPr lang="fr-FR" dirty="0"/>
              <a:t>• Survient, en moyenne, 5-6 ans plus tôt qu’il y a 150 ans (paradoxe par rapport à l’accès à l’autonomie)</a:t>
            </a:r>
          </a:p>
        </p:txBody>
      </p:sp>
    </p:spTree>
    <p:extLst>
      <p:ext uri="{BB962C8B-B14F-4D97-AF65-F5344CB8AC3E}">
        <p14:creationId xmlns:p14="http://schemas.microsoft.com/office/powerpoint/2010/main" val="1169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Puberté, image de soi et remaniements</a:t>
            </a:r>
          </a:p>
        </p:txBody>
      </p:sp>
      <p:sp>
        <p:nvSpPr>
          <p:cNvPr id="4" name="Rectangle 3"/>
          <p:cNvSpPr/>
          <p:nvPr/>
        </p:nvSpPr>
        <p:spPr>
          <a:xfrm>
            <a:off x="468312" y="1215290"/>
            <a:ext cx="8345487" cy="523220"/>
          </a:xfrm>
          <a:prstGeom prst="rect">
            <a:avLst/>
          </a:prstGeom>
        </p:spPr>
        <p:txBody>
          <a:bodyPr wrap="square">
            <a:spAutoFit/>
          </a:bodyPr>
          <a:lstStyle/>
          <a:p>
            <a:r>
              <a:rPr lang="fr-FR" sz="2800" b="1"/>
              <a:t>Puberté et Image de Soi (IdS)</a:t>
            </a:r>
          </a:p>
        </p:txBody>
      </p:sp>
      <p:sp>
        <p:nvSpPr>
          <p:cNvPr id="6" name="Espace réservé du contenu 2"/>
          <p:cNvSpPr txBox="1">
            <a:spLocks/>
          </p:cNvSpPr>
          <p:nvPr/>
        </p:nvSpPr>
        <p:spPr>
          <a:xfrm>
            <a:off x="457200" y="2099733"/>
            <a:ext cx="8229600" cy="402643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u="sng">
                <a:latin typeface="Calibri" charset="0"/>
              </a:rPr>
              <a:t>Définition de l’IdS</a:t>
            </a:r>
            <a:r>
              <a:rPr lang="fr-FR" sz="2400">
                <a:latin typeface="Calibri" charset="0"/>
              </a:rPr>
              <a:t>  </a:t>
            </a:r>
          </a:p>
          <a:p>
            <a:pPr algn="just">
              <a:buFont typeface="Arial" charset="0"/>
              <a:buNone/>
            </a:pPr>
            <a:r>
              <a:rPr lang="fr-FR" sz="2400">
                <a:latin typeface="Calibri" charset="0"/>
              </a:rPr>
              <a:t>	représentation que l’individu a de lui et qu’il peut exprimer  (mettre en mots)*</a:t>
            </a:r>
          </a:p>
          <a:p>
            <a:pPr algn="just">
              <a:buFont typeface="Arial" charset="0"/>
              <a:buNone/>
            </a:pPr>
            <a:endParaRPr lang="fr-FR" sz="2400">
              <a:latin typeface="Calibri" charset="0"/>
            </a:endParaRPr>
          </a:p>
          <a:p>
            <a:pPr algn="just">
              <a:buFont typeface="Arial" charset="0"/>
              <a:buNone/>
            </a:pPr>
            <a:r>
              <a:rPr lang="fr-FR" sz="2400">
                <a:latin typeface="Calibri" charset="0"/>
              </a:rPr>
              <a:t>=&gt; renvoie à un « ce que je suis » en perpétuelle évolution, construction tributaire de l’estime de soi et de l’identité (=sentiment qu’il existe un noyau permanent** en nous qui résiste aux évolutions du temps)</a:t>
            </a:r>
            <a:endParaRPr lang="fr-FR" sz="2400" u="sng">
              <a:latin typeface="Calibri" charset="0"/>
            </a:endParaRPr>
          </a:p>
        </p:txBody>
      </p:sp>
    </p:spTree>
    <p:extLst>
      <p:ext uri="{BB962C8B-B14F-4D97-AF65-F5344CB8AC3E}">
        <p14:creationId xmlns:p14="http://schemas.microsoft.com/office/powerpoint/2010/main" val="23081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Puberté, image de soi et remaniements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Les transformations physiques ont un effet direct sur la perception que l’on a de son corps, la représentation qu’on s’en fait, l’utilisation qu’on en a</a:t>
            </a:r>
          </a:p>
          <a:p>
            <a:endParaRPr lang="fr-FR" dirty="0"/>
          </a:p>
          <a:p>
            <a:r>
              <a:rPr lang="fr-FR" dirty="0"/>
              <a:t>• L’adolescent(e) doit reconstruire l’image de son corps en le reconnaissant, se l’appropriant, l’acceptant*</a:t>
            </a:r>
          </a:p>
          <a:p>
            <a:pPr marL="342900" indent="-342900">
              <a:buFontTx/>
              <a:buChar char="-"/>
            </a:pPr>
            <a:r>
              <a:rPr lang="fr-FR" dirty="0"/>
              <a:t>risques de dysmorphophobies**</a:t>
            </a:r>
          </a:p>
          <a:p>
            <a:pPr marL="342900" indent="-342900">
              <a:buFontTx/>
              <a:buChar char="-"/>
            </a:pPr>
            <a:r>
              <a:rPr lang="fr-FR" dirty="0"/>
              <a:t>questions autour de l’assise de l’identité sexuelle***</a:t>
            </a:r>
          </a:p>
          <a:p>
            <a:endParaRPr lang="fr-FR" b="1" dirty="0"/>
          </a:p>
        </p:txBody>
      </p:sp>
      <p:sp>
        <p:nvSpPr>
          <p:cNvPr id="4" name="Rectangle 3"/>
          <p:cNvSpPr/>
          <p:nvPr/>
        </p:nvSpPr>
        <p:spPr>
          <a:xfrm>
            <a:off x="468312" y="1215290"/>
            <a:ext cx="8345487" cy="523220"/>
          </a:xfrm>
          <a:prstGeom prst="rect">
            <a:avLst/>
          </a:prstGeom>
        </p:spPr>
        <p:txBody>
          <a:bodyPr wrap="square">
            <a:spAutoFit/>
          </a:bodyPr>
          <a:lstStyle/>
          <a:p>
            <a:r>
              <a:rPr lang="fr-FR" sz="2800" b="1"/>
              <a:t>Puberté et Image de Soi </a:t>
            </a:r>
            <a:r>
              <a:rPr lang="fr-FR" sz="2400"/>
              <a:t>(suite)</a:t>
            </a:r>
          </a:p>
        </p:txBody>
      </p:sp>
    </p:spTree>
    <p:extLst>
      <p:ext uri="{BB962C8B-B14F-4D97-AF65-F5344CB8AC3E}">
        <p14:creationId xmlns:p14="http://schemas.microsoft.com/office/powerpoint/2010/main" val="258396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Puberté, image de soi et remaniements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a:t>
            </a:r>
            <a:r>
              <a:rPr lang="fr-FR" b="1" dirty="0"/>
              <a:t>Accès à la génitalité</a:t>
            </a:r>
            <a:r>
              <a:rPr lang="fr-FR" dirty="0"/>
              <a:t> : réactivation du complexe d’Œdipe*, maintien du tabou de l’inceste, séparation-individuation d’avec les parents, choix du partenaire sexuel</a:t>
            </a:r>
          </a:p>
          <a:p>
            <a:pPr marL="342900" indent="-342900">
              <a:buFontTx/>
              <a:buChar char="-"/>
            </a:pPr>
            <a:r>
              <a:rPr lang="fr-FR" dirty="0"/>
              <a:t>risque de mouvements dépressifs (deuil de l’enfance)</a:t>
            </a:r>
          </a:p>
          <a:p>
            <a:pPr marL="342900" indent="-342900">
              <a:buFontTx/>
              <a:buChar char="-"/>
            </a:pPr>
            <a:r>
              <a:rPr lang="fr-FR" dirty="0"/>
              <a:t>désir d’autonomie en même temps que du maintien des liens avec les parents</a:t>
            </a:r>
          </a:p>
        </p:txBody>
      </p:sp>
      <p:sp>
        <p:nvSpPr>
          <p:cNvPr id="4" name="Rectangle 3"/>
          <p:cNvSpPr/>
          <p:nvPr/>
        </p:nvSpPr>
        <p:spPr>
          <a:xfrm>
            <a:off x="468312" y="1215290"/>
            <a:ext cx="8345487" cy="523220"/>
          </a:xfrm>
          <a:prstGeom prst="rect">
            <a:avLst/>
          </a:prstGeom>
        </p:spPr>
        <p:txBody>
          <a:bodyPr wrap="square">
            <a:spAutoFit/>
          </a:bodyPr>
          <a:lstStyle/>
          <a:p>
            <a:r>
              <a:rPr lang="fr-FR" sz="2800" b="1"/>
              <a:t>Puberté et Image de Soi </a:t>
            </a:r>
            <a:r>
              <a:rPr lang="fr-FR" sz="2400"/>
              <a:t>(suite)</a:t>
            </a:r>
          </a:p>
        </p:txBody>
      </p:sp>
    </p:spTree>
    <p:extLst>
      <p:ext uri="{BB962C8B-B14F-4D97-AF65-F5344CB8AC3E}">
        <p14:creationId xmlns:p14="http://schemas.microsoft.com/office/powerpoint/2010/main" val="339749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Puberté, image de soi et remaniements</a:t>
            </a:r>
          </a:p>
        </p:txBody>
      </p:sp>
      <p:sp>
        <p:nvSpPr>
          <p:cNvPr id="3" name="Espace réservé du texte 2"/>
          <p:cNvSpPr>
            <a:spLocks noGrp="1"/>
          </p:cNvSpPr>
          <p:nvPr>
            <p:ph type="body" sz="quarter" idx="11"/>
          </p:nvPr>
        </p:nvSpPr>
        <p:spPr>
          <a:xfrm>
            <a:off x="347133" y="2012398"/>
            <a:ext cx="8466667" cy="4506593"/>
          </a:xfrm>
        </p:spPr>
        <p:txBody>
          <a:bodyPr/>
          <a:lstStyle/>
          <a:p>
            <a:r>
              <a:rPr lang="fr-FR" dirty="0"/>
              <a:t>• Le corps comme symbole des conflits et vecteur de communication </a:t>
            </a:r>
          </a:p>
          <a:p>
            <a:pPr marL="342900" indent="-342900">
              <a:buFontTx/>
              <a:buChar char="-"/>
            </a:pPr>
            <a:r>
              <a:rPr lang="fr-FR" dirty="0"/>
              <a:t>marquage du corps (tenues vestimentaires, piercing, tatouages, etc.)</a:t>
            </a:r>
          </a:p>
          <a:p>
            <a:pPr marL="342900" indent="-342900">
              <a:buFontTx/>
              <a:buChar char="-"/>
            </a:pPr>
            <a:r>
              <a:rPr lang="fr-FR" dirty="0"/>
              <a:t>conduites alimentaires désordonnées voire pathologiques (anorexie/boulimie)</a:t>
            </a:r>
          </a:p>
          <a:p>
            <a:pPr marL="342900" indent="-342900">
              <a:buFontTx/>
              <a:buChar char="-"/>
            </a:pPr>
            <a:r>
              <a:rPr lang="fr-FR" dirty="0"/>
              <a:t>conduites de passage à l’acte : automutilation, conduites à risque, TA, toxicomanie, délinquance, etc.</a:t>
            </a:r>
          </a:p>
          <a:p>
            <a:endParaRPr lang="fr-FR" dirty="0"/>
          </a:p>
          <a:p>
            <a:r>
              <a:rPr lang="fr-FR" dirty="0"/>
              <a:t>=&gt; 1 ado sur 2 fait un séjour à l’hôpital pour traumatisme entre 12 et 19 ans</a:t>
            </a:r>
          </a:p>
          <a:p>
            <a:endParaRPr lang="fr-FR" dirty="0"/>
          </a:p>
        </p:txBody>
      </p:sp>
      <p:sp>
        <p:nvSpPr>
          <p:cNvPr id="4" name="Rectangle 3"/>
          <p:cNvSpPr/>
          <p:nvPr/>
        </p:nvSpPr>
        <p:spPr>
          <a:xfrm>
            <a:off x="468312" y="1215290"/>
            <a:ext cx="8345487" cy="523220"/>
          </a:xfrm>
          <a:prstGeom prst="rect">
            <a:avLst/>
          </a:prstGeom>
        </p:spPr>
        <p:txBody>
          <a:bodyPr wrap="square">
            <a:spAutoFit/>
          </a:bodyPr>
          <a:lstStyle/>
          <a:p>
            <a:r>
              <a:rPr lang="fr-FR" sz="2800" b="1"/>
              <a:t>Puberté et Image de Soi </a:t>
            </a:r>
            <a:r>
              <a:rPr lang="fr-FR" sz="2400"/>
              <a:t>(suite)</a:t>
            </a:r>
          </a:p>
        </p:txBody>
      </p:sp>
    </p:spTree>
    <p:extLst>
      <p:ext uri="{BB962C8B-B14F-4D97-AF65-F5344CB8AC3E}">
        <p14:creationId xmlns:p14="http://schemas.microsoft.com/office/powerpoint/2010/main" val="222009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Puberté, image de soi et remaniements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Ils touchent à la fois au psychique, au physique et à la sphère sociale (réorganisation des relations sociales) cf. H. Wallon</a:t>
            </a:r>
          </a:p>
          <a:p>
            <a:endParaRPr lang="fr-FR" dirty="0"/>
          </a:p>
          <a:p>
            <a:r>
              <a:rPr lang="fr-FR" dirty="0"/>
              <a:t>=&gt; Il est très difficile de maintenir l’unité et la continuité du sentiment d’identité dans le temps (l’identité, l’image de soi, l’estime de soi sont souvent mises à mal)*</a:t>
            </a:r>
          </a:p>
        </p:txBody>
      </p:sp>
      <p:sp>
        <p:nvSpPr>
          <p:cNvPr id="4" name="Rectangle 3"/>
          <p:cNvSpPr/>
          <p:nvPr/>
        </p:nvSpPr>
        <p:spPr>
          <a:xfrm>
            <a:off x="468312" y="1215290"/>
            <a:ext cx="8345487" cy="523220"/>
          </a:xfrm>
          <a:prstGeom prst="rect">
            <a:avLst/>
          </a:prstGeom>
        </p:spPr>
        <p:txBody>
          <a:bodyPr wrap="square">
            <a:spAutoFit/>
          </a:bodyPr>
          <a:lstStyle/>
          <a:p>
            <a:r>
              <a:rPr lang="fr-FR" sz="2800" b="1"/>
              <a:t>Les remaniements de l’adolescence</a:t>
            </a:r>
          </a:p>
        </p:txBody>
      </p:sp>
    </p:spTree>
    <p:extLst>
      <p:ext uri="{BB962C8B-B14F-4D97-AF65-F5344CB8AC3E}">
        <p14:creationId xmlns:p14="http://schemas.microsoft.com/office/powerpoint/2010/main" val="353711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Puberté, image de soi et remaniements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Erikson (psychologie sociale) postule que la capacité à faire correctement face aux remaniements de l’adolescence dépend fortement de la manière dont les éléments d’identité ont été intégrés dans l’enfance</a:t>
            </a:r>
          </a:p>
          <a:p>
            <a:endParaRPr lang="fr-FR" dirty="0"/>
          </a:p>
          <a:p>
            <a:r>
              <a:rPr lang="fr-FR" dirty="0"/>
              <a:t>=&gt; Cette théorie souligne l’extrême importance de l’environnement social, notamment des groupes de pairs, dans le processus de construction de l’identité personnelle</a:t>
            </a:r>
          </a:p>
          <a:p>
            <a:endParaRPr lang="fr-FR" dirty="0"/>
          </a:p>
        </p:txBody>
      </p:sp>
    </p:spTree>
    <p:extLst>
      <p:ext uri="{BB962C8B-B14F-4D97-AF65-F5344CB8AC3E}">
        <p14:creationId xmlns:p14="http://schemas.microsoft.com/office/powerpoint/2010/main" val="2729308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Puberté, image de soi et remaniements</a:t>
            </a:r>
          </a:p>
        </p:txBody>
      </p:sp>
      <p:sp>
        <p:nvSpPr>
          <p:cNvPr id="3" name="Espace réservé du texte 2"/>
          <p:cNvSpPr>
            <a:spLocks noGrp="1"/>
          </p:cNvSpPr>
          <p:nvPr>
            <p:ph type="body" sz="quarter" idx="11"/>
          </p:nvPr>
        </p:nvSpPr>
        <p:spPr>
          <a:xfrm>
            <a:off x="347133" y="1384490"/>
            <a:ext cx="8466667" cy="5213159"/>
          </a:xfrm>
        </p:spPr>
        <p:txBody>
          <a:bodyPr/>
          <a:lstStyle/>
          <a:p>
            <a:r>
              <a:rPr lang="fr-FR" dirty="0"/>
              <a:t>• Kestenberg (psychanalyste) insiste sur les conséquences du réveil des conflits œdipiens</a:t>
            </a:r>
          </a:p>
          <a:p>
            <a:pPr marL="342900" indent="-342900">
              <a:buFontTx/>
              <a:buChar char="-"/>
            </a:pPr>
            <a:r>
              <a:rPr lang="fr-FR" dirty="0"/>
              <a:t>rejet des identifications antérieures (ex : parents)</a:t>
            </a:r>
          </a:p>
          <a:p>
            <a:pPr marL="342900" indent="-342900">
              <a:buFontTx/>
              <a:buChar char="-"/>
            </a:pPr>
            <a:r>
              <a:rPr lang="fr-FR" dirty="0"/>
              <a:t>besoin de trouver d’autres figures d’identification (bain social)</a:t>
            </a:r>
          </a:p>
          <a:p>
            <a:pPr marL="342900" indent="-342900">
              <a:buFontTx/>
              <a:buChar char="-"/>
            </a:pPr>
            <a:r>
              <a:rPr lang="fr-FR" dirty="0"/>
              <a:t>incorporation du Surmoi (interdits parentaux) à l’Idéal du Moi (morale personnelle)*</a:t>
            </a:r>
          </a:p>
          <a:p>
            <a:pPr marL="342900" indent="-342900">
              <a:buFontTx/>
              <a:buChar char="-"/>
            </a:pPr>
            <a:r>
              <a:rPr lang="fr-FR" dirty="0"/>
              <a:t>articulation permanente entre le Soi et l’Autre, l’Identité et l’Identification</a:t>
            </a:r>
          </a:p>
          <a:p>
            <a:endParaRPr lang="fr-FR" dirty="0"/>
          </a:p>
          <a:p>
            <a:r>
              <a:rPr lang="fr-FR" dirty="0"/>
              <a:t>=&gt; Le travail identificatoire dépend de la qualité des objets externes et de la structure identitaire héritée de l’enfance**</a:t>
            </a:r>
          </a:p>
        </p:txBody>
      </p:sp>
    </p:spTree>
    <p:extLst>
      <p:ext uri="{BB962C8B-B14F-4D97-AF65-F5344CB8AC3E}">
        <p14:creationId xmlns:p14="http://schemas.microsoft.com/office/powerpoint/2010/main" val="41900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solidFill>
                  <a:srgbClr val="C00000"/>
                </a:solidFill>
              </a:rPr>
              <a:t>Module 4</a:t>
            </a:r>
          </a:p>
          <a:p>
            <a:r>
              <a:rPr lang="fr-FR" dirty="0"/>
              <a:t>Psychologie de l’adolescent</a:t>
            </a:r>
            <a:br>
              <a:rPr lang="fr-FR" dirty="0"/>
            </a:br>
            <a:r>
              <a:rPr lang="fr-FR" dirty="0"/>
              <a:t>- approche développementale -</a:t>
            </a:r>
            <a:endParaRPr lang="fr-FR"/>
          </a:p>
        </p:txBody>
      </p:sp>
    </p:spTree>
    <p:extLst>
      <p:ext uri="{BB962C8B-B14F-4D97-AF65-F5344CB8AC3E}">
        <p14:creationId xmlns:p14="http://schemas.microsoft.com/office/powerpoint/2010/main" val="401735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a:t>Psychologie de l’adolescent</a:t>
            </a:r>
            <a:br>
              <a:rPr lang="fr-FR"/>
            </a:br>
            <a:r>
              <a:rPr lang="fr-FR"/>
              <a:t>- approche développementale -</a:t>
            </a:r>
          </a:p>
        </p:txBody>
      </p:sp>
      <p:sp>
        <p:nvSpPr>
          <p:cNvPr id="3" name="Espace réservé du texte 2"/>
          <p:cNvSpPr>
            <a:spLocks noGrp="1"/>
          </p:cNvSpPr>
          <p:nvPr>
            <p:ph type="body" sz="quarter" idx="11"/>
          </p:nvPr>
        </p:nvSpPr>
        <p:spPr>
          <a:xfrm>
            <a:off x="347133" y="1341438"/>
            <a:ext cx="8466667" cy="5256212"/>
          </a:xfrm>
        </p:spPr>
        <p:txBody>
          <a:bodyPr/>
          <a:lstStyle/>
          <a:p>
            <a:r>
              <a:rPr lang="fr-FR" dirty="0">
                <a:solidFill>
                  <a:srgbClr val="BFBFBF"/>
                </a:solidFill>
              </a:rPr>
              <a:t>• Définitions</a:t>
            </a:r>
          </a:p>
          <a:p>
            <a:endParaRPr lang="fr-FR" dirty="0"/>
          </a:p>
          <a:p>
            <a:r>
              <a:rPr lang="fr-FR" dirty="0">
                <a:solidFill>
                  <a:schemeClr val="bg1">
                    <a:lumMod val="75000"/>
                  </a:schemeClr>
                </a:solidFill>
              </a:rPr>
              <a:t>• Puberté, image de soi et remaniements</a:t>
            </a:r>
          </a:p>
          <a:p>
            <a:endParaRPr lang="fr-FR" dirty="0">
              <a:solidFill>
                <a:schemeClr val="bg1">
                  <a:lumMod val="75000"/>
                </a:schemeClr>
              </a:solidFill>
            </a:endParaRPr>
          </a:p>
          <a:p>
            <a:r>
              <a:rPr lang="fr-FR" dirty="0">
                <a:solidFill>
                  <a:srgbClr val="000000"/>
                </a:solidFill>
              </a:rPr>
              <a:t>• Le développement cognitif</a:t>
            </a:r>
          </a:p>
          <a:p>
            <a:endParaRPr lang="fr-FR" dirty="0">
              <a:solidFill>
                <a:schemeClr val="bg1">
                  <a:lumMod val="75000"/>
                </a:schemeClr>
              </a:solidFill>
            </a:endParaRPr>
          </a:p>
          <a:p>
            <a:r>
              <a:rPr lang="fr-FR" dirty="0">
                <a:solidFill>
                  <a:schemeClr val="bg1">
                    <a:lumMod val="75000"/>
                  </a:schemeClr>
                </a:solidFill>
              </a:rPr>
              <a:t>• Les fonctions du groupe de pairs (développement social et affectif)</a:t>
            </a:r>
          </a:p>
        </p:txBody>
      </p:sp>
    </p:spTree>
    <p:extLst>
      <p:ext uri="{BB962C8B-B14F-4D97-AF65-F5344CB8AC3E}">
        <p14:creationId xmlns:p14="http://schemas.microsoft.com/office/powerpoint/2010/main" val="4151313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Le développement cognitif</a:t>
            </a:r>
          </a:p>
        </p:txBody>
      </p:sp>
      <p:sp>
        <p:nvSpPr>
          <p:cNvPr id="3" name="Espace réservé du texte 2"/>
          <p:cNvSpPr>
            <a:spLocks noGrp="1"/>
          </p:cNvSpPr>
          <p:nvPr>
            <p:ph type="body" sz="quarter" idx="11"/>
          </p:nvPr>
        </p:nvSpPr>
        <p:spPr>
          <a:xfrm>
            <a:off x="347133" y="1384490"/>
            <a:ext cx="8466667" cy="5213159"/>
          </a:xfrm>
        </p:spPr>
        <p:txBody>
          <a:bodyPr/>
          <a:lstStyle/>
          <a:p>
            <a:r>
              <a:rPr lang="fr-FR" dirty="0"/>
              <a:t>• Restructuration de l’activité mentale : en même temps qu’il apprend à se connaître, l’adolescent fait évoluer sa propre théorie explicative du monde</a:t>
            </a:r>
          </a:p>
          <a:p>
            <a:endParaRPr lang="fr-FR" dirty="0"/>
          </a:p>
          <a:p>
            <a:r>
              <a:rPr lang="fr-FR" dirty="0"/>
              <a:t>• L’adolescent appréhende le réel avec de nouveaux outils cognitifs (intelligence formelle – cf Piaget), pense à de nouveaux concepts, pense à ses pensées…</a:t>
            </a:r>
          </a:p>
        </p:txBody>
      </p:sp>
    </p:spTree>
    <p:extLst>
      <p:ext uri="{BB962C8B-B14F-4D97-AF65-F5344CB8AC3E}">
        <p14:creationId xmlns:p14="http://schemas.microsoft.com/office/powerpoint/2010/main" val="37556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Le développement cognitif</a:t>
            </a:r>
          </a:p>
        </p:txBody>
      </p:sp>
      <p:sp>
        <p:nvSpPr>
          <p:cNvPr id="3" name="Espace réservé du texte 2"/>
          <p:cNvSpPr>
            <a:spLocks noGrp="1"/>
          </p:cNvSpPr>
          <p:nvPr>
            <p:ph type="body" sz="quarter" idx="11"/>
          </p:nvPr>
        </p:nvSpPr>
        <p:spPr>
          <a:xfrm>
            <a:off x="347133" y="2167443"/>
            <a:ext cx="8466667" cy="4430206"/>
          </a:xfrm>
        </p:spPr>
        <p:txBody>
          <a:bodyPr/>
          <a:lstStyle/>
          <a:p>
            <a:r>
              <a:rPr lang="fr-FR" dirty="0"/>
              <a:t>• L’adolescent atteint la dernière étape de son développement cognitif, celle par laquelle il va accéder au jugement moral</a:t>
            </a:r>
          </a:p>
          <a:p>
            <a:endParaRPr lang="fr-FR" dirty="0"/>
          </a:p>
          <a:p>
            <a:r>
              <a:rPr lang="fr-FR" dirty="0"/>
              <a:t>• Cette dernière étape n’est pas forcément atteinte par tous les adolescents, certains pouvant arrêter leur développement à la fin de la période des opérations concrètes*</a:t>
            </a:r>
          </a:p>
          <a:p>
            <a:endParaRPr lang="fr-FR" dirty="0"/>
          </a:p>
        </p:txBody>
      </p:sp>
      <p:sp>
        <p:nvSpPr>
          <p:cNvPr id="4" name="Rectangle 3"/>
          <p:cNvSpPr/>
          <p:nvPr/>
        </p:nvSpPr>
        <p:spPr>
          <a:xfrm>
            <a:off x="468312" y="1215290"/>
            <a:ext cx="8345487" cy="523220"/>
          </a:xfrm>
          <a:prstGeom prst="rect">
            <a:avLst/>
          </a:prstGeom>
        </p:spPr>
        <p:txBody>
          <a:bodyPr wrap="square">
            <a:spAutoFit/>
          </a:bodyPr>
          <a:lstStyle/>
          <a:p>
            <a:r>
              <a:rPr lang="fr-FR" sz="2800" b="1"/>
              <a:t>L’intelligence formelle (Piaget)</a:t>
            </a:r>
          </a:p>
        </p:txBody>
      </p:sp>
    </p:spTree>
    <p:extLst>
      <p:ext uri="{BB962C8B-B14F-4D97-AF65-F5344CB8AC3E}">
        <p14:creationId xmlns:p14="http://schemas.microsoft.com/office/powerpoint/2010/main" val="152719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Le développement cognitif</a:t>
            </a:r>
          </a:p>
        </p:txBody>
      </p:sp>
      <p:sp>
        <p:nvSpPr>
          <p:cNvPr id="3" name="Espace réservé du texte 2"/>
          <p:cNvSpPr>
            <a:spLocks noGrp="1"/>
          </p:cNvSpPr>
          <p:nvPr>
            <p:ph type="body" sz="quarter" idx="11"/>
          </p:nvPr>
        </p:nvSpPr>
        <p:spPr>
          <a:xfrm>
            <a:off x="347133" y="2167443"/>
            <a:ext cx="8466667" cy="4430206"/>
          </a:xfrm>
        </p:spPr>
        <p:txBody>
          <a:bodyPr/>
          <a:lstStyle/>
          <a:p>
            <a:r>
              <a:rPr lang="fr-FR" dirty="0"/>
              <a:t>• À partir de 12 ans (environ), le jeune est théoriquement capable de raisonner sur des hypothèses formulées verbalement (abstraction) :</a:t>
            </a:r>
          </a:p>
          <a:p>
            <a:pPr marL="342900" indent="-342900">
              <a:buFontTx/>
              <a:buChar char="-"/>
            </a:pPr>
            <a:r>
              <a:rPr lang="fr-FR" dirty="0"/>
              <a:t>le réel se comprend par ce qui est hypothétiquement possible (et non plus uniquement par ce qui est observable)</a:t>
            </a:r>
          </a:p>
          <a:p>
            <a:pPr marL="342900" indent="-342900">
              <a:buFontTx/>
              <a:buChar char="-"/>
            </a:pPr>
            <a:r>
              <a:rPr lang="fr-FR" dirty="0"/>
              <a:t>le réel devient un des possibles*</a:t>
            </a:r>
          </a:p>
        </p:txBody>
      </p:sp>
      <p:sp>
        <p:nvSpPr>
          <p:cNvPr id="4" name="Rectangle 3"/>
          <p:cNvSpPr/>
          <p:nvPr/>
        </p:nvSpPr>
        <p:spPr>
          <a:xfrm>
            <a:off x="468312" y="1215290"/>
            <a:ext cx="8345487" cy="523220"/>
          </a:xfrm>
          <a:prstGeom prst="rect">
            <a:avLst/>
          </a:prstGeom>
        </p:spPr>
        <p:txBody>
          <a:bodyPr wrap="square">
            <a:spAutoFit/>
          </a:bodyPr>
          <a:lstStyle/>
          <a:p>
            <a:r>
              <a:rPr lang="fr-FR" sz="2800" b="1"/>
              <a:t>L’intelligence formelle (Piaget)</a:t>
            </a:r>
          </a:p>
        </p:txBody>
      </p:sp>
    </p:spTree>
    <p:extLst>
      <p:ext uri="{BB962C8B-B14F-4D97-AF65-F5344CB8AC3E}">
        <p14:creationId xmlns:p14="http://schemas.microsoft.com/office/powerpoint/2010/main" val="413315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Le développement cognitif</a:t>
            </a:r>
          </a:p>
        </p:txBody>
      </p:sp>
      <p:sp>
        <p:nvSpPr>
          <p:cNvPr id="3" name="Espace réservé du texte 2"/>
          <p:cNvSpPr>
            <a:spLocks noGrp="1"/>
          </p:cNvSpPr>
          <p:nvPr>
            <p:ph type="body" sz="quarter" idx="11"/>
          </p:nvPr>
        </p:nvSpPr>
        <p:spPr>
          <a:xfrm>
            <a:off x="347133" y="2167443"/>
            <a:ext cx="8466667" cy="4430206"/>
          </a:xfrm>
        </p:spPr>
        <p:txBody>
          <a:bodyPr/>
          <a:lstStyle/>
          <a:p>
            <a:r>
              <a:rPr lang="fr-FR" dirty="0"/>
              <a:t>• L’adolescent n’a plus besoin de support concret pour raisonner, il réfléchit sur des propositions (phrases, idées, hypothèses, etc.). Il s’agit de la pensée hypothético-déductive.</a:t>
            </a:r>
          </a:p>
          <a:p>
            <a:endParaRPr lang="fr-FR" dirty="0"/>
          </a:p>
          <a:p>
            <a:r>
              <a:rPr lang="fr-FR" dirty="0"/>
              <a:t>• Fidèle au processus structurant d’assimilation-accommodation, l’adolescent va d’abord essayer de comprendre le monde en fonction de ce qu’il est (assimilation) avant d’accepter une transformation de ses structures de pensée (accommodation =&gt; transaction vers des positions adultes)</a:t>
            </a:r>
          </a:p>
        </p:txBody>
      </p:sp>
      <p:sp>
        <p:nvSpPr>
          <p:cNvPr id="4" name="Rectangle 3"/>
          <p:cNvSpPr/>
          <p:nvPr/>
        </p:nvSpPr>
        <p:spPr>
          <a:xfrm>
            <a:off x="468312" y="1215290"/>
            <a:ext cx="8345487" cy="523220"/>
          </a:xfrm>
          <a:prstGeom prst="rect">
            <a:avLst/>
          </a:prstGeom>
        </p:spPr>
        <p:txBody>
          <a:bodyPr wrap="square">
            <a:spAutoFit/>
          </a:bodyPr>
          <a:lstStyle/>
          <a:p>
            <a:r>
              <a:rPr lang="fr-FR" sz="2800" b="1"/>
              <a:t>L’intelligence formelle (Piaget)</a:t>
            </a:r>
          </a:p>
        </p:txBody>
      </p:sp>
    </p:spTree>
    <p:extLst>
      <p:ext uri="{BB962C8B-B14F-4D97-AF65-F5344CB8AC3E}">
        <p14:creationId xmlns:p14="http://schemas.microsoft.com/office/powerpoint/2010/main" val="1007780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Le développement cognitif</a:t>
            </a:r>
          </a:p>
        </p:txBody>
      </p:sp>
      <p:sp>
        <p:nvSpPr>
          <p:cNvPr id="4" name="Rectangle 3"/>
          <p:cNvSpPr/>
          <p:nvPr/>
        </p:nvSpPr>
        <p:spPr>
          <a:xfrm>
            <a:off x="468312" y="1215290"/>
            <a:ext cx="8345487" cy="523220"/>
          </a:xfrm>
          <a:prstGeom prst="rect">
            <a:avLst/>
          </a:prstGeom>
        </p:spPr>
        <p:txBody>
          <a:bodyPr wrap="square">
            <a:spAutoFit/>
          </a:bodyPr>
          <a:lstStyle/>
          <a:p>
            <a:r>
              <a:rPr lang="fr-FR" sz="2800" b="1"/>
              <a:t>Le jugement moral</a:t>
            </a:r>
          </a:p>
        </p:txBody>
      </p:sp>
      <p:sp>
        <p:nvSpPr>
          <p:cNvPr id="6" name="Espace réservé du contenu 2"/>
          <p:cNvSpPr txBox="1">
            <a:spLocks/>
          </p:cNvSpPr>
          <p:nvPr/>
        </p:nvSpPr>
        <p:spPr>
          <a:xfrm>
            <a:off x="395288" y="2108200"/>
            <a:ext cx="8229600" cy="39751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sz="2400">
                <a:latin typeface="Calibri" charset="0"/>
              </a:rPr>
              <a:t>En accédant au raisonnement logique, en devenant capable d’abstraire ce raisonnement*, l’adolescent devient capable de se forger une opinion sur « les choses de la vie »</a:t>
            </a:r>
          </a:p>
          <a:p>
            <a:pPr algn="just"/>
            <a:r>
              <a:rPr lang="fr-FR" sz="2400">
                <a:latin typeface="Calibri" charset="0"/>
              </a:rPr>
              <a:t>Cette nouvelle capacité entraine naturellement l’adolescent à s’engager idéologiquement (il fait valoir socialement sa compétence à « penser comme un adulte ») cf. les engagements politiques à partir du Lycée</a:t>
            </a:r>
          </a:p>
          <a:p>
            <a:pPr algn="just"/>
            <a:endParaRPr lang="fr-FR" sz="2400">
              <a:latin typeface="Calibri" charset="0"/>
            </a:endParaRPr>
          </a:p>
          <a:p>
            <a:pPr algn="just"/>
            <a:endParaRPr lang="fr-FR" sz="2400">
              <a:latin typeface="Calibri" charset="0"/>
            </a:endParaRPr>
          </a:p>
        </p:txBody>
      </p:sp>
    </p:spTree>
    <p:extLst>
      <p:ext uri="{BB962C8B-B14F-4D97-AF65-F5344CB8AC3E}">
        <p14:creationId xmlns:p14="http://schemas.microsoft.com/office/powerpoint/2010/main" val="7490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Le développement cognitif</a:t>
            </a:r>
          </a:p>
        </p:txBody>
      </p:sp>
      <p:sp>
        <p:nvSpPr>
          <p:cNvPr id="3" name="Espace réservé du texte 2"/>
          <p:cNvSpPr>
            <a:spLocks noGrp="1"/>
          </p:cNvSpPr>
          <p:nvPr>
            <p:ph type="body" sz="quarter" idx="11"/>
          </p:nvPr>
        </p:nvSpPr>
        <p:spPr>
          <a:xfrm>
            <a:off x="347133" y="2167443"/>
            <a:ext cx="8466667" cy="4430206"/>
          </a:xfrm>
        </p:spPr>
        <p:txBody>
          <a:bodyPr/>
          <a:lstStyle/>
          <a:p>
            <a:r>
              <a:rPr lang="fr-FR" dirty="0"/>
              <a:t>• L’adolescent(e) ne se sent lui-même qu’après de nombreuses expériences lui permettant d’arriver à un sentiment d’unité interne</a:t>
            </a:r>
          </a:p>
          <a:p>
            <a:endParaRPr lang="fr-FR" dirty="0"/>
          </a:p>
          <a:p>
            <a:r>
              <a:rPr lang="fr-FR" dirty="0"/>
              <a:t>• Plus on avance en âge, plus on observe un écart entre image propre et image rapportée par autrui. Dans le même temps, on observe une grande stabilité des images intra-groupes.</a:t>
            </a:r>
          </a:p>
          <a:p>
            <a:endParaRPr lang="fr-FR" dirty="0"/>
          </a:p>
          <a:p>
            <a:r>
              <a:rPr lang="fr-FR" dirty="0"/>
              <a:t>=&gt; </a:t>
            </a:r>
            <a:r>
              <a:rPr lang="fr-FR" b="1" dirty="0"/>
              <a:t>l’adolescent(e) apprend à se servir de l’image</a:t>
            </a:r>
          </a:p>
        </p:txBody>
      </p:sp>
      <p:sp>
        <p:nvSpPr>
          <p:cNvPr id="4" name="Rectangle 3"/>
          <p:cNvSpPr/>
          <p:nvPr/>
        </p:nvSpPr>
        <p:spPr>
          <a:xfrm>
            <a:off x="468312" y="1215290"/>
            <a:ext cx="8345487" cy="523220"/>
          </a:xfrm>
          <a:prstGeom prst="rect">
            <a:avLst/>
          </a:prstGeom>
        </p:spPr>
        <p:txBody>
          <a:bodyPr wrap="square">
            <a:spAutoFit/>
          </a:bodyPr>
          <a:lstStyle/>
          <a:p>
            <a:r>
              <a:rPr lang="fr-FR" sz="2800" b="1"/>
              <a:t>Globalement</a:t>
            </a:r>
          </a:p>
        </p:txBody>
      </p:sp>
    </p:spTree>
    <p:extLst>
      <p:ext uri="{BB962C8B-B14F-4D97-AF65-F5344CB8AC3E}">
        <p14:creationId xmlns:p14="http://schemas.microsoft.com/office/powerpoint/2010/main" val="649235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a:t>Psychologie de l’adolescent</a:t>
            </a:r>
            <a:br>
              <a:rPr lang="fr-FR"/>
            </a:br>
            <a:r>
              <a:rPr lang="fr-FR"/>
              <a:t>- approche développementale -</a:t>
            </a:r>
          </a:p>
        </p:txBody>
      </p:sp>
      <p:sp>
        <p:nvSpPr>
          <p:cNvPr id="3" name="Espace réservé du texte 2"/>
          <p:cNvSpPr>
            <a:spLocks noGrp="1"/>
          </p:cNvSpPr>
          <p:nvPr>
            <p:ph type="body" sz="quarter" idx="11"/>
          </p:nvPr>
        </p:nvSpPr>
        <p:spPr>
          <a:xfrm>
            <a:off x="347133" y="1341438"/>
            <a:ext cx="8466667" cy="5256212"/>
          </a:xfrm>
        </p:spPr>
        <p:txBody>
          <a:bodyPr/>
          <a:lstStyle/>
          <a:p>
            <a:r>
              <a:rPr lang="fr-FR" dirty="0">
                <a:solidFill>
                  <a:srgbClr val="BFBFBF"/>
                </a:solidFill>
              </a:rPr>
              <a:t>• Définitions</a:t>
            </a:r>
          </a:p>
          <a:p>
            <a:endParaRPr lang="fr-FR" dirty="0"/>
          </a:p>
          <a:p>
            <a:r>
              <a:rPr lang="fr-FR" dirty="0">
                <a:solidFill>
                  <a:schemeClr val="bg1">
                    <a:lumMod val="75000"/>
                  </a:schemeClr>
                </a:solidFill>
              </a:rPr>
              <a:t>• Puberté, image de soi et remaniements</a:t>
            </a:r>
          </a:p>
          <a:p>
            <a:endParaRPr lang="fr-FR" dirty="0">
              <a:solidFill>
                <a:schemeClr val="bg1">
                  <a:lumMod val="75000"/>
                </a:schemeClr>
              </a:solidFill>
            </a:endParaRPr>
          </a:p>
          <a:p>
            <a:r>
              <a:rPr lang="fr-FR" dirty="0">
                <a:solidFill>
                  <a:schemeClr val="bg1">
                    <a:lumMod val="75000"/>
                  </a:schemeClr>
                </a:solidFill>
              </a:rPr>
              <a:t>• Le développement cognitif</a:t>
            </a:r>
          </a:p>
          <a:p>
            <a:endParaRPr lang="fr-FR" dirty="0">
              <a:solidFill>
                <a:schemeClr val="bg1">
                  <a:lumMod val="75000"/>
                </a:schemeClr>
              </a:solidFill>
            </a:endParaRPr>
          </a:p>
          <a:p>
            <a:r>
              <a:rPr lang="fr-FR" dirty="0"/>
              <a:t>• Les fonctions du groupe de pairs (développement social et affectif)</a:t>
            </a:r>
          </a:p>
        </p:txBody>
      </p:sp>
    </p:spTree>
    <p:extLst>
      <p:ext uri="{BB962C8B-B14F-4D97-AF65-F5344CB8AC3E}">
        <p14:creationId xmlns:p14="http://schemas.microsoft.com/office/powerpoint/2010/main" val="2313335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a:t>Les fonctions du groupe de pairs</a:t>
            </a:r>
            <a:br>
              <a:rPr lang="fr-FR"/>
            </a:br>
            <a:r>
              <a:rPr lang="fr-FR"/>
              <a:t>(développement social et affectif)</a:t>
            </a:r>
          </a:p>
        </p:txBody>
      </p:sp>
      <p:sp>
        <p:nvSpPr>
          <p:cNvPr id="3" name="Espace réservé du texte 2"/>
          <p:cNvSpPr>
            <a:spLocks noGrp="1"/>
          </p:cNvSpPr>
          <p:nvPr>
            <p:ph type="body" sz="quarter" idx="11"/>
          </p:nvPr>
        </p:nvSpPr>
        <p:spPr>
          <a:xfrm>
            <a:off x="347133" y="1728226"/>
            <a:ext cx="8466667" cy="4869423"/>
          </a:xfrm>
        </p:spPr>
        <p:txBody>
          <a:bodyPr/>
          <a:lstStyle/>
          <a:p>
            <a:r>
              <a:rPr lang="fr-FR" dirty="0"/>
              <a:t>• Le groupe permet de trouver une identité en :</a:t>
            </a:r>
          </a:p>
          <a:p>
            <a:pPr marL="342900" indent="-342900">
              <a:buFontTx/>
              <a:buChar char="-"/>
            </a:pPr>
            <a:r>
              <a:rPr lang="fr-FR" dirty="0"/>
              <a:t>favorisant la multiplication des expériences</a:t>
            </a:r>
          </a:p>
          <a:p>
            <a:pPr marL="342900" indent="-342900">
              <a:buFontTx/>
              <a:buChar char="-"/>
            </a:pPr>
            <a:r>
              <a:rPr lang="fr-FR" dirty="0"/>
              <a:t> exerçant une fonction spéculaire (miroir)</a:t>
            </a:r>
          </a:p>
          <a:p>
            <a:pPr marL="342900" indent="-342900">
              <a:buFontTx/>
              <a:buChar char="-"/>
            </a:pPr>
            <a:r>
              <a:rPr lang="fr-FR" dirty="0"/>
              <a:t>proposant éventuellement des figures d’identification</a:t>
            </a:r>
          </a:p>
          <a:p>
            <a:pPr marL="342900" indent="-342900">
              <a:buFontTx/>
              <a:buChar char="-"/>
            </a:pPr>
            <a:r>
              <a:rPr lang="fr-FR" dirty="0"/>
              <a:t>aidant à se protéger (contre les adultes, contre ses propres pulsions)</a:t>
            </a:r>
          </a:p>
          <a:p>
            <a:pPr marL="342900" indent="-342900">
              <a:buFontTx/>
              <a:buChar char="-"/>
            </a:pPr>
            <a:r>
              <a:rPr lang="fr-FR" dirty="0"/>
              <a:t>autorisant à se sentir en sécurité et aimé(e) (estime de soi)</a:t>
            </a:r>
          </a:p>
        </p:txBody>
      </p:sp>
    </p:spTree>
    <p:extLst>
      <p:ext uri="{BB962C8B-B14F-4D97-AF65-F5344CB8AC3E}">
        <p14:creationId xmlns:p14="http://schemas.microsoft.com/office/powerpoint/2010/main" val="1787791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a:t>Les fonctions du groupe de pairs</a:t>
            </a:r>
            <a:br>
              <a:rPr lang="fr-FR"/>
            </a:br>
            <a:r>
              <a:rPr lang="fr-FR"/>
              <a:t>(développement social et affectif)</a:t>
            </a:r>
          </a:p>
          <a:p>
            <a:endParaRPr lang="fr-FR"/>
          </a:p>
        </p:txBody>
      </p:sp>
      <p:sp>
        <p:nvSpPr>
          <p:cNvPr id="3" name="Espace réservé du texte 2"/>
          <p:cNvSpPr>
            <a:spLocks noGrp="1"/>
          </p:cNvSpPr>
          <p:nvPr>
            <p:ph type="body" sz="quarter" idx="11"/>
          </p:nvPr>
        </p:nvSpPr>
        <p:spPr>
          <a:xfrm>
            <a:off x="347133" y="2167443"/>
            <a:ext cx="8466667" cy="4430206"/>
          </a:xfrm>
        </p:spPr>
        <p:txBody>
          <a:bodyPr/>
          <a:lstStyle/>
          <a:p>
            <a:r>
              <a:rPr lang="fr-FR" dirty="0"/>
              <a:t>• Ont une fonction différente selon les âges (du partage des activités au partage de la différence)</a:t>
            </a:r>
          </a:p>
          <a:p>
            <a:endParaRPr lang="fr-FR" dirty="0"/>
          </a:p>
          <a:p>
            <a:r>
              <a:rPr lang="fr-FR" dirty="0"/>
              <a:t>• Ne sont plus unisexués (recherche de partenaires amicaux et sentimentaux)</a:t>
            </a:r>
          </a:p>
          <a:p>
            <a:endParaRPr lang="fr-FR" dirty="0"/>
          </a:p>
          <a:p>
            <a:r>
              <a:rPr lang="fr-FR" dirty="0"/>
              <a:t>• Remettent en cause les relations de l’adolescent(e) avec sa famille (questionnent les statuts)</a:t>
            </a:r>
          </a:p>
        </p:txBody>
      </p:sp>
      <p:sp>
        <p:nvSpPr>
          <p:cNvPr id="4" name="Rectangle 3"/>
          <p:cNvSpPr/>
          <p:nvPr/>
        </p:nvSpPr>
        <p:spPr>
          <a:xfrm>
            <a:off x="468312" y="1215290"/>
            <a:ext cx="8345487" cy="523220"/>
          </a:xfrm>
          <a:prstGeom prst="rect">
            <a:avLst/>
          </a:prstGeom>
        </p:spPr>
        <p:txBody>
          <a:bodyPr wrap="square">
            <a:spAutoFit/>
          </a:bodyPr>
          <a:lstStyle/>
          <a:p>
            <a:r>
              <a:rPr lang="fr-FR" sz="2800" b="1"/>
              <a:t>Les groupes d’appartenance</a:t>
            </a:r>
          </a:p>
        </p:txBody>
      </p:sp>
    </p:spTree>
    <p:extLst>
      <p:ext uri="{BB962C8B-B14F-4D97-AF65-F5344CB8AC3E}">
        <p14:creationId xmlns:p14="http://schemas.microsoft.com/office/powerpoint/2010/main" val="271631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a:t>Psychologie de l’adolescent</a:t>
            </a:r>
            <a:br>
              <a:rPr lang="fr-FR"/>
            </a:br>
            <a:r>
              <a:rPr lang="fr-FR"/>
              <a:t>- approche développementale -</a:t>
            </a:r>
          </a:p>
        </p:txBody>
      </p:sp>
      <p:sp>
        <p:nvSpPr>
          <p:cNvPr id="3" name="Espace réservé du texte 2"/>
          <p:cNvSpPr>
            <a:spLocks noGrp="1"/>
          </p:cNvSpPr>
          <p:nvPr>
            <p:ph type="body" sz="quarter" idx="11"/>
          </p:nvPr>
        </p:nvSpPr>
        <p:spPr>
          <a:xfrm>
            <a:off x="347133" y="1341438"/>
            <a:ext cx="8466667" cy="5256212"/>
          </a:xfrm>
        </p:spPr>
        <p:txBody>
          <a:bodyPr/>
          <a:lstStyle/>
          <a:p>
            <a:r>
              <a:rPr lang="fr-FR" dirty="0"/>
              <a:t>• Définitions</a:t>
            </a:r>
          </a:p>
          <a:p>
            <a:endParaRPr lang="fr-FR" dirty="0"/>
          </a:p>
          <a:p>
            <a:r>
              <a:rPr lang="fr-FR" dirty="0">
                <a:solidFill>
                  <a:schemeClr val="bg1">
                    <a:lumMod val="75000"/>
                  </a:schemeClr>
                </a:solidFill>
              </a:rPr>
              <a:t>• Puberté, image de soi et remaniements</a:t>
            </a:r>
          </a:p>
          <a:p>
            <a:endParaRPr lang="fr-FR" dirty="0">
              <a:solidFill>
                <a:schemeClr val="bg1">
                  <a:lumMod val="75000"/>
                </a:schemeClr>
              </a:solidFill>
            </a:endParaRPr>
          </a:p>
          <a:p>
            <a:r>
              <a:rPr lang="fr-FR" dirty="0">
                <a:solidFill>
                  <a:schemeClr val="bg1">
                    <a:lumMod val="75000"/>
                  </a:schemeClr>
                </a:solidFill>
              </a:rPr>
              <a:t>• Le développement cognitif</a:t>
            </a:r>
          </a:p>
          <a:p>
            <a:endParaRPr lang="fr-FR" dirty="0">
              <a:solidFill>
                <a:schemeClr val="bg1">
                  <a:lumMod val="75000"/>
                </a:schemeClr>
              </a:solidFill>
            </a:endParaRPr>
          </a:p>
          <a:p>
            <a:r>
              <a:rPr lang="fr-FR" dirty="0">
                <a:solidFill>
                  <a:schemeClr val="bg1">
                    <a:lumMod val="75000"/>
                  </a:schemeClr>
                </a:solidFill>
              </a:rPr>
              <a:t>• Les fonctions du groupe de pairs (développement social et affectif)</a:t>
            </a:r>
          </a:p>
        </p:txBody>
      </p:sp>
    </p:spTree>
    <p:extLst>
      <p:ext uri="{BB962C8B-B14F-4D97-AF65-F5344CB8AC3E}">
        <p14:creationId xmlns:p14="http://schemas.microsoft.com/office/powerpoint/2010/main" val="1676867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a:t>Les fonctions du groupe de pairs</a:t>
            </a:r>
            <a:br>
              <a:rPr lang="fr-FR"/>
            </a:br>
            <a:r>
              <a:rPr lang="fr-FR"/>
              <a:t>(développement social et affectif)</a:t>
            </a:r>
          </a:p>
          <a:p>
            <a:endParaRPr lang="fr-FR"/>
          </a:p>
        </p:txBody>
      </p:sp>
      <p:sp>
        <p:nvSpPr>
          <p:cNvPr id="3" name="Espace réservé du texte 2"/>
          <p:cNvSpPr>
            <a:spLocks noGrp="1"/>
          </p:cNvSpPr>
          <p:nvPr>
            <p:ph type="body" sz="quarter" idx="11"/>
          </p:nvPr>
        </p:nvSpPr>
        <p:spPr>
          <a:xfrm>
            <a:off x="347133" y="2167443"/>
            <a:ext cx="8466667" cy="4430206"/>
          </a:xfrm>
        </p:spPr>
        <p:txBody>
          <a:bodyPr/>
          <a:lstStyle/>
          <a:p>
            <a:r>
              <a:rPr lang="fr-FR" dirty="0"/>
              <a:t>• Mettent en avant le partage de valeurs ou sentiments communs (goûts, langage, attitudes, etc.) =&gt; conformisme aux valeurs des pairs</a:t>
            </a:r>
          </a:p>
          <a:p>
            <a:endParaRPr lang="fr-FR" dirty="0"/>
          </a:p>
          <a:p>
            <a:r>
              <a:rPr lang="fr-FR" dirty="0"/>
              <a:t>• Travaillent à mettre à distance la culture héritée des parents =&gt; anti-conformisme</a:t>
            </a:r>
          </a:p>
          <a:p>
            <a:endParaRPr lang="fr-FR" dirty="0"/>
          </a:p>
          <a:p>
            <a:r>
              <a:rPr lang="fr-FR" dirty="0"/>
              <a:t>=&gt; Le groupe de pairs permet à l’adolescent (e) d’exercer son propre libre-arbitre et de s’approprier les valeurs qui participeront à son identité d’adulte</a:t>
            </a:r>
          </a:p>
        </p:txBody>
      </p:sp>
      <p:sp>
        <p:nvSpPr>
          <p:cNvPr id="4" name="Rectangle 3"/>
          <p:cNvSpPr/>
          <p:nvPr/>
        </p:nvSpPr>
        <p:spPr>
          <a:xfrm>
            <a:off x="468312" y="1215290"/>
            <a:ext cx="8345487" cy="523220"/>
          </a:xfrm>
          <a:prstGeom prst="rect">
            <a:avLst/>
          </a:prstGeom>
        </p:spPr>
        <p:txBody>
          <a:bodyPr wrap="square">
            <a:spAutoFit/>
          </a:bodyPr>
          <a:lstStyle/>
          <a:p>
            <a:r>
              <a:rPr lang="fr-FR" sz="2800" b="1"/>
              <a:t>Les groupes d’appartenance</a:t>
            </a:r>
          </a:p>
        </p:txBody>
      </p:sp>
    </p:spTree>
    <p:extLst>
      <p:ext uri="{BB962C8B-B14F-4D97-AF65-F5344CB8AC3E}">
        <p14:creationId xmlns:p14="http://schemas.microsoft.com/office/powerpoint/2010/main" val="2149727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a:t>Les fonctions du groupe de pairs</a:t>
            </a:r>
            <a:br>
              <a:rPr lang="fr-FR"/>
            </a:br>
            <a:r>
              <a:rPr lang="fr-FR"/>
              <a:t>(développement social et affectif)</a:t>
            </a:r>
          </a:p>
          <a:p>
            <a:endParaRPr lang="fr-FR"/>
          </a:p>
        </p:txBody>
      </p:sp>
      <p:sp>
        <p:nvSpPr>
          <p:cNvPr id="4" name="Rectangle 3"/>
          <p:cNvSpPr/>
          <p:nvPr/>
        </p:nvSpPr>
        <p:spPr>
          <a:xfrm>
            <a:off x="468312" y="1215290"/>
            <a:ext cx="8345487" cy="523220"/>
          </a:xfrm>
          <a:prstGeom prst="rect">
            <a:avLst/>
          </a:prstGeom>
        </p:spPr>
        <p:txBody>
          <a:bodyPr wrap="square">
            <a:spAutoFit/>
          </a:bodyPr>
          <a:lstStyle/>
          <a:p>
            <a:r>
              <a:rPr lang="fr-FR" sz="2800" b="1"/>
              <a:t>En Conclusion</a:t>
            </a:r>
          </a:p>
        </p:txBody>
      </p:sp>
      <p:sp>
        <p:nvSpPr>
          <p:cNvPr id="6" name="Espace réservé du contenu 2"/>
          <p:cNvSpPr txBox="1">
            <a:spLocks/>
          </p:cNvSpPr>
          <p:nvPr/>
        </p:nvSpPr>
        <p:spPr>
          <a:xfrm>
            <a:off x="468313" y="2009246"/>
            <a:ext cx="8229600" cy="45259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sz="2400">
                <a:latin typeface="Calibri" charset="0"/>
              </a:rPr>
              <a:t>L’adolescence s’inscrit dans une référence à un modèle socio(ethno)-culturel spécifique</a:t>
            </a:r>
          </a:p>
          <a:p>
            <a:pPr algn="just"/>
            <a:r>
              <a:rPr lang="fr-FR" sz="2400">
                <a:latin typeface="Calibri" charset="0"/>
              </a:rPr>
              <a:t>Elle est un moment fondateur du développement de la personne, au carrefour de l’enfance et de l’âge adulte, à la croisée de l’intime, du social et du cognitif</a:t>
            </a:r>
          </a:p>
          <a:p>
            <a:pPr algn="just"/>
            <a:r>
              <a:rPr lang="fr-FR" sz="2400">
                <a:latin typeface="Calibri" charset="0"/>
              </a:rPr>
              <a:t>L’adolescence est ce moment particulier qui inscrit résolument l’enfant dans la lignée généalogique tout en l’individuant définitivement*</a:t>
            </a:r>
          </a:p>
          <a:p>
            <a:pPr algn="just"/>
            <a:endParaRPr lang="fr-FR" sz="2400">
              <a:latin typeface="Calibri" charset="0"/>
            </a:endParaRPr>
          </a:p>
        </p:txBody>
      </p:sp>
    </p:spTree>
    <p:extLst>
      <p:ext uri="{BB962C8B-B14F-4D97-AF65-F5344CB8AC3E}">
        <p14:creationId xmlns:p14="http://schemas.microsoft.com/office/powerpoint/2010/main" val="337830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Bibliographie </a:t>
            </a:r>
          </a:p>
        </p:txBody>
      </p:sp>
      <p:sp>
        <p:nvSpPr>
          <p:cNvPr id="3" name="Espace réservé du texte 2"/>
          <p:cNvSpPr>
            <a:spLocks noGrp="1"/>
          </p:cNvSpPr>
          <p:nvPr>
            <p:ph type="body" sz="quarter" idx="11"/>
          </p:nvPr>
        </p:nvSpPr>
        <p:spPr>
          <a:xfrm>
            <a:off x="347133" y="1537261"/>
            <a:ext cx="8466667" cy="4430206"/>
          </a:xfrm>
        </p:spPr>
        <p:txBody>
          <a:bodyPr/>
          <a:lstStyle/>
          <a:p>
            <a:r>
              <a:rPr lang="fr-FR" dirty="0"/>
              <a:t>• Cloutier, R. (1996). </a:t>
            </a:r>
            <a:r>
              <a:rPr lang="fr-FR" i="1" dirty="0"/>
              <a:t>Psychologie de l’adolescence</a:t>
            </a:r>
            <a:r>
              <a:rPr lang="fr-FR" dirty="0"/>
              <a:t> (2</a:t>
            </a:r>
            <a:r>
              <a:rPr lang="fr-FR" baseline="30000" dirty="0"/>
              <a:t>e</a:t>
            </a:r>
            <a:r>
              <a:rPr lang="fr-FR" dirty="0"/>
              <a:t> édition). Montréal: Gaëtan Morin Editeur. </a:t>
            </a:r>
          </a:p>
          <a:p>
            <a:r>
              <a:rPr lang="fr-FR" dirty="0"/>
              <a:t>• Coslin, P.G. (2010). </a:t>
            </a:r>
            <a:r>
              <a:rPr lang="fr-FR" i="1" dirty="0"/>
              <a:t>Psychologie de l’adolescent</a:t>
            </a:r>
            <a:r>
              <a:rPr lang="fr-FR" dirty="0"/>
              <a:t> (3</a:t>
            </a:r>
            <a:r>
              <a:rPr lang="fr-FR" baseline="30000" dirty="0"/>
              <a:t>e</a:t>
            </a:r>
            <a:r>
              <a:rPr lang="fr-FR" dirty="0"/>
              <a:t> édition). Paris: A. Colin. </a:t>
            </a:r>
          </a:p>
          <a:p>
            <a:r>
              <a:rPr lang="fr-FR" dirty="0"/>
              <a:t>• Deleau, M. (Ed) (2006). </a:t>
            </a:r>
            <a:r>
              <a:rPr lang="fr-FR" i="1" dirty="0"/>
              <a:t>Psychologie du développemen</a:t>
            </a:r>
            <a:r>
              <a:rPr lang="fr-FR" dirty="0"/>
              <a:t>t. Rosny : Bréal. </a:t>
            </a:r>
          </a:p>
          <a:p>
            <a:r>
              <a:rPr lang="fr-FR" dirty="0"/>
              <a:t>• Lehalle, H., &amp; Mellier, D. (2002). </a:t>
            </a:r>
            <a:r>
              <a:rPr lang="fr-FR" i="1" dirty="0"/>
              <a:t>Psychologie du développement. Enfance et adolescence</a:t>
            </a:r>
            <a:r>
              <a:rPr lang="fr-FR" dirty="0"/>
              <a:t>. Paris : Dunod. </a:t>
            </a:r>
          </a:p>
          <a:p>
            <a:r>
              <a:rPr lang="fr-FR" dirty="0"/>
              <a:t>• Tourrette, C., &amp; Guidetti, M. (2012). </a:t>
            </a:r>
            <a:r>
              <a:rPr lang="fr-FR" i="1" dirty="0"/>
              <a:t>Introduction à la psychologie du développement. Du bébé à l’adolescent</a:t>
            </a:r>
            <a:r>
              <a:rPr lang="fr-FR" dirty="0"/>
              <a:t>. Paris : Armand Colin.</a:t>
            </a:r>
          </a:p>
        </p:txBody>
      </p:sp>
    </p:spTree>
    <p:extLst>
      <p:ext uri="{BB962C8B-B14F-4D97-AF65-F5344CB8AC3E}">
        <p14:creationId xmlns:p14="http://schemas.microsoft.com/office/powerpoint/2010/main" val="9903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Définitions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L’adolescence est considérée non pas comme une transformation psychobiologique mais comme un processus culturel et elle se définit comme la période d’insertion dans la vie sociale de l’adulte » (Margaret Mead, Anthropologue, 1928)</a:t>
            </a:r>
          </a:p>
        </p:txBody>
      </p:sp>
    </p:spTree>
    <p:extLst>
      <p:ext uri="{BB962C8B-B14F-4D97-AF65-F5344CB8AC3E}">
        <p14:creationId xmlns:p14="http://schemas.microsoft.com/office/powerpoint/2010/main" val="207473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Définitions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 L’adolescence engage dans une expérience, celle de vivre, dans un problème, celui d’exister » (Winnicott, Psychanalyste, 1962) </a:t>
            </a:r>
          </a:p>
          <a:p>
            <a:endParaRPr lang="fr-FR" dirty="0"/>
          </a:p>
          <a:p>
            <a:r>
              <a:rPr lang="fr-FR" dirty="0"/>
              <a:t>• « L’adolescence est le passage du statut social de l’enfant au statut social de l’adulte*. C'est-à-dire qu’elle variera en durée, en qualité, en signification, d’une civilisation à l’autre et pour une même société, d’une classe sociale à l’autre » (René Zazzo, Psychologue, 1970) </a:t>
            </a:r>
          </a:p>
        </p:txBody>
      </p:sp>
    </p:spTree>
    <p:extLst>
      <p:ext uri="{BB962C8B-B14F-4D97-AF65-F5344CB8AC3E}">
        <p14:creationId xmlns:p14="http://schemas.microsoft.com/office/powerpoint/2010/main" val="314169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Définitions</a:t>
            </a:r>
          </a:p>
        </p:txBody>
      </p:sp>
      <p:sp>
        <p:nvSpPr>
          <p:cNvPr id="3" name="Espace réservé du texte 2"/>
          <p:cNvSpPr>
            <a:spLocks noGrp="1"/>
          </p:cNvSpPr>
          <p:nvPr>
            <p:ph type="body" sz="quarter" idx="11"/>
          </p:nvPr>
        </p:nvSpPr>
        <p:spPr>
          <a:xfrm>
            <a:off x="347133" y="1474840"/>
            <a:ext cx="8466667" cy="5122810"/>
          </a:xfrm>
        </p:spPr>
        <p:txBody>
          <a:bodyPr/>
          <a:lstStyle/>
          <a:p>
            <a:r>
              <a:rPr lang="fr-FR" dirty="0"/>
              <a:t>• « Si le début de l’adolescence peut être défini par la puberté, c’est-à-dire par le niveau de développement biologique, son terme est d’ordre psychosocial* et, de ce fait, ne correspond à aucun âge fixe » (Zazzo, Psychologue, 1974)</a:t>
            </a:r>
          </a:p>
          <a:p>
            <a:endParaRPr lang="fr-FR" dirty="0"/>
          </a:p>
          <a:p>
            <a:r>
              <a:rPr lang="fr-FR" dirty="0"/>
              <a:t>• « L’adolescence est cette période de passage d’une rive à l’autre » (Dolto, Psychanalyste, 1988) </a:t>
            </a:r>
          </a:p>
          <a:p>
            <a:endParaRPr lang="fr-FR" dirty="0"/>
          </a:p>
          <a:p>
            <a:r>
              <a:rPr lang="fr-FR" dirty="0"/>
              <a:t>• Du Latin « adolescere » qui signifie « grandir vers » (Tourrette, Psychologue, 2012)</a:t>
            </a:r>
          </a:p>
        </p:txBody>
      </p:sp>
    </p:spTree>
    <p:extLst>
      <p:ext uri="{BB962C8B-B14F-4D97-AF65-F5344CB8AC3E}">
        <p14:creationId xmlns:p14="http://schemas.microsoft.com/office/powerpoint/2010/main" val="281250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Définitions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Croître vers (quoi ?)</a:t>
            </a:r>
          </a:p>
          <a:p>
            <a:r>
              <a:rPr lang="fr-FR" dirty="0"/>
              <a:t>• En train de grandir </a:t>
            </a:r>
          </a:p>
          <a:p>
            <a:r>
              <a:rPr lang="fr-FR" dirty="0"/>
              <a:t>• Période de transition entre l’enfance et l’âge adulte (début et fin ?)</a:t>
            </a:r>
          </a:p>
          <a:p>
            <a:r>
              <a:rPr lang="fr-FR" dirty="0"/>
              <a:t>• Période de remaniement physique et psychologique (= n’est pas forcément une crise) qui débute avec la puberté (fin ?)</a:t>
            </a:r>
          </a:p>
          <a:p>
            <a:endParaRPr lang="fr-FR" dirty="0"/>
          </a:p>
          <a:p>
            <a:r>
              <a:rPr lang="fr-FR" dirty="0"/>
              <a:t>=&gt; </a:t>
            </a:r>
            <a:r>
              <a:rPr lang="fr-FR" b="1" dirty="0"/>
              <a:t>Un entre-deux aux contours un peu flous</a:t>
            </a:r>
          </a:p>
        </p:txBody>
      </p:sp>
    </p:spTree>
    <p:extLst>
      <p:ext uri="{BB962C8B-B14F-4D97-AF65-F5344CB8AC3E}">
        <p14:creationId xmlns:p14="http://schemas.microsoft.com/office/powerpoint/2010/main" val="131308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Définitions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Que le processus adolescent se trouve </a:t>
            </a:r>
            <a:r>
              <a:rPr lang="fr-FR" b="1" dirty="0"/>
              <a:t>au carrefour</a:t>
            </a:r>
            <a:r>
              <a:rPr lang="fr-FR" dirty="0"/>
              <a:t> de facteurs biologiques, psychologiques, sociaux et culturels</a:t>
            </a:r>
          </a:p>
          <a:p>
            <a:endParaRPr lang="fr-FR" dirty="0"/>
          </a:p>
          <a:p>
            <a:r>
              <a:rPr lang="fr-FR" dirty="0"/>
              <a:t>• Qu’il s’agit par conséquent d’un </a:t>
            </a:r>
            <a:r>
              <a:rPr lang="fr-FR" i="1" dirty="0"/>
              <a:t>concept relatif</a:t>
            </a:r>
            <a:r>
              <a:rPr lang="fr-FR" dirty="0"/>
              <a:t> (l’adolescence ne s’agit pas – au sens de « se mettre en actes » – de la même manière selon que l’on vit en France ou, par exemple, en Malaisie)</a:t>
            </a:r>
          </a:p>
          <a:p>
            <a:endParaRPr lang="fr-FR" dirty="0"/>
          </a:p>
          <a:p>
            <a:r>
              <a:rPr lang="fr-FR" dirty="0"/>
              <a:t>• Que l’adolescence signe le </a:t>
            </a:r>
            <a:r>
              <a:rPr lang="fr-FR" b="1" dirty="0"/>
              <a:t>passage</a:t>
            </a:r>
            <a:r>
              <a:rPr lang="fr-FR" dirty="0"/>
              <a:t> d’un monde à l’autre : de l’enfance à l’âge adulte</a:t>
            </a:r>
          </a:p>
        </p:txBody>
      </p:sp>
      <p:sp>
        <p:nvSpPr>
          <p:cNvPr id="4" name="Rectangle 3"/>
          <p:cNvSpPr/>
          <p:nvPr/>
        </p:nvSpPr>
        <p:spPr>
          <a:xfrm>
            <a:off x="468312" y="1215290"/>
            <a:ext cx="8345487" cy="523220"/>
          </a:xfrm>
          <a:prstGeom prst="rect">
            <a:avLst/>
          </a:prstGeom>
        </p:spPr>
        <p:txBody>
          <a:bodyPr wrap="square">
            <a:spAutoFit/>
          </a:bodyPr>
          <a:lstStyle/>
          <a:p>
            <a:r>
              <a:rPr lang="fr-FR" sz="2800" b="1"/>
              <a:t>Que disent ces définitions ?</a:t>
            </a:r>
          </a:p>
        </p:txBody>
      </p:sp>
    </p:spTree>
    <p:extLst>
      <p:ext uri="{BB962C8B-B14F-4D97-AF65-F5344CB8AC3E}">
        <p14:creationId xmlns:p14="http://schemas.microsoft.com/office/powerpoint/2010/main" val="389405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chorCtr="0"/>
          <a:lstStyle/>
          <a:p>
            <a:r>
              <a:rPr lang="fr-FR"/>
              <a:t>Définitions</a:t>
            </a:r>
          </a:p>
        </p:txBody>
      </p:sp>
      <p:sp>
        <p:nvSpPr>
          <p:cNvPr id="3" name="Espace réservé du texte 2"/>
          <p:cNvSpPr>
            <a:spLocks noGrp="1"/>
          </p:cNvSpPr>
          <p:nvPr>
            <p:ph type="body" sz="quarter" idx="11"/>
          </p:nvPr>
        </p:nvSpPr>
        <p:spPr>
          <a:xfrm>
            <a:off x="347133" y="2091056"/>
            <a:ext cx="8466667" cy="4506593"/>
          </a:xfrm>
        </p:spPr>
        <p:txBody>
          <a:bodyPr/>
          <a:lstStyle/>
          <a:p>
            <a:r>
              <a:rPr lang="fr-FR" dirty="0"/>
              <a:t>• On observe, historiquement, une augmentation du clivage entre les générations depuis 1900 : scolarisation de plus en plus longue </a:t>
            </a:r>
          </a:p>
          <a:p>
            <a:endParaRPr lang="fr-FR" dirty="0"/>
          </a:p>
          <a:p>
            <a:r>
              <a:rPr lang="fr-FR" dirty="0"/>
              <a:t>• 2 évènements importants :</a:t>
            </a:r>
          </a:p>
          <a:p>
            <a:pPr marL="342900" indent="-342900">
              <a:buFontTx/>
              <a:buChar char="-"/>
            </a:pPr>
            <a:r>
              <a:rPr lang="fr-FR" dirty="0"/>
              <a:t>mouvements jeunes dans les années 1950-60 s’appuyant sur la musique et les produits de consommation =&gt; naissance d’une identité spécifique</a:t>
            </a:r>
          </a:p>
          <a:p>
            <a:pPr marL="342900" indent="-342900">
              <a:buFontTx/>
              <a:buChar char="-"/>
            </a:pPr>
            <a:r>
              <a:rPr lang="fr-FR" dirty="0"/>
              <a:t>passage de la majorité à 18 ans en 1974 =&gt; paradoxe entre indépendance sociale et dépendance familiale</a:t>
            </a:r>
          </a:p>
        </p:txBody>
      </p:sp>
      <p:sp>
        <p:nvSpPr>
          <p:cNvPr id="4" name="Rectangle 3"/>
          <p:cNvSpPr/>
          <p:nvPr/>
        </p:nvSpPr>
        <p:spPr>
          <a:xfrm>
            <a:off x="468312" y="1215290"/>
            <a:ext cx="8345487" cy="523220"/>
          </a:xfrm>
          <a:prstGeom prst="rect">
            <a:avLst/>
          </a:prstGeom>
        </p:spPr>
        <p:txBody>
          <a:bodyPr wrap="square">
            <a:spAutoFit/>
          </a:bodyPr>
          <a:lstStyle/>
          <a:p>
            <a:r>
              <a:rPr lang="fr-FR" sz="2800" b="1"/>
              <a:t>L’adolescence, phénomène récent</a:t>
            </a:r>
          </a:p>
        </p:txBody>
      </p:sp>
    </p:spTree>
    <p:extLst>
      <p:ext uri="{BB962C8B-B14F-4D97-AF65-F5344CB8AC3E}">
        <p14:creationId xmlns:p14="http://schemas.microsoft.com/office/powerpoint/2010/main" val="3251111433"/>
      </p:ext>
    </p:extLst>
  </p:cSld>
  <p:clrMapOvr>
    <a:masterClrMapping/>
  </p:clrMapOvr>
</p:sld>
</file>

<file path=ppt/theme/theme1.xml><?xml version="1.0" encoding="utf-8"?>
<a:theme xmlns:a="http://schemas.openxmlformats.org/drawingml/2006/main" name="KIT AVS_MODELE_VISAGE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KIT AVS_MODELE_VISAGE_3.thmx</Template>
  <TotalTime>756</TotalTime>
  <Words>2781</Words>
  <Application>Microsoft Office PowerPoint</Application>
  <PresentationFormat>Affichage à l'écran (4:3)</PresentationFormat>
  <Paragraphs>252</Paragraphs>
  <Slides>32</Slides>
  <Notes>30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KIT AVS_MODELE_VISAGE_3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INS HEA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Francois Caviglioli</dc:creator>
  <cp:lastModifiedBy>IA72 matériel adapté</cp:lastModifiedBy>
  <cp:revision>153</cp:revision>
  <dcterms:created xsi:type="dcterms:W3CDTF">2013-12-10T08:59:04Z</dcterms:created>
  <dcterms:modified xsi:type="dcterms:W3CDTF">2016-11-24T14:16:45Z</dcterms:modified>
</cp:coreProperties>
</file>