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906000" type="A4"/>
  <p:notesSz cx="6858000" cy="9144000"/>
  <p:defaultTextStyle>
    <a:defPPr>
      <a:defRPr lang="fr-FR"/>
    </a:defPPr>
    <a:lvl1pPr marL="0" algn="l" defTabSz="4789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40" algn="l" defTabSz="4789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79" algn="l" defTabSz="4789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819" algn="l" defTabSz="4789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758" algn="l" defTabSz="4789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698" algn="l" defTabSz="4789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637" algn="l" defTabSz="4789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576" algn="l" defTabSz="4789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516" algn="l" defTabSz="4789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008" autoAdjust="0"/>
    <p:restoredTop sz="94660"/>
  </p:normalViewPr>
  <p:slideViewPr>
    <p:cSldViewPr snapToObjects="1">
      <p:cViewPr>
        <p:scale>
          <a:sx n="100" d="100"/>
          <a:sy n="100" d="100"/>
        </p:scale>
        <p:origin x="-1456" y="-8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B2A69-F428-A443-9E31-31D5EE733731}" type="datetimeFigureOut">
              <a:rPr lang="fr-FR" smtClean="0"/>
              <a:pPr/>
              <a:t>3/04/16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360A5-12DC-2242-93E7-FF048D6D5EC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1" y="3077287"/>
            <a:ext cx="5829300" cy="212336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1" y="5613402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2"/>
            <a:ext cx="1543050" cy="845220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2"/>
            <a:ext cx="4514850" cy="845220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7"/>
            <a:ext cx="5829300" cy="19674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8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6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6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5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5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5"/>
            <a:ext cx="3028950" cy="653750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1" y="2311405"/>
            <a:ext cx="3028950" cy="653750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3/04/16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217387"/>
            <a:ext cx="3030141" cy="9241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1" y="2217387"/>
            <a:ext cx="3031331" cy="9241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3/04/16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3/04/16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3/04/16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2" y="394407"/>
            <a:ext cx="2256235" cy="167851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12"/>
            <a:ext cx="3833813" cy="845449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2" y="2072927"/>
            <a:ext cx="2256235" cy="6775980"/>
          </a:xfrm>
        </p:spPr>
        <p:txBody>
          <a:bodyPr/>
          <a:lstStyle>
            <a:lvl1pPr marL="0" indent="0">
              <a:buNone/>
              <a:defRPr sz="1500"/>
            </a:lvl1pPr>
            <a:lvl2pPr marL="478940" indent="0">
              <a:buNone/>
              <a:defRPr sz="1300"/>
            </a:lvl2pPr>
            <a:lvl3pPr marL="957879" indent="0">
              <a:buNone/>
              <a:defRPr sz="1000"/>
            </a:lvl3pPr>
            <a:lvl4pPr marL="1436819" indent="0">
              <a:buNone/>
              <a:defRPr sz="900"/>
            </a:lvl4pPr>
            <a:lvl5pPr marL="1915758" indent="0">
              <a:buNone/>
              <a:defRPr sz="900"/>
            </a:lvl5pPr>
            <a:lvl6pPr marL="2394698" indent="0">
              <a:buNone/>
              <a:defRPr sz="900"/>
            </a:lvl6pPr>
            <a:lvl7pPr marL="2873637" indent="0">
              <a:buNone/>
              <a:defRPr sz="900"/>
            </a:lvl7pPr>
            <a:lvl8pPr marL="3352576" indent="0">
              <a:buNone/>
              <a:defRPr sz="900"/>
            </a:lvl8pPr>
            <a:lvl9pPr marL="3831516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3/04/16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300"/>
            </a:lvl1pPr>
            <a:lvl2pPr marL="478940" indent="0">
              <a:buNone/>
              <a:defRPr sz="2900"/>
            </a:lvl2pPr>
            <a:lvl3pPr marL="957879" indent="0">
              <a:buNone/>
              <a:defRPr sz="2500"/>
            </a:lvl3pPr>
            <a:lvl4pPr marL="1436819" indent="0">
              <a:buNone/>
              <a:defRPr sz="2100"/>
            </a:lvl4pPr>
            <a:lvl5pPr marL="1915758" indent="0">
              <a:buNone/>
              <a:defRPr sz="2100"/>
            </a:lvl5pPr>
            <a:lvl6pPr marL="2394698" indent="0">
              <a:buNone/>
              <a:defRPr sz="2100"/>
            </a:lvl6pPr>
            <a:lvl7pPr marL="2873637" indent="0">
              <a:buNone/>
              <a:defRPr sz="2100"/>
            </a:lvl7pPr>
            <a:lvl8pPr marL="3352576" indent="0">
              <a:buNone/>
              <a:defRPr sz="2100"/>
            </a:lvl8pPr>
            <a:lvl9pPr marL="3831516" indent="0">
              <a:buNone/>
              <a:defRPr sz="2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500"/>
            </a:lvl1pPr>
            <a:lvl2pPr marL="478940" indent="0">
              <a:buNone/>
              <a:defRPr sz="1300"/>
            </a:lvl2pPr>
            <a:lvl3pPr marL="957879" indent="0">
              <a:buNone/>
              <a:defRPr sz="1000"/>
            </a:lvl3pPr>
            <a:lvl4pPr marL="1436819" indent="0">
              <a:buNone/>
              <a:defRPr sz="900"/>
            </a:lvl4pPr>
            <a:lvl5pPr marL="1915758" indent="0">
              <a:buNone/>
              <a:defRPr sz="900"/>
            </a:lvl5pPr>
            <a:lvl6pPr marL="2394698" indent="0">
              <a:buNone/>
              <a:defRPr sz="900"/>
            </a:lvl6pPr>
            <a:lvl7pPr marL="2873637" indent="0">
              <a:buNone/>
              <a:defRPr sz="900"/>
            </a:lvl7pPr>
            <a:lvl8pPr marL="3352576" indent="0">
              <a:buNone/>
              <a:defRPr sz="900"/>
            </a:lvl8pPr>
            <a:lvl9pPr marL="3831516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41CF-E947-1F48-90CC-A17261D4FDFD}" type="datetimeFigureOut">
              <a:rPr lang="fr-FR" smtClean="0"/>
              <a:pPr/>
              <a:t>3/04/16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C310-FC4D-1F4F-BD43-7341302EA8F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  <a:prstGeom prst="rect">
            <a:avLst/>
          </a:prstGeom>
        </p:spPr>
        <p:txBody>
          <a:bodyPr vert="horz" lIns="95788" tIns="47894" rIns="95788" bIns="4789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311405"/>
            <a:ext cx="6172200" cy="6537502"/>
          </a:xfrm>
          <a:prstGeom prst="rect">
            <a:avLst/>
          </a:prstGeom>
        </p:spPr>
        <p:txBody>
          <a:bodyPr vert="horz" lIns="95788" tIns="47894" rIns="95788" bIns="4789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1" y="9181401"/>
            <a:ext cx="1600200" cy="527403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41CF-E947-1F48-90CC-A17261D4FDFD}" type="datetimeFigureOut">
              <a:rPr lang="fr-FR" smtClean="0"/>
              <a:pPr/>
              <a:t>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1" y="9181401"/>
            <a:ext cx="2171700" cy="527403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1" y="9181401"/>
            <a:ext cx="1600200" cy="527403"/>
          </a:xfrm>
          <a:prstGeom prst="rect">
            <a:avLst/>
          </a:prstGeom>
        </p:spPr>
        <p:txBody>
          <a:bodyPr vert="horz" lIns="95788" tIns="47894" rIns="95788" bIns="478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BC310-FC4D-1F4F-BD43-7341302EA8F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894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204" indent="-359204" algn="l" defTabSz="478940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76" indent="-299337" algn="l" defTabSz="47894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349" indent="-239469" algn="l" defTabSz="47894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88" indent="-239469" algn="l" defTabSz="47894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228" indent="-239469" algn="l" defTabSz="478940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167" indent="-239469" algn="l" defTabSz="47894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107" indent="-239469" algn="l" defTabSz="47894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047" indent="-239469" algn="l" defTabSz="47894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986" indent="-239469" algn="l" defTabSz="47894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40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79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19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58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98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637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576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516" algn="l" defTabSz="4789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à coins arrondis 17"/>
          <p:cNvSpPr/>
          <p:nvPr/>
        </p:nvSpPr>
        <p:spPr>
          <a:xfrm>
            <a:off x="152400" y="930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152400" y="261511"/>
          <a:ext cx="6660002" cy="2135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1524000"/>
                <a:gridCol w="1783202"/>
              </a:tblGrid>
              <a:tr h="652889">
                <a:tc gridSpan="10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Reconnaître les lettres de l’alphabet et connaître les correspondances entre les trois manières de les écrire : cursive, script, capitales d’imprimerie. Copier à l’aide d’un clavier.</a:t>
                      </a:r>
                    </a:p>
                    <a:p>
                      <a:pPr algn="l"/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endParaRPr lang="fr-FR" sz="1000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63157">
                <a:tc gridSpan="8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Connaître le nom des lettres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l’alphabet d’association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Utiliser </a:t>
                      </a:r>
                      <a:r>
                        <a:rPr lang="fr-FR" sz="800" dirty="0" err="1" smtClean="0">
                          <a:latin typeface="Script Ecole 2"/>
                          <a:cs typeface="Script Ecole 2"/>
                        </a:rPr>
                        <a:t>Photimot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 pour écrire des mots à l’aide d’un clavier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633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D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E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F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H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633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K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L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N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6633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Q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R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S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T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U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V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W X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Y Z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Image 19" descr="alphabet_association.jpg"/>
          <p:cNvPicPr>
            <a:picLocks noChangeAspect="1"/>
          </p:cNvPicPr>
          <p:nvPr/>
        </p:nvPicPr>
        <p:blipFill>
          <a:blip r:embed="rId2"/>
          <a:srcRect l="44167"/>
          <a:stretch>
            <a:fillRect/>
          </a:stretch>
        </p:blipFill>
        <p:spPr>
          <a:xfrm>
            <a:off x="3695233" y="1447800"/>
            <a:ext cx="1181566" cy="720000"/>
          </a:xfrm>
          <a:prstGeom prst="rect">
            <a:avLst/>
          </a:prstGeom>
        </p:spPr>
      </p:pic>
      <p:pic>
        <p:nvPicPr>
          <p:cNvPr id="21" name="Image 20" descr="Capture d’écran 2016-01-02 à 16.32.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99" y="1447800"/>
            <a:ext cx="1140000" cy="720000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152400" y="25908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152400" y="2759311"/>
          <a:ext cx="6660002" cy="2135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1524000"/>
                <a:gridCol w="1783202"/>
              </a:tblGrid>
              <a:tr h="652889">
                <a:tc gridSpan="10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Reconnaître les lettres de l’alphabet et connaître les correspondances entre les trois manières de les écrire : cursive, script, capitales d’imprimerie. Copier à l’aide d’un clavier.</a:t>
                      </a:r>
                    </a:p>
                    <a:p>
                      <a:pPr algn="l"/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endParaRPr lang="fr-FR" sz="1000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63157">
                <a:tc gridSpan="8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Connaître le nom des lettres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l’alphabet d’association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Utiliser </a:t>
                      </a:r>
                      <a:r>
                        <a:rPr lang="fr-FR" sz="800" dirty="0" err="1" smtClean="0">
                          <a:latin typeface="Script Ecole 2"/>
                          <a:cs typeface="Script Ecole 2"/>
                        </a:rPr>
                        <a:t>Photimot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 pour écrire des mots à l’aide d’un clavier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633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D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E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F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H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633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K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L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N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6633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Q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R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S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T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U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V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W X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Y Z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Image 23" descr="alphabet_association.jpg"/>
          <p:cNvPicPr>
            <a:picLocks noChangeAspect="1"/>
          </p:cNvPicPr>
          <p:nvPr/>
        </p:nvPicPr>
        <p:blipFill>
          <a:blip r:embed="rId2"/>
          <a:srcRect l="44167"/>
          <a:stretch>
            <a:fillRect/>
          </a:stretch>
        </p:blipFill>
        <p:spPr>
          <a:xfrm>
            <a:off x="3695233" y="3945600"/>
            <a:ext cx="1181566" cy="720000"/>
          </a:xfrm>
          <a:prstGeom prst="rect">
            <a:avLst/>
          </a:prstGeom>
        </p:spPr>
      </p:pic>
      <p:pic>
        <p:nvPicPr>
          <p:cNvPr id="25" name="Image 24" descr="Capture d’écran 2016-01-02 à 16.32.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99" y="3945600"/>
            <a:ext cx="1140000" cy="720000"/>
          </a:xfrm>
          <a:prstGeom prst="rect">
            <a:avLst/>
          </a:prstGeom>
        </p:spPr>
      </p:pic>
      <p:sp>
        <p:nvSpPr>
          <p:cNvPr id="26" name="Rectangle à coins arrondis 25"/>
          <p:cNvSpPr/>
          <p:nvPr/>
        </p:nvSpPr>
        <p:spPr>
          <a:xfrm>
            <a:off x="152400" y="49866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27" name="Tableau 26"/>
          <p:cNvGraphicFramePr>
            <a:graphicFrameLocks noGrp="1"/>
          </p:cNvGraphicFramePr>
          <p:nvPr/>
        </p:nvGraphicFramePr>
        <p:xfrm>
          <a:off x="152400" y="5155111"/>
          <a:ext cx="6660002" cy="2135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1524000"/>
                <a:gridCol w="1783202"/>
              </a:tblGrid>
              <a:tr h="652889">
                <a:tc gridSpan="10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Reconnaître les lettres de l’alphabet et connaître les correspondances entre les trois manières de les écrire : cursive, script, capitales d’imprimerie. Copier à l’aide d’un clavier.</a:t>
                      </a:r>
                    </a:p>
                    <a:p>
                      <a:pPr algn="l"/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endParaRPr lang="fr-FR" sz="1000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63157">
                <a:tc gridSpan="8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Connaître le nom des lettres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l’alphabet d’association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Utiliser </a:t>
                      </a:r>
                      <a:r>
                        <a:rPr lang="fr-FR" sz="800" dirty="0" err="1" smtClean="0">
                          <a:latin typeface="Script Ecole 2"/>
                          <a:cs typeface="Script Ecole 2"/>
                        </a:rPr>
                        <a:t>Photimot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 pour écrire des mots à l’aide d’un clavier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633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D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E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F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H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633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K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L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N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6633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Q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R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S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T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U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V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W X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Y Z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" name="Image 33" descr="alphabet_association.jpg"/>
          <p:cNvPicPr>
            <a:picLocks noChangeAspect="1"/>
          </p:cNvPicPr>
          <p:nvPr/>
        </p:nvPicPr>
        <p:blipFill>
          <a:blip r:embed="rId2"/>
          <a:srcRect l="44167"/>
          <a:stretch>
            <a:fillRect/>
          </a:stretch>
        </p:blipFill>
        <p:spPr>
          <a:xfrm>
            <a:off x="3695233" y="6341400"/>
            <a:ext cx="1181566" cy="720000"/>
          </a:xfrm>
          <a:prstGeom prst="rect">
            <a:avLst/>
          </a:prstGeom>
        </p:spPr>
      </p:pic>
      <p:pic>
        <p:nvPicPr>
          <p:cNvPr id="35" name="Image 34" descr="Capture d’écran 2016-01-02 à 16.32.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99" y="6341400"/>
            <a:ext cx="1140000" cy="720000"/>
          </a:xfrm>
          <a:prstGeom prst="rect">
            <a:avLst/>
          </a:prstGeom>
        </p:spPr>
      </p:pic>
      <p:sp>
        <p:nvSpPr>
          <p:cNvPr id="36" name="Rectangle à coins arrondis 35"/>
          <p:cNvSpPr/>
          <p:nvPr/>
        </p:nvSpPr>
        <p:spPr>
          <a:xfrm>
            <a:off x="152400" y="74844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37" name="Tableau 36"/>
          <p:cNvGraphicFramePr>
            <a:graphicFrameLocks noGrp="1"/>
          </p:cNvGraphicFramePr>
          <p:nvPr/>
        </p:nvGraphicFramePr>
        <p:xfrm>
          <a:off x="152400" y="7652911"/>
          <a:ext cx="6660002" cy="2135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1524000"/>
                <a:gridCol w="1783202"/>
              </a:tblGrid>
              <a:tr h="652889">
                <a:tc gridSpan="10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Reconnaître les lettres de l’alphabet et connaître les correspondances entre les trois manières de les écrire : cursive, script, capitales d’imprimerie. Copier à l’aide d’un clavier.</a:t>
                      </a:r>
                    </a:p>
                    <a:p>
                      <a:pPr algn="l"/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endParaRPr lang="fr-FR" sz="1000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63157">
                <a:tc gridSpan="8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Connaître le nom des lettres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l’alphabet d’association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Utiliser </a:t>
                      </a:r>
                      <a:r>
                        <a:rPr lang="fr-FR" sz="800" dirty="0" err="1" smtClean="0">
                          <a:latin typeface="Script Ecole 2"/>
                          <a:cs typeface="Script Ecole 2"/>
                        </a:rPr>
                        <a:t>Photimot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 pour écrire des mots à l’aide d’un clavier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633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A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B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C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D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E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F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G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H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633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I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J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K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L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M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N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O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P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6633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Q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R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S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T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U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V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W X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>
                          <a:latin typeface="Script Ecole 2"/>
                          <a:cs typeface="Script Ecole 2"/>
                        </a:rPr>
                        <a:t>Y Z</a:t>
                      </a:r>
                      <a:endParaRPr lang="fr-FR" sz="900" b="1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8" name="Image 37" descr="alphabet_association.jpg"/>
          <p:cNvPicPr>
            <a:picLocks noChangeAspect="1"/>
          </p:cNvPicPr>
          <p:nvPr/>
        </p:nvPicPr>
        <p:blipFill>
          <a:blip r:embed="rId2"/>
          <a:srcRect l="44167"/>
          <a:stretch>
            <a:fillRect/>
          </a:stretch>
        </p:blipFill>
        <p:spPr>
          <a:xfrm>
            <a:off x="3695233" y="8839200"/>
            <a:ext cx="1181566" cy="720000"/>
          </a:xfrm>
          <a:prstGeom prst="rect">
            <a:avLst/>
          </a:prstGeom>
        </p:spPr>
      </p:pic>
      <p:pic>
        <p:nvPicPr>
          <p:cNvPr id="39" name="Image 38" descr="Capture d’écran 2016-01-02 à 16.32.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99" y="8839200"/>
            <a:ext cx="1140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121797" y="152400"/>
          <a:ext cx="6538204" cy="21739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4551"/>
                <a:gridCol w="1634551"/>
                <a:gridCol w="1634551"/>
                <a:gridCol w="1634551"/>
              </a:tblGrid>
              <a:tr h="676554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Écrire son prénom en écriture cursive, sans modèle.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endParaRPr lang="fr-FR" sz="800" b="1" kern="1200" dirty="0" smtClean="0">
                        <a:solidFill>
                          <a:srgbClr val="7F7F7F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1" kern="1200" dirty="0" smtClean="0">
                        <a:solidFill>
                          <a:srgbClr val="7F7F7F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019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son prénom en script majuscule avec modèle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son prénom en script majuscule sans modèle</a:t>
                      </a: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son prénom en cursive avec modèle</a:t>
                      </a: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son prénom en cursive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sans modèle</a:t>
                      </a: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0160">
                <a:tc>
                  <a:txBody>
                    <a:bodyPr/>
                    <a:lstStyle/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9" name="Rectangle à coins arrondis 18"/>
          <p:cNvSpPr/>
          <p:nvPr/>
        </p:nvSpPr>
        <p:spPr>
          <a:xfrm>
            <a:off x="76200" y="152739"/>
            <a:ext cx="6660000" cy="2165394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121797" y="2438400"/>
          <a:ext cx="6538204" cy="21739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4551"/>
                <a:gridCol w="1634551"/>
                <a:gridCol w="1634551"/>
                <a:gridCol w="1634551"/>
              </a:tblGrid>
              <a:tr h="676554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Écrire son prénom en écriture cursive, sans modèle.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endParaRPr lang="fr-FR" sz="800" b="1" kern="1200" dirty="0" smtClean="0">
                        <a:solidFill>
                          <a:srgbClr val="7F7F7F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1" kern="1200" dirty="0" smtClean="0">
                        <a:solidFill>
                          <a:srgbClr val="7F7F7F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019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son prénom en script majuscule avec modèle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son prénom en script majuscule sans modèle</a:t>
                      </a: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son prénom en cursive avec modèle</a:t>
                      </a: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son prénom en cursive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sans modèle</a:t>
                      </a: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0160">
                <a:tc>
                  <a:txBody>
                    <a:bodyPr/>
                    <a:lstStyle/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1" name="Rectangle à coins arrondis 20"/>
          <p:cNvSpPr/>
          <p:nvPr/>
        </p:nvSpPr>
        <p:spPr>
          <a:xfrm>
            <a:off x="76200" y="2438739"/>
            <a:ext cx="6660000" cy="2165394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121797" y="4768467"/>
          <a:ext cx="6538204" cy="21739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4551"/>
                <a:gridCol w="1634551"/>
                <a:gridCol w="1634551"/>
                <a:gridCol w="1634551"/>
              </a:tblGrid>
              <a:tr h="676554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Écrire son prénom en écriture cursive, sans modèle.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endParaRPr lang="fr-FR" sz="800" b="1" kern="1200" dirty="0" smtClean="0">
                        <a:solidFill>
                          <a:srgbClr val="7F7F7F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1" kern="1200" dirty="0" smtClean="0">
                        <a:solidFill>
                          <a:srgbClr val="7F7F7F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019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son prénom en script majuscule avec modèle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son prénom en script majuscule sans modèle</a:t>
                      </a: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son prénom en cursive avec modèle</a:t>
                      </a: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son prénom en cursive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sans modèle</a:t>
                      </a: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0160">
                <a:tc>
                  <a:txBody>
                    <a:bodyPr/>
                    <a:lstStyle/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" name="Rectangle à coins arrondis 22"/>
          <p:cNvSpPr/>
          <p:nvPr/>
        </p:nvSpPr>
        <p:spPr>
          <a:xfrm>
            <a:off x="76200" y="4768806"/>
            <a:ext cx="6660000" cy="2165394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24" name="Tableau 23"/>
          <p:cNvGraphicFramePr>
            <a:graphicFrameLocks noGrp="1"/>
          </p:cNvGraphicFramePr>
          <p:nvPr/>
        </p:nvGraphicFramePr>
        <p:xfrm>
          <a:off x="121797" y="7054467"/>
          <a:ext cx="6538204" cy="21739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4551"/>
                <a:gridCol w="1634551"/>
                <a:gridCol w="1634551"/>
                <a:gridCol w="1634551"/>
              </a:tblGrid>
              <a:tr h="676554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Écrire son prénom en écriture cursive, sans modèle.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endParaRPr lang="fr-FR" sz="800" b="1" kern="1200" dirty="0" smtClean="0">
                        <a:solidFill>
                          <a:srgbClr val="7F7F7F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1" kern="1200" dirty="0" smtClean="0">
                        <a:solidFill>
                          <a:srgbClr val="7F7F7F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019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son prénom en script majuscule avec modèle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son prénom en script majuscule sans modèle</a:t>
                      </a: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son prénom en cursive avec modèle</a:t>
                      </a: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son prénom en cursive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sans modèle</a:t>
                      </a: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0160">
                <a:tc>
                  <a:txBody>
                    <a:bodyPr/>
                    <a:lstStyle/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Rectangle à coins arrondis 24"/>
          <p:cNvSpPr/>
          <p:nvPr/>
        </p:nvSpPr>
        <p:spPr>
          <a:xfrm>
            <a:off x="76200" y="7054806"/>
            <a:ext cx="6660000" cy="2165394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76200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76200" y="90804"/>
          <a:ext cx="6660000" cy="2366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5000"/>
                <a:gridCol w="416250"/>
                <a:gridCol w="138750"/>
                <a:gridCol w="277500"/>
                <a:gridCol w="277500"/>
                <a:gridCol w="138750"/>
                <a:gridCol w="416250"/>
                <a:gridCol w="333000"/>
                <a:gridCol w="333000"/>
                <a:gridCol w="999000"/>
                <a:gridCol w="1665000"/>
              </a:tblGrid>
              <a:tr h="609599">
                <a:tc gridSpan="11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Écrire seul un mot en utilisant des lettres ou groupes de lettres empruntés aux mots connus. Discriminer des sons : 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syllabes,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sons-voyelles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 ; quelques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sons-consonnes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fr-FR" sz="8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l"/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endParaRPr lang="fr-FR" sz="1000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86756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des mots simples : mots phonétiques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: 1</a:t>
                      </a:r>
                      <a:r>
                        <a:rPr lang="fr-FR" sz="800" baseline="30000" dirty="0" smtClean="0">
                          <a:latin typeface="Script Ecole 2"/>
                          <a:cs typeface="Script Ecole 2"/>
                        </a:rPr>
                        <a:t>ère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boîte d’objet/les billets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mots à écrire (mots avec sons simples</a:t>
                      </a:r>
                      <a:r>
                        <a:rPr lang="fr-FR" sz="800" b="1" baseline="0" dirty="0" smtClean="0">
                          <a:solidFill>
                            <a:schemeClr val="accent3"/>
                          </a:solidFill>
                          <a:latin typeface="Script Ecole 2"/>
                          <a:cs typeface="Script Ecole 2"/>
                        </a:rPr>
                        <a:t>) série verte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avec l’alphabet mobile</a:t>
                      </a: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mots à écrire (lettres rares) </a:t>
                      </a:r>
                      <a:r>
                        <a:rPr lang="fr-FR" sz="800" b="1" baseline="0" dirty="0" smtClean="0">
                          <a:solidFill>
                            <a:schemeClr val="accent4"/>
                          </a:solidFill>
                          <a:latin typeface="Script Ecole 2"/>
                          <a:cs typeface="Script Ecole 2"/>
                        </a:rPr>
                        <a:t>série violette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avec l’alphabet mobile</a:t>
                      </a: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Découvrir le principe des phonèmes complexes : la 2</a:t>
                      </a:r>
                      <a:r>
                        <a:rPr lang="fr-FR" sz="800" baseline="30000" dirty="0" smtClean="0">
                          <a:latin typeface="Script Ecole 2"/>
                          <a:cs typeface="Script Ecole 2"/>
                        </a:rPr>
                        <a:t>ème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 boîte à objet</a:t>
                      </a: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796">
                <a:tc rowSpan="3">
                  <a:txBody>
                    <a:bodyPr/>
                    <a:lstStyle/>
                    <a:p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7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17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9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10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11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" name="Image 24" descr="B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799" y="1485986"/>
            <a:ext cx="1008000" cy="720000"/>
          </a:xfrm>
          <a:prstGeom prst="rect">
            <a:avLst/>
          </a:prstGeom>
        </p:spPr>
      </p:pic>
      <p:pic>
        <p:nvPicPr>
          <p:cNvPr id="26" name="Image 25" descr="B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485986"/>
            <a:ext cx="1008000" cy="72000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">
            <a:lum bright="15000"/>
          </a:blip>
          <a:stretch>
            <a:fillRect/>
          </a:stretch>
        </p:blipFill>
        <p:spPr>
          <a:xfrm>
            <a:off x="4144485" y="1296357"/>
            <a:ext cx="808515" cy="906556"/>
          </a:xfrm>
          <a:prstGeom prst="rect">
            <a:avLst/>
          </a:prstGeom>
        </p:spPr>
      </p:pic>
      <p:sp>
        <p:nvSpPr>
          <p:cNvPr id="43" name="Rectangle à coins arrondis 42"/>
          <p:cNvSpPr/>
          <p:nvPr/>
        </p:nvSpPr>
        <p:spPr>
          <a:xfrm>
            <a:off x="76200" y="25146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44" name="Tableau 43"/>
          <p:cNvGraphicFramePr>
            <a:graphicFrameLocks noGrp="1"/>
          </p:cNvGraphicFramePr>
          <p:nvPr/>
        </p:nvGraphicFramePr>
        <p:xfrm>
          <a:off x="76200" y="2529204"/>
          <a:ext cx="6660000" cy="2366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5000"/>
                <a:gridCol w="416250"/>
                <a:gridCol w="138750"/>
                <a:gridCol w="277500"/>
                <a:gridCol w="277500"/>
                <a:gridCol w="138750"/>
                <a:gridCol w="416250"/>
                <a:gridCol w="333000"/>
                <a:gridCol w="333000"/>
                <a:gridCol w="999000"/>
                <a:gridCol w="1665000"/>
              </a:tblGrid>
              <a:tr h="609599">
                <a:tc gridSpan="11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Écrire seul un mot en utilisant des lettres ou groupes de lettres empruntés aux mots connus. Discriminer des sons : 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syllabes,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sons-voyelles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 ; quelques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sons-consonnes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fr-FR" sz="8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l"/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endParaRPr lang="fr-FR" sz="1000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86756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des mots simples : mots phonétiques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: 1</a:t>
                      </a:r>
                      <a:r>
                        <a:rPr lang="fr-FR" sz="800" baseline="30000" dirty="0" smtClean="0">
                          <a:latin typeface="Script Ecole 2"/>
                          <a:cs typeface="Script Ecole 2"/>
                        </a:rPr>
                        <a:t>ère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boîte d’objet/les billets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mots à écrire (mots avec sons simples</a:t>
                      </a:r>
                      <a:r>
                        <a:rPr lang="fr-FR" sz="800" b="1" baseline="0" dirty="0" smtClean="0">
                          <a:solidFill>
                            <a:schemeClr val="accent3"/>
                          </a:solidFill>
                          <a:latin typeface="Script Ecole 2"/>
                          <a:cs typeface="Script Ecole 2"/>
                        </a:rPr>
                        <a:t>) série verte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avec l’alphabet mobile</a:t>
                      </a: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mots à écrire (lettres rares) </a:t>
                      </a:r>
                      <a:r>
                        <a:rPr lang="fr-FR" sz="800" b="1" baseline="0" dirty="0" smtClean="0">
                          <a:solidFill>
                            <a:schemeClr val="accent4"/>
                          </a:solidFill>
                          <a:latin typeface="Script Ecole 2"/>
                          <a:cs typeface="Script Ecole 2"/>
                        </a:rPr>
                        <a:t>série violette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avec l’alphabet mobile</a:t>
                      </a: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Découvrir le principe des phonèmes complexes : la 2</a:t>
                      </a:r>
                      <a:r>
                        <a:rPr lang="fr-FR" sz="800" baseline="30000" dirty="0" smtClean="0">
                          <a:latin typeface="Script Ecole 2"/>
                          <a:cs typeface="Script Ecole 2"/>
                        </a:rPr>
                        <a:t>ème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 boîte à objet</a:t>
                      </a: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796">
                <a:tc rowSpan="3">
                  <a:txBody>
                    <a:bodyPr/>
                    <a:lstStyle/>
                    <a:p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7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17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9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10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11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" name="Image 44" descr="B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799" y="3924386"/>
            <a:ext cx="1008000" cy="720000"/>
          </a:xfrm>
          <a:prstGeom prst="rect">
            <a:avLst/>
          </a:prstGeom>
        </p:spPr>
      </p:pic>
      <p:pic>
        <p:nvPicPr>
          <p:cNvPr id="46" name="Image 45" descr="B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3924386"/>
            <a:ext cx="1008000" cy="720000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">
            <a:lum bright="15000"/>
          </a:blip>
          <a:stretch>
            <a:fillRect/>
          </a:stretch>
        </p:blipFill>
        <p:spPr>
          <a:xfrm>
            <a:off x="4144485" y="3734757"/>
            <a:ext cx="808515" cy="906556"/>
          </a:xfrm>
          <a:prstGeom prst="rect">
            <a:avLst/>
          </a:prstGeom>
        </p:spPr>
      </p:pic>
      <p:sp>
        <p:nvSpPr>
          <p:cNvPr id="48" name="Rectangle à coins arrondis 47"/>
          <p:cNvSpPr/>
          <p:nvPr/>
        </p:nvSpPr>
        <p:spPr>
          <a:xfrm>
            <a:off x="76200" y="50460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49" name="Tableau 48"/>
          <p:cNvGraphicFramePr>
            <a:graphicFrameLocks noGrp="1"/>
          </p:cNvGraphicFramePr>
          <p:nvPr/>
        </p:nvGraphicFramePr>
        <p:xfrm>
          <a:off x="76200" y="5060604"/>
          <a:ext cx="6660000" cy="2366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5000"/>
                <a:gridCol w="416250"/>
                <a:gridCol w="138750"/>
                <a:gridCol w="277500"/>
                <a:gridCol w="277500"/>
                <a:gridCol w="138750"/>
                <a:gridCol w="416250"/>
                <a:gridCol w="333000"/>
                <a:gridCol w="333000"/>
                <a:gridCol w="999000"/>
                <a:gridCol w="1665000"/>
              </a:tblGrid>
              <a:tr h="609599">
                <a:tc gridSpan="11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Écrire seul un mot en utilisant des lettres ou groupes de lettres empruntés aux mots connus. Discriminer des sons : 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syllabes,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sons-voyelles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 ; quelques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sons-consonnes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fr-FR" sz="8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l"/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endParaRPr lang="fr-FR" sz="1000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86756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des mots simples : mots phonétiques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: 1</a:t>
                      </a:r>
                      <a:r>
                        <a:rPr lang="fr-FR" sz="800" baseline="30000" dirty="0" smtClean="0">
                          <a:latin typeface="Script Ecole 2"/>
                          <a:cs typeface="Script Ecole 2"/>
                        </a:rPr>
                        <a:t>ère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boîte d’objet/les billets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mots à écrire (mots avec sons simples</a:t>
                      </a:r>
                      <a:r>
                        <a:rPr lang="fr-FR" sz="800" b="1" baseline="0" dirty="0" smtClean="0">
                          <a:solidFill>
                            <a:schemeClr val="accent3"/>
                          </a:solidFill>
                          <a:latin typeface="Script Ecole 2"/>
                          <a:cs typeface="Script Ecole 2"/>
                        </a:rPr>
                        <a:t>) série verte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avec l’alphabet mobile</a:t>
                      </a: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mots à écrire (lettres rares) </a:t>
                      </a:r>
                      <a:r>
                        <a:rPr lang="fr-FR" sz="800" b="1" baseline="0" dirty="0" smtClean="0">
                          <a:solidFill>
                            <a:schemeClr val="accent4"/>
                          </a:solidFill>
                          <a:latin typeface="Script Ecole 2"/>
                          <a:cs typeface="Script Ecole 2"/>
                        </a:rPr>
                        <a:t>série violette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avec l’alphabet mobile</a:t>
                      </a: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Découvrir le principe des phonèmes complexes : la 2</a:t>
                      </a:r>
                      <a:r>
                        <a:rPr lang="fr-FR" sz="800" baseline="30000" dirty="0" smtClean="0">
                          <a:latin typeface="Script Ecole 2"/>
                          <a:cs typeface="Script Ecole 2"/>
                        </a:rPr>
                        <a:t>ème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 boîte à objet</a:t>
                      </a: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796">
                <a:tc rowSpan="3">
                  <a:txBody>
                    <a:bodyPr/>
                    <a:lstStyle/>
                    <a:p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7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17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9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10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11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0" name="Image 49" descr="B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799" y="6455786"/>
            <a:ext cx="1008000" cy="720000"/>
          </a:xfrm>
          <a:prstGeom prst="rect">
            <a:avLst/>
          </a:prstGeom>
        </p:spPr>
      </p:pic>
      <p:pic>
        <p:nvPicPr>
          <p:cNvPr id="51" name="Image 50" descr="B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6455786"/>
            <a:ext cx="1008000" cy="72000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>
            <a:lum bright="15000"/>
          </a:blip>
          <a:stretch>
            <a:fillRect/>
          </a:stretch>
        </p:blipFill>
        <p:spPr>
          <a:xfrm>
            <a:off x="4144485" y="6266157"/>
            <a:ext cx="808515" cy="906556"/>
          </a:xfrm>
          <a:prstGeom prst="rect">
            <a:avLst/>
          </a:prstGeom>
        </p:spPr>
      </p:pic>
      <p:sp>
        <p:nvSpPr>
          <p:cNvPr id="53" name="Rectangle à coins arrondis 52"/>
          <p:cNvSpPr/>
          <p:nvPr/>
        </p:nvSpPr>
        <p:spPr>
          <a:xfrm>
            <a:off x="76200" y="74844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54" name="Tableau 53"/>
          <p:cNvGraphicFramePr>
            <a:graphicFrameLocks noGrp="1"/>
          </p:cNvGraphicFramePr>
          <p:nvPr/>
        </p:nvGraphicFramePr>
        <p:xfrm>
          <a:off x="76200" y="7499004"/>
          <a:ext cx="6660000" cy="2366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5000"/>
                <a:gridCol w="416250"/>
                <a:gridCol w="138750"/>
                <a:gridCol w="277500"/>
                <a:gridCol w="277500"/>
                <a:gridCol w="138750"/>
                <a:gridCol w="416250"/>
                <a:gridCol w="333000"/>
                <a:gridCol w="333000"/>
                <a:gridCol w="999000"/>
                <a:gridCol w="1665000"/>
              </a:tblGrid>
              <a:tr h="609599">
                <a:tc gridSpan="11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Écrire seul un mot en utilisant des lettres ou groupes de lettres empruntés aux mots connus. Discriminer des sons : 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syllabes,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sons-voyelles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 ; quelques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sons-consonnes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fr-FR" sz="8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l"/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endParaRPr lang="fr-FR" sz="1000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86756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des mots simples : mots phonétiques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: 1</a:t>
                      </a:r>
                      <a:r>
                        <a:rPr lang="fr-FR" sz="800" baseline="30000" dirty="0" smtClean="0">
                          <a:latin typeface="Script Ecole 2"/>
                          <a:cs typeface="Script Ecole 2"/>
                        </a:rPr>
                        <a:t>ère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boîte d’objet/les billets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mots à écrire (mots avec sons simples</a:t>
                      </a:r>
                      <a:r>
                        <a:rPr lang="fr-FR" sz="800" b="1" baseline="0" dirty="0" smtClean="0">
                          <a:solidFill>
                            <a:schemeClr val="accent3"/>
                          </a:solidFill>
                          <a:latin typeface="Script Ecole 2"/>
                          <a:cs typeface="Script Ecole 2"/>
                        </a:rPr>
                        <a:t>) série verte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avec l’alphabet mobile</a:t>
                      </a: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Réaliser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mots à écrire (lettres rares) </a:t>
                      </a:r>
                      <a:r>
                        <a:rPr lang="fr-FR" sz="800" b="1" baseline="0" dirty="0" smtClean="0">
                          <a:solidFill>
                            <a:schemeClr val="accent4"/>
                          </a:solidFill>
                          <a:latin typeface="Script Ecole 2"/>
                          <a:cs typeface="Script Ecole 2"/>
                        </a:rPr>
                        <a:t>série violette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avec l’alphabet mobile</a:t>
                      </a: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Découvrir le principe des phonèmes complexes : la 2</a:t>
                      </a:r>
                      <a:r>
                        <a:rPr lang="fr-FR" sz="800" baseline="30000" dirty="0" smtClean="0">
                          <a:latin typeface="Script Ecole 2"/>
                          <a:cs typeface="Script Ecole 2"/>
                        </a:rPr>
                        <a:t>ème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 boîte à objet</a:t>
                      </a: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796">
                <a:tc rowSpan="3">
                  <a:txBody>
                    <a:bodyPr/>
                    <a:lstStyle/>
                    <a:p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7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17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9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10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11</a:t>
                      </a:r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5" name="Image 54" descr="B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799" y="8894186"/>
            <a:ext cx="1008000" cy="720000"/>
          </a:xfrm>
          <a:prstGeom prst="rect">
            <a:avLst/>
          </a:prstGeom>
        </p:spPr>
      </p:pic>
      <p:pic>
        <p:nvPicPr>
          <p:cNvPr id="56" name="Image 55" descr="B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8894186"/>
            <a:ext cx="1008000" cy="72000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">
            <a:lum bright="15000"/>
          </a:blip>
          <a:stretch>
            <a:fillRect/>
          </a:stretch>
        </p:blipFill>
        <p:spPr>
          <a:xfrm>
            <a:off x="4144485" y="8704557"/>
            <a:ext cx="808515" cy="906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52402" y="129807"/>
          <a:ext cx="6619334" cy="25410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749"/>
                <a:gridCol w="442750"/>
                <a:gridCol w="352915"/>
                <a:gridCol w="371524"/>
                <a:gridCol w="276008"/>
                <a:gridCol w="116840"/>
                <a:gridCol w="116840"/>
                <a:gridCol w="116840"/>
                <a:gridCol w="210712"/>
                <a:gridCol w="116840"/>
                <a:gridCol w="116840"/>
                <a:gridCol w="214740"/>
                <a:gridCol w="333539"/>
                <a:gridCol w="138005"/>
                <a:gridCol w="293434"/>
                <a:gridCol w="116840"/>
                <a:gridCol w="116840"/>
                <a:gridCol w="327552"/>
                <a:gridCol w="116840"/>
                <a:gridCol w="325120"/>
                <a:gridCol w="1955566"/>
              </a:tblGrid>
              <a:tr h="485117">
                <a:tc gridSpan="21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Écrire seul un mot en utilisant des lettres ou groupes de lettres empruntés aux mots connus. Discriminer des sons : 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syllabes,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sons-voyelles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 ; quelques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sons-consonnes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endParaRPr lang="fr-FR" sz="800" b="1" kern="1200" dirty="0" smtClean="0">
                        <a:solidFill>
                          <a:srgbClr val="7F7F7F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135"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Découvrir les phonèmes complexes : mots à écrire et à lire : </a:t>
                      </a:r>
                      <a:r>
                        <a:rPr lang="fr-FR" sz="800" b="1" dirty="0" smtClean="0">
                          <a:solidFill>
                            <a:srgbClr val="FF6600"/>
                          </a:solidFill>
                          <a:latin typeface="Script Ecole 2"/>
                          <a:cs typeface="Script Ecole 2"/>
                        </a:rPr>
                        <a:t>série orange</a:t>
                      </a: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Découvrir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graphèmes complexes : </a:t>
                      </a:r>
                      <a:r>
                        <a:rPr lang="fr-FR" sz="800" b="1" baseline="0" dirty="0" smtClean="0">
                          <a:solidFill>
                            <a:srgbClr val="FFFF00"/>
                          </a:solidFill>
                          <a:latin typeface="Script Ecole 2"/>
                          <a:cs typeface="Script Ecole 2"/>
                        </a:rPr>
                        <a:t>série jaune</a:t>
                      </a:r>
                      <a:endParaRPr lang="fr-FR" sz="800" b="1" dirty="0">
                        <a:solidFill>
                          <a:srgbClr val="FFFF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une courte phrase en s’aidant des outils présents dans la classe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583"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1</a:t>
                      </a:r>
                    </a:p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ch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2</a:t>
                      </a:r>
                    </a:p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ou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3</a:t>
                      </a:r>
                    </a:p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oi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4</a:t>
                      </a:r>
                    </a:p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in/</a:t>
                      </a:r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im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au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eau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ei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elle, 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el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en tente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4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et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er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ez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ain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ein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en=in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qu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6343"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5</a:t>
                      </a:r>
                    </a:p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on/om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6</a:t>
                      </a:r>
                    </a:p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an/</a:t>
                      </a:r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am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7</a:t>
                      </a:r>
                    </a:p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gn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8</a:t>
                      </a:r>
                    </a:p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ill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s=z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ph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ce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ci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ç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ti=si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ge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gi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gu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ail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eil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euil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y=</a:t>
                      </a:r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ill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2610">
                <a:tc>
                  <a:txBody>
                    <a:bodyPr/>
                    <a:lstStyle/>
                    <a:p>
                      <a:pPr algn="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9</a:t>
                      </a:r>
                    </a:p>
                    <a:p>
                      <a:pPr algn="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un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10</a:t>
                      </a:r>
                    </a:p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ai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11</a:t>
                      </a:r>
                    </a:p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eu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12</a:t>
                      </a:r>
                    </a:p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oin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152400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21802" y="2568207"/>
          <a:ext cx="6619334" cy="25410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749"/>
                <a:gridCol w="442750"/>
                <a:gridCol w="352915"/>
                <a:gridCol w="371524"/>
                <a:gridCol w="276008"/>
                <a:gridCol w="116840"/>
                <a:gridCol w="116840"/>
                <a:gridCol w="116840"/>
                <a:gridCol w="210712"/>
                <a:gridCol w="116840"/>
                <a:gridCol w="116840"/>
                <a:gridCol w="214740"/>
                <a:gridCol w="333539"/>
                <a:gridCol w="138005"/>
                <a:gridCol w="293434"/>
                <a:gridCol w="116840"/>
                <a:gridCol w="116840"/>
                <a:gridCol w="327552"/>
                <a:gridCol w="116840"/>
                <a:gridCol w="325120"/>
                <a:gridCol w="1955566"/>
              </a:tblGrid>
              <a:tr h="485117">
                <a:tc gridSpan="21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Écrire seul un mot en utilisant des lettres ou groupes de lettres empruntés aux mots connus. Discriminer des sons : 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syllabes,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sons-voyelles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 ; quelques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sons-consonnes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endParaRPr lang="fr-FR" sz="800" b="1" kern="1200" dirty="0" smtClean="0">
                        <a:solidFill>
                          <a:srgbClr val="7F7F7F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135"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Découvrir les phonèmes complexes : mots à écrire et à lire : </a:t>
                      </a:r>
                      <a:r>
                        <a:rPr lang="fr-FR" sz="800" b="1" dirty="0" smtClean="0">
                          <a:solidFill>
                            <a:srgbClr val="FF6600"/>
                          </a:solidFill>
                          <a:latin typeface="Script Ecole 2"/>
                          <a:cs typeface="Script Ecole 2"/>
                        </a:rPr>
                        <a:t>série orange</a:t>
                      </a: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Découvrir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graphèmes complexes : </a:t>
                      </a:r>
                      <a:r>
                        <a:rPr lang="fr-FR" sz="800" b="1" baseline="0" dirty="0" smtClean="0">
                          <a:solidFill>
                            <a:srgbClr val="FFFF00"/>
                          </a:solidFill>
                          <a:latin typeface="Script Ecole 2"/>
                          <a:cs typeface="Script Ecole 2"/>
                        </a:rPr>
                        <a:t>série jaune</a:t>
                      </a:r>
                      <a:endParaRPr lang="fr-FR" sz="800" b="1" dirty="0">
                        <a:solidFill>
                          <a:srgbClr val="FFFF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une courte phrase en s’aidant des outils présents dans la classe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583"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1</a:t>
                      </a:r>
                    </a:p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ch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2</a:t>
                      </a:r>
                    </a:p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ou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3</a:t>
                      </a:r>
                    </a:p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oi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4</a:t>
                      </a:r>
                    </a:p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in/</a:t>
                      </a:r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im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au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eau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ei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elle, 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el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en tente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4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et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er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ez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ain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ein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en=in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qu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6343"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5</a:t>
                      </a:r>
                    </a:p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on/om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6</a:t>
                      </a:r>
                    </a:p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an/</a:t>
                      </a:r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am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7</a:t>
                      </a:r>
                    </a:p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gn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8</a:t>
                      </a:r>
                    </a:p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ill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s=z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ph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ce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ci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ç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ti=si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ge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gi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gu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ail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eil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euil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y=</a:t>
                      </a:r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ill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2610">
                <a:tc>
                  <a:txBody>
                    <a:bodyPr/>
                    <a:lstStyle/>
                    <a:p>
                      <a:pPr algn="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9</a:t>
                      </a:r>
                    </a:p>
                    <a:p>
                      <a:pPr algn="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un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10</a:t>
                      </a:r>
                    </a:p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ai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11</a:t>
                      </a:r>
                    </a:p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eu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12</a:t>
                      </a:r>
                    </a:p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oin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121800" y="25146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83002" y="5024387"/>
          <a:ext cx="6619334" cy="25410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749"/>
                <a:gridCol w="442750"/>
                <a:gridCol w="352915"/>
                <a:gridCol w="371524"/>
                <a:gridCol w="276008"/>
                <a:gridCol w="116840"/>
                <a:gridCol w="116840"/>
                <a:gridCol w="116840"/>
                <a:gridCol w="210712"/>
                <a:gridCol w="116840"/>
                <a:gridCol w="116840"/>
                <a:gridCol w="214740"/>
                <a:gridCol w="333539"/>
                <a:gridCol w="138005"/>
                <a:gridCol w="293434"/>
                <a:gridCol w="116840"/>
                <a:gridCol w="116840"/>
                <a:gridCol w="327552"/>
                <a:gridCol w="116840"/>
                <a:gridCol w="325120"/>
                <a:gridCol w="1955566"/>
              </a:tblGrid>
              <a:tr h="485117">
                <a:tc gridSpan="21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Écrire seul un mot en utilisant des lettres ou groupes de lettres empruntés aux mots connus. Discriminer des sons : 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syllabes,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sons-voyelles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 ; quelques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sons-consonnes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endParaRPr lang="fr-FR" sz="800" b="1" kern="1200" dirty="0" smtClean="0">
                        <a:solidFill>
                          <a:srgbClr val="7F7F7F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135"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Découvrir les phonèmes complexes : mots à écrire et à lire : </a:t>
                      </a:r>
                      <a:r>
                        <a:rPr lang="fr-FR" sz="800" b="1" dirty="0" smtClean="0">
                          <a:solidFill>
                            <a:srgbClr val="FF6600"/>
                          </a:solidFill>
                          <a:latin typeface="Script Ecole 2"/>
                          <a:cs typeface="Script Ecole 2"/>
                        </a:rPr>
                        <a:t>série orange</a:t>
                      </a: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Découvrir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graphèmes complexes : </a:t>
                      </a:r>
                      <a:r>
                        <a:rPr lang="fr-FR" sz="800" b="1" baseline="0" dirty="0" smtClean="0">
                          <a:solidFill>
                            <a:srgbClr val="FFFF00"/>
                          </a:solidFill>
                          <a:latin typeface="Script Ecole 2"/>
                          <a:cs typeface="Script Ecole 2"/>
                        </a:rPr>
                        <a:t>série jaune</a:t>
                      </a:r>
                      <a:endParaRPr lang="fr-FR" sz="800" b="1" dirty="0">
                        <a:solidFill>
                          <a:srgbClr val="FFFF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une courte phrase en s’aidant des outils présents dans la classe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583"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1</a:t>
                      </a:r>
                    </a:p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ch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2</a:t>
                      </a:r>
                    </a:p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ou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3</a:t>
                      </a:r>
                    </a:p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oi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4</a:t>
                      </a:r>
                    </a:p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in/</a:t>
                      </a:r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im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au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eau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ei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elle, 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el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en tente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4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et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er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ez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ain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ein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en=in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qu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6343"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5</a:t>
                      </a:r>
                    </a:p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on/om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6</a:t>
                      </a:r>
                    </a:p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an/</a:t>
                      </a:r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am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7</a:t>
                      </a:r>
                    </a:p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gn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8</a:t>
                      </a:r>
                    </a:p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ill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s=z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ph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ce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ci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ç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ti=si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ge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gi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gu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ail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eil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euil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y=</a:t>
                      </a:r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ill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2610">
                <a:tc>
                  <a:txBody>
                    <a:bodyPr/>
                    <a:lstStyle/>
                    <a:p>
                      <a:pPr algn="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9</a:t>
                      </a:r>
                    </a:p>
                    <a:p>
                      <a:pPr algn="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un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10</a:t>
                      </a:r>
                    </a:p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ai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11</a:t>
                      </a:r>
                    </a:p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eu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12</a:t>
                      </a:r>
                    </a:p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oin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183000" y="497078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52402" y="7462787"/>
          <a:ext cx="6619334" cy="25410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749"/>
                <a:gridCol w="442750"/>
                <a:gridCol w="352915"/>
                <a:gridCol w="371524"/>
                <a:gridCol w="276008"/>
                <a:gridCol w="116840"/>
                <a:gridCol w="116840"/>
                <a:gridCol w="116840"/>
                <a:gridCol w="210712"/>
                <a:gridCol w="116840"/>
                <a:gridCol w="116840"/>
                <a:gridCol w="214740"/>
                <a:gridCol w="333539"/>
                <a:gridCol w="138005"/>
                <a:gridCol w="293434"/>
                <a:gridCol w="116840"/>
                <a:gridCol w="116840"/>
                <a:gridCol w="327552"/>
                <a:gridCol w="116840"/>
                <a:gridCol w="325120"/>
                <a:gridCol w="1955566"/>
              </a:tblGrid>
              <a:tr h="485117">
                <a:tc gridSpan="21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Écrire seul un mot en utilisant des lettres ou groupes de lettres empruntés aux mots connus. Discriminer des sons : 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syllabes,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sons-voyelles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 ; quelques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sons-consonnes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endParaRPr lang="fr-FR" sz="800" b="1" kern="1200" dirty="0" smtClean="0">
                        <a:solidFill>
                          <a:srgbClr val="7F7F7F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135">
                <a:tc gridSpan="4"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Découvrir les phonèmes complexes : mots à écrire et à lire : </a:t>
                      </a:r>
                      <a:r>
                        <a:rPr lang="fr-FR" sz="800" b="1" dirty="0" smtClean="0">
                          <a:solidFill>
                            <a:srgbClr val="FF6600"/>
                          </a:solidFill>
                          <a:latin typeface="Script Ecole 2"/>
                          <a:cs typeface="Script Ecole 2"/>
                        </a:rPr>
                        <a:t>série orange</a:t>
                      </a: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Découvrir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graphèmes complexes : </a:t>
                      </a:r>
                      <a:r>
                        <a:rPr lang="fr-FR" sz="800" b="1" baseline="0" dirty="0" smtClean="0">
                          <a:solidFill>
                            <a:srgbClr val="FFFF00"/>
                          </a:solidFill>
                          <a:latin typeface="Script Ecole 2"/>
                          <a:cs typeface="Script Ecole 2"/>
                        </a:rPr>
                        <a:t>série jaune</a:t>
                      </a:r>
                      <a:endParaRPr lang="fr-FR" sz="800" b="1" dirty="0">
                        <a:solidFill>
                          <a:srgbClr val="FFFF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une courte phrase en s’aidant des outils présents dans la classe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583"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1</a:t>
                      </a:r>
                    </a:p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ch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2</a:t>
                      </a:r>
                    </a:p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ou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3</a:t>
                      </a:r>
                    </a:p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oi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4</a:t>
                      </a:r>
                    </a:p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in/</a:t>
                      </a:r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im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au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eau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ei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elle, 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el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en tente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54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et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er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ez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ain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ein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en=in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qu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6343"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5</a:t>
                      </a:r>
                    </a:p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on/om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6</a:t>
                      </a:r>
                    </a:p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an/</a:t>
                      </a:r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am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7</a:t>
                      </a:r>
                    </a:p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gn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8</a:t>
                      </a:r>
                    </a:p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ill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s=z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ph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ce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ci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ç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ti=si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ge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gi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gu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ail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eil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euil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Arial Narrow"/>
                          <a:cs typeface="Arial Narrow"/>
                        </a:rPr>
                        <a:t>y=</a:t>
                      </a:r>
                      <a:r>
                        <a:rPr lang="fr-FR" sz="800" dirty="0" err="1" smtClean="0">
                          <a:latin typeface="Arial Narrow"/>
                          <a:cs typeface="Arial Narrow"/>
                        </a:rPr>
                        <a:t>ill</a:t>
                      </a:r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2610">
                <a:tc>
                  <a:txBody>
                    <a:bodyPr/>
                    <a:lstStyle/>
                    <a:p>
                      <a:pPr algn="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9</a:t>
                      </a:r>
                    </a:p>
                    <a:p>
                      <a:pPr algn="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un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10</a:t>
                      </a:r>
                    </a:p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ai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11</a:t>
                      </a:r>
                    </a:p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eu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Arial Narrow"/>
                          <a:cs typeface="Arial Narrow"/>
                        </a:rPr>
                        <a:t>12</a:t>
                      </a:r>
                    </a:p>
                    <a:p>
                      <a:pPr algn="ctr"/>
                      <a:r>
                        <a:rPr lang="fr-FR" sz="900" dirty="0" err="1" smtClean="0">
                          <a:latin typeface="Arial Narrow"/>
                          <a:cs typeface="Arial Narrow"/>
                        </a:rPr>
                        <a:t>oin</a:t>
                      </a:r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152400" y="740918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76200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76200" y="90804"/>
          <a:ext cx="6660000" cy="2152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799"/>
                <a:gridCol w="2209800"/>
                <a:gridCol w="2240401"/>
              </a:tblGrid>
              <a:tr h="609599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Écrire seul un mot en utilisant des lettres ou groupes de lettres empruntés aux mots connus. </a:t>
                      </a:r>
                      <a:endParaRPr lang="fr-FR" sz="8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l"/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endParaRPr lang="fr-FR" sz="1000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86756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Etre capable de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tenir son crayon correctement.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Utiliser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formes à dessin : forme rose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Utiliser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formes à dessin : forme bleue</a:t>
                      </a: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5389">
                <a:tc>
                  <a:txBody>
                    <a:bodyPr/>
                    <a:lstStyle/>
                    <a:p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Image 3" descr="TENUE_CRAYON.png"/>
          <p:cNvPicPr>
            <a:picLocks noChangeAspect="1"/>
          </p:cNvPicPr>
          <p:nvPr/>
        </p:nvPicPr>
        <p:blipFill>
          <a:blip r:embed="rId2"/>
          <a:srcRect l="17797" t="8857" r="18644" b="9322"/>
          <a:stretch>
            <a:fillRect/>
          </a:stretch>
        </p:blipFill>
        <p:spPr>
          <a:xfrm>
            <a:off x="609599" y="1202400"/>
            <a:ext cx="1115761" cy="1077252"/>
          </a:xfrm>
          <a:prstGeom prst="rect">
            <a:avLst/>
          </a:prstGeom>
        </p:spPr>
      </p:pic>
      <p:pic>
        <p:nvPicPr>
          <p:cNvPr id="5" name="Image 4" descr="formes_dessin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38"/>
          <a:stretch>
            <a:fillRect/>
          </a:stretch>
        </p:blipFill>
        <p:spPr>
          <a:xfrm>
            <a:off x="3352799" y="1050000"/>
            <a:ext cx="2133600" cy="1229652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76200" y="25146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76200" y="2529204"/>
          <a:ext cx="6660000" cy="2152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799"/>
                <a:gridCol w="2209800"/>
                <a:gridCol w="2240401"/>
              </a:tblGrid>
              <a:tr h="609599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Écrire seul un mot en utilisant des lettres ou groupes de lettres empruntés aux mots connus. </a:t>
                      </a:r>
                      <a:endParaRPr lang="fr-FR" sz="8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l"/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endParaRPr lang="fr-FR" sz="1000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86756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Etre capable de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tenir son crayon correctement.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Utiliser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formes à dessin : forme rose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Utiliser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formes à dessin : forme bleue</a:t>
                      </a: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5389">
                <a:tc>
                  <a:txBody>
                    <a:bodyPr/>
                    <a:lstStyle/>
                    <a:p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Image 7" descr="TENUE_CRAYON.png"/>
          <p:cNvPicPr>
            <a:picLocks noChangeAspect="1"/>
          </p:cNvPicPr>
          <p:nvPr/>
        </p:nvPicPr>
        <p:blipFill>
          <a:blip r:embed="rId2"/>
          <a:srcRect l="17797" t="8857" r="18644" b="9322"/>
          <a:stretch>
            <a:fillRect/>
          </a:stretch>
        </p:blipFill>
        <p:spPr>
          <a:xfrm>
            <a:off x="609599" y="3640800"/>
            <a:ext cx="1115761" cy="1077252"/>
          </a:xfrm>
          <a:prstGeom prst="rect">
            <a:avLst/>
          </a:prstGeom>
        </p:spPr>
      </p:pic>
      <p:pic>
        <p:nvPicPr>
          <p:cNvPr id="9" name="Image 8" descr="formes_dessin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38"/>
          <a:stretch>
            <a:fillRect/>
          </a:stretch>
        </p:blipFill>
        <p:spPr>
          <a:xfrm>
            <a:off x="3352799" y="3488400"/>
            <a:ext cx="2133600" cy="1229652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152400" y="49530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52400" y="4967604"/>
          <a:ext cx="6660000" cy="2152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799"/>
                <a:gridCol w="2209800"/>
                <a:gridCol w="2240401"/>
              </a:tblGrid>
              <a:tr h="609599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Écrire seul un mot en utilisant des lettres ou groupes de lettres empruntés aux mots connus. </a:t>
                      </a:r>
                      <a:endParaRPr lang="fr-FR" sz="8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l"/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endParaRPr lang="fr-FR" sz="1000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86756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Etre capable de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tenir son crayon correctement.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Utiliser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formes à dessin : forme rose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Utiliser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formes à dessin : forme bleue</a:t>
                      </a: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5389">
                <a:tc>
                  <a:txBody>
                    <a:bodyPr/>
                    <a:lstStyle/>
                    <a:p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" name="Image 11" descr="TENUE_CRAYON.png"/>
          <p:cNvPicPr>
            <a:picLocks noChangeAspect="1"/>
          </p:cNvPicPr>
          <p:nvPr/>
        </p:nvPicPr>
        <p:blipFill>
          <a:blip r:embed="rId2"/>
          <a:srcRect l="17797" t="8857" r="18644" b="9322"/>
          <a:stretch>
            <a:fillRect/>
          </a:stretch>
        </p:blipFill>
        <p:spPr>
          <a:xfrm>
            <a:off x="685799" y="6079200"/>
            <a:ext cx="1115761" cy="1077252"/>
          </a:xfrm>
          <a:prstGeom prst="rect">
            <a:avLst/>
          </a:prstGeom>
        </p:spPr>
      </p:pic>
      <p:pic>
        <p:nvPicPr>
          <p:cNvPr id="13" name="Image 12" descr="formes_dessin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38"/>
          <a:stretch>
            <a:fillRect/>
          </a:stretch>
        </p:blipFill>
        <p:spPr>
          <a:xfrm>
            <a:off x="3428999" y="5926800"/>
            <a:ext cx="2133600" cy="1229652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152400" y="73914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52400" y="7406004"/>
          <a:ext cx="6660000" cy="2152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799"/>
                <a:gridCol w="2209800"/>
                <a:gridCol w="2240401"/>
              </a:tblGrid>
              <a:tr h="609599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Écrire seul un mot en utilisant des lettres ou groupes de lettres empruntés aux mots connus. </a:t>
                      </a:r>
                      <a:endParaRPr lang="fr-FR" sz="8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pPr algn="l"/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endParaRPr lang="fr-FR" sz="1000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86756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Etre capable de 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tenir son crayon correctement.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Utiliser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formes à dessin : forme rose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Utiliser les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formes à dessin : forme bleue</a:t>
                      </a:r>
                      <a:endParaRPr lang="fr-FR" sz="800" dirty="0" smtClean="0">
                        <a:latin typeface="Script Ecole 2"/>
                        <a:cs typeface="Script Ecole 2"/>
                      </a:endParaRPr>
                    </a:p>
                    <a:p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5389">
                <a:tc>
                  <a:txBody>
                    <a:bodyPr/>
                    <a:lstStyle/>
                    <a:p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6" name="Image 15" descr="TENUE_CRAYON.png"/>
          <p:cNvPicPr>
            <a:picLocks noChangeAspect="1"/>
          </p:cNvPicPr>
          <p:nvPr/>
        </p:nvPicPr>
        <p:blipFill>
          <a:blip r:embed="rId2"/>
          <a:srcRect l="17797" t="8857" r="18644" b="9322"/>
          <a:stretch>
            <a:fillRect/>
          </a:stretch>
        </p:blipFill>
        <p:spPr>
          <a:xfrm>
            <a:off x="685799" y="8517600"/>
            <a:ext cx="1115761" cy="1077252"/>
          </a:xfrm>
          <a:prstGeom prst="rect">
            <a:avLst/>
          </a:prstGeom>
        </p:spPr>
      </p:pic>
      <p:pic>
        <p:nvPicPr>
          <p:cNvPr id="17" name="Image 16" descr="formes_dessin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38"/>
          <a:stretch>
            <a:fillRect/>
          </a:stretch>
        </p:blipFill>
        <p:spPr>
          <a:xfrm>
            <a:off x="3428999" y="8365200"/>
            <a:ext cx="2133600" cy="1229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6202" y="129807"/>
          <a:ext cx="6619334" cy="2283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9938"/>
                <a:gridCol w="1590460"/>
                <a:gridCol w="1752600"/>
                <a:gridCol w="1666336"/>
              </a:tblGrid>
              <a:tr h="485117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Écrire seul un mot en utilisant des lettres ou groupes de lettres empruntés aux mots connus. </a:t>
                      </a:r>
                      <a:r>
                        <a:rPr lang="fr-FR" sz="800" kern="120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Écrire son prénom en écriture cursive, sans modèle.</a:t>
                      </a:r>
                      <a:endParaRPr lang="fr-FR" sz="800" kern="120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endParaRPr lang="fr-FR" sz="800" b="1" kern="1200" dirty="0" smtClean="0">
                        <a:solidFill>
                          <a:srgbClr val="7F7F7F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2135">
                <a:tc>
                  <a:txBody>
                    <a:bodyPr/>
                    <a:lstStyle/>
                    <a:p>
                      <a:pPr algn="l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Tracer les lettres dans le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plateau de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 semoule</a:t>
                      </a:r>
                    </a:p>
                    <a:p>
                      <a:pPr algn="l"/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sur une ardoise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sur une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ardoise lignée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sur une ligne (sur une feuille)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3967"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76200" y="76200"/>
            <a:ext cx="6660000" cy="2237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4" name="Image 3" descr="Capture d’écran 2016-01-03 à 21.25.24.png"/>
          <p:cNvPicPr>
            <a:picLocks noChangeAspect="1"/>
          </p:cNvPicPr>
          <p:nvPr/>
        </p:nvPicPr>
        <p:blipFill>
          <a:blip r:embed="rId2">
            <a:lum bright="10000" contrast="18000"/>
          </a:blip>
          <a:stretch>
            <a:fillRect/>
          </a:stretch>
        </p:blipFill>
        <p:spPr>
          <a:xfrm>
            <a:off x="304800" y="1371600"/>
            <a:ext cx="1151366" cy="720000"/>
          </a:xfrm>
          <a:prstGeom prst="rect">
            <a:avLst/>
          </a:prstGeom>
        </p:spPr>
      </p:pic>
      <p:pic>
        <p:nvPicPr>
          <p:cNvPr id="5" name="Image 4" descr="ardoises.png"/>
          <p:cNvPicPr>
            <a:picLocks noChangeAspect="1"/>
          </p:cNvPicPr>
          <p:nvPr/>
        </p:nvPicPr>
        <p:blipFill>
          <a:blip r:embed="rId3"/>
          <a:srcRect r="33659" b="41176"/>
          <a:stretch>
            <a:fillRect/>
          </a:stretch>
        </p:blipFill>
        <p:spPr>
          <a:xfrm>
            <a:off x="1871038" y="1371597"/>
            <a:ext cx="1176962" cy="720003"/>
          </a:xfrm>
          <a:prstGeom prst="rect">
            <a:avLst/>
          </a:prstGeom>
        </p:spPr>
      </p:pic>
      <p:pic>
        <p:nvPicPr>
          <p:cNvPr id="6" name="Image 5" descr="ardoisesbis.png"/>
          <p:cNvPicPr>
            <a:picLocks noChangeAspect="1"/>
          </p:cNvPicPr>
          <p:nvPr/>
        </p:nvPicPr>
        <p:blipFill>
          <a:blip r:embed="rId4"/>
          <a:srcRect r="31633" b="35714"/>
          <a:stretch>
            <a:fillRect/>
          </a:stretch>
        </p:blipFill>
        <p:spPr>
          <a:xfrm>
            <a:off x="3472779" y="1284900"/>
            <a:ext cx="1404021" cy="848700"/>
          </a:xfrm>
          <a:prstGeom prst="rect">
            <a:avLst/>
          </a:prstGeom>
        </p:spPr>
      </p:pic>
      <p:pic>
        <p:nvPicPr>
          <p:cNvPr id="7" name="Image 6" descr="Seyes_ex2-3a526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286" b="42000"/>
          <a:stretch>
            <a:fillRect/>
          </a:stretch>
        </p:blipFill>
        <p:spPr>
          <a:xfrm>
            <a:off x="4876800" y="1028700"/>
            <a:ext cx="1625600" cy="1104900"/>
          </a:xfrm>
          <a:prstGeom prst="rect">
            <a:avLst/>
          </a:prstGeom>
        </p:spPr>
      </p:pic>
      <p:graphicFrame>
        <p:nvGraphicFramePr>
          <p:cNvPr id="26" name="Tableau 25"/>
          <p:cNvGraphicFramePr>
            <a:graphicFrameLocks noGrp="1"/>
          </p:cNvGraphicFramePr>
          <p:nvPr/>
        </p:nvGraphicFramePr>
        <p:xfrm>
          <a:off x="121802" y="2492007"/>
          <a:ext cx="6619334" cy="2283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9938"/>
                <a:gridCol w="1590460"/>
                <a:gridCol w="1752600"/>
                <a:gridCol w="1666336"/>
              </a:tblGrid>
              <a:tr h="485117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Écrire seul un mot en utilisant des lettres ou groupes de lettres empruntés aux mots connus. </a:t>
                      </a:r>
                      <a:r>
                        <a:rPr lang="fr-FR" sz="800" kern="120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Écrire son prénom en écriture cursive, sans modèle.</a:t>
                      </a:r>
                      <a:endParaRPr lang="fr-FR" sz="800" kern="120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endParaRPr lang="fr-FR" sz="800" b="1" kern="1200" dirty="0" smtClean="0">
                        <a:solidFill>
                          <a:srgbClr val="7F7F7F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2135">
                <a:tc>
                  <a:txBody>
                    <a:bodyPr/>
                    <a:lstStyle/>
                    <a:p>
                      <a:pPr algn="l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Tracer les lettres dans le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plateau de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 semoule</a:t>
                      </a:r>
                    </a:p>
                    <a:p>
                      <a:pPr algn="l"/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sur une ardoise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sur une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ardoise lignée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sur une ligne (sur une feuille)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3967"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7" name="Rectangle à coins arrondis 26"/>
          <p:cNvSpPr/>
          <p:nvPr/>
        </p:nvSpPr>
        <p:spPr>
          <a:xfrm>
            <a:off x="121800" y="2438400"/>
            <a:ext cx="6660000" cy="2237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28" name="Image 27" descr="Capture d’écran 2016-01-03 à 21.25.24.png"/>
          <p:cNvPicPr>
            <a:picLocks noChangeAspect="1"/>
          </p:cNvPicPr>
          <p:nvPr/>
        </p:nvPicPr>
        <p:blipFill>
          <a:blip r:embed="rId2">
            <a:lum bright="10000" contrast="18000"/>
          </a:blip>
          <a:stretch>
            <a:fillRect/>
          </a:stretch>
        </p:blipFill>
        <p:spPr>
          <a:xfrm>
            <a:off x="350400" y="3733800"/>
            <a:ext cx="1151366" cy="720000"/>
          </a:xfrm>
          <a:prstGeom prst="rect">
            <a:avLst/>
          </a:prstGeom>
        </p:spPr>
      </p:pic>
      <p:pic>
        <p:nvPicPr>
          <p:cNvPr id="29" name="Image 28" descr="ardoises.png"/>
          <p:cNvPicPr>
            <a:picLocks noChangeAspect="1"/>
          </p:cNvPicPr>
          <p:nvPr/>
        </p:nvPicPr>
        <p:blipFill>
          <a:blip r:embed="rId3"/>
          <a:srcRect r="33659" b="41176"/>
          <a:stretch>
            <a:fillRect/>
          </a:stretch>
        </p:blipFill>
        <p:spPr>
          <a:xfrm>
            <a:off x="1916638" y="3733797"/>
            <a:ext cx="1176962" cy="720003"/>
          </a:xfrm>
          <a:prstGeom prst="rect">
            <a:avLst/>
          </a:prstGeom>
        </p:spPr>
      </p:pic>
      <p:pic>
        <p:nvPicPr>
          <p:cNvPr id="30" name="Image 29" descr="ardoisesbis.png"/>
          <p:cNvPicPr>
            <a:picLocks noChangeAspect="1"/>
          </p:cNvPicPr>
          <p:nvPr/>
        </p:nvPicPr>
        <p:blipFill>
          <a:blip r:embed="rId4"/>
          <a:srcRect r="31633" b="35714"/>
          <a:stretch>
            <a:fillRect/>
          </a:stretch>
        </p:blipFill>
        <p:spPr>
          <a:xfrm>
            <a:off x="3518379" y="3647100"/>
            <a:ext cx="1404021" cy="848700"/>
          </a:xfrm>
          <a:prstGeom prst="rect">
            <a:avLst/>
          </a:prstGeom>
        </p:spPr>
      </p:pic>
      <p:pic>
        <p:nvPicPr>
          <p:cNvPr id="31" name="Image 30" descr="Seyes_ex2-3a526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286" b="42000"/>
          <a:stretch>
            <a:fillRect/>
          </a:stretch>
        </p:blipFill>
        <p:spPr>
          <a:xfrm>
            <a:off x="4922400" y="3390900"/>
            <a:ext cx="1625600" cy="1104900"/>
          </a:xfrm>
          <a:prstGeom prst="rect">
            <a:avLst/>
          </a:prstGeom>
        </p:spPr>
      </p:pic>
      <p:graphicFrame>
        <p:nvGraphicFramePr>
          <p:cNvPr id="32" name="Tableau 31"/>
          <p:cNvGraphicFramePr>
            <a:graphicFrameLocks noGrp="1"/>
          </p:cNvGraphicFramePr>
          <p:nvPr/>
        </p:nvGraphicFramePr>
        <p:xfrm>
          <a:off x="76202" y="4902807"/>
          <a:ext cx="6619334" cy="2283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9938"/>
                <a:gridCol w="1590460"/>
                <a:gridCol w="1752600"/>
                <a:gridCol w="1666336"/>
              </a:tblGrid>
              <a:tr h="485117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Écrire seul un mot en utilisant des lettres ou groupes de lettres empruntés aux mots connus. </a:t>
                      </a:r>
                      <a:r>
                        <a:rPr lang="fr-FR" sz="800" kern="120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Écrire son prénom en écriture cursive, sans modèle.</a:t>
                      </a:r>
                      <a:endParaRPr lang="fr-FR" sz="800" kern="120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endParaRPr lang="fr-FR" sz="800" b="1" kern="1200" dirty="0" smtClean="0">
                        <a:solidFill>
                          <a:srgbClr val="7F7F7F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2135">
                <a:tc>
                  <a:txBody>
                    <a:bodyPr/>
                    <a:lstStyle/>
                    <a:p>
                      <a:pPr algn="l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Tracer les lettres dans le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plateau de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 semoule</a:t>
                      </a:r>
                    </a:p>
                    <a:p>
                      <a:pPr algn="l"/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sur une ardoise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sur une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ardoise lignée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sur une ligne (sur une feuille)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3967"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3" name="Rectangle à coins arrondis 32"/>
          <p:cNvSpPr/>
          <p:nvPr/>
        </p:nvSpPr>
        <p:spPr>
          <a:xfrm>
            <a:off x="76200" y="4849200"/>
            <a:ext cx="6660000" cy="2237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34" name="Image 33" descr="Capture d’écran 2016-01-03 à 21.25.24.png"/>
          <p:cNvPicPr>
            <a:picLocks noChangeAspect="1"/>
          </p:cNvPicPr>
          <p:nvPr/>
        </p:nvPicPr>
        <p:blipFill>
          <a:blip r:embed="rId2">
            <a:lum bright="10000" contrast="18000"/>
          </a:blip>
          <a:stretch>
            <a:fillRect/>
          </a:stretch>
        </p:blipFill>
        <p:spPr>
          <a:xfrm>
            <a:off x="304800" y="6144600"/>
            <a:ext cx="1151366" cy="720000"/>
          </a:xfrm>
          <a:prstGeom prst="rect">
            <a:avLst/>
          </a:prstGeom>
        </p:spPr>
      </p:pic>
      <p:pic>
        <p:nvPicPr>
          <p:cNvPr id="35" name="Image 34" descr="ardoises.png"/>
          <p:cNvPicPr>
            <a:picLocks noChangeAspect="1"/>
          </p:cNvPicPr>
          <p:nvPr/>
        </p:nvPicPr>
        <p:blipFill>
          <a:blip r:embed="rId3"/>
          <a:srcRect r="33659" b="41176"/>
          <a:stretch>
            <a:fillRect/>
          </a:stretch>
        </p:blipFill>
        <p:spPr>
          <a:xfrm>
            <a:off x="1871038" y="6144597"/>
            <a:ext cx="1176962" cy="720003"/>
          </a:xfrm>
          <a:prstGeom prst="rect">
            <a:avLst/>
          </a:prstGeom>
        </p:spPr>
      </p:pic>
      <p:pic>
        <p:nvPicPr>
          <p:cNvPr id="36" name="Image 35" descr="ardoisesbis.png"/>
          <p:cNvPicPr>
            <a:picLocks noChangeAspect="1"/>
          </p:cNvPicPr>
          <p:nvPr/>
        </p:nvPicPr>
        <p:blipFill>
          <a:blip r:embed="rId4"/>
          <a:srcRect r="31633" b="35714"/>
          <a:stretch>
            <a:fillRect/>
          </a:stretch>
        </p:blipFill>
        <p:spPr>
          <a:xfrm>
            <a:off x="3472779" y="6057900"/>
            <a:ext cx="1404021" cy="848700"/>
          </a:xfrm>
          <a:prstGeom prst="rect">
            <a:avLst/>
          </a:prstGeom>
        </p:spPr>
      </p:pic>
      <p:pic>
        <p:nvPicPr>
          <p:cNvPr id="37" name="Image 36" descr="Seyes_ex2-3a526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286" b="42000"/>
          <a:stretch>
            <a:fillRect/>
          </a:stretch>
        </p:blipFill>
        <p:spPr>
          <a:xfrm>
            <a:off x="4876800" y="5801700"/>
            <a:ext cx="1625600" cy="1104900"/>
          </a:xfrm>
          <a:prstGeom prst="rect">
            <a:avLst/>
          </a:prstGeom>
        </p:spPr>
      </p:pic>
      <p:graphicFrame>
        <p:nvGraphicFramePr>
          <p:cNvPr id="38" name="Tableau 37"/>
          <p:cNvGraphicFramePr>
            <a:graphicFrameLocks noGrp="1"/>
          </p:cNvGraphicFramePr>
          <p:nvPr/>
        </p:nvGraphicFramePr>
        <p:xfrm>
          <a:off x="121802" y="7265007"/>
          <a:ext cx="6619334" cy="2283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9938"/>
                <a:gridCol w="1590460"/>
                <a:gridCol w="1752600"/>
                <a:gridCol w="1666336"/>
              </a:tblGrid>
              <a:tr h="485117"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Écrire seul un mot en utilisant des lettres ou groupes de lettres empruntés aux mots connus. </a:t>
                      </a:r>
                      <a:r>
                        <a:rPr lang="fr-FR" sz="800" kern="120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Écrire son prénom en écriture cursive, sans modèle.</a:t>
                      </a:r>
                      <a:endParaRPr lang="fr-FR" sz="800" kern="120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endParaRPr lang="fr-FR" sz="800" b="1" kern="1200" dirty="0" smtClean="0">
                        <a:solidFill>
                          <a:srgbClr val="7F7F7F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2135">
                <a:tc>
                  <a:txBody>
                    <a:bodyPr/>
                    <a:lstStyle/>
                    <a:p>
                      <a:pPr algn="l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Tracer les lettres dans le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plateau de</a:t>
                      </a: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 semoule</a:t>
                      </a:r>
                    </a:p>
                    <a:p>
                      <a:pPr algn="l"/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sur une ardoise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sur une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ardoise lignée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Ecrire sur une ligne (sur une feuille)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3967"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9" name="Rectangle à coins arrondis 38"/>
          <p:cNvSpPr/>
          <p:nvPr/>
        </p:nvSpPr>
        <p:spPr>
          <a:xfrm>
            <a:off x="121800" y="7211400"/>
            <a:ext cx="6660000" cy="2237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40" name="Image 39" descr="Capture d’écran 2016-01-03 à 21.25.24.png"/>
          <p:cNvPicPr>
            <a:picLocks noChangeAspect="1"/>
          </p:cNvPicPr>
          <p:nvPr/>
        </p:nvPicPr>
        <p:blipFill>
          <a:blip r:embed="rId2">
            <a:lum bright="10000" contrast="18000"/>
          </a:blip>
          <a:stretch>
            <a:fillRect/>
          </a:stretch>
        </p:blipFill>
        <p:spPr>
          <a:xfrm>
            <a:off x="350400" y="8506800"/>
            <a:ext cx="1151366" cy="720000"/>
          </a:xfrm>
          <a:prstGeom prst="rect">
            <a:avLst/>
          </a:prstGeom>
        </p:spPr>
      </p:pic>
      <p:pic>
        <p:nvPicPr>
          <p:cNvPr id="41" name="Image 40" descr="ardoises.png"/>
          <p:cNvPicPr>
            <a:picLocks noChangeAspect="1"/>
          </p:cNvPicPr>
          <p:nvPr/>
        </p:nvPicPr>
        <p:blipFill>
          <a:blip r:embed="rId3"/>
          <a:srcRect r="33659" b="41176"/>
          <a:stretch>
            <a:fillRect/>
          </a:stretch>
        </p:blipFill>
        <p:spPr>
          <a:xfrm>
            <a:off x="1916638" y="8506797"/>
            <a:ext cx="1176962" cy="720003"/>
          </a:xfrm>
          <a:prstGeom prst="rect">
            <a:avLst/>
          </a:prstGeom>
        </p:spPr>
      </p:pic>
      <p:pic>
        <p:nvPicPr>
          <p:cNvPr id="42" name="Image 41" descr="ardoisesbis.png"/>
          <p:cNvPicPr>
            <a:picLocks noChangeAspect="1"/>
          </p:cNvPicPr>
          <p:nvPr/>
        </p:nvPicPr>
        <p:blipFill>
          <a:blip r:embed="rId4"/>
          <a:srcRect r="31633" b="35714"/>
          <a:stretch>
            <a:fillRect/>
          </a:stretch>
        </p:blipFill>
        <p:spPr>
          <a:xfrm>
            <a:off x="3518379" y="8420100"/>
            <a:ext cx="1404021" cy="848700"/>
          </a:xfrm>
          <a:prstGeom prst="rect">
            <a:avLst/>
          </a:prstGeom>
        </p:spPr>
      </p:pic>
      <p:pic>
        <p:nvPicPr>
          <p:cNvPr id="43" name="Image 42" descr="Seyes_ex2-3a526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286" b="42000"/>
          <a:stretch>
            <a:fillRect/>
          </a:stretch>
        </p:blipFill>
        <p:spPr>
          <a:xfrm>
            <a:off x="4922400" y="8163900"/>
            <a:ext cx="1625600" cy="11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152402" y="129807"/>
          <a:ext cx="6659994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045"/>
                <a:gridCol w="1952063"/>
                <a:gridCol w="405486"/>
                <a:gridCol w="405486"/>
                <a:gridCol w="405485"/>
                <a:gridCol w="405486"/>
                <a:gridCol w="405486"/>
                <a:gridCol w="405486"/>
                <a:gridCol w="405485"/>
                <a:gridCol w="405486"/>
              </a:tblGrid>
              <a:tr h="485117">
                <a:tc gridSpan="10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9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Discriminer des sons : 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cs typeface="Script Ecole 2"/>
                        </a:rPr>
                        <a:t>syllabes,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cs typeface="Script Ecole 2"/>
                        </a:rPr>
                        <a:t>sons-voyelles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cs typeface="Script Ecole 2"/>
                        </a:rPr>
                        <a:t> ; quelques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cs typeface="Script Ecole 2"/>
                        </a:rPr>
                        <a:t>sons-consonnes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cs typeface="Script Ecole 2"/>
                        </a:rPr>
                        <a:t>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endParaRPr lang="fr-FR" sz="800" b="1" kern="1200" dirty="0" smtClean="0">
                        <a:solidFill>
                          <a:srgbClr val="7F7F7F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2135">
                <a:tc>
                  <a:txBody>
                    <a:bodyPr/>
                    <a:lstStyle/>
                    <a:p>
                      <a:pPr algn="l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Reconnaître des sons sonores avec la boîte d’objets</a:t>
                      </a:r>
                    </a:p>
                    <a:p>
                      <a:pPr algn="l"/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Etre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capable de classer des images selon les sons de celles-ci (j’entends/e n’entends pas)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Connaître le son des lettres </a:t>
                      </a:r>
                    </a:p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(lettres rugueuses, image des lettres)</a:t>
                      </a: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4656">
                <a:tc rowSpan="3">
                  <a:txBody>
                    <a:bodyPr/>
                    <a:lstStyle/>
                    <a:p>
                      <a:pPr algn="ctr"/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a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b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c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d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e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f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g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i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46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j</a:t>
                      </a:r>
                    </a:p>
                    <a:p>
                      <a:pPr algn="ctr"/>
                      <a:endParaRPr lang="fr-FR" sz="1700" b="1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k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l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m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n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o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p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q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4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r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s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t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u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v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x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y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z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9" name="Rectangle à coins arrondis 18"/>
          <p:cNvSpPr/>
          <p:nvPr/>
        </p:nvSpPr>
        <p:spPr>
          <a:xfrm>
            <a:off x="152400" y="76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20" name="Image 19" descr="analyse s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06000"/>
            <a:ext cx="1216901" cy="1080000"/>
          </a:xfrm>
          <a:prstGeom prst="rect">
            <a:avLst/>
          </a:prstGeom>
        </p:spPr>
      </p:pic>
      <p:pic>
        <p:nvPicPr>
          <p:cNvPr id="21" name="Image 20" descr="Capture d’écran 2016-01-03 à 21.45.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205998"/>
            <a:ext cx="1121174" cy="1043995"/>
          </a:xfrm>
          <a:prstGeom prst="rect">
            <a:avLst/>
          </a:prstGeom>
        </p:spPr>
      </p:pic>
      <p:pic>
        <p:nvPicPr>
          <p:cNvPr id="22" name="Image 21" descr="lettr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29807"/>
            <a:ext cx="778938" cy="1080000"/>
          </a:xfrm>
          <a:prstGeom prst="rect">
            <a:avLst/>
          </a:prstGeom>
        </p:spPr>
      </p:pic>
      <p:graphicFrame>
        <p:nvGraphicFramePr>
          <p:cNvPr id="28" name="Tableau 27"/>
          <p:cNvGraphicFramePr>
            <a:graphicFrameLocks noGrp="1"/>
          </p:cNvGraphicFramePr>
          <p:nvPr/>
        </p:nvGraphicFramePr>
        <p:xfrm>
          <a:off x="76202" y="2585007"/>
          <a:ext cx="6659994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045"/>
                <a:gridCol w="1952063"/>
                <a:gridCol w="405486"/>
                <a:gridCol w="405486"/>
                <a:gridCol w="405485"/>
                <a:gridCol w="405486"/>
                <a:gridCol w="405486"/>
                <a:gridCol w="405486"/>
                <a:gridCol w="405485"/>
                <a:gridCol w="405486"/>
              </a:tblGrid>
              <a:tr h="485117">
                <a:tc gridSpan="10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9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Discriminer des sons : 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cs typeface="Script Ecole 2"/>
                        </a:rPr>
                        <a:t>syllabes,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cs typeface="Script Ecole 2"/>
                        </a:rPr>
                        <a:t>sons-voyelles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cs typeface="Script Ecole 2"/>
                        </a:rPr>
                        <a:t> ; quelques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cs typeface="Script Ecole 2"/>
                        </a:rPr>
                        <a:t>sons-consonnes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cs typeface="Script Ecole 2"/>
                        </a:rPr>
                        <a:t>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endParaRPr lang="fr-FR" sz="800" b="1" kern="1200" dirty="0" smtClean="0">
                        <a:solidFill>
                          <a:srgbClr val="7F7F7F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2135">
                <a:tc>
                  <a:txBody>
                    <a:bodyPr/>
                    <a:lstStyle/>
                    <a:p>
                      <a:pPr algn="l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Reconnaître des sons sonores avec la boîte d’objets</a:t>
                      </a:r>
                    </a:p>
                    <a:p>
                      <a:pPr algn="l"/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Etre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capable de classer des images selon les sons de celles-ci (j’entends/e n’entends pas)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Connaître le son des lettres </a:t>
                      </a:r>
                    </a:p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(lettres rugueuses, image des lettres)</a:t>
                      </a: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4656">
                <a:tc rowSpan="3">
                  <a:txBody>
                    <a:bodyPr/>
                    <a:lstStyle/>
                    <a:p>
                      <a:pPr algn="ctr"/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a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b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c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d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e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f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g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i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46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j</a:t>
                      </a:r>
                    </a:p>
                    <a:p>
                      <a:pPr algn="ctr"/>
                      <a:endParaRPr lang="fr-FR" sz="1700" b="1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k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l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m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n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o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p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q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4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r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s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t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u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v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x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y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z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9" name="Rectangle à coins arrondis 28"/>
          <p:cNvSpPr/>
          <p:nvPr/>
        </p:nvSpPr>
        <p:spPr>
          <a:xfrm>
            <a:off x="76200" y="25314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30" name="Image 29" descr="analyse s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61200"/>
            <a:ext cx="1216901" cy="1080000"/>
          </a:xfrm>
          <a:prstGeom prst="rect">
            <a:avLst/>
          </a:prstGeom>
        </p:spPr>
      </p:pic>
      <p:pic>
        <p:nvPicPr>
          <p:cNvPr id="31" name="Image 30" descr="Capture d’écran 2016-01-03 à 21.45.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661198"/>
            <a:ext cx="1121174" cy="1043995"/>
          </a:xfrm>
          <a:prstGeom prst="rect">
            <a:avLst/>
          </a:prstGeom>
        </p:spPr>
      </p:pic>
      <p:pic>
        <p:nvPicPr>
          <p:cNvPr id="32" name="Image 31" descr="lettr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585007"/>
            <a:ext cx="778938" cy="1080000"/>
          </a:xfrm>
          <a:prstGeom prst="rect">
            <a:avLst/>
          </a:prstGeom>
        </p:spPr>
      </p:pic>
      <p:graphicFrame>
        <p:nvGraphicFramePr>
          <p:cNvPr id="33" name="Tableau 32"/>
          <p:cNvGraphicFramePr>
            <a:graphicFrameLocks noGrp="1"/>
          </p:cNvGraphicFramePr>
          <p:nvPr/>
        </p:nvGraphicFramePr>
        <p:xfrm>
          <a:off x="152402" y="5006607"/>
          <a:ext cx="6659994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045"/>
                <a:gridCol w="1952063"/>
                <a:gridCol w="405486"/>
                <a:gridCol w="405486"/>
                <a:gridCol w="405485"/>
                <a:gridCol w="405486"/>
                <a:gridCol w="405486"/>
                <a:gridCol w="405486"/>
                <a:gridCol w="405485"/>
                <a:gridCol w="405486"/>
              </a:tblGrid>
              <a:tr h="485117">
                <a:tc gridSpan="10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9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Discriminer des sons : 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cs typeface="Script Ecole 2"/>
                        </a:rPr>
                        <a:t>syllabes,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cs typeface="Script Ecole 2"/>
                        </a:rPr>
                        <a:t>sons-voyelles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cs typeface="Script Ecole 2"/>
                        </a:rPr>
                        <a:t> ; quelques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cs typeface="Script Ecole 2"/>
                        </a:rPr>
                        <a:t>sons-consonnes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cs typeface="Script Ecole 2"/>
                        </a:rPr>
                        <a:t>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endParaRPr lang="fr-FR" sz="800" b="1" kern="1200" dirty="0" smtClean="0">
                        <a:solidFill>
                          <a:srgbClr val="7F7F7F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2135">
                <a:tc>
                  <a:txBody>
                    <a:bodyPr/>
                    <a:lstStyle/>
                    <a:p>
                      <a:pPr algn="l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Reconnaître des sons sonores avec la boîte d’objets</a:t>
                      </a:r>
                    </a:p>
                    <a:p>
                      <a:pPr algn="l"/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Etre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capable de classer des images selon les sons de celles-ci (j’entends/e n’entends pas)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Connaître le son des lettres </a:t>
                      </a:r>
                    </a:p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(lettres rugueuses, image des lettres)</a:t>
                      </a: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4656">
                <a:tc rowSpan="3">
                  <a:txBody>
                    <a:bodyPr/>
                    <a:lstStyle/>
                    <a:p>
                      <a:pPr algn="ctr"/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a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b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c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d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e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f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g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i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46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j</a:t>
                      </a:r>
                    </a:p>
                    <a:p>
                      <a:pPr algn="ctr"/>
                      <a:endParaRPr lang="fr-FR" sz="1700" b="1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k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l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m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n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o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p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q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4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r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s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t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u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v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x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y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z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4" name="Rectangle à coins arrondis 33"/>
          <p:cNvSpPr/>
          <p:nvPr/>
        </p:nvSpPr>
        <p:spPr>
          <a:xfrm>
            <a:off x="152400" y="49530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35" name="Image 34" descr="analyse s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82800"/>
            <a:ext cx="1216901" cy="1080000"/>
          </a:xfrm>
          <a:prstGeom prst="rect">
            <a:avLst/>
          </a:prstGeom>
        </p:spPr>
      </p:pic>
      <p:pic>
        <p:nvPicPr>
          <p:cNvPr id="36" name="Image 35" descr="Capture d’écran 2016-01-03 à 21.45.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082798"/>
            <a:ext cx="1121174" cy="1043995"/>
          </a:xfrm>
          <a:prstGeom prst="rect">
            <a:avLst/>
          </a:prstGeom>
        </p:spPr>
      </p:pic>
      <p:pic>
        <p:nvPicPr>
          <p:cNvPr id="37" name="Image 36" descr="lettr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5006607"/>
            <a:ext cx="778938" cy="1080000"/>
          </a:xfrm>
          <a:prstGeom prst="rect">
            <a:avLst/>
          </a:prstGeom>
        </p:spPr>
      </p:pic>
      <p:graphicFrame>
        <p:nvGraphicFramePr>
          <p:cNvPr id="38" name="Tableau 37"/>
          <p:cNvGraphicFramePr>
            <a:graphicFrameLocks noGrp="1"/>
          </p:cNvGraphicFramePr>
          <p:nvPr/>
        </p:nvGraphicFramePr>
        <p:xfrm>
          <a:off x="76202" y="7461807"/>
          <a:ext cx="6659994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045"/>
                <a:gridCol w="1952063"/>
                <a:gridCol w="405486"/>
                <a:gridCol w="405486"/>
                <a:gridCol w="405485"/>
                <a:gridCol w="405486"/>
                <a:gridCol w="405486"/>
                <a:gridCol w="405486"/>
                <a:gridCol w="405485"/>
                <a:gridCol w="405486"/>
              </a:tblGrid>
              <a:tr h="485117">
                <a:tc gridSpan="10">
                  <a:txBody>
                    <a:bodyPr/>
                    <a:lstStyle/>
                    <a:p>
                      <a:pPr algn="ctr"/>
                      <a:r>
                        <a:rPr lang="fr-FR" sz="1000" b="1" u="sng" dirty="0" smtClean="0">
                          <a:latin typeface="Script Ecole 2"/>
                          <a:cs typeface="Script Ecole 2"/>
                        </a:rPr>
                        <a:t>Mobiliser le langage dans toutes ses dimensions</a:t>
                      </a:r>
                    </a:p>
                    <a:p>
                      <a:pPr algn="ctr"/>
                      <a:endParaRPr lang="fr-FR" sz="1000" b="1" u="sng" kern="1200" dirty="0" smtClean="0">
                        <a:solidFill>
                          <a:schemeClr val="tx1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COMPETENCE validée :</a:t>
                      </a:r>
                      <a:r>
                        <a:rPr lang="fr-FR" sz="800" kern="1200" baseline="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8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 </a:t>
                      </a:r>
                      <a:r>
                        <a:rPr lang="fr-FR" sz="900" kern="1200" dirty="0" smtClean="0">
                          <a:solidFill>
                            <a:srgbClr val="7F7F7F"/>
                          </a:solidFill>
                          <a:latin typeface="Script Ecole 2"/>
                          <a:ea typeface="+mn-ea"/>
                          <a:cs typeface="Script Ecole 2"/>
                        </a:rPr>
                        <a:t>Discriminer des sons : 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cs typeface="Script Ecole 2"/>
                        </a:rPr>
                        <a:t>syllabes,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cs typeface="Script Ecole 2"/>
                        </a:rPr>
                        <a:t>sons-voyelles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cs typeface="Script Ecole 2"/>
                        </a:rPr>
                        <a:t> ; quelques </a:t>
                      </a:r>
                      <a:r>
                        <a:rPr lang="fr-FR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cs typeface="Script Ecole 2"/>
                        </a:rPr>
                        <a:t>sons-consonnes</a:t>
                      </a:r>
                      <a:r>
                        <a:rPr lang="fr-FR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cript Ecole 2"/>
                          <a:cs typeface="Script Ecole 2"/>
                        </a:rPr>
                        <a:t>.</a:t>
                      </a:r>
                      <a:endParaRPr lang="fr-FR" sz="8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  <a:p>
                      <a:endParaRPr lang="fr-FR" sz="800" b="1" kern="1200" dirty="0" smtClean="0">
                        <a:solidFill>
                          <a:srgbClr val="7F7F7F"/>
                        </a:solidFill>
                        <a:latin typeface="Script Ecole 2"/>
                        <a:ea typeface="+mn-ea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000" b="1" u="sng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2135">
                <a:tc>
                  <a:txBody>
                    <a:bodyPr/>
                    <a:lstStyle/>
                    <a:p>
                      <a:pPr algn="l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Reconnaître des sons sonores avec la boîte d’objets</a:t>
                      </a:r>
                    </a:p>
                    <a:p>
                      <a:pPr algn="l"/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Etre</a:t>
                      </a:r>
                      <a:r>
                        <a:rPr lang="fr-FR" sz="800" baseline="0" dirty="0" smtClean="0">
                          <a:latin typeface="Script Ecole 2"/>
                          <a:cs typeface="Script Ecole 2"/>
                        </a:rPr>
                        <a:t> capable de classer des images selon les sons de celles-ci (j’entends/e n’entends pas)</a:t>
                      </a:r>
                      <a:endParaRPr lang="fr-FR" sz="800" dirty="0">
                        <a:latin typeface="Script Ecole 2"/>
                        <a:cs typeface="Script Ecole 2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latin typeface="Script Ecole 2"/>
                          <a:cs typeface="Script Ecole 2"/>
                        </a:rPr>
                        <a:t>Connaître le son des lettres </a:t>
                      </a:r>
                    </a:p>
                    <a:p>
                      <a:pPr marL="0" marR="0" indent="0" algn="l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latin typeface="Script Ecole 2"/>
                          <a:cs typeface="Script Ecole 2"/>
                        </a:rPr>
                        <a:t>(lettres rugueuses, image des lettres)</a:t>
                      </a: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4656">
                <a:tc rowSpan="3">
                  <a:txBody>
                    <a:bodyPr/>
                    <a:lstStyle/>
                    <a:p>
                      <a:pPr algn="ctr"/>
                      <a:endParaRPr lang="fr-FR" sz="9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fr-FR" sz="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a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b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c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d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e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f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g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i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46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78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j</a:t>
                      </a:r>
                    </a:p>
                    <a:p>
                      <a:pPr algn="ctr"/>
                      <a:endParaRPr lang="fr-FR" sz="1700" b="1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k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l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m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n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o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p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q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4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r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s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t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u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v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x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y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 smtClean="0">
                          <a:latin typeface="Ecriture A Rom"/>
                          <a:cs typeface="Ecriture A Rom"/>
                        </a:rPr>
                        <a:t>z</a:t>
                      </a:r>
                      <a:endParaRPr lang="fr-FR" sz="1700" b="1" dirty="0">
                        <a:latin typeface="Ecriture A Rom"/>
                        <a:cs typeface="Ecriture A Rom"/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9" name="Rectangle à coins arrondis 38"/>
          <p:cNvSpPr/>
          <p:nvPr/>
        </p:nvSpPr>
        <p:spPr>
          <a:xfrm>
            <a:off x="76200" y="7408200"/>
            <a:ext cx="6660000" cy="2345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stA="0"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88" tIns="47894" rIns="95788" bIns="47894" rtlCol="0" anchor="ctr"/>
          <a:lstStyle/>
          <a:p>
            <a:pPr algn="ctr"/>
            <a:endParaRPr lang="fr-FR"/>
          </a:p>
        </p:txBody>
      </p:sp>
      <p:pic>
        <p:nvPicPr>
          <p:cNvPr id="40" name="Image 39" descr="analyse s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538000"/>
            <a:ext cx="1216901" cy="1080000"/>
          </a:xfrm>
          <a:prstGeom prst="rect">
            <a:avLst/>
          </a:prstGeom>
        </p:spPr>
      </p:pic>
      <p:pic>
        <p:nvPicPr>
          <p:cNvPr id="41" name="Image 40" descr="Capture d’écran 2016-01-03 à 21.45.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8537998"/>
            <a:ext cx="1121174" cy="1043995"/>
          </a:xfrm>
          <a:prstGeom prst="rect">
            <a:avLst/>
          </a:prstGeom>
        </p:spPr>
      </p:pic>
      <p:pic>
        <p:nvPicPr>
          <p:cNvPr id="42" name="Image 41" descr="lettr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7461807"/>
            <a:ext cx="778938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2412</Words>
  <Application>Microsoft Macintosh PowerPoint</Application>
  <PresentationFormat>Format A4 (210 x 297 mm)</PresentationFormat>
  <Paragraphs>652</Paragraphs>
  <Slides>7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Héloïse JEAN</dc:creator>
  <cp:lastModifiedBy>Patricia Perrier</cp:lastModifiedBy>
  <cp:revision>106</cp:revision>
  <cp:lastPrinted>2016-01-04T13:07:01Z</cp:lastPrinted>
  <dcterms:created xsi:type="dcterms:W3CDTF">2016-04-03T11:43:38Z</dcterms:created>
  <dcterms:modified xsi:type="dcterms:W3CDTF">2016-04-03T11:45:39Z</dcterms:modified>
</cp:coreProperties>
</file>