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67" r:id="rId12"/>
    <p:sldId id="270" r:id="rId13"/>
    <p:sldId id="271" r:id="rId14"/>
    <p:sldId id="268" r:id="rId15"/>
    <p:sldId id="264" r:id="rId16"/>
    <p:sldId id="265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3E6A2-7490-405D-A64C-EAD0A52D4540}" type="datetimeFigureOut">
              <a:rPr lang="fr-FR" smtClean="0"/>
              <a:t>31/01/2020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52CA2-CE55-4A4E-95F1-F9D735D6A9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10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2622D-6C97-4B3E-8CD3-99B4CD0BB436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30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F44C-0F0C-45DF-A138-0BD553CD45FB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9097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F17CE-1E86-4CD5-8156-DD7A0F6130CB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7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2B93-D2F8-4AED-AD63-F77A95CC4BEE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48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E98D2-AA7A-444C-8906-D33AB3A61B83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28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A99F2-A53D-4962-8181-32EA87A990C2}" type="datetime1">
              <a:rPr lang="fr-FR" smtClean="0"/>
              <a:t>31/01/2020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99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8B7A-0C61-4A72-91A6-A34EFBF3FC7D}" type="datetime1">
              <a:rPr lang="fr-FR" smtClean="0"/>
              <a:t>31/01/2020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14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4C9A5-AB5F-41A3-8310-DFEAA55DA74C}" type="datetime1">
              <a:rPr lang="fr-FR" smtClean="0"/>
              <a:t>31/01/2020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43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E91A3-4745-4313-B08B-1ED0485621F3}" type="datetime1">
              <a:rPr lang="fr-FR" smtClean="0"/>
              <a:t>31/01/2020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94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2AB98-8041-4324-B74A-50C2DDD3CB72}" type="datetime1">
              <a:rPr lang="fr-FR" smtClean="0"/>
              <a:t>31/01/2020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37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65E1D-6543-4E4F-800A-518926580EE3}" type="datetime1">
              <a:rPr lang="fr-FR" smtClean="0"/>
              <a:t>31/01/2020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21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CA6C7-411A-496C-ADC9-778B94F4D4CE}" type="datetime1">
              <a:rPr lang="fr-FR" smtClean="0"/>
              <a:t>31/01/2020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Equipe EPS 1 Sarthe - Janvier 2020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EE456-0BF6-406F-AFF6-96567925EC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540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Natation scolaire</a:t>
            </a:r>
            <a:br>
              <a:rPr lang="fr-FR" dirty="0" smtClean="0"/>
            </a:br>
            <a:r>
              <a:rPr lang="fr-FR" dirty="0" smtClean="0"/>
              <a:t>Eduquer à la santé et à la sécurité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Pistes de réflexion</a:t>
            </a:r>
          </a:p>
          <a:p>
            <a:endParaRPr lang="fr-FR" dirty="0"/>
          </a:p>
          <a:p>
            <a:r>
              <a:rPr lang="fr-FR" dirty="0"/>
              <a:t>E</a:t>
            </a:r>
            <a:r>
              <a:rPr lang="fr-FR" dirty="0" smtClean="0"/>
              <a:t>quipe </a:t>
            </a:r>
            <a:r>
              <a:rPr lang="fr-FR" dirty="0" smtClean="0"/>
              <a:t>EPS1 SARTHE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824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J’arrive à la plage, je me renseigne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072" y="1690688"/>
            <a:ext cx="7023855" cy="4681193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646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règles de sécurité à la plage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40" y="1540561"/>
            <a:ext cx="3514675" cy="514342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2037994"/>
            <a:ext cx="4762500" cy="11715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629" y="3823718"/>
            <a:ext cx="2739645" cy="2739645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258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Je repère les maitres nageurs de surveillance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72" y="2245909"/>
            <a:ext cx="4065895" cy="304942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578" y="2245909"/>
            <a:ext cx="4584700" cy="3048000"/>
          </a:xfrm>
          <a:prstGeom prst="rect">
            <a:avLst/>
          </a:prstGeom>
        </p:spPr>
      </p:pic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164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plage se partage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72" y="1897040"/>
            <a:ext cx="8488904" cy="4244452"/>
          </a:xfrm>
          <a:prstGeom prst="rect">
            <a:avLst/>
          </a:prstGeo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621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règles de la baignade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302" y="1690688"/>
            <a:ext cx="3250168" cy="4879075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515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 8"/>
          <p:cNvGraphicFramePr>
            <a:graphicFrameLocks noChangeAspect="1"/>
          </p:cNvGraphicFramePr>
          <p:nvPr>
            <p:extLst/>
          </p:nvPr>
        </p:nvGraphicFramePr>
        <p:xfrm>
          <a:off x="3794078" y="173440"/>
          <a:ext cx="4626591" cy="6543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8019943" imgH="11344229" progId="AcroExch.Document.DC">
                  <p:embed/>
                </p:oleObj>
              </mc:Choice>
              <mc:Fallback>
                <p:oleObj name="Acrobat Document" r:id="rId3" imgW="8019943" imgH="11344229" progId="AcroExch.Document.DC">
                  <p:embed/>
                  <p:pic>
                    <p:nvPicPr>
                      <p:cNvPr id="9" name="Obje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94078" y="173440"/>
                        <a:ext cx="4626591" cy="6543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49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Se préparer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78" y="2605585"/>
            <a:ext cx="3529084" cy="3529084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70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91525"/>
              </p:ext>
            </p:extLst>
          </p:nvPr>
        </p:nvGraphicFramePr>
        <p:xfrm>
          <a:off x="322390" y="606664"/>
          <a:ext cx="11493371" cy="5749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2135">
                  <a:extLst>
                    <a:ext uri="{9D8B030D-6E8A-4147-A177-3AD203B41FA5}">
                      <a16:colId xmlns:a16="http://schemas.microsoft.com/office/drawing/2014/main" val="2962860966"/>
                    </a:ext>
                  </a:extLst>
                </a:gridCol>
                <a:gridCol w="2475309">
                  <a:extLst>
                    <a:ext uri="{9D8B030D-6E8A-4147-A177-3AD203B41FA5}">
                      <a16:colId xmlns:a16="http://schemas.microsoft.com/office/drawing/2014/main" val="770475207"/>
                    </a:ext>
                  </a:extLst>
                </a:gridCol>
                <a:gridCol w="2475309">
                  <a:extLst>
                    <a:ext uri="{9D8B030D-6E8A-4147-A177-3AD203B41FA5}">
                      <a16:colId xmlns:a16="http://schemas.microsoft.com/office/drawing/2014/main" val="2547739105"/>
                    </a:ext>
                  </a:extLst>
                </a:gridCol>
                <a:gridCol w="2475309">
                  <a:extLst>
                    <a:ext uri="{9D8B030D-6E8A-4147-A177-3AD203B41FA5}">
                      <a16:colId xmlns:a16="http://schemas.microsoft.com/office/drawing/2014/main" val="1608720823"/>
                    </a:ext>
                  </a:extLst>
                </a:gridCol>
                <a:gridCol w="2475309">
                  <a:extLst>
                    <a:ext uri="{9D8B030D-6E8A-4147-A177-3AD203B41FA5}">
                      <a16:colId xmlns:a16="http://schemas.microsoft.com/office/drawing/2014/main" val="1099346412"/>
                    </a:ext>
                  </a:extLst>
                </a:gridCol>
              </a:tblGrid>
              <a:tr h="5798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 </a:t>
                      </a:r>
                      <a:endParaRPr lang="fr-FR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Etape 1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Objectifs d’apprentissage non atteint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Etape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Objectif d’apprentissage partiellement atteint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Etape 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Objectifs d’apprentissage atteint 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Etape 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Objectifs d’apprentissage dépassés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extLst>
                  <a:ext uri="{0D108BD9-81ED-4DB2-BD59-A6C34878D82A}">
                    <a16:rowId xmlns:a16="http://schemas.microsoft.com/office/drawing/2014/main" val="4075280944"/>
                  </a:ext>
                </a:extLst>
              </a:tr>
              <a:tr h="22549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La maternelle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823220"/>
                  </a:ext>
                </a:extLst>
              </a:tr>
              <a:tr h="1031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Agir en confiance et en sécurité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Ne pas quitter le groupe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Ne pas rentrer dans l’eau sans autorisation de l’adulte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Identifier l’adulte référent de son groupe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Respecter les autres, ne pas faire mal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Aider ses camarades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Passer aux toilettes, à la douche, au pédiluve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Ne pas courir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Ne pas enlever son matériel sans autorisation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S’équiper seul et faire vérifier par l’adulte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Maitriser les différents espaces de déplacement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Avoir un comportement adapté au groupe et au lieu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Identifier les adultes et leur fonction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/>
                </a:tc>
                <a:extLst>
                  <a:ext uri="{0D108BD9-81ED-4DB2-BD59-A6C34878D82A}">
                    <a16:rowId xmlns:a16="http://schemas.microsoft.com/office/drawing/2014/main" val="1438828523"/>
                  </a:ext>
                </a:extLst>
              </a:tr>
              <a:tr h="22549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Le cycle 2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74522"/>
                  </a:ext>
                </a:extLst>
              </a:tr>
              <a:tr h="850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Respecter les règles de sécurité qui s’appliquent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Se déplace en marchant dans la piscine.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Entre et sort de l’eau à la commande de l’adulte 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Passe à la douche et aux toilettes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Sait s’équiper, bonnet, ceinture, brassard…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S’adresse à l’adulte pour aller aux toilettes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S’équipe ou se déséquipe en fonction de la profondeur du bassin et de la tâche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Sait adapter son équipement en fonction de la profondeur du bassin et de la tâche demandée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extLst>
                  <a:ext uri="{0D108BD9-81ED-4DB2-BD59-A6C34878D82A}">
                    <a16:rowId xmlns:a16="http://schemas.microsoft.com/office/drawing/2014/main" val="2512187318"/>
                  </a:ext>
                </a:extLst>
              </a:tr>
              <a:tr h="2346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Le cycle 3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371265"/>
                  </a:ext>
                </a:extLst>
              </a:tr>
              <a:tr h="1610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Connaître et respecter les règles de sécurité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Connaît les circuits entrée/vestiaire – vestiaire/douche – douche/bassin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Respecte les consignes qui lui sont rappelées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Se déplace dans les vestiaires, les sanitaires sur les plages avec ses camarades, en marchant et sans bousculade.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Respecte les règles d’hygiène (douche, WC, pédiluve)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S’engage dans l’activité avec l’accord de l’adulte. Sait s’équiper.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Respecte les consignes données en début de leçon ou de cycle.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S’équipe correctement en fonction de la tache demandée, de l’espace d’évolution.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 les espaces autorisés et ceux interdits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Reconnaît le signal d’évacuation et sort rapidement du bassin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 les risques liés à chaque espace ou à chaque tâche.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Agit avec raison sans se mettre en danger.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S’exprime sur les risques rencontrés et les mesures à prendre pour ne pas se mettre en danger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 les différents types de signaux, sait comment réagir et où se diriger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extLst>
                  <a:ext uri="{0D108BD9-81ED-4DB2-BD59-A6C34878D82A}">
                    <a16:rowId xmlns:a16="http://schemas.microsoft.com/office/drawing/2014/main" val="1702015921"/>
                  </a:ext>
                </a:extLst>
              </a:tr>
              <a:tr h="9664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Identifier la personne responsable à alerter ou la procédure en cas de problème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Se réfère uniquement à l’enseignant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Se réfère indifféremment aux adultes présents autour du bassin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Différencie les rôles de chaque adulte (enseignant, accompagnateur, Educateur, surveillant)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S’adresse au bon adulte en fonction du problème rencontré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Connaît les attributions de chacun. Sait à qui s’adresser en fonction des circonstances.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</a:rPr>
                        <a:t>Connaît des procédures à appliquer en cas d’urgence (sortie du bassin et lieu de rassemblement)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8" marR="44978" marT="0" marB="0" anchor="ctr"/>
                </a:tc>
                <a:extLst>
                  <a:ext uri="{0D108BD9-81ED-4DB2-BD59-A6C34878D82A}">
                    <a16:rowId xmlns:a16="http://schemas.microsoft.com/office/drawing/2014/main" val="39623231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39296" y="118666"/>
            <a:ext cx="59618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ECHELLE DESCRIPTIVE SAVOIR NAGER – LA SECURITE</a:t>
            </a:r>
            <a:endParaRPr kumimoji="0" lang="fr-FR" altLang="fr-F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660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Règles de sécurité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224585"/>
            <a:ext cx="8825659" cy="3795215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La très grande majorité des accidents de noyade sont la conséquence du non respect des règles de sécurité</a:t>
            </a:r>
          </a:p>
          <a:p>
            <a:r>
              <a:rPr lang="fr-FR" sz="2400" dirty="0" smtClean="0"/>
              <a:t>4 thèmes à l’école:</a:t>
            </a:r>
          </a:p>
          <a:p>
            <a:pPr lvl="1"/>
            <a:r>
              <a:rPr lang="fr-FR" sz="2400" dirty="0" smtClean="0"/>
              <a:t>Se préparer pour aller à la piscine</a:t>
            </a:r>
          </a:p>
          <a:p>
            <a:pPr lvl="1"/>
            <a:r>
              <a:rPr lang="fr-FR" sz="2400" dirty="0" smtClean="0"/>
              <a:t>Connaitre et respecter les règles d’hygiène </a:t>
            </a:r>
          </a:p>
          <a:p>
            <a:pPr lvl="1"/>
            <a:r>
              <a:rPr lang="fr-FR" sz="2400" dirty="0" smtClean="0"/>
              <a:t>Connaitre et respecter les règles de sécurité de la piscine, de la baignade</a:t>
            </a:r>
          </a:p>
          <a:p>
            <a:pPr lvl="1"/>
            <a:r>
              <a:rPr lang="fr-FR" sz="2400" dirty="0" smtClean="0"/>
              <a:t>Les règles de vie</a:t>
            </a:r>
          </a:p>
          <a:p>
            <a:pPr lvl="2"/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8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 thèmes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77672" y="2361062"/>
            <a:ext cx="3343702" cy="230832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Les règles de vie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 dois marcher sur le bord du bassin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ne bouscule pas mes camarades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J’attends mon tour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saute quand il n’y a personne devant moi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757313" y="4978060"/>
            <a:ext cx="3343702" cy="175432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Se préparer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Faire ressortir les représentations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sais faire mon sac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sais ce que je vais faire avant de partir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757313" y="2384311"/>
            <a:ext cx="3343702" cy="230832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Les règles de santé et d’hygiène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Maillot de bain et pas de short de bain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passe aux toilettes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me douche et me savonne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Je passe au pédiluve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036325" y="2384311"/>
            <a:ext cx="4387756" cy="424731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Les règles de sécurité</a:t>
            </a:r>
          </a:p>
          <a:p>
            <a:pPr marL="450850" lvl="2" indent="-355600">
              <a:buFont typeface="Arial" panose="020B0604020202020204" pitchFamily="34" charset="0"/>
              <a:buChar char="•"/>
            </a:pPr>
            <a:r>
              <a:rPr lang="fr-FR" dirty="0" smtClean="0"/>
              <a:t>Je reconnais </a:t>
            </a:r>
            <a:r>
              <a:rPr lang="fr-FR" dirty="0"/>
              <a:t>le petit bain, le grand bain – où j’ai pieds, où je n’ai pas pieds</a:t>
            </a:r>
          </a:p>
          <a:p>
            <a:pPr marL="450850" lvl="2" indent="-355600">
              <a:buFont typeface="Arial" panose="020B0604020202020204" pitchFamily="34" charset="0"/>
              <a:buChar char="•"/>
            </a:pPr>
            <a:r>
              <a:rPr lang="fr-FR" dirty="0" smtClean="0"/>
              <a:t>Je vois </a:t>
            </a:r>
            <a:r>
              <a:rPr lang="fr-FR" dirty="0"/>
              <a:t>le maitre nageur de surveillance</a:t>
            </a:r>
          </a:p>
          <a:p>
            <a:pPr marL="450850" lvl="2" indent="-355600">
              <a:buFont typeface="Arial" panose="020B0604020202020204" pitchFamily="34" charset="0"/>
              <a:buChar char="•"/>
            </a:pPr>
            <a:r>
              <a:rPr lang="fr-FR" dirty="0" smtClean="0"/>
              <a:t>Je connais et je respecte </a:t>
            </a:r>
            <a:r>
              <a:rPr lang="fr-FR" dirty="0"/>
              <a:t>les signaux pour entrer et sortir de l’eau, le signal de sortie d’urgence</a:t>
            </a:r>
          </a:p>
          <a:p>
            <a:pPr marL="450850" lvl="2" indent="-355600">
              <a:buFont typeface="Arial" panose="020B0604020202020204" pitchFamily="34" charset="0"/>
              <a:buChar char="•"/>
            </a:pPr>
            <a:r>
              <a:rPr lang="fr-FR" dirty="0" smtClean="0"/>
              <a:t>Je mets </a:t>
            </a:r>
            <a:r>
              <a:rPr lang="fr-FR" dirty="0"/>
              <a:t>seul, </a:t>
            </a:r>
            <a:r>
              <a:rPr lang="fr-FR" dirty="0" smtClean="0"/>
              <a:t>j’enlève </a:t>
            </a:r>
            <a:r>
              <a:rPr lang="fr-FR" dirty="0"/>
              <a:t>seul </a:t>
            </a:r>
            <a:r>
              <a:rPr lang="fr-FR" dirty="0" smtClean="0"/>
              <a:t>ma </a:t>
            </a:r>
            <a:r>
              <a:rPr lang="fr-FR" dirty="0"/>
              <a:t>ceinture</a:t>
            </a:r>
          </a:p>
          <a:p>
            <a:pPr marL="450850" lvl="2" indent="-355600">
              <a:buFont typeface="Arial" panose="020B0604020202020204" pitchFamily="34" charset="0"/>
              <a:buChar char="•"/>
            </a:pPr>
            <a:r>
              <a:rPr lang="fr-FR" dirty="0" smtClean="0"/>
              <a:t>Je sais </a:t>
            </a:r>
            <a:r>
              <a:rPr lang="fr-FR" dirty="0"/>
              <a:t>où et pour quel exercice je dois mettre la ceinture, je  peux ne pas la mettre…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78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369" y="2528306"/>
            <a:ext cx="1111348" cy="111134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528" y="3368245"/>
            <a:ext cx="2526506" cy="2061949"/>
          </a:xfrm>
          <a:prstGeom prst="rect">
            <a:avLst/>
          </a:prstGeom>
        </p:spPr>
      </p:pic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1018905"/>
          </a:xfrm>
        </p:spPr>
        <p:txBody>
          <a:bodyPr>
            <a:normAutofit fontScale="90000"/>
          </a:bodyPr>
          <a:lstStyle/>
          <a:p>
            <a:pPr marL="900113" algn="ctr">
              <a:tabLst>
                <a:tab pos="982663" algn="l"/>
              </a:tabLst>
            </a:pPr>
            <a:r>
              <a:rPr lang="fr-FR" dirty="0" smtClean="0"/>
              <a:t>Mon sac de piscine</a:t>
            </a:r>
            <a:br>
              <a:rPr lang="fr-FR" dirty="0" smtClean="0"/>
            </a:br>
            <a:r>
              <a:rPr lang="fr-FR" dirty="0" smtClean="0"/>
              <a:t>trouve l’intrus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58" y="3287529"/>
            <a:ext cx="1290726" cy="129072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644" y="2526008"/>
            <a:ext cx="1013085" cy="103507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90" y="2327100"/>
            <a:ext cx="1220181" cy="122018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09" y="5262175"/>
            <a:ext cx="1322570" cy="132257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659" y="5262175"/>
            <a:ext cx="1061375" cy="141481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3639654"/>
            <a:ext cx="1681822" cy="84091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32" y="4827013"/>
            <a:ext cx="1351429" cy="135142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56" y="4751002"/>
            <a:ext cx="1503452" cy="1503452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17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900113" algn="ctr">
              <a:tabLst>
                <a:tab pos="982663" algn="l"/>
              </a:tabLst>
            </a:pPr>
            <a:r>
              <a:rPr lang="fr-FR" dirty="0" smtClean="0"/>
              <a:t>J’arrive à la piscine et je dois…</a:t>
            </a:r>
            <a:br>
              <a:rPr lang="fr-FR" dirty="0" smtClean="0"/>
            </a:br>
            <a:r>
              <a:rPr lang="fr-FR" dirty="0" smtClean="0"/>
              <a:t>je replace les images dans l’ordre</a:t>
            </a:r>
            <a:endParaRPr lang="fr-FR" dirty="0"/>
          </a:p>
        </p:txBody>
      </p:sp>
      <p:graphicFrame>
        <p:nvGraphicFramePr>
          <p:cNvPr id="3" name="Espace réservé du conten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2855517"/>
              </p:ext>
            </p:extLst>
          </p:nvPr>
        </p:nvGraphicFramePr>
        <p:xfrm>
          <a:off x="561365" y="1907465"/>
          <a:ext cx="10658900" cy="3652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780">
                  <a:extLst>
                    <a:ext uri="{9D8B030D-6E8A-4147-A177-3AD203B41FA5}">
                      <a16:colId xmlns:a16="http://schemas.microsoft.com/office/drawing/2014/main" val="332120901"/>
                    </a:ext>
                  </a:extLst>
                </a:gridCol>
                <a:gridCol w="2131780">
                  <a:extLst>
                    <a:ext uri="{9D8B030D-6E8A-4147-A177-3AD203B41FA5}">
                      <a16:colId xmlns:a16="http://schemas.microsoft.com/office/drawing/2014/main" val="494928545"/>
                    </a:ext>
                  </a:extLst>
                </a:gridCol>
                <a:gridCol w="2131780">
                  <a:extLst>
                    <a:ext uri="{9D8B030D-6E8A-4147-A177-3AD203B41FA5}">
                      <a16:colId xmlns:a16="http://schemas.microsoft.com/office/drawing/2014/main" val="1753306778"/>
                    </a:ext>
                  </a:extLst>
                </a:gridCol>
                <a:gridCol w="2131780">
                  <a:extLst>
                    <a:ext uri="{9D8B030D-6E8A-4147-A177-3AD203B41FA5}">
                      <a16:colId xmlns:a16="http://schemas.microsoft.com/office/drawing/2014/main" val="3194010626"/>
                    </a:ext>
                  </a:extLst>
                </a:gridCol>
                <a:gridCol w="2131780">
                  <a:extLst>
                    <a:ext uri="{9D8B030D-6E8A-4147-A177-3AD203B41FA5}">
                      <a16:colId xmlns:a16="http://schemas.microsoft.com/office/drawing/2014/main" val="3699896502"/>
                    </a:ext>
                  </a:extLst>
                </a:gridCol>
              </a:tblGrid>
              <a:tr h="154541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22177"/>
                  </a:ext>
                </a:extLst>
              </a:tr>
              <a:tr h="859809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Je passe au pédiluve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Je me douche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Je me déshabille</a:t>
                      </a:r>
                      <a:r>
                        <a:rPr lang="fr-FR" sz="1400" baseline="0" dirty="0" smtClean="0"/>
                        <a:t> dans le vestiaire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Je vais au bord du bassin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Je passe aux toilettes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747459"/>
                  </a:ext>
                </a:extLst>
              </a:tr>
              <a:tr h="1246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63343"/>
                  </a:ext>
                </a:extLst>
              </a:tr>
            </a:tbl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25" y="1946797"/>
            <a:ext cx="1379154" cy="14635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05" y="1931737"/>
            <a:ext cx="1020027" cy="145257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917" y="2004227"/>
            <a:ext cx="1593194" cy="130758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402" y="1962278"/>
            <a:ext cx="1470692" cy="14031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85" y="1938047"/>
            <a:ext cx="1197841" cy="1373769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718102" y="5950424"/>
            <a:ext cx="66616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Dessins Equipe EPS1 Rhône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Les règles de la piscine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090295"/>
            <a:ext cx="6112442" cy="4767705"/>
          </a:xfrm>
        </p:spPr>
      </p:pic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profondeur? Où j’ai pied? Où je n’ai pas pied?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754" y="2597254"/>
            <a:ext cx="8355555" cy="1663492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>
            <a:off x="1528548" y="2740185"/>
            <a:ext cx="27297" cy="123131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7860398" y="2594239"/>
            <a:ext cx="13648" cy="7369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à coins arrondis 9"/>
          <p:cNvSpPr/>
          <p:nvPr/>
        </p:nvSpPr>
        <p:spPr>
          <a:xfrm>
            <a:off x="7986214" y="2376218"/>
            <a:ext cx="1294263" cy="29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0,80 m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908713" y="2297003"/>
            <a:ext cx="1294263" cy="29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1,50 m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5848490" y="4421874"/>
            <a:ext cx="241565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6579783" y="4741007"/>
            <a:ext cx="1294263" cy="29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8,00 m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3432837" y="4440070"/>
            <a:ext cx="241565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908713" y="4440070"/>
            <a:ext cx="241565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Rectangle à coins arrondis 16"/>
          <p:cNvSpPr/>
          <p:nvPr/>
        </p:nvSpPr>
        <p:spPr>
          <a:xfrm>
            <a:off x="4017771" y="4741035"/>
            <a:ext cx="1294263" cy="29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8,00 m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1469407" y="4741035"/>
            <a:ext cx="1294263" cy="297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8,00 m</a:t>
            </a:r>
            <a:endParaRPr lang="fr-FR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09" y="3011320"/>
            <a:ext cx="2857500" cy="2857500"/>
          </a:xfrm>
          <a:prstGeom prst="rect">
            <a:avLst/>
          </a:prstGeom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40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467783" y="522958"/>
            <a:ext cx="8761413" cy="147727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Où est-ce que je dois mettre ma ceinture? Où est-ce que je n’ai pas besoin de la mettre?</a:t>
            </a:r>
            <a:endParaRPr lang="fr-FR" dirty="0"/>
          </a:p>
        </p:txBody>
      </p:sp>
      <p:grpSp>
        <p:nvGrpSpPr>
          <p:cNvPr id="3" name="Groupe 2"/>
          <p:cNvGrpSpPr/>
          <p:nvPr/>
        </p:nvGrpSpPr>
        <p:grpSpPr>
          <a:xfrm>
            <a:off x="717219" y="2630334"/>
            <a:ext cx="8467723" cy="2741268"/>
            <a:chOff x="812754" y="2297003"/>
            <a:chExt cx="8467723" cy="2741268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754" y="2597254"/>
              <a:ext cx="8355555" cy="1663492"/>
            </a:xfrm>
            <a:prstGeom prst="rect">
              <a:avLst/>
            </a:prstGeom>
          </p:spPr>
        </p:pic>
        <p:cxnSp>
          <p:nvCxnSpPr>
            <p:cNvPr id="7" name="Connecteur droit avec flèche 6"/>
            <p:cNvCxnSpPr/>
            <p:nvPr/>
          </p:nvCxnSpPr>
          <p:spPr>
            <a:xfrm>
              <a:off x="1528548" y="2740185"/>
              <a:ext cx="27297" cy="1231314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7860398" y="2594239"/>
              <a:ext cx="13648" cy="73697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à coins arrondis 9"/>
            <p:cNvSpPr/>
            <p:nvPr/>
          </p:nvSpPr>
          <p:spPr>
            <a:xfrm>
              <a:off x="7986214" y="2376218"/>
              <a:ext cx="1294263" cy="2972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0,80 m</a:t>
              </a:r>
              <a:endParaRPr lang="fr-FR" dirty="0"/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908713" y="2297003"/>
              <a:ext cx="1294263" cy="2972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1,50 m</a:t>
              </a:r>
              <a:endParaRPr lang="fr-FR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>
              <a:off x="5848490" y="4421874"/>
              <a:ext cx="2415653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à coins arrondis 13"/>
            <p:cNvSpPr/>
            <p:nvPr/>
          </p:nvSpPr>
          <p:spPr>
            <a:xfrm>
              <a:off x="6579783" y="4741007"/>
              <a:ext cx="1294263" cy="2972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8,00 m</a:t>
              </a:r>
              <a:endParaRPr lang="fr-FR" dirty="0"/>
            </a:p>
          </p:txBody>
        </p:sp>
        <p:cxnSp>
          <p:nvCxnSpPr>
            <p:cNvPr id="15" name="Connecteur droit avec flèche 14"/>
            <p:cNvCxnSpPr/>
            <p:nvPr/>
          </p:nvCxnSpPr>
          <p:spPr>
            <a:xfrm>
              <a:off x="3432837" y="4440070"/>
              <a:ext cx="2415653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908713" y="4440070"/>
              <a:ext cx="2415653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ctangle à coins arrondis 16"/>
            <p:cNvSpPr/>
            <p:nvPr/>
          </p:nvSpPr>
          <p:spPr>
            <a:xfrm>
              <a:off x="4017771" y="4741035"/>
              <a:ext cx="1294263" cy="2972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8,00 m</a:t>
              </a:r>
              <a:endParaRPr lang="fr-FR" dirty="0"/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1469407" y="4741035"/>
              <a:ext cx="1294263" cy="2972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8,00 m</a:t>
              </a:r>
              <a:endParaRPr lang="fr-FR" dirty="0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3029" y="4010025"/>
            <a:ext cx="2238375" cy="28479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620" y="2927570"/>
            <a:ext cx="1216173" cy="1216173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10320210" y="1980225"/>
            <a:ext cx="1216173" cy="1216173"/>
            <a:chOff x="3421460" y="5524434"/>
            <a:chExt cx="1216173" cy="1216173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1460" y="5524434"/>
              <a:ext cx="1216173" cy="1216173"/>
            </a:xfrm>
            <a:prstGeom prst="rect">
              <a:avLst/>
            </a:prstGeom>
          </p:spPr>
        </p:pic>
        <p:sp>
          <p:nvSpPr>
            <p:cNvPr id="9" name="Croix 8"/>
            <p:cNvSpPr/>
            <p:nvPr/>
          </p:nvSpPr>
          <p:spPr>
            <a:xfrm rot="3088328">
              <a:off x="3696703" y="5748837"/>
              <a:ext cx="665686" cy="659995"/>
            </a:xfrm>
            <a:prstGeom prst="plus">
              <a:avLst>
                <a:gd name="adj" fmla="val 4361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Equipe EPS 1 Sarthe - Janvier 2020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6369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931</Words>
  <Application>Microsoft Office PowerPoint</Application>
  <PresentationFormat>Grand écran</PresentationFormat>
  <Paragraphs>131</Paragraphs>
  <Slides>16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Thème Office</vt:lpstr>
      <vt:lpstr>Acrobat Document</vt:lpstr>
      <vt:lpstr>Natation scolaire Eduquer à la santé et à la sécurité</vt:lpstr>
      <vt:lpstr>Présentation PowerPoint</vt:lpstr>
      <vt:lpstr>Règles de sécurité</vt:lpstr>
      <vt:lpstr>4 thèmes</vt:lpstr>
      <vt:lpstr>Mon sac de piscine trouve l’intrus </vt:lpstr>
      <vt:lpstr>J’arrive à la piscine et je dois… je replace les images dans l’ordre</vt:lpstr>
      <vt:lpstr>Les règles de la piscine</vt:lpstr>
      <vt:lpstr>Quelle profondeur? Où j’ai pied? Où je n’ai pas pied?</vt:lpstr>
      <vt:lpstr>Où est-ce que je dois mettre ma ceinture? Où est-ce que je n’ai pas besoin de la mettre?</vt:lpstr>
      <vt:lpstr>J’arrive à la plage, je me renseigne</vt:lpstr>
      <vt:lpstr>Les règles de sécurité à la plage</vt:lpstr>
      <vt:lpstr>Je repère les maitres nageurs de surveillance</vt:lpstr>
      <vt:lpstr>La plage se partage</vt:lpstr>
      <vt:lpstr>Les règles de la baignade</vt:lpstr>
      <vt:lpstr>Présentation PowerPoint</vt:lpstr>
      <vt:lpstr>Se préparer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Natation scolaire Eduquer à la santé et à la sécurité</dc:title>
  <dc:creator>phoubin</dc:creator>
  <cp:lastModifiedBy>phoubin</cp:lastModifiedBy>
  <cp:revision>5</cp:revision>
  <dcterms:created xsi:type="dcterms:W3CDTF">2020-01-31T13:31:03Z</dcterms:created>
  <dcterms:modified xsi:type="dcterms:W3CDTF">2020-01-31T13:57:09Z</dcterms:modified>
</cp:coreProperties>
</file>