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7" r:id="rId2"/>
    <p:sldId id="258" r:id="rId3"/>
    <p:sldId id="278" r:id="rId4"/>
    <p:sldId id="277" r:id="rId5"/>
    <p:sldId id="286" r:id="rId6"/>
    <p:sldId id="263" r:id="rId7"/>
    <p:sldId id="279" r:id="rId8"/>
    <p:sldId id="281" r:id="rId9"/>
    <p:sldId id="280" r:id="rId10"/>
    <p:sldId id="282" r:id="rId11"/>
    <p:sldId id="283" r:id="rId12"/>
    <p:sldId id="284" r:id="rId13"/>
    <p:sldId id="287" r:id="rId14"/>
    <p:sldId id="285" r:id="rId15"/>
    <p:sldId id="288" r:id="rId16"/>
    <p:sldId id="290" r:id="rId17"/>
    <p:sldId id="291" r:id="rId18"/>
    <p:sldId id="295" r:id="rId19"/>
    <p:sldId id="294" r:id="rId20"/>
    <p:sldId id="296" r:id="rId21"/>
    <p:sldId id="297" r:id="rId22"/>
    <p:sldId id="292" r:id="rId23"/>
    <p:sldId id="298" r:id="rId24"/>
    <p:sldId id="299" r:id="rId25"/>
    <p:sldId id="293" r:id="rId26"/>
    <p:sldId id="300" r:id="rId27"/>
    <p:sldId id="301" r:id="rId2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829687\Desktop\nante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829687\Desktop\nante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829687\Desktop\nantes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5"/>
          <c:order val="2"/>
          <c:tx>
            <c:strRef>
              <c:f>Feuil2!$H$1</c:f>
              <c:strCache>
                <c:ptCount val="1"/>
                <c:pt idx="0">
                  <c:v>Inflation 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cat>
            <c:numRef>
              <c:f>Feuil2!$B$2:$B$80</c:f>
              <c:numCache>
                <c:formatCode>m/d/yyyy</c:formatCode>
                <c:ptCount val="79"/>
                <c:pt idx="0">
                  <c:v>37622</c:v>
                </c:pt>
                <c:pt idx="1">
                  <c:v>37712</c:v>
                </c:pt>
                <c:pt idx="2">
                  <c:v>37803</c:v>
                </c:pt>
                <c:pt idx="3">
                  <c:v>37895</c:v>
                </c:pt>
                <c:pt idx="4">
                  <c:v>37987</c:v>
                </c:pt>
                <c:pt idx="5">
                  <c:v>38078</c:v>
                </c:pt>
                <c:pt idx="6">
                  <c:v>38169</c:v>
                </c:pt>
                <c:pt idx="7">
                  <c:v>38261</c:v>
                </c:pt>
                <c:pt idx="8">
                  <c:v>38353</c:v>
                </c:pt>
                <c:pt idx="9">
                  <c:v>38443</c:v>
                </c:pt>
                <c:pt idx="10">
                  <c:v>38534</c:v>
                </c:pt>
                <c:pt idx="11">
                  <c:v>38626</c:v>
                </c:pt>
                <c:pt idx="12">
                  <c:v>38718</c:v>
                </c:pt>
                <c:pt idx="13">
                  <c:v>38808</c:v>
                </c:pt>
                <c:pt idx="14">
                  <c:v>38899</c:v>
                </c:pt>
                <c:pt idx="15">
                  <c:v>38991</c:v>
                </c:pt>
                <c:pt idx="16">
                  <c:v>39083</c:v>
                </c:pt>
                <c:pt idx="17">
                  <c:v>39173</c:v>
                </c:pt>
                <c:pt idx="18">
                  <c:v>39264</c:v>
                </c:pt>
                <c:pt idx="19">
                  <c:v>39356</c:v>
                </c:pt>
                <c:pt idx="20">
                  <c:v>39448</c:v>
                </c:pt>
                <c:pt idx="21">
                  <c:v>39539</c:v>
                </c:pt>
                <c:pt idx="22">
                  <c:v>39630</c:v>
                </c:pt>
                <c:pt idx="23">
                  <c:v>39722</c:v>
                </c:pt>
                <c:pt idx="24">
                  <c:v>39814</c:v>
                </c:pt>
                <c:pt idx="25">
                  <c:v>39904</c:v>
                </c:pt>
                <c:pt idx="26">
                  <c:v>39995</c:v>
                </c:pt>
                <c:pt idx="27">
                  <c:v>40087</c:v>
                </c:pt>
                <c:pt idx="28">
                  <c:v>40179</c:v>
                </c:pt>
                <c:pt idx="29">
                  <c:v>40269</c:v>
                </c:pt>
                <c:pt idx="30">
                  <c:v>40360</c:v>
                </c:pt>
                <c:pt idx="31">
                  <c:v>40452</c:v>
                </c:pt>
                <c:pt idx="32">
                  <c:v>40544</c:v>
                </c:pt>
                <c:pt idx="33">
                  <c:v>40634</c:v>
                </c:pt>
                <c:pt idx="34">
                  <c:v>40725</c:v>
                </c:pt>
                <c:pt idx="35">
                  <c:v>40817</c:v>
                </c:pt>
                <c:pt idx="36">
                  <c:v>40909</c:v>
                </c:pt>
                <c:pt idx="37">
                  <c:v>41000</c:v>
                </c:pt>
                <c:pt idx="38">
                  <c:v>41091</c:v>
                </c:pt>
                <c:pt idx="39">
                  <c:v>41183</c:v>
                </c:pt>
                <c:pt idx="40">
                  <c:v>41275</c:v>
                </c:pt>
                <c:pt idx="41">
                  <c:v>41365</c:v>
                </c:pt>
                <c:pt idx="42">
                  <c:v>41456</c:v>
                </c:pt>
                <c:pt idx="43">
                  <c:v>41548</c:v>
                </c:pt>
                <c:pt idx="44">
                  <c:v>41640</c:v>
                </c:pt>
                <c:pt idx="45">
                  <c:v>41730</c:v>
                </c:pt>
                <c:pt idx="46">
                  <c:v>41821</c:v>
                </c:pt>
                <c:pt idx="47">
                  <c:v>41913</c:v>
                </c:pt>
                <c:pt idx="48">
                  <c:v>42005</c:v>
                </c:pt>
                <c:pt idx="49">
                  <c:v>42095</c:v>
                </c:pt>
                <c:pt idx="50">
                  <c:v>42186</c:v>
                </c:pt>
                <c:pt idx="51">
                  <c:v>42278</c:v>
                </c:pt>
                <c:pt idx="52">
                  <c:v>42370</c:v>
                </c:pt>
                <c:pt idx="53">
                  <c:v>42461</c:v>
                </c:pt>
                <c:pt idx="54">
                  <c:v>42552</c:v>
                </c:pt>
                <c:pt idx="55">
                  <c:v>42644</c:v>
                </c:pt>
                <c:pt idx="56">
                  <c:v>42736</c:v>
                </c:pt>
                <c:pt idx="57">
                  <c:v>42826</c:v>
                </c:pt>
                <c:pt idx="58">
                  <c:v>42917</c:v>
                </c:pt>
                <c:pt idx="59">
                  <c:v>43009</c:v>
                </c:pt>
                <c:pt idx="60">
                  <c:v>43101</c:v>
                </c:pt>
                <c:pt idx="61">
                  <c:v>43191</c:v>
                </c:pt>
                <c:pt idx="62">
                  <c:v>43282</c:v>
                </c:pt>
                <c:pt idx="63">
                  <c:v>43374</c:v>
                </c:pt>
                <c:pt idx="64">
                  <c:v>43466</c:v>
                </c:pt>
                <c:pt idx="65">
                  <c:v>43556</c:v>
                </c:pt>
                <c:pt idx="66">
                  <c:v>43647</c:v>
                </c:pt>
                <c:pt idx="67">
                  <c:v>43739</c:v>
                </c:pt>
                <c:pt idx="68">
                  <c:v>43831</c:v>
                </c:pt>
                <c:pt idx="69">
                  <c:v>43922</c:v>
                </c:pt>
                <c:pt idx="70">
                  <c:v>44013</c:v>
                </c:pt>
                <c:pt idx="71">
                  <c:v>44105</c:v>
                </c:pt>
                <c:pt idx="72">
                  <c:v>44197</c:v>
                </c:pt>
                <c:pt idx="73">
                  <c:v>44287</c:v>
                </c:pt>
                <c:pt idx="74">
                  <c:v>44378</c:v>
                </c:pt>
                <c:pt idx="75">
                  <c:v>44470</c:v>
                </c:pt>
                <c:pt idx="76">
                  <c:v>44562</c:v>
                </c:pt>
                <c:pt idx="77">
                  <c:v>44652</c:v>
                </c:pt>
                <c:pt idx="78">
                  <c:v>44743</c:v>
                </c:pt>
              </c:numCache>
            </c:numRef>
          </c:cat>
          <c:val>
            <c:numRef>
              <c:f>Feuil2!$H$2:$H$80</c:f>
              <c:numCache>
                <c:formatCode>General</c:formatCode>
                <c:ptCount val="79"/>
                <c:pt idx="0">
                  <c:v>2.3213644027709961</c:v>
                </c:pt>
                <c:pt idx="1">
                  <c:v>1.9091410636901855</c:v>
                </c:pt>
                <c:pt idx="2">
                  <c:v>2.0743474960327148</c:v>
                </c:pt>
                <c:pt idx="3">
                  <c:v>2.3808631896972656</c:v>
                </c:pt>
                <c:pt idx="4">
                  <c:v>2.0028376579284668</c:v>
                </c:pt>
                <c:pt idx="5">
                  <c:v>2.6186654567718506</c:v>
                </c:pt>
                <c:pt idx="6">
                  <c:v>2.4665999412536621</c:v>
                </c:pt>
                <c:pt idx="7">
                  <c:v>2.2576923370361328</c:v>
                </c:pt>
                <c:pt idx="8">
                  <c:v>1.8749529123306274</c:v>
                </c:pt>
                <c:pt idx="9">
                  <c:v>1.8140207529067993</c:v>
                </c:pt>
                <c:pt idx="10">
                  <c:v>2.0223751068115234</c:v>
                </c:pt>
                <c:pt idx="11">
                  <c:v>1.845129132270813</c:v>
                </c:pt>
                <c:pt idx="12">
                  <c:v>1.9707813262939453</c:v>
                </c:pt>
                <c:pt idx="13">
                  <c:v>2.1824009418487549</c:v>
                </c:pt>
                <c:pt idx="14">
                  <c:v>1.9221436977386475</c:v>
                </c:pt>
                <c:pt idx="15">
                  <c:v>1.4976834058761597</c:v>
                </c:pt>
                <c:pt idx="16">
                  <c:v>1.2713363170623779</c:v>
                </c:pt>
                <c:pt idx="17">
                  <c:v>1.260474681854248</c:v>
                </c:pt>
                <c:pt idx="18">
                  <c:v>1.3495502471923828</c:v>
                </c:pt>
                <c:pt idx="19">
                  <c:v>2.5241498947143555</c:v>
                </c:pt>
                <c:pt idx="20">
                  <c:v>3.305248498916626</c:v>
                </c:pt>
                <c:pt idx="21">
                  <c:v>3.6852099895477295</c:v>
                </c:pt>
                <c:pt idx="22">
                  <c:v>3.6421413421630859</c:v>
                </c:pt>
                <c:pt idx="23">
                  <c:v>2.0237820148468018</c:v>
                </c:pt>
                <c:pt idx="24">
                  <c:v>0.69419312477111816</c:v>
                </c:pt>
                <c:pt idx="25">
                  <c:v>-0.23962168395519257</c:v>
                </c:pt>
                <c:pt idx="26">
                  <c:v>-0.45211416482925415</c:v>
                </c:pt>
                <c:pt idx="27">
                  <c:v>0.42012041807174683</c:v>
                </c:pt>
                <c:pt idx="28">
                  <c:v>1.4597809314727783</c:v>
                </c:pt>
                <c:pt idx="29">
                  <c:v>1.8411166667938232</c:v>
                </c:pt>
                <c:pt idx="30">
                  <c:v>1.7704082727432251</c:v>
                </c:pt>
                <c:pt idx="31">
                  <c:v>1.8824403285980225</c:v>
                </c:pt>
                <c:pt idx="32">
                  <c:v>1.988865852355957</c:v>
                </c:pt>
                <c:pt idx="33">
                  <c:v>2.2181415557861328</c:v>
                </c:pt>
                <c:pt idx="34">
                  <c:v>2.3059685230255127</c:v>
                </c:pt>
                <c:pt idx="35">
                  <c:v>2.6482088565826416</c:v>
                </c:pt>
                <c:pt idx="36">
                  <c:v>2.5702192783355713</c:v>
                </c:pt>
                <c:pt idx="37">
                  <c:v>2.3154003620147705</c:v>
                </c:pt>
                <c:pt idx="38">
                  <c:v>2.2575571537017822</c:v>
                </c:pt>
                <c:pt idx="39">
                  <c:v>1.7389569282531738</c:v>
                </c:pt>
                <c:pt idx="40">
                  <c:v>1.2091574668884277</c:v>
                </c:pt>
                <c:pt idx="41">
                  <c:v>0.90653634071350098</c:v>
                </c:pt>
                <c:pt idx="42">
                  <c:v>1.0635329484939575</c:v>
                </c:pt>
                <c:pt idx="43">
                  <c:v>0.78337311744689941</c:v>
                </c:pt>
                <c:pt idx="44">
                  <c:v>0.8603670597076416</c:v>
                </c:pt>
                <c:pt idx="45">
                  <c:v>0.7510036826133728</c:v>
                </c:pt>
                <c:pt idx="46">
                  <c:v>0.49256771802902222</c:v>
                </c:pt>
                <c:pt idx="47">
                  <c:v>0.34203782677650452</c:v>
                </c:pt>
                <c:pt idx="48">
                  <c:v>-0.23811343312263489</c:v>
                </c:pt>
                <c:pt idx="49">
                  <c:v>0.26617458462715149</c:v>
                </c:pt>
                <c:pt idx="50">
                  <c:v>0.14011195302009583</c:v>
                </c:pt>
                <c:pt idx="51">
                  <c:v>0.17696088552474976</c:v>
                </c:pt>
                <c:pt idx="52">
                  <c:v>4.4569607824087143E-2</c:v>
                </c:pt>
                <c:pt idx="53">
                  <c:v>9.2782042920589447E-2</c:v>
                </c:pt>
                <c:pt idx="54">
                  <c:v>0.42622929811477661</c:v>
                </c:pt>
                <c:pt idx="55">
                  <c:v>0.65663671493530273</c:v>
                </c:pt>
                <c:pt idx="56">
                  <c:v>1.4579885005950928</c:v>
                </c:pt>
                <c:pt idx="57">
                  <c:v>1.0317472219467163</c:v>
                </c:pt>
                <c:pt idx="58">
                  <c:v>0.94808369874954224</c:v>
                </c:pt>
                <c:pt idx="59">
                  <c:v>1.21523118019104</c:v>
                </c:pt>
                <c:pt idx="60">
                  <c:v>1.5055454969406128</c:v>
                </c:pt>
                <c:pt idx="61">
                  <c:v>2.1460766792297363</c:v>
                </c:pt>
                <c:pt idx="62">
                  <c:v>2.5551466941833496</c:v>
                </c:pt>
                <c:pt idx="63">
                  <c:v>2.1858747005462646</c:v>
                </c:pt>
                <c:pt idx="64">
                  <c:v>1.425700306892395</c:v>
                </c:pt>
                <c:pt idx="65">
                  <c:v>1.3045194149017334</c:v>
                </c:pt>
                <c:pt idx="66">
                  <c:v>1.2137050628662109</c:v>
                </c:pt>
                <c:pt idx="67">
                  <c:v>1.2519794702529907</c:v>
                </c:pt>
                <c:pt idx="68">
                  <c:v>1.3299620151519775</c:v>
                </c:pt>
                <c:pt idx="69">
                  <c:v>0.33309540152549744</c:v>
                </c:pt>
                <c:pt idx="70">
                  <c:v>0.36114603281021118</c:v>
                </c:pt>
                <c:pt idx="71">
                  <c:v>8.5554994642734528E-2</c:v>
                </c:pt>
                <c:pt idx="72">
                  <c:v>0.96553462743759155</c:v>
                </c:pt>
                <c:pt idx="73">
                  <c:v>1.7635313272476196</c:v>
                </c:pt>
                <c:pt idx="74">
                  <c:v>2.2017123699188232</c:v>
                </c:pt>
                <c:pt idx="75">
                  <c:v>3.3329782485961914</c:v>
                </c:pt>
                <c:pt idx="76">
                  <c:v>4.1871695518493652</c:v>
                </c:pt>
                <c:pt idx="77">
                  <c:v>5.9126338958740234</c:v>
                </c:pt>
                <c:pt idx="78">
                  <c:v>6.5245418548583984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07F-4927-97F5-74B636C660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3248400"/>
        <c:axId val="37325660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Feuil2!$C$1</c15:sqref>
                        </c15:formulaRef>
                      </c:ext>
                    </c:extLst>
                    <c:strCache>
                      <c:ptCount val="1"/>
                      <c:pt idx="0">
                        <c:v>Inflation 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>
                      <c:ext uri="{02D57815-91ED-43cb-92C2-25804820EDAC}">
                        <c15:formulaRef>
                          <c15:sqref>Feuil2!$B$2:$B$80</c15:sqref>
                        </c15:formulaRef>
                      </c:ext>
                    </c:extLst>
                    <c:numCache>
                      <c:formatCode>m/d/yyyy</c:formatCode>
                      <c:ptCount val="79"/>
                      <c:pt idx="0">
                        <c:v>37622</c:v>
                      </c:pt>
                      <c:pt idx="1">
                        <c:v>37712</c:v>
                      </c:pt>
                      <c:pt idx="2">
                        <c:v>37803</c:v>
                      </c:pt>
                      <c:pt idx="3">
                        <c:v>37895</c:v>
                      </c:pt>
                      <c:pt idx="4">
                        <c:v>37987</c:v>
                      </c:pt>
                      <c:pt idx="5">
                        <c:v>38078</c:v>
                      </c:pt>
                      <c:pt idx="6">
                        <c:v>38169</c:v>
                      </c:pt>
                      <c:pt idx="7">
                        <c:v>38261</c:v>
                      </c:pt>
                      <c:pt idx="8">
                        <c:v>38353</c:v>
                      </c:pt>
                      <c:pt idx="9">
                        <c:v>38443</c:v>
                      </c:pt>
                      <c:pt idx="10">
                        <c:v>38534</c:v>
                      </c:pt>
                      <c:pt idx="11">
                        <c:v>38626</c:v>
                      </c:pt>
                      <c:pt idx="12">
                        <c:v>38718</c:v>
                      </c:pt>
                      <c:pt idx="13">
                        <c:v>38808</c:v>
                      </c:pt>
                      <c:pt idx="14">
                        <c:v>38899</c:v>
                      </c:pt>
                      <c:pt idx="15">
                        <c:v>38991</c:v>
                      </c:pt>
                      <c:pt idx="16">
                        <c:v>39083</c:v>
                      </c:pt>
                      <c:pt idx="17">
                        <c:v>39173</c:v>
                      </c:pt>
                      <c:pt idx="18">
                        <c:v>39264</c:v>
                      </c:pt>
                      <c:pt idx="19">
                        <c:v>39356</c:v>
                      </c:pt>
                      <c:pt idx="20">
                        <c:v>39448</c:v>
                      </c:pt>
                      <c:pt idx="21">
                        <c:v>39539</c:v>
                      </c:pt>
                      <c:pt idx="22">
                        <c:v>39630</c:v>
                      </c:pt>
                      <c:pt idx="23">
                        <c:v>39722</c:v>
                      </c:pt>
                      <c:pt idx="24">
                        <c:v>39814</c:v>
                      </c:pt>
                      <c:pt idx="25">
                        <c:v>39904</c:v>
                      </c:pt>
                      <c:pt idx="26">
                        <c:v>39995</c:v>
                      </c:pt>
                      <c:pt idx="27">
                        <c:v>40087</c:v>
                      </c:pt>
                      <c:pt idx="28">
                        <c:v>40179</c:v>
                      </c:pt>
                      <c:pt idx="29">
                        <c:v>40269</c:v>
                      </c:pt>
                      <c:pt idx="30">
                        <c:v>40360</c:v>
                      </c:pt>
                      <c:pt idx="31">
                        <c:v>40452</c:v>
                      </c:pt>
                      <c:pt idx="32">
                        <c:v>40544</c:v>
                      </c:pt>
                      <c:pt idx="33">
                        <c:v>40634</c:v>
                      </c:pt>
                      <c:pt idx="34">
                        <c:v>40725</c:v>
                      </c:pt>
                      <c:pt idx="35">
                        <c:v>40817</c:v>
                      </c:pt>
                      <c:pt idx="36">
                        <c:v>40909</c:v>
                      </c:pt>
                      <c:pt idx="37">
                        <c:v>41000</c:v>
                      </c:pt>
                      <c:pt idx="38">
                        <c:v>41091</c:v>
                      </c:pt>
                      <c:pt idx="39">
                        <c:v>41183</c:v>
                      </c:pt>
                      <c:pt idx="40">
                        <c:v>41275</c:v>
                      </c:pt>
                      <c:pt idx="41">
                        <c:v>41365</c:v>
                      </c:pt>
                      <c:pt idx="42">
                        <c:v>41456</c:v>
                      </c:pt>
                      <c:pt idx="43">
                        <c:v>41548</c:v>
                      </c:pt>
                      <c:pt idx="44">
                        <c:v>41640</c:v>
                      </c:pt>
                      <c:pt idx="45">
                        <c:v>41730</c:v>
                      </c:pt>
                      <c:pt idx="46">
                        <c:v>41821</c:v>
                      </c:pt>
                      <c:pt idx="47">
                        <c:v>41913</c:v>
                      </c:pt>
                      <c:pt idx="48">
                        <c:v>42005</c:v>
                      </c:pt>
                      <c:pt idx="49">
                        <c:v>42095</c:v>
                      </c:pt>
                      <c:pt idx="50">
                        <c:v>42186</c:v>
                      </c:pt>
                      <c:pt idx="51">
                        <c:v>42278</c:v>
                      </c:pt>
                      <c:pt idx="52">
                        <c:v>42370</c:v>
                      </c:pt>
                      <c:pt idx="53">
                        <c:v>42461</c:v>
                      </c:pt>
                      <c:pt idx="54">
                        <c:v>42552</c:v>
                      </c:pt>
                      <c:pt idx="55">
                        <c:v>42644</c:v>
                      </c:pt>
                      <c:pt idx="56">
                        <c:v>42736</c:v>
                      </c:pt>
                      <c:pt idx="57">
                        <c:v>42826</c:v>
                      </c:pt>
                      <c:pt idx="58">
                        <c:v>42917</c:v>
                      </c:pt>
                      <c:pt idx="59">
                        <c:v>43009</c:v>
                      </c:pt>
                      <c:pt idx="60">
                        <c:v>43101</c:v>
                      </c:pt>
                      <c:pt idx="61">
                        <c:v>43191</c:v>
                      </c:pt>
                      <c:pt idx="62">
                        <c:v>43282</c:v>
                      </c:pt>
                      <c:pt idx="63">
                        <c:v>43374</c:v>
                      </c:pt>
                      <c:pt idx="64">
                        <c:v>43466</c:v>
                      </c:pt>
                      <c:pt idx="65">
                        <c:v>43556</c:v>
                      </c:pt>
                      <c:pt idx="66">
                        <c:v>43647</c:v>
                      </c:pt>
                      <c:pt idx="67">
                        <c:v>43739</c:v>
                      </c:pt>
                      <c:pt idx="68">
                        <c:v>43831</c:v>
                      </c:pt>
                      <c:pt idx="69">
                        <c:v>43922</c:v>
                      </c:pt>
                      <c:pt idx="70">
                        <c:v>44013</c:v>
                      </c:pt>
                      <c:pt idx="71">
                        <c:v>44105</c:v>
                      </c:pt>
                      <c:pt idx="72">
                        <c:v>44197</c:v>
                      </c:pt>
                      <c:pt idx="73">
                        <c:v>44287</c:v>
                      </c:pt>
                      <c:pt idx="74">
                        <c:v>44378</c:v>
                      </c:pt>
                      <c:pt idx="75">
                        <c:v>44470</c:v>
                      </c:pt>
                      <c:pt idx="76">
                        <c:v>44562</c:v>
                      </c:pt>
                      <c:pt idx="77">
                        <c:v>44652</c:v>
                      </c:pt>
                      <c:pt idx="78">
                        <c:v>44743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Feuil2!$C$2:$C$80</c15:sqref>
                        </c15:formulaRef>
                      </c:ext>
                    </c:extLst>
                    <c:numCache>
                      <c:formatCode>General</c:formatCode>
                      <c:ptCount val="79"/>
                      <c:pt idx="0">
                        <c:v>2.3213644027709961</c:v>
                      </c:pt>
                      <c:pt idx="1">
                        <c:v>1.9091410636901855</c:v>
                      </c:pt>
                      <c:pt idx="2">
                        <c:v>2.0743474960327148</c:v>
                      </c:pt>
                      <c:pt idx="3">
                        <c:v>2.3808631896972656</c:v>
                      </c:pt>
                      <c:pt idx="4">
                        <c:v>2.0028376579284668</c:v>
                      </c:pt>
                      <c:pt idx="5">
                        <c:v>2.6186654567718506</c:v>
                      </c:pt>
                      <c:pt idx="6">
                        <c:v>2.4665999412536621</c:v>
                      </c:pt>
                      <c:pt idx="7">
                        <c:v>2.2576923370361328</c:v>
                      </c:pt>
                      <c:pt idx="8">
                        <c:v>1.8749529123306274</c:v>
                      </c:pt>
                      <c:pt idx="9">
                        <c:v>1.8140207529067993</c:v>
                      </c:pt>
                      <c:pt idx="10">
                        <c:v>2.0223751068115234</c:v>
                      </c:pt>
                      <c:pt idx="11">
                        <c:v>1.845129132270813</c:v>
                      </c:pt>
                      <c:pt idx="12">
                        <c:v>1.9707813262939453</c:v>
                      </c:pt>
                      <c:pt idx="13">
                        <c:v>2.1824009418487549</c:v>
                      </c:pt>
                      <c:pt idx="14">
                        <c:v>1.9221436977386475</c:v>
                      </c:pt>
                      <c:pt idx="15">
                        <c:v>1.4976834058761597</c:v>
                      </c:pt>
                      <c:pt idx="16">
                        <c:v>1.2713363170623779</c:v>
                      </c:pt>
                      <c:pt idx="17">
                        <c:v>1.260474681854248</c:v>
                      </c:pt>
                      <c:pt idx="18">
                        <c:v>1.3495502471923828</c:v>
                      </c:pt>
                      <c:pt idx="19">
                        <c:v>2.5241498947143555</c:v>
                      </c:pt>
                      <c:pt idx="20">
                        <c:v>3.305248498916626</c:v>
                      </c:pt>
                      <c:pt idx="21">
                        <c:v>3.6852099895477295</c:v>
                      </c:pt>
                      <c:pt idx="22">
                        <c:v>3.6421413421630859</c:v>
                      </c:pt>
                      <c:pt idx="23">
                        <c:v>2.0237820148468018</c:v>
                      </c:pt>
                      <c:pt idx="24">
                        <c:v>0.69419312477111816</c:v>
                      </c:pt>
                      <c:pt idx="25">
                        <c:v>-0.23962168395519257</c:v>
                      </c:pt>
                      <c:pt idx="26">
                        <c:v>-0.45211416482925415</c:v>
                      </c:pt>
                      <c:pt idx="27">
                        <c:v>0.42012041807174683</c:v>
                      </c:pt>
                      <c:pt idx="28">
                        <c:v>1.4597809314727783</c:v>
                      </c:pt>
                      <c:pt idx="29">
                        <c:v>1.8411166667938232</c:v>
                      </c:pt>
                      <c:pt idx="30">
                        <c:v>1.7704082727432251</c:v>
                      </c:pt>
                      <c:pt idx="31">
                        <c:v>1.8824403285980225</c:v>
                      </c:pt>
                      <c:pt idx="32">
                        <c:v>1.988865852355957</c:v>
                      </c:pt>
                      <c:pt idx="33">
                        <c:v>2.2181415557861328</c:v>
                      </c:pt>
                      <c:pt idx="34">
                        <c:v>2.3059685230255127</c:v>
                      </c:pt>
                      <c:pt idx="35">
                        <c:v>2.6482088565826416</c:v>
                      </c:pt>
                      <c:pt idx="36">
                        <c:v>2.5702192783355713</c:v>
                      </c:pt>
                      <c:pt idx="37">
                        <c:v>2.3154003620147705</c:v>
                      </c:pt>
                      <c:pt idx="38">
                        <c:v>2.2575571537017822</c:v>
                      </c:pt>
                      <c:pt idx="39">
                        <c:v>1.7389569282531738</c:v>
                      </c:pt>
                      <c:pt idx="40">
                        <c:v>1.2091574668884277</c:v>
                      </c:pt>
                      <c:pt idx="41">
                        <c:v>0.90653634071350098</c:v>
                      </c:pt>
                      <c:pt idx="42">
                        <c:v>1.0635329484939575</c:v>
                      </c:pt>
                      <c:pt idx="43">
                        <c:v>0.78337311744689941</c:v>
                      </c:pt>
                      <c:pt idx="44">
                        <c:v>0.8603670597076416</c:v>
                      </c:pt>
                      <c:pt idx="45">
                        <c:v>0.7510036826133728</c:v>
                      </c:pt>
                      <c:pt idx="46">
                        <c:v>0.49256771802902222</c:v>
                      </c:pt>
                      <c:pt idx="47">
                        <c:v>0.34203782677650452</c:v>
                      </c:pt>
                      <c:pt idx="48">
                        <c:v>-0.23811343312263489</c:v>
                      </c:pt>
                      <c:pt idx="49">
                        <c:v>0.26617458462715149</c:v>
                      </c:pt>
                      <c:pt idx="50">
                        <c:v>0.14011195302009583</c:v>
                      </c:pt>
                      <c:pt idx="51">
                        <c:v>0.17696088552474976</c:v>
                      </c:pt>
                      <c:pt idx="52">
                        <c:v>4.4569607824087143E-2</c:v>
                      </c:pt>
                      <c:pt idx="53">
                        <c:v>9.2782042920589447E-2</c:v>
                      </c:pt>
                      <c:pt idx="54">
                        <c:v>0.42622929811477661</c:v>
                      </c:pt>
                      <c:pt idx="55">
                        <c:v>0.65663671493530273</c:v>
                      </c:pt>
                      <c:pt idx="56">
                        <c:v>1.4579885005950928</c:v>
                      </c:pt>
                      <c:pt idx="57">
                        <c:v>1.0317472219467163</c:v>
                      </c:pt>
                      <c:pt idx="58">
                        <c:v>0.94808369874954224</c:v>
                      </c:pt>
                      <c:pt idx="59">
                        <c:v>1.21523118019104</c:v>
                      </c:pt>
                      <c:pt idx="60">
                        <c:v>1.5055454969406128</c:v>
                      </c:pt>
                      <c:pt idx="61">
                        <c:v>2.1460766792297363</c:v>
                      </c:pt>
                      <c:pt idx="62">
                        <c:v>2.5551466941833496</c:v>
                      </c:pt>
                      <c:pt idx="63">
                        <c:v>2.1858747005462646</c:v>
                      </c:pt>
                      <c:pt idx="64">
                        <c:v>1.425700306892395</c:v>
                      </c:pt>
                      <c:pt idx="65">
                        <c:v>1.3045194149017334</c:v>
                      </c:pt>
                      <c:pt idx="66">
                        <c:v>1.2137050628662109</c:v>
                      </c:pt>
                      <c:pt idx="67">
                        <c:v>1.2519794702529907</c:v>
                      </c:pt>
                      <c:pt idx="68">
                        <c:v>1.3299620151519775</c:v>
                      </c:pt>
                      <c:pt idx="69">
                        <c:v>0.33309540152549744</c:v>
                      </c:pt>
                      <c:pt idx="70">
                        <c:v>0.36114603281021118</c:v>
                      </c:pt>
                      <c:pt idx="71">
                        <c:v>8.5554994642734528E-2</c:v>
                      </c:pt>
                      <c:pt idx="72">
                        <c:v>0.96553462743759155</c:v>
                      </c:pt>
                      <c:pt idx="73">
                        <c:v>1.7635313272476196</c:v>
                      </c:pt>
                      <c:pt idx="74">
                        <c:v>2.2017123699188232</c:v>
                      </c:pt>
                      <c:pt idx="75">
                        <c:v>3.3329782485961914</c:v>
                      </c:pt>
                      <c:pt idx="76">
                        <c:v>4.1871695518493652</c:v>
                      </c:pt>
                      <c:pt idx="77">
                        <c:v>5.9126338958740234</c:v>
                      </c:pt>
                      <c:pt idx="78">
                        <c:v>6.5245418548583984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B07F-4927-97F5-74B636C6607D}"/>
                  </c:ext>
                </c:extLst>
              </c15:ser>
            </c15:filteredLineSeries>
            <c15:filteredLineSeries>
              <c15:ser>
                <c:idx val="3"/>
                <c:order val="1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Feuil2!$F$1</c15:sqref>
                        </c15:formulaRef>
                      </c:ext>
                    </c:extLst>
                    <c:strCache>
                      <c:ptCount val="1"/>
                      <c:pt idx="0">
                        <c:v>Other</c:v>
                      </c:pt>
                    </c:strCache>
                  </c:strRef>
                </c:tx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Feuil2!$B$2:$B$80</c15:sqref>
                        </c15:formulaRef>
                      </c:ext>
                    </c:extLst>
                    <c:numCache>
                      <c:formatCode>m/d/yyyy</c:formatCode>
                      <c:ptCount val="79"/>
                      <c:pt idx="0">
                        <c:v>37622</c:v>
                      </c:pt>
                      <c:pt idx="1">
                        <c:v>37712</c:v>
                      </c:pt>
                      <c:pt idx="2">
                        <c:v>37803</c:v>
                      </c:pt>
                      <c:pt idx="3">
                        <c:v>37895</c:v>
                      </c:pt>
                      <c:pt idx="4">
                        <c:v>37987</c:v>
                      </c:pt>
                      <c:pt idx="5">
                        <c:v>38078</c:v>
                      </c:pt>
                      <c:pt idx="6">
                        <c:v>38169</c:v>
                      </c:pt>
                      <c:pt idx="7">
                        <c:v>38261</c:v>
                      </c:pt>
                      <c:pt idx="8">
                        <c:v>38353</c:v>
                      </c:pt>
                      <c:pt idx="9">
                        <c:v>38443</c:v>
                      </c:pt>
                      <c:pt idx="10">
                        <c:v>38534</c:v>
                      </c:pt>
                      <c:pt idx="11">
                        <c:v>38626</c:v>
                      </c:pt>
                      <c:pt idx="12">
                        <c:v>38718</c:v>
                      </c:pt>
                      <c:pt idx="13">
                        <c:v>38808</c:v>
                      </c:pt>
                      <c:pt idx="14">
                        <c:v>38899</c:v>
                      </c:pt>
                      <c:pt idx="15">
                        <c:v>38991</c:v>
                      </c:pt>
                      <c:pt idx="16">
                        <c:v>39083</c:v>
                      </c:pt>
                      <c:pt idx="17">
                        <c:v>39173</c:v>
                      </c:pt>
                      <c:pt idx="18">
                        <c:v>39264</c:v>
                      </c:pt>
                      <c:pt idx="19">
                        <c:v>39356</c:v>
                      </c:pt>
                      <c:pt idx="20">
                        <c:v>39448</c:v>
                      </c:pt>
                      <c:pt idx="21">
                        <c:v>39539</c:v>
                      </c:pt>
                      <c:pt idx="22">
                        <c:v>39630</c:v>
                      </c:pt>
                      <c:pt idx="23">
                        <c:v>39722</c:v>
                      </c:pt>
                      <c:pt idx="24">
                        <c:v>39814</c:v>
                      </c:pt>
                      <c:pt idx="25">
                        <c:v>39904</c:v>
                      </c:pt>
                      <c:pt idx="26">
                        <c:v>39995</c:v>
                      </c:pt>
                      <c:pt idx="27">
                        <c:v>40087</c:v>
                      </c:pt>
                      <c:pt idx="28">
                        <c:v>40179</c:v>
                      </c:pt>
                      <c:pt idx="29">
                        <c:v>40269</c:v>
                      </c:pt>
                      <c:pt idx="30">
                        <c:v>40360</c:v>
                      </c:pt>
                      <c:pt idx="31">
                        <c:v>40452</c:v>
                      </c:pt>
                      <c:pt idx="32">
                        <c:v>40544</c:v>
                      </c:pt>
                      <c:pt idx="33">
                        <c:v>40634</c:v>
                      </c:pt>
                      <c:pt idx="34">
                        <c:v>40725</c:v>
                      </c:pt>
                      <c:pt idx="35">
                        <c:v>40817</c:v>
                      </c:pt>
                      <c:pt idx="36">
                        <c:v>40909</c:v>
                      </c:pt>
                      <c:pt idx="37">
                        <c:v>41000</c:v>
                      </c:pt>
                      <c:pt idx="38">
                        <c:v>41091</c:v>
                      </c:pt>
                      <c:pt idx="39">
                        <c:v>41183</c:v>
                      </c:pt>
                      <c:pt idx="40">
                        <c:v>41275</c:v>
                      </c:pt>
                      <c:pt idx="41">
                        <c:v>41365</c:v>
                      </c:pt>
                      <c:pt idx="42">
                        <c:v>41456</c:v>
                      </c:pt>
                      <c:pt idx="43">
                        <c:v>41548</c:v>
                      </c:pt>
                      <c:pt idx="44">
                        <c:v>41640</c:v>
                      </c:pt>
                      <c:pt idx="45">
                        <c:v>41730</c:v>
                      </c:pt>
                      <c:pt idx="46">
                        <c:v>41821</c:v>
                      </c:pt>
                      <c:pt idx="47">
                        <c:v>41913</c:v>
                      </c:pt>
                      <c:pt idx="48">
                        <c:v>42005</c:v>
                      </c:pt>
                      <c:pt idx="49">
                        <c:v>42095</c:v>
                      </c:pt>
                      <c:pt idx="50">
                        <c:v>42186</c:v>
                      </c:pt>
                      <c:pt idx="51">
                        <c:v>42278</c:v>
                      </c:pt>
                      <c:pt idx="52">
                        <c:v>42370</c:v>
                      </c:pt>
                      <c:pt idx="53">
                        <c:v>42461</c:v>
                      </c:pt>
                      <c:pt idx="54">
                        <c:v>42552</c:v>
                      </c:pt>
                      <c:pt idx="55">
                        <c:v>42644</c:v>
                      </c:pt>
                      <c:pt idx="56">
                        <c:v>42736</c:v>
                      </c:pt>
                      <c:pt idx="57">
                        <c:v>42826</c:v>
                      </c:pt>
                      <c:pt idx="58">
                        <c:v>42917</c:v>
                      </c:pt>
                      <c:pt idx="59">
                        <c:v>43009</c:v>
                      </c:pt>
                      <c:pt idx="60">
                        <c:v>43101</c:v>
                      </c:pt>
                      <c:pt idx="61">
                        <c:v>43191</c:v>
                      </c:pt>
                      <c:pt idx="62">
                        <c:v>43282</c:v>
                      </c:pt>
                      <c:pt idx="63">
                        <c:v>43374</c:v>
                      </c:pt>
                      <c:pt idx="64">
                        <c:v>43466</c:v>
                      </c:pt>
                      <c:pt idx="65">
                        <c:v>43556</c:v>
                      </c:pt>
                      <c:pt idx="66">
                        <c:v>43647</c:v>
                      </c:pt>
                      <c:pt idx="67">
                        <c:v>43739</c:v>
                      </c:pt>
                      <c:pt idx="68">
                        <c:v>43831</c:v>
                      </c:pt>
                      <c:pt idx="69">
                        <c:v>43922</c:v>
                      </c:pt>
                      <c:pt idx="70">
                        <c:v>44013</c:v>
                      </c:pt>
                      <c:pt idx="71">
                        <c:v>44105</c:v>
                      </c:pt>
                      <c:pt idx="72">
                        <c:v>44197</c:v>
                      </c:pt>
                      <c:pt idx="73">
                        <c:v>44287</c:v>
                      </c:pt>
                      <c:pt idx="74">
                        <c:v>44378</c:v>
                      </c:pt>
                      <c:pt idx="75">
                        <c:v>44470</c:v>
                      </c:pt>
                      <c:pt idx="76">
                        <c:v>44562</c:v>
                      </c:pt>
                      <c:pt idx="77">
                        <c:v>44652</c:v>
                      </c:pt>
                      <c:pt idx="78">
                        <c:v>44743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Feuil2!$F$2:$F$80</c15:sqref>
                        </c15:formulaRef>
                      </c:ext>
                    </c:extLst>
                    <c:numCache>
                      <c:formatCode>General</c:formatCode>
                      <c:ptCount val="79"/>
                      <c:pt idx="0">
                        <c:v>2.1308732330799103</c:v>
                      </c:pt>
                      <c:pt idx="1">
                        <c:v>1.7524769455194473</c:v>
                      </c:pt>
                      <c:pt idx="2">
                        <c:v>1.9041265398263931</c:v>
                      </c:pt>
                      <c:pt idx="3">
                        <c:v>2.1854895502328873</c:v>
                      </c:pt>
                      <c:pt idx="4">
                        <c:v>1.8453345000743866</c:v>
                      </c:pt>
                      <c:pt idx="5">
                        <c:v>2.4127335995435715</c:v>
                      </c:pt>
                      <c:pt idx="6">
                        <c:v>2.272626519203186</c:v>
                      </c:pt>
                      <c:pt idx="7">
                        <c:v>2.0801474153995514</c:v>
                      </c:pt>
                      <c:pt idx="8">
                        <c:v>1.7123944908380508</c:v>
                      </c:pt>
                      <c:pt idx="9">
                        <c:v>1.6567451506853104</c:v>
                      </c:pt>
                      <c:pt idx="10">
                        <c:v>1.8470351845026016</c:v>
                      </c:pt>
                      <c:pt idx="11">
                        <c:v>1.6851564347743988</c:v>
                      </c:pt>
                      <c:pt idx="12">
                        <c:v>1.7919723391532898</c:v>
                      </c:pt>
                      <c:pt idx="13">
                        <c:v>1.9843917042016983</c:v>
                      </c:pt>
                      <c:pt idx="14">
                        <c:v>1.7477476000785828</c:v>
                      </c:pt>
                      <c:pt idx="15">
                        <c:v>1.3617985844612122</c:v>
                      </c:pt>
                      <c:pt idx="16">
                        <c:v>1.1598528325557709</c:v>
                      </c:pt>
                      <c:pt idx="17">
                        <c:v>1.1499436572194099</c:v>
                      </c:pt>
                      <c:pt idx="18">
                        <c:v>1.2312081828713417</c:v>
                      </c:pt>
                      <c:pt idx="19">
                        <c:v>2.3028071969747543</c:v>
                      </c:pt>
                      <c:pt idx="20">
                        <c:v>3.0161714553833008</c:v>
                      </c:pt>
                      <c:pt idx="21">
                        <c:v>3.3629015386104584</c:v>
                      </c:pt>
                      <c:pt idx="22">
                        <c:v>3.3235996663570404</c:v>
                      </c:pt>
                      <c:pt idx="23">
                        <c:v>1.8467820435762405</c:v>
                      </c:pt>
                      <c:pt idx="24">
                        <c:v>0.63794959709048271</c:v>
                      </c:pt>
                      <c:pt idx="25">
                        <c:v>-0.22020753473043442</c:v>
                      </c:pt>
                      <c:pt idx="26">
                        <c:v>-0.41548387333750725</c:v>
                      </c:pt>
                      <c:pt idx="27">
                        <c:v>0.38608226180076599</c:v>
                      </c:pt>
                      <c:pt idx="28">
                        <c:v>1.3399475142359734</c:v>
                      </c:pt>
                      <c:pt idx="29">
                        <c:v>1.6899794042110443</c:v>
                      </c:pt>
                      <c:pt idx="30">
                        <c:v>1.6250754594802856</c:v>
                      </c:pt>
                      <c:pt idx="31">
                        <c:v>1.7279108017683029</c:v>
                      </c:pt>
                      <c:pt idx="32">
                        <c:v>1.8040803223848343</c:v>
                      </c:pt>
                      <c:pt idx="33">
                        <c:v>2.0120540261268616</c:v>
                      </c:pt>
                      <c:pt idx="34">
                        <c:v>2.0917209833860397</c:v>
                      </c:pt>
                      <c:pt idx="35">
                        <c:v>2.4021637737751007</c:v>
                      </c:pt>
                      <c:pt idx="36">
                        <c:v>2.3150479197502136</c:v>
                      </c:pt>
                      <c:pt idx="37">
                        <c:v>2.0855274200439453</c:v>
                      </c:pt>
                      <c:pt idx="38">
                        <c:v>2.0334268808364868</c:v>
                      </c:pt>
                      <c:pt idx="39">
                        <c:v>1.5663132816553116</c:v>
                      </c:pt>
                      <c:pt idx="40">
                        <c:v>1.0948558151721954</c:v>
                      </c:pt>
                      <c:pt idx="41">
                        <c:v>0.8208414614200592</c:v>
                      </c:pt>
                      <c:pt idx="42">
                        <c:v>0.96299717575311661</c:v>
                      </c:pt>
                      <c:pt idx="43">
                        <c:v>0.70932085812091827</c:v>
                      </c:pt>
                      <c:pt idx="44">
                        <c:v>0.77563811093568802</c:v>
                      </c:pt>
                      <c:pt idx="45">
                        <c:v>0.67704483866691589</c:v>
                      </c:pt>
                      <c:pt idx="46">
                        <c:v>0.44405964761972427</c:v>
                      </c:pt>
                      <c:pt idx="47">
                        <c:v>0.30835394188761711</c:v>
                      </c:pt>
                      <c:pt idx="48">
                        <c:v>-0.21570457704365253</c:v>
                      </c:pt>
                      <c:pt idx="49">
                        <c:v>0.24112489446997643</c:v>
                      </c:pt>
                      <c:pt idx="50">
                        <c:v>0.12692601699382067</c:v>
                      </c:pt>
                      <c:pt idx="51">
                        <c:v>0.16030709631741047</c:v>
                      </c:pt>
                      <c:pt idx="52">
                        <c:v>4.0573051199316978E-2</c:v>
                      </c:pt>
                      <c:pt idx="53">
                        <c:v>8.4462277591228485E-2</c:v>
                      </c:pt>
                      <c:pt idx="54">
                        <c:v>0.38800931721925735</c:v>
                      </c:pt>
                      <c:pt idx="55">
                        <c:v>0.59775609895586967</c:v>
                      </c:pt>
                      <c:pt idx="56">
                        <c:v>1.3328639268875122</c:v>
                      </c:pt>
                      <c:pt idx="57">
                        <c:v>0.9432026743888855</c:v>
                      </c:pt>
                      <c:pt idx="58">
                        <c:v>0.86671915650367737</c:v>
                      </c:pt>
                      <c:pt idx="59">
                        <c:v>1.1109400391578674</c:v>
                      </c:pt>
                      <c:pt idx="60">
                        <c:v>1.3718078881502151</c:v>
                      </c:pt>
                      <c:pt idx="61">
                        <c:v>1.9554406851530075</c:v>
                      </c:pt>
                      <c:pt idx="62">
                        <c:v>2.3281730115413666</c:v>
                      </c:pt>
                      <c:pt idx="63">
                        <c:v>1.9917034506797791</c:v>
                      </c:pt>
                      <c:pt idx="64">
                        <c:v>1.294336274266243</c:v>
                      </c:pt>
                      <c:pt idx="65">
                        <c:v>1.1843209937214851</c:v>
                      </c:pt>
                      <c:pt idx="66">
                        <c:v>1.1018742769956589</c:v>
                      </c:pt>
                      <c:pt idx="67">
                        <c:v>1.1366220787167549</c:v>
                      </c:pt>
                      <c:pt idx="68">
                        <c:v>1.2070868238806725</c:v>
                      </c:pt>
                      <c:pt idx="69">
                        <c:v>0.30232071690261364</c:v>
                      </c:pt>
                      <c:pt idx="70">
                        <c:v>0.32777975127100945</c:v>
                      </c:pt>
                      <c:pt idx="71">
                        <c:v>7.7650568448007107E-2</c:v>
                      </c:pt>
                      <c:pt idx="72">
                        <c:v>0.88256623595952988</c:v>
                      </c:pt>
                      <c:pt idx="73">
                        <c:v>1.6119910776615143</c:v>
                      </c:pt>
                      <c:pt idx="74">
                        <c:v>2.0125192254781723</c:v>
                      </c:pt>
                      <c:pt idx="75">
                        <c:v>3.0465754270553589</c:v>
                      </c:pt>
                      <c:pt idx="76">
                        <c:v>3.7549699246883392</c:v>
                      </c:pt>
                      <c:pt idx="77">
                        <c:v>5.302331805229187</c:v>
                      </c:pt>
                      <c:pt idx="78">
                        <c:v>5.8510786294937134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B07F-4927-97F5-74B636C6607D}"/>
                  </c:ext>
                </c:extLst>
              </c15:ser>
            </c15:filteredLineSeries>
          </c:ext>
        </c:extLst>
      </c:lineChart>
      <c:dateAx>
        <c:axId val="37324840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3256600"/>
        <c:crosses val="autoZero"/>
        <c:auto val="1"/>
        <c:lblOffset val="100"/>
        <c:baseTimeUnit val="months"/>
      </c:dateAx>
      <c:valAx>
        <c:axId val="3732566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3248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400" b="0" i="0" u="none" strike="noStrike" baseline="0" dirty="0" smtClean="0">
                <a:effectLst/>
              </a:rPr>
              <a:t>Chômage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4"/>
          <c:order val="0"/>
          <c:tx>
            <c:strRef>
              <c:f>Feuil2!$G$1</c:f>
              <c:strCache>
                <c:ptCount val="1"/>
                <c:pt idx="0">
                  <c:v>Unemployment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Feuil2!$B$2:$B$80</c:f>
              <c:numCache>
                <c:formatCode>m/d/yyyy</c:formatCode>
                <c:ptCount val="79"/>
                <c:pt idx="0">
                  <c:v>37622</c:v>
                </c:pt>
                <c:pt idx="1">
                  <c:v>37712</c:v>
                </c:pt>
                <c:pt idx="2">
                  <c:v>37803</c:v>
                </c:pt>
                <c:pt idx="3">
                  <c:v>37895</c:v>
                </c:pt>
                <c:pt idx="4">
                  <c:v>37987</c:v>
                </c:pt>
                <c:pt idx="5">
                  <c:v>38078</c:v>
                </c:pt>
                <c:pt idx="6">
                  <c:v>38169</c:v>
                </c:pt>
                <c:pt idx="7">
                  <c:v>38261</c:v>
                </c:pt>
                <c:pt idx="8">
                  <c:v>38353</c:v>
                </c:pt>
                <c:pt idx="9">
                  <c:v>38443</c:v>
                </c:pt>
                <c:pt idx="10">
                  <c:v>38534</c:v>
                </c:pt>
                <c:pt idx="11">
                  <c:v>38626</c:v>
                </c:pt>
                <c:pt idx="12">
                  <c:v>38718</c:v>
                </c:pt>
                <c:pt idx="13">
                  <c:v>38808</c:v>
                </c:pt>
                <c:pt idx="14">
                  <c:v>38899</c:v>
                </c:pt>
                <c:pt idx="15">
                  <c:v>38991</c:v>
                </c:pt>
                <c:pt idx="16">
                  <c:v>39083</c:v>
                </c:pt>
                <c:pt idx="17">
                  <c:v>39173</c:v>
                </c:pt>
                <c:pt idx="18">
                  <c:v>39264</c:v>
                </c:pt>
                <c:pt idx="19">
                  <c:v>39356</c:v>
                </c:pt>
                <c:pt idx="20">
                  <c:v>39448</c:v>
                </c:pt>
                <c:pt idx="21">
                  <c:v>39539</c:v>
                </c:pt>
                <c:pt idx="22">
                  <c:v>39630</c:v>
                </c:pt>
                <c:pt idx="23">
                  <c:v>39722</c:v>
                </c:pt>
                <c:pt idx="24">
                  <c:v>39814</c:v>
                </c:pt>
                <c:pt idx="25">
                  <c:v>39904</c:v>
                </c:pt>
                <c:pt idx="26">
                  <c:v>39995</c:v>
                </c:pt>
                <c:pt idx="27">
                  <c:v>40087</c:v>
                </c:pt>
                <c:pt idx="28">
                  <c:v>40179</c:v>
                </c:pt>
                <c:pt idx="29">
                  <c:v>40269</c:v>
                </c:pt>
                <c:pt idx="30">
                  <c:v>40360</c:v>
                </c:pt>
                <c:pt idx="31">
                  <c:v>40452</c:v>
                </c:pt>
                <c:pt idx="32">
                  <c:v>40544</c:v>
                </c:pt>
                <c:pt idx="33">
                  <c:v>40634</c:v>
                </c:pt>
                <c:pt idx="34">
                  <c:v>40725</c:v>
                </c:pt>
                <c:pt idx="35">
                  <c:v>40817</c:v>
                </c:pt>
                <c:pt idx="36">
                  <c:v>40909</c:v>
                </c:pt>
                <c:pt idx="37">
                  <c:v>41000</c:v>
                </c:pt>
                <c:pt idx="38">
                  <c:v>41091</c:v>
                </c:pt>
                <c:pt idx="39">
                  <c:v>41183</c:v>
                </c:pt>
                <c:pt idx="40">
                  <c:v>41275</c:v>
                </c:pt>
                <c:pt idx="41">
                  <c:v>41365</c:v>
                </c:pt>
                <c:pt idx="42">
                  <c:v>41456</c:v>
                </c:pt>
                <c:pt idx="43">
                  <c:v>41548</c:v>
                </c:pt>
                <c:pt idx="44">
                  <c:v>41640</c:v>
                </c:pt>
                <c:pt idx="45">
                  <c:v>41730</c:v>
                </c:pt>
                <c:pt idx="46">
                  <c:v>41821</c:v>
                </c:pt>
                <c:pt idx="47">
                  <c:v>41913</c:v>
                </c:pt>
                <c:pt idx="48">
                  <c:v>42005</c:v>
                </c:pt>
                <c:pt idx="49">
                  <c:v>42095</c:v>
                </c:pt>
                <c:pt idx="50">
                  <c:v>42186</c:v>
                </c:pt>
                <c:pt idx="51">
                  <c:v>42278</c:v>
                </c:pt>
                <c:pt idx="52">
                  <c:v>42370</c:v>
                </c:pt>
                <c:pt idx="53">
                  <c:v>42461</c:v>
                </c:pt>
                <c:pt idx="54">
                  <c:v>42552</c:v>
                </c:pt>
                <c:pt idx="55">
                  <c:v>42644</c:v>
                </c:pt>
                <c:pt idx="56">
                  <c:v>42736</c:v>
                </c:pt>
                <c:pt idx="57">
                  <c:v>42826</c:v>
                </c:pt>
                <c:pt idx="58">
                  <c:v>42917</c:v>
                </c:pt>
                <c:pt idx="59">
                  <c:v>43009</c:v>
                </c:pt>
                <c:pt idx="60">
                  <c:v>43101</c:v>
                </c:pt>
                <c:pt idx="61">
                  <c:v>43191</c:v>
                </c:pt>
                <c:pt idx="62">
                  <c:v>43282</c:v>
                </c:pt>
                <c:pt idx="63">
                  <c:v>43374</c:v>
                </c:pt>
                <c:pt idx="64">
                  <c:v>43466</c:v>
                </c:pt>
                <c:pt idx="65">
                  <c:v>43556</c:v>
                </c:pt>
                <c:pt idx="66">
                  <c:v>43647</c:v>
                </c:pt>
                <c:pt idx="67">
                  <c:v>43739</c:v>
                </c:pt>
                <c:pt idx="68">
                  <c:v>43831</c:v>
                </c:pt>
                <c:pt idx="69">
                  <c:v>43922</c:v>
                </c:pt>
                <c:pt idx="70">
                  <c:v>44013</c:v>
                </c:pt>
                <c:pt idx="71">
                  <c:v>44105</c:v>
                </c:pt>
                <c:pt idx="72">
                  <c:v>44197</c:v>
                </c:pt>
                <c:pt idx="73">
                  <c:v>44287</c:v>
                </c:pt>
                <c:pt idx="74">
                  <c:v>44378</c:v>
                </c:pt>
                <c:pt idx="75">
                  <c:v>44470</c:v>
                </c:pt>
                <c:pt idx="76">
                  <c:v>44562</c:v>
                </c:pt>
                <c:pt idx="77">
                  <c:v>44652</c:v>
                </c:pt>
                <c:pt idx="78">
                  <c:v>44743</c:v>
                </c:pt>
              </c:numCache>
            </c:numRef>
          </c:cat>
          <c:val>
            <c:numRef>
              <c:f>Feuil2!$G$2:$G$80</c:f>
              <c:numCache>
                <c:formatCode>General</c:formatCode>
                <c:ptCount val="79"/>
                <c:pt idx="0">
                  <c:v>8.3000000000000007</c:v>
                </c:pt>
                <c:pt idx="1">
                  <c:v>7.8</c:v>
                </c:pt>
                <c:pt idx="2">
                  <c:v>7.6</c:v>
                </c:pt>
                <c:pt idx="3">
                  <c:v>8.8000000000000007</c:v>
                </c:pt>
                <c:pt idx="4">
                  <c:v>8.9</c:v>
                </c:pt>
                <c:pt idx="5">
                  <c:v>8.1</c:v>
                </c:pt>
                <c:pt idx="6">
                  <c:v>8</c:v>
                </c:pt>
                <c:pt idx="7">
                  <c:v>8.9</c:v>
                </c:pt>
                <c:pt idx="8">
                  <c:v>8.6999999999999993</c:v>
                </c:pt>
                <c:pt idx="9">
                  <c:v>8.1</c:v>
                </c:pt>
                <c:pt idx="10">
                  <c:v>8.1999999999999993</c:v>
                </c:pt>
                <c:pt idx="11">
                  <c:v>9</c:v>
                </c:pt>
                <c:pt idx="12">
                  <c:v>9.1</c:v>
                </c:pt>
                <c:pt idx="13">
                  <c:v>8.3000000000000007</c:v>
                </c:pt>
                <c:pt idx="14">
                  <c:v>8.1</c:v>
                </c:pt>
                <c:pt idx="15">
                  <c:v>8.3000000000000007</c:v>
                </c:pt>
                <c:pt idx="16">
                  <c:v>8.5</c:v>
                </c:pt>
                <c:pt idx="17">
                  <c:v>7.5</c:v>
                </c:pt>
                <c:pt idx="18">
                  <c:v>7.2</c:v>
                </c:pt>
                <c:pt idx="19">
                  <c:v>7.4</c:v>
                </c:pt>
                <c:pt idx="20">
                  <c:v>7.2</c:v>
                </c:pt>
                <c:pt idx="21">
                  <c:v>6.7</c:v>
                </c:pt>
                <c:pt idx="22">
                  <c:v>6.7</c:v>
                </c:pt>
                <c:pt idx="23">
                  <c:v>7.7</c:v>
                </c:pt>
                <c:pt idx="24">
                  <c:v>8.6</c:v>
                </c:pt>
                <c:pt idx="25">
                  <c:v>8.5</c:v>
                </c:pt>
                <c:pt idx="26">
                  <c:v>8.3000000000000007</c:v>
                </c:pt>
                <c:pt idx="27">
                  <c:v>9.5</c:v>
                </c:pt>
                <c:pt idx="28">
                  <c:v>9.4</c:v>
                </c:pt>
                <c:pt idx="29">
                  <c:v>8.6</c:v>
                </c:pt>
                <c:pt idx="30">
                  <c:v>8.3000000000000007</c:v>
                </c:pt>
                <c:pt idx="31">
                  <c:v>9.1</c:v>
                </c:pt>
                <c:pt idx="32">
                  <c:v>9.1999999999999993</c:v>
                </c:pt>
                <c:pt idx="33">
                  <c:v>8.4</c:v>
                </c:pt>
                <c:pt idx="34">
                  <c:v>8.3000000000000007</c:v>
                </c:pt>
                <c:pt idx="35">
                  <c:v>9.3000000000000007</c:v>
                </c:pt>
                <c:pt idx="36">
                  <c:v>9.6</c:v>
                </c:pt>
                <c:pt idx="37">
                  <c:v>9</c:v>
                </c:pt>
                <c:pt idx="38">
                  <c:v>8.9</c:v>
                </c:pt>
                <c:pt idx="39">
                  <c:v>10.1</c:v>
                </c:pt>
                <c:pt idx="40">
                  <c:v>10.5</c:v>
                </c:pt>
                <c:pt idx="41">
                  <c:v>9.6999999999999993</c:v>
                </c:pt>
                <c:pt idx="42">
                  <c:v>9.4</c:v>
                </c:pt>
                <c:pt idx="43">
                  <c:v>10.1</c:v>
                </c:pt>
                <c:pt idx="44">
                  <c:v>10.7</c:v>
                </c:pt>
                <c:pt idx="45">
                  <c:v>9.9</c:v>
                </c:pt>
                <c:pt idx="46">
                  <c:v>9.9</c:v>
                </c:pt>
                <c:pt idx="47">
                  <c:v>10.8</c:v>
                </c:pt>
                <c:pt idx="48">
                  <c:v>10.8</c:v>
                </c:pt>
                <c:pt idx="49">
                  <c:v>10.1</c:v>
                </c:pt>
                <c:pt idx="50">
                  <c:v>10</c:v>
                </c:pt>
                <c:pt idx="51">
                  <c:v>10.6</c:v>
                </c:pt>
                <c:pt idx="52">
                  <c:v>10.7</c:v>
                </c:pt>
                <c:pt idx="53">
                  <c:v>9.6</c:v>
                </c:pt>
                <c:pt idx="54">
                  <c:v>9.6</c:v>
                </c:pt>
                <c:pt idx="55">
                  <c:v>10.3</c:v>
                </c:pt>
                <c:pt idx="56">
                  <c:v>10</c:v>
                </c:pt>
                <c:pt idx="57">
                  <c:v>9.1</c:v>
                </c:pt>
                <c:pt idx="58">
                  <c:v>9.3000000000000007</c:v>
                </c:pt>
                <c:pt idx="59">
                  <c:v>9.3000000000000007</c:v>
                </c:pt>
                <c:pt idx="60">
                  <c:v>9.6</c:v>
                </c:pt>
                <c:pt idx="61">
                  <c:v>8.6999999999999993</c:v>
                </c:pt>
                <c:pt idx="62">
                  <c:v>8.8000000000000007</c:v>
                </c:pt>
                <c:pt idx="63">
                  <c:v>9</c:v>
                </c:pt>
                <c:pt idx="64">
                  <c:v>9</c:v>
                </c:pt>
                <c:pt idx="65">
                  <c:v>8.1</c:v>
                </c:pt>
                <c:pt idx="66">
                  <c:v>8.3000000000000007</c:v>
                </c:pt>
                <c:pt idx="67">
                  <c:v>8.4</c:v>
                </c:pt>
                <c:pt idx="68">
                  <c:v>8.1</c:v>
                </c:pt>
                <c:pt idx="69">
                  <c:v>6.8</c:v>
                </c:pt>
                <c:pt idx="70">
                  <c:v>8.9</c:v>
                </c:pt>
                <c:pt idx="71">
                  <c:v>8.3000000000000007</c:v>
                </c:pt>
                <c:pt idx="72">
                  <c:v>8.3000000000000007</c:v>
                </c:pt>
                <c:pt idx="73">
                  <c:v>7.6</c:v>
                </c:pt>
                <c:pt idx="74">
                  <c:v>7.9</c:v>
                </c:pt>
                <c:pt idx="75">
                  <c:v>7.6</c:v>
                </c:pt>
                <c:pt idx="76">
                  <c:v>7.5</c:v>
                </c:pt>
                <c:pt idx="77">
                  <c:v>7.1</c:v>
                </c:pt>
                <c:pt idx="78">
                  <c:v>7.3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1B-49A2-8D21-C9F65A0ACD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3248400"/>
        <c:axId val="373256600"/>
      </c:lineChart>
      <c:dateAx>
        <c:axId val="373248400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3256600"/>
        <c:crosses val="autoZero"/>
        <c:auto val="1"/>
        <c:lblOffset val="100"/>
        <c:baseTimeUnit val="months"/>
      </c:dateAx>
      <c:valAx>
        <c:axId val="373256600"/>
        <c:scaling>
          <c:orientation val="minMax"/>
          <c:min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73248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1800" noProof="0" dirty="0" smtClean="0"/>
              <a:t>Courbe</a:t>
            </a:r>
            <a:r>
              <a:rPr lang="fr-FR" sz="1800" baseline="0" noProof="0" dirty="0" smtClean="0"/>
              <a:t> de Phillips</a:t>
            </a:r>
            <a:endParaRPr lang="fr-FR" sz="1800" noProof="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Feuil2!$H$1</c:f>
              <c:strCache>
                <c:ptCount val="1"/>
                <c:pt idx="0">
                  <c:v>Inflation </c:v>
                </c:pt>
              </c:strCache>
            </c:strRef>
          </c:tx>
          <c:spPr>
            <a:ln w="1905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Feuil2!$G$2:$G$80</c:f>
              <c:numCache>
                <c:formatCode>General</c:formatCode>
                <c:ptCount val="79"/>
                <c:pt idx="0">
                  <c:v>8.3000000000000007</c:v>
                </c:pt>
                <c:pt idx="1">
                  <c:v>7.8</c:v>
                </c:pt>
                <c:pt idx="2">
                  <c:v>7.6</c:v>
                </c:pt>
                <c:pt idx="3">
                  <c:v>8.8000000000000007</c:v>
                </c:pt>
                <c:pt idx="4">
                  <c:v>8.9</c:v>
                </c:pt>
                <c:pt idx="5">
                  <c:v>8.1</c:v>
                </c:pt>
                <c:pt idx="6">
                  <c:v>8</c:v>
                </c:pt>
                <c:pt idx="7">
                  <c:v>8.9</c:v>
                </c:pt>
                <c:pt idx="8">
                  <c:v>8.6999999999999993</c:v>
                </c:pt>
                <c:pt idx="9">
                  <c:v>8.1</c:v>
                </c:pt>
                <c:pt idx="10">
                  <c:v>8.1999999999999993</c:v>
                </c:pt>
                <c:pt idx="11">
                  <c:v>9</c:v>
                </c:pt>
                <c:pt idx="12">
                  <c:v>9.1</c:v>
                </c:pt>
                <c:pt idx="13">
                  <c:v>8.3000000000000007</c:v>
                </c:pt>
                <c:pt idx="14">
                  <c:v>8.1</c:v>
                </c:pt>
                <c:pt idx="15">
                  <c:v>8.3000000000000007</c:v>
                </c:pt>
                <c:pt idx="16">
                  <c:v>8.5</c:v>
                </c:pt>
                <c:pt idx="17">
                  <c:v>7.5</c:v>
                </c:pt>
                <c:pt idx="18">
                  <c:v>7.2</c:v>
                </c:pt>
                <c:pt idx="19">
                  <c:v>7.4</c:v>
                </c:pt>
                <c:pt idx="20">
                  <c:v>7.2</c:v>
                </c:pt>
                <c:pt idx="21">
                  <c:v>6.7</c:v>
                </c:pt>
                <c:pt idx="22">
                  <c:v>6.7</c:v>
                </c:pt>
                <c:pt idx="23">
                  <c:v>7.7</c:v>
                </c:pt>
                <c:pt idx="24">
                  <c:v>8.6</c:v>
                </c:pt>
                <c:pt idx="25">
                  <c:v>8.5</c:v>
                </c:pt>
                <c:pt idx="26">
                  <c:v>8.3000000000000007</c:v>
                </c:pt>
                <c:pt idx="27">
                  <c:v>9.5</c:v>
                </c:pt>
                <c:pt idx="28">
                  <c:v>9.4</c:v>
                </c:pt>
                <c:pt idx="29">
                  <c:v>8.6</c:v>
                </c:pt>
                <c:pt idx="30">
                  <c:v>8.3000000000000007</c:v>
                </c:pt>
                <c:pt idx="31">
                  <c:v>9.1</c:v>
                </c:pt>
                <c:pt idx="32">
                  <c:v>9.1999999999999993</c:v>
                </c:pt>
                <c:pt idx="33">
                  <c:v>8.4</c:v>
                </c:pt>
                <c:pt idx="34">
                  <c:v>8.3000000000000007</c:v>
                </c:pt>
                <c:pt idx="35">
                  <c:v>9.3000000000000007</c:v>
                </c:pt>
                <c:pt idx="36">
                  <c:v>9.6</c:v>
                </c:pt>
                <c:pt idx="37">
                  <c:v>9</c:v>
                </c:pt>
                <c:pt idx="38">
                  <c:v>8.9</c:v>
                </c:pt>
                <c:pt idx="39">
                  <c:v>10.1</c:v>
                </c:pt>
                <c:pt idx="40">
                  <c:v>10.5</c:v>
                </c:pt>
                <c:pt idx="41">
                  <c:v>9.6999999999999993</c:v>
                </c:pt>
                <c:pt idx="42">
                  <c:v>9.4</c:v>
                </c:pt>
                <c:pt idx="43">
                  <c:v>10.1</c:v>
                </c:pt>
                <c:pt idx="44">
                  <c:v>10.7</c:v>
                </c:pt>
                <c:pt idx="45">
                  <c:v>9.9</c:v>
                </c:pt>
                <c:pt idx="46">
                  <c:v>9.9</c:v>
                </c:pt>
                <c:pt idx="47">
                  <c:v>10.8</c:v>
                </c:pt>
                <c:pt idx="48">
                  <c:v>10.8</c:v>
                </c:pt>
                <c:pt idx="49">
                  <c:v>10.1</c:v>
                </c:pt>
                <c:pt idx="50">
                  <c:v>10</c:v>
                </c:pt>
                <c:pt idx="51">
                  <c:v>10.6</c:v>
                </c:pt>
                <c:pt idx="52">
                  <c:v>10.7</c:v>
                </c:pt>
                <c:pt idx="53">
                  <c:v>9.6</c:v>
                </c:pt>
                <c:pt idx="54">
                  <c:v>9.6</c:v>
                </c:pt>
                <c:pt idx="55">
                  <c:v>10.3</c:v>
                </c:pt>
                <c:pt idx="56">
                  <c:v>10</c:v>
                </c:pt>
                <c:pt idx="57">
                  <c:v>9.1</c:v>
                </c:pt>
                <c:pt idx="58">
                  <c:v>9.3000000000000007</c:v>
                </c:pt>
                <c:pt idx="59">
                  <c:v>9.3000000000000007</c:v>
                </c:pt>
                <c:pt idx="60">
                  <c:v>9.6</c:v>
                </c:pt>
                <c:pt idx="61">
                  <c:v>8.6999999999999993</c:v>
                </c:pt>
                <c:pt idx="62">
                  <c:v>8.8000000000000007</c:v>
                </c:pt>
                <c:pt idx="63">
                  <c:v>9</c:v>
                </c:pt>
                <c:pt idx="64">
                  <c:v>9</c:v>
                </c:pt>
                <c:pt idx="65">
                  <c:v>8.1</c:v>
                </c:pt>
                <c:pt idx="66">
                  <c:v>8.3000000000000007</c:v>
                </c:pt>
                <c:pt idx="67">
                  <c:v>8.4</c:v>
                </c:pt>
                <c:pt idx="68">
                  <c:v>8.1</c:v>
                </c:pt>
                <c:pt idx="69">
                  <c:v>6.8</c:v>
                </c:pt>
                <c:pt idx="70">
                  <c:v>8.9</c:v>
                </c:pt>
                <c:pt idx="71">
                  <c:v>8.3000000000000007</c:v>
                </c:pt>
                <c:pt idx="72">
                  <c:v>8.3000000000000007</c:v>
                </c:pt>
                <c:pt idx="73">
                  <c:v>7.6</c:v>
                </c:pt>
                <c:pt idx="74">
                  <c:v>7.9</c:v>
                </c:pt>
                <c:pt idx="75">
                  <c:v>7.6</c:v>
                </c:pt>
                <c:pt idx="76">
                  <c:v>7.5</c:v>
                </c:pt>
                <c:pt idx="77">
                  <c:v>7.1</c:v>
                </c:pt>
                <c:pt idx="78">
                  <c:v>7.3</c:v>
                </c:pt>
              </c:numCache>
            </c:numRef>
          </c:xVal>
          <c:yVal>
            <c:numRef>
              <c:f>Feuil2!$H$2:$H$80</c:f>
              <c:numCache>
                <c:formatCode>General</c:formatCode>
                <c:ptCount val="79"/>
                <c:pt idx="0">
                  <c:v>2.3213644027709961</c:v>
                </c:pt>
                <c:pt idx="1">
                  <c:v>1.9091410636901855</c:v>
                </c:pt>
                <c:pt idx="2">
                  <c:v>2.0743474960327148</c:v>
                </c:pt>
                <c:pt idx="3">
                  <c:v>2.3808631896972656</c:v>
                </c:pt>
                <c:pt idx="4">
                  <c:v>2.0028376579284668</c:v>
                </c:pt>
                <c:pt idx="5">
                  <c:v>2.6186654567718506</c:v>
                </c:pt>
                <c:pt idx="6">
                  <c:v>2.4665999412536621</c:v>
                </c:pt>
                <c:pt idx="7">
                  <c:v>2.2576923370361328</c:v>
                </c:pt>
                <c:pt idx="8">
                  <c:v>1.8749529123306274</c:v>
                </c:pt>
                <c:pt idx="9">
                  <c:v>1.8140207529067993</c:v>
                </c:pt>
                <c:pt idx="10">
                  <c:v>2.0223751068115234</c:v>
                </c:pt>
                <c:pt idx="11">
                  <c:v>1.845129132270813</c:v>
                </c:pt>
                <c:pt idx="12">
                  <c:v>1.9707813262939453</c:v>
                </c:pt>
                <c:pt idx="13">
                  <c:v>2.1824009418487549</c:v>
                </c:pt>
                <c:pt idx="14">
                  <c:v>1.9221436977386475</c:v>
                </c:pt>
                <c:pt idx="15">
                  <c:v>1.4976834058761597</c:v>
                </c:pt>
                <c:pt idx="16">
                  <c:v>1.2713363170623779</c:v>
                </c:pt>
                <c:pt idx="17">
                  <c:v>1.260474681854248</c:v>
                </c:pt>
                <c:pt idx="18">
                  <c:v>1.3495502471923828</c:v>
                </c:pt>
                <c:pt idx="19">
                  <c:v>2.5241498947143555</c:v>
                </c:pt>
                <c:pt idx="20">
                  <c:v>3.305248498916626</c:v>
                </c:pt>
                <c:pt idx="21">
                  <c:v>3.6852099895477295</c:v>
                </c:pt>
                <c:pt idx="22">
                  <c:v>3.6421413421630859</c:v>
                </c:pt>
                <c:pt idx="23">
                  <c:v>2.0237820148468018</c:v>
                </c:pt>
                <c:pt idx="24">
                  <c:v>0.69419312477111816</c:v>
                </c:pt>
                <c:pt idx="25">
                  <c:v>-0.23962168395519257</c:v>
                </c:pt>
                <c:pt idx="26">
                  <c:v>-0.45211416482925415</c:v>
                </c:pt>
                <c:pt idx="27">
                  <c:v>0.42012041807174683</c:v>
                </c:pt>
                <c:pt idx="28">
                  <c:v>1.4597809314727783</c:v>
                </c:pt>
                <c:pt idx="29">
                  <c:v>1.8411166667938232</c:v>
                </c:pt>
                <c:pt idx="30">
                  <c:v>1.7704082727432251</c:v>
                </c:pt>
                <c:pt idx="31">
                  <c:v>1.8824403285980225</c:v>
                </c:pt>
                <c:pt idx="32">
                  <c:v>1.988865852355957</c:v>
                </c:pt>
                <c:pt idx="33">
                  <c:v>2.2181415557861328</c:v>
                </c:pt>
                <c:pt idx="34">
                  <c:v>2.3059685230255127</c:v>
                </c:pt>
                <c:pt idx="35">
                  <c:v>2.6482088565826416</c:v>
                </c:pt>
                <c:pt idx="36">
                  <c:v>2.5702192783355713</c:v>
                </c:pt>
                <c:pt idx="37">
                  <c:v>2.3154003620147705</c:v>
                </c:pt>
                <c:pt idx="38">
                  <c:v>2.2575571537017822</c:v>
                </c:pt>
                <c:pt idx="39">
                  <c:v>1.7389569282531738</c:v>
                </c:pt>
                <c:pt idx="40">
                  <c:v>1.2091574668884277</c:v>
                </c:pt>
                <c:pt idx="41">
                  <c:v>0.90653634071350098</c:v>
                </c:pt>
                <c:pt idx="42">
                  <c:v>1.0635329484939575</c:v>
                </c:pt>
                <c:pt idx="43">
                  <c:v>0.78337311744689941</c:v>
                </c:pt>
                <c:pt idx="44">
                  <c:v>0.8603670597076416</c:v>
                </c:pt>
                <c:pt idx="45">
                  <c:v>0.7510036826133728</c:v>
                </c:pt>
                <c:pt idx="46">
                  <c:v>0.49256771802902222</c:v>
                </c:pt>
                <c:pt idx="47">
                  <c:v>0.34203782677650452</c:v>
                </c:pt>
                <c:pt idx="48">
                  <c:v>-0.23811343312263489</c:v>
                </c:pt>
                <c:pt idx="49">
                  <c:v>0.26617458462715149</c:v>
                </c:pt>
                <c:pt idx="50">
                  <c:v>0.14011195302009583</c:v>
                </c:pt>
                <c:pt idx="51">
                  <c:v>0.17696088552474976</c:v>
                </c:pt>
                <c:pt idx="52">
                  <c:v>4.4569607824087143E-2</c:v>
                </c:pt>
                <c:pt idx="53">
                  <c:v>9.2782042920589447E-2</c:v>
                </c:pt>
                <c:pt idx="54">
                  <c:v>0.42622929811477661</c:v>
                </c:pt>
                <c:pt idx="55">
                  <c:v>0.65663671493530273</c:v>
                </c:pt>
                <c:pt idx="56">
                  <c:v>1.4579885005950928</c:v>
                </c:pt>
                <c:pt idx="57">
                  <c:v>1.0317472219467163</c:v>
                </c:pt>
                <c:pt idx="58">
                  <c:v>0.94808369874954224</c:v>
                </c:pt>
                <c:pt idx="59">
                  <c:v>1.21523118019104</c:v>
                </c:pt>
                <c:pt idx="60">
                  <c:v>1.5055454969406128</c:v>
                </c:pt>
                <c:pt idx="61">
                  <c:v>2.1460766792297363</c:v>
                </c:pt>
                <c:pt idx="62">
                  <c:v>2.5551466941833496</c:v>
                </c:pt>
                <c:pt idx="63">
                  <c:v>2.1858747005462646</c:v>
                </c:pt>
                <c:pt idx="64">
                  <c:v>1.425700306892395</c:v>
                </c:pt>
                <c:pt idx="65">
                  <c:v>1.3045194149017334</c:v>
                </c:pt>
                <c:pt idx="66">
                  <c:v>1.2137050628662109</c:v>
                </c:pt>
                <c:pt idx="67">
                  <c:v>1.2519794702529907</c:v>
                </c:pt>
                <c:pt idx="68">
                  <c:v>1.3299620151519775</c:v>
                </c:pt>
                <c:pt idx="69">
                  <c:v>0.33309540152549744</c:v>
                </c:pt>
                <c:pt idx="70">
                  <c:v>0.36114603281021118</c:v>
                </c:pt>
                <c:pt idx="71">
                  <c:v>8.5554994642734528E-2</c:v>
                </c:pt>
                <c:pt idx="72">
                  <c:v>0.96553462743759155</c:v>
                </c:pt>
                <c:pt idx="73">
                  <c:v>1.7635313272476196</c:v>
                </c:pt>
                <c:pt idx="74">
                  <c:v>2.2017123699188232</c:v>
                </c:pt>
                <c:pt idx="75">
                  <c:v>3.3329782485961914</c:v>
                </c:pt>
                <c:pt idx="76">
                  <c:v>4.1871695518493652</c:v>
                </c:pt>
                <c:pt idx="77">
                  <c:v>5.9126338958740234</c:v>
                </c:pt>
                <c:pt idx="78">
                  <c:v>6.5245418548583984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085C-46DB-8E56-E2862A506E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83358952"/>
        <c:axId val="608170824"/>
      </c:scatterChart>
      <c:valAx>
        <c:axId val="483358952"/>
        <c:scaling>
          <c:orientation val="minMax"/>
          <c:min val="6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Chomage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608170824"/>
        <c:crosses val="autoZero"/>
        <c:crossBetween val="midCat"/>
      </c:valAx>
      <c:valAx>
        <c:axId val="608170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Inflation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8335895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0.15239</cdr:x>
      <cdr:y>0.34355</cdr:y>
    </cdr:from>
    <cdr:to>
      <cdr:x>0.81751</cdr:x>
      <cdr:y>0.81929</cdr:y>
    </cdr:to>
    <cdr:cxnSp macro="">
      <cdr:nvCxnSpPr>
        <cdr:cNvPr id="3" name="Connecteur droit 2"/>
        <cdr:cNvCxnSpPr/>
      </cdr:nvCxnSpPr>
      <cdr:spPr>
        <a:xfrm xmlns:a="http://schemas.openxmlformats.org/drawingml/2006/main">
          <a:off x="889804" y="1482371"/>
          <a:ext cx="3883510" cy="2052702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FF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91FC5-D2DB-49E4-AC88-E4E8C170E82C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2F3DF-B3D6-4A3B-9FBA-B628A3BF9B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7110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48502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3622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01941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06292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15431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713862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291926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78975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52913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1095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353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39093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712916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75446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5315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42401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8377311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710581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1579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6988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8384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13358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6192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72163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36098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FAB2DB8-1414-3346-984D-CD2362FCC328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855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254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7968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6756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7129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4099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516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831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242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051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5418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12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659BB-CA43-4E00-9258-89F75E33B149}" type="datetimeFigureOut">
              <a:rPr lang="fr-FR" smtClean="0"/>
              <a:t>16/02/2023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E1DD8-63FA-4F25-BA99-49017A83596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19697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abc-economie.banque-france.fr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playlist?list=PL0usNGW1865yE7D83hLoh35xzky0gakwx" TargetMode="External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Inflation, économie réelle et politique monétaire</a:t>
            </a:r>
            <a:r>
              <a:rPr lang="fr-FR" dirty="0" smtClean="0"/>
              <a:t>	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r>
              <a:rPr lang="fr-FR" dirty="0" smtClean="0"/>
              <a:t>28/02/2023</a:t>
            </a:r>
            <a:endParaRPr lang="fr-FR" dirty="0"/>
          </a:p>
          <a:p>
            <a:r>
              <a:rPr lang="fr-FR" dirty="0" smtClean="0"/>
              <a:t>Riccardo Zago, Banque de France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5894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Réaction de la Banque </a:t>
            </a:r>
            <a:r>
              <a:rPr lang="it-IT" sz="4000" dirty="0" smtClean="0"/>
              <a:t>Centrale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2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1"/>
            <a:ext cx="5983110" cy="395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Hausse </a:t>
            </a:r>
            <a:r>
              <a:rPr lang="fr-FR" b="1" dirty="0">
                <a:latin typeface="arial" panose="020B0604020202020204" pitchFamily="34" charset="0"/>
              </a:rPr>
              <a:t>des taux d'intérêt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financer la consommation et l'investissement coûte plus </a:t>
            </a:r>
            <a:r>
              <a:rPr lang="fr-FR" dirty="0" smtClean="0"/>
              <a:t>cher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la demande </a:t>
            </a:r>
            <a:r>
              <a:rPr lang="fr-FR" dirty="0" smtClean="0"/>
              <a:t>diminue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dirty="0"/>
              <a:t>l'inflation </a:t>
            </a:r>
            <a:r>
              <a:rPr lang="it-IT" dirty="0" smtClean="0"/>
              <a:t>diminue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dirty="0"/>
              <a:t>l</a:t>
            </a:r>
            <a:r>
              <a:rPr lang="it-IT" dirty="0" smtClean="0"/>
              <a:t>e </a:t>
            </a:r>
            <a:r>
              <a:rPr lang="it-IT" dirty="0"/>
              <a:t>chômage </a:t>
            </a:r>
            <a:r>
              <a:rPr lang="it-IT" dirty="0" smtClean="0"/>
              <a:t>monte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dirty="0"/>
              <a:t>la production ralentit </a:t>
            </a:r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cxnSp>
        <p:nvCxnSpPr>
          <p:cNvPr id="62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2133599" y="5092659"/>
            <a:ext cx="21273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Y*      Y**   Y***</a:t>
            </a:r>
            <a:endParaRPr lang="it-IT" sz="1200" dirty="0"/>
          </a:p>
        </p:txBody>
      </p:sp>
      <p:sp>
        <p:nvSpPr>
          <p:cNvPr id="68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182001" y="4713311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69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773813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70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moyen </a:t>
            </a:r>
            <a:r>
              <a:rPr lang="it-IT" dirty="0" smtClean="0"/>
              <a:t>terme </a:t>
            </a:r>
            <a:endParaRPr lang="it-IT" dirty="0"/>
          </a:p>
          <a:p>
            <a:endParaRPr lang="it-IT" dirty="0"/>
          </a:p>
        </p:txBody>
      </p:sp>
      <p:sp>
        <p:nvSpPr>
          <p:cNvPr id="71" name="Arc 70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algn="l"/>
            <a:r>
              <a:rPr lang="fr-FR" b="1" dirty="0" smtClean="0">
                <a:latin typeface="arial" panose="020B0604020202020204" pitchFamily="34" charset="0"/>
              </a:rPr>
              <a:t> </a:t>
            </a:r>
            <a:endParaRPr lang="it-IT" dirty="0" smtClean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cxnSp>
        <p:nvCxnSpPr>
          <p:cNvPr id="24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2206919" y="2344117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H="1" flipV="1">
            <a:off x="3299441" y="3316390"/>
            <a:ext cx="19673" cy="179220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216536"/>
            <a:ext cx="2275600" cy="170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638093" y="2753229"/>
            <a:ext cx="605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P***</a:t>
            </a:r>
            <a:endParaRPr lang="it-IT" sz="1200" dirty="0"/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4617948" y="421600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Demande’’</a:t>
            </a:r>
            <a:endParaRPr lang="it-IT" sz="1200" dirty="0"/>
          </a:p>
        </p:txBody>
      </p:sp>
      <p:sp>
        <p:nvSpPr>
          <p:cNvPr id="34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 txBox="1">
            <a:spLocks/>
          </p:cNvSpPr>
          <p:nvPr/>
        </p:nvSpPr>
        <p:spPr>
          <a:xfrm>
            <a:off x="860209" y="5463691"/>
            <a:ext cx="10857186" cy="1030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 smtClean="0"/>
              <a:t> </a:t>
            </a: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Arbitrage </a:t>
            </a: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entre inflation et chômage</a:t>
            </a:r>
            <a:endParaRPr lang="it-IT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Interdiction 6"/>
          <p:cNvSpPr/>
          <p:nvPr/>
        </p:nvSpPr>
        <p:spPr>
          <a:xfrm>
            <a:off x="10101430" y="5830995"/>
            <a:ext cx="699247" cy="66271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" name="Connecteur droit avec flèche 4"/>
          <p:cNvCxnSpPr/>
          <p:nvPr/>
        </p:nvCxnSpPr>
        <p:spPr>
          <a:xfrm flipH="1">
            <a:off x="2355925" y="2958353"/>
            <a:ext cx="484094" cy="358037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H="1">
            <a:off x="3488307" y="3940019"/>
            <a:ext cx="484094" cy="358037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" name="Arc 5"/>
          <p:cNvSpPr/>
          <p:nvPr/>
        </p:nvSpPr>
        <p:spPr>
          <a:xfrm rot="8265147">
            <a:off x="1932214" y="2701695"/>
            <a:ext cx="1830666" cy="844216"/>
          </a:xfrm>
          <a:prstGeom prst="arc">
            <a:avLst>
              <a:gd name="adj1" fmla="val 14298494"/>
              <a:gd name="adj2" fmla="val 19485893"/>
            </a:avLst>
          </a:prstGeom>
          <a:ln w="41275">
            <a:solidFill>
              <a:srgbClr val="92D05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2. Choc d’offre (1)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cxnSp>
        <p:nvCxnSpPr>
          <p:cNvPr id="11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2133600" y="5092659"/>
            <a:ext cx="1021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Y*</a:t>
            </a:r>
            <a:endParaRPr lang="it-IT" sz="1200" dirty="0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182001" y="4713311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773813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court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17" name="Arc 16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2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2. Choc d’offre </a:t>
            </a:r>
            <a:r>
              <a:rPr lang="it-IT" sz="4000" dirty="0"/>
              <a:t>(1)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2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2"/>
            <a:ext cx="5983110" cy="39354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Choc (-) d’offre temporaire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 smtClean="0"/>
              <a:t>les </a:t>
            </a:r>
            <a:r>
              <a:rPr lang="fr-FR" dirty="0"/>
              <a:t>coûts de production </a:t>
            </a:r>
            <a:r>
              <a:rPr lang="fr-FR" dirty="0" smtClean="0"/>
              <a:t>augmentent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</a:t>
            </a:r>
            <a:r>
              <a:rPr lang="fr-FR" dirty="0" smtClean="0"/>
              <a:t>e </a:t>
            </a:r>
            <a:r>
              <a:rPr lang="fr-FR" dirty="0"/>
              <a:t>prix </a:t>
            </a:r>
            <a:r>
              <a:rPr lang="fr-FR" dirty="0" smtClean="0"/>
              <a:t>augmente </a:t>
            </a:r>
            <a:r>
              <a:rPr lang="fr-FR" dirty="0"/>
              <a:t>(inflation</a:t>
            </a:r>
            <a:r>
              <a:rPr lang="fr-FR" dirty="0" smtClean="0"/>
              <a:t>)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la production </a:t>
            </a:r>
            <a:r>
              <a:rPr lang="fr-FR" dirty="0" smtClean="0"/>
              <a:t>diminue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c</a:t>
            </a:r>
            <a:r>
              <a:rPr lang="fr-FR" dirty="0" smtClean="0"/>
              <a:t>hômage à la hausse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 smtClean="0"/>
              <a:t>récession</a:t>
            </a:r>
            <a:endParaRPr lang="fr-FR" dirty="0"/>
          </a:p>
          <a:p>
            <a:pPr lvl="2" algn="l"/>
            <a:endParaRPr lang="it-IT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Facteurs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/>
              <a:t>chocs pétroliers et </a:t>
            </a:r>
            <a:r>
              <a:rPr lang="fr-FR" dirty="0" smtClean="0"/>
              <a:t>énergétiques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/>
              <a:t>taux de change défavorable sur les biens de production </a:t>
            </a:r>
            <a:r>
              <a:rPr lang="fr-FR" dirty="0" smtClean="0"/>
              <a:t>intermédiaires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cxnSp>
        <p:nvCxnSpPr>
          <p:cNvPr id="62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1957892" y="5091112"/>
            <a:ext cx="22766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  Y</a:t>
            </a:r>
            <a:r>
              <a:rPr lang="it-IT" sz="1200" dirty="0" smtClean="0"/>
              <a:t>**         Y*</a:t>
            </a:r>
            <a:endParaRPr lang="it-IT" sz="1200" dirty="0"/>
          </a:p>
        </p:txBody>
      </p:sp>
      <p:sp>
        <p:nvSpPr>
          <p:cNvPr id="68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182001" y="4713311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69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773813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70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court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71" name="Arc 70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7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80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79337" y="3322722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algn="l"/>
            <a:r>
              <a:rPr lang="fr-FR" b="1" dirty="0" smtClean="0">
                <a:latin typeface="arial" panose="020B0604020202020204" pitchFamily="34" charset="0"/>
              </a:rPr>
              <a:t> </a:t>
            </a:r>
            <a:endParaRPr lang="it-IT" dirty="0" smtClean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sp>
        <p:nvSpPr>
          <p:cNvPr id="24" name="Arc 23"/>
          <p:cNvSpPr/>
          <p:nvPr/>
        </p:nvSpPr>
        <p:spPr>
          <a:xfrm rot="4449797">
            <a:off x="-1768452" y="-814490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25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 flipV="1">
            <a:off x="1043514" y="3416858"/>
            <a:ext cx="1194077" cy="487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294595" y="3416858"/>
            <a:ext cx="0" cy="169174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335793" y="21292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Offre’</a:t>
            </a:r>
            <a:endParaRPr lang="it-IT" sz="1200" dirty="0"/>
          </a:p>
        </p:txBody>
      </p:sp>
      <p:cxnSp>
        <p:nvCxnSpPr>
          <p:cNvPr id="26" name="Connecteur droit avec flèche 25"/>
          <p:cNvCxnSpPr/>
          <p:nvPr/>
        </p:nvCxnSpPr>
        <p:spPr>
          <a:xfrm flipH="1" flipV="1">
            <a:off x="3063301" y="2879603"/>
            <a:ext cx="260864" cy="27380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 flipH="1" flipV="1">
            <a:off x="1625283" y="3829128"/>
            <a:ext cx="260864" cy="27380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431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2. Choc d’offre </a:t>
            </a:r>
            <a:r>
              <a:rPr lang="it-IT" sz="4000" dirty="0"/>
              <a:t>(1)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2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2"/>
            <a:ext cx="5983110" cy="39354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Choc (-) d’offre temporaire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 smtClean="0"/>
              <a:t>les </a:t>
            </a:r>
            <a:r>
              <a:rPr lang="fr-FR" dirty="0"/>
              <a:t>coûts de production </a:t>
            </a:r>
            <a:r>
              <a:rPr lang="fr-FR" dirty="0" smtClean="0"/>
              <a:t>augmentent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</a:t>
            </a:r>
            <a:r>
              <a:rPr lang="fr-FR" dirty="0" smtClean="0"/>
              <a:t>e </a:t>
            </a:r>
            <a:r>
              <a:rPr lang="fr-FR" dirty="0"/>
              <a:t>prix augment (inflation</a:t>
            </a:r>
            <a:r>
              <a:rPr lang="fr-FR" dirty="0" smtClean="0"/>
              <a:t>)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la production </a:t>
            </a:r>
            <a:r>
              <a:rPr lang="fr-FR" dirty="0" smtClean="0"/>
              <a:t>diminue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c</a:t>
            </a:r>
            <a:r>
              <a:rPr lang="fr-FR" dirty="0" smtClean="0"/>
              <a:t>hômage à la hausse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 smtClean="0"/>
              <a:t>récession</a:t>
            </a:r>
            <a:endParaRPr lang="fr-FR" dirty="0"/>
          </a:p>
          <a:p>
            <a:pPr lvl="2" algn="l"/>
            <a:endParaRPr lang="it-IT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Facteurs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/>
              <a:t>chocs pétroliers et </a:t>
            </a:r>
            <a:r>
              <a:rPr lang="fr-FR" dirty="0" smtClean="0"/>
              <a:t>énergétiques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/>
              <a:t>taux de change défavorable sur les biens de production </a:t>
            </a:r>
            <a:r>
              <a:rPr lang="fr-FR" dirty="0" smtClean="0"/>
              <a:t>intermédiaires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algn="l"/>
            <a:r>
              <a:rPr lang="fr-FR" b="1" dirty="0" smtClean="0">
                <a:latin typeface="arial" panose="020B0604020202020204" pitchFamily="34" charset="0"/>
              </a:rPr>
              <a:t> </a:t>
            </a:r>
            <a:endParaRPr lang="it-IT" dirty="0" smtClean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sp>
        <p:nvSpPr>
          <p:cNvPr id="29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 txBox="1">
            <a:spLocks/>
          </p:cNvSpPr>
          <p:nvPr/>
        </p:nvSpPr>
        <p:spPr>
          <a:xfrm>
            <a:off x="860209" y="5463691"/>
            <a:ext cx="10857186" cy="1030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 smtClean="0"/>
              <a:t> </a:t>
            </a: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L’ inflation plus forte que la croissance </a:t>
            </a:r>
            <a:endParaRPr lang="it-IT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" name="Interdiction 29"/>
          <p:cNvSpPr/>
          <p:nvPr/>
        </p:nvSpPr>
        <p:spPr>
          <a:xfrm>
            <a:off x="10101430" y="5830995"/>
            <a:ext cx="699247" cy="66271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6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1957892" y="5091112"/>
            <a:ext cx="22766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  Y</a:t>
            </a:r>
            <a:r>
              <a:rPr lang="it-IT" sz="1200" dirty="0" smtClean="0"/>
              <a:t>**         Y*</a:t>
            </a:r>
            <a:endParaRPr lang="it-IT" sz="1200" dirty="0"/>
          </a:p>
        </p:txBody>
      </p:sp>
      <p:sp>
        <p:nvSpPr>
          <p:cNvPr id="36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182001" y="4713311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37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773813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38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</a:t>
            </a:r>
            <a:r>
              <a:rPr lang="it-IT" dirty="0" smtClean="0"/>
              <a:t>court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39" name="Arc 38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0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41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79337" y="3322722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sp>
        <p:nvSpPr>
          <p:cNvPr id="42" name="Arc 41"/>
          <p:cNvSpPr/>
          <p:nvPr/>
        </p:nvSpPr>
        <p:spPr>
          <a:xfrm rot="4449797">
            <a:off x="-1768452" y="-814490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43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 flipV="1">
            <a:off x="1043514" y="3416858"/>
            <a:ext cx="1194077" cy="487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294595" y="3416858"/>
            <a:ext cx="0" cy="169174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335793" y="21292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Offre’</a:t>
            </a:r>
            <a:endParaRPr lang="it-IT" sz="1200" dirty="0"/>
          </a:p>
        </p:txBody>
      </p:sp>
      <p:cxnSp>
        <p:nvCxnSpPr>
          <p:cNvPr id="46" name="Connecteur droit avec flèche 45"/>
          <p:cNvCxnSpPr/>
          <p:nvPr/>
        </p:nvCxnSpPr>
        <p:spPr>
          <a:xfrm flipH="1" flipV="1">
            <a:off x="3063301" y="2879603"/>
            <a:ext cx="260864" cy="27380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/>
          <p:nvPr/>
        </p:nvCxnSpPr>
        <p:spPr>
          <a:xfrm flipH="1" flipV="1">
            <a:off x="1625283" y="3829128"/>
            <a:ext cx="260864" cy="27380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538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Reaction de la Banque </a:t>
            </a:r>
            <a:r>
              <a:rPr lang="it-IT" sz="4000" dirty="0" smtClean="0"/>
              <a:t>Centrale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2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1"/>
            <a:ext cx="5983110" cy="395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D'abord, hausse </a:t>
            </a:r>
            <a:r>
              <a:rPr lang="fr-FR" b="1" dirty="0">
                <a:latin typeface="arial" panose="020B0604020202020204" pitchFamily="34" charset="0"/>
              </a:rPr>
              <a:t>des taux </a:t>
            </a:r>
            <a:r>
              <a:rPr lang="fr-FR" b="1" dirty="0" smtClean="0">
                <a:latin typeface="arial" panose="020B0604020202020204" pitchFamily="34" charset="0"/>
              </a:rPr>
              <a:t>d'intérêt  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financer la consommation et l'investissement coûte plus </a:t>
            </a:r>
            <a:r>
              <a:rPr lang="fr-FR" dirty="0" smtClean="0"/>
              <a:t>cher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la demande </a:t>
            </a:r>
            <a:r>
              <a:rPr lang="fr-FR" dirty="0" smtClean="0"/>
              <a:t>diminue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dirty="0"/>
              <a:t>l'inflation </a:t>
            </a:r>
            <a:r>
              <a:rPr lang="it-IT" dirty="0" smtClean="0"/>
              <a:t>diminue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dirty="0"/>
              <a:t>l</a:t>
            </a:r>
            <a:r>
              <a:rPr lang="it-IT" dirty="0" smtClean="0"/>
              <a:t>e </a:t>
            </a:r>
            <a:r>
              <a:rPr lang="it-IT" dirty="0"/>
              <a:t>chômage </a:t>
            </a:r>
            <a:r>
              <a:rPr lang="it-IT" dirty="0" smtClean="0"/>
              <a:t>monte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dirty="0"/>
              <a:t>la production ralentit </a:t>
            </a:r>
            <a:r>
              <a:rPr lang="it-IT" dirty="0" smtClean="0"/>
              <a:t>(stagflation)</a:t>
            </a: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algn="l"/>
            <a:r>
              <a:rPr lang="fr-FR" b="1" dirty="0" smtClean="0">
                <a:latin typeface="arial" panose="020B0604020202020204" pitchFamily="34" charset="0"/>
              </a:rPr>
              <a:t> </a:t>
            </a:r>
            <a:endParaRPr lang="it-IT" dirty="0" smtClean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sp>
        <p:nvSpPr>
          <p:cNvPr id="34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 txBox="1">
            <a:spLocks/>
          </p:cNvSpPr>
          <p:nvPr/>
        </p:nvSpPr>
        <p:spPr>
          <a:xfrm>
            <a:off x="860209" y="5463691"/>
            <a:ext cx="10857186" cy="1030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 smtClean="0"/>
              <a:t> </a:t>
            </a: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Arbitrage </a:t>
            </a: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entre inflation et chômage</a:t>
            </a:r>
            <a:endParaRPr lang="it-IT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Interdiction 6"/>
          <p:cNvSpPr/>
          <p:nvPr/>
        </p:nvSpPr>
        <p:spPr>
          <a:xfrm>
            <a:off x="10101430" y="5830995"/>
            <a:ext cx="699247" cy="66271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26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1217788" y="5091112"/>
            <a:ext cx="3016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  </a:t>
            </a:r>
            <a:r>
              <a:rPr lang="it-IT" sz="1200" dirty="0" smtClean="0"/>
              <a:t>       Y***        </a:t>
            </a:r>
            <a:r>
              <a:rPr lang="it-IT" sz="1200" dirty="0"/>
              <a:t>Y</a:t>
            </a:r>
            <a:r>
              <a:rPr lang="it-IT" sz="1200" dirty="0" smtClean="0"/>
              <a:t>**         Y*</a:t>
            </a:r>
            <a:endParaRPr lang="it-IT" sz="1200" dirty="0"/>
          </a:p>
        </p:txBody>
      </p:sp>
      <p:sp>
        <p:nvSpPr>
          <p:cNvPr id="38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862982" y="4600548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39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773813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40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moyen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41" name="Arc 40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2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4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79337" y="3322722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sp>
        <p:nvSpPr>
          <p:cNvPr id="44" name="Arc 43"/>
          <p:cNvSpPr/>
          <p:nvPr/>
        </p:nvSpPr>
        <p:spPr>
          <a:xfrm rot="4449797">
            <a:off x="-1768452" y="-814490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45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 flipV="1">
            <a:off x="1043514" y="3416858"/>
            <a:ext cx="1194077" cy="487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294595" y="3416858"/>
            <a:ext cx="0" cy="169174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335793" y="21292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Offre’</a:t>
            </a:r>
            <a:endParaRPr lang="it-IT" sz="1200" dirty="0"/>
          </a:p>
        </p:txBody>
      </p:sp>
      <p:cxnSp>
        <p:nvCxnSpPr>
          <p:cNvPr id="48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185128" y="3032528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H="1" flipV="1">
            <a:off x="1927374" y="3599721"/>
            <a:ext cx="3257" cy="14913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474149" y="48833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</a:t>
            </a:r>
            <a:endParaRPr lang="it-IT" sz="1200" dirty="0"/>
          </a:p>
        </p:txBody>
      </p:sp>
      <p:cxnSp>
        <p:nvCxnSpPr>
          <p:cNvPr id="33" name="Connecteur droit avec flèche 32"/>
          <p:cNvCxnSpPr/>
          <p:nvPr/>
        </p:nvCxnSpPr>
        <p:spPr>
          <a:xfrm flipH="1">
            <a:off x="2998318" y="4247126"/>
            <a:ext cx="236720" cy="263451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H="1">
            <a:off x="1537746" y="3044273"/>
            <a:ext cx="236720" cy="263451"/>
          </a:xfrm>
          <a:prstGeom prst="straightConnector1">
            <a:avLst/>
          </a:prstGeom>
          <a:ln w="19050">
            <a:solidFill>
              <a:srgbClr val="0070C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2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Réaction de la Banque </a:t>
            </a:r>
            <a:r>
              <a:rPr lang="it-IT" sz="4000" dirty="0" smtClean="0"/>
              <a:t>Centrale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2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1"/>
            <a:ext cx="5983110" cy="395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</a:rPr>
              <a:t>À mesure que le choc énergétique commence à se dissiper, la politique monétaire commence à être plus </a:t>
            </a:r>
            <a:r>
              <a:rPr lang="fr-FR" b="1" dirty="0" smtClean="0">
                <a:latin typeface="arial" panose="020B0604020202020204" pitchFamily="34" charset="0"/>
              </a:rPr>
              <a:t>favorable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</a:rPr>
              <a:t>Les deux courbes se déplacent et l'équilibre initial est atteint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algn="l"/>
            <a:r>
              <a:rPr lang="fr-FR" b="1" dirty="0" smtClean="0">
                <a:latin typeface="arial" panose="020B0604020202020204" pitchFamily="34" charset="0"/>
              </a:rPr>
              <a:t> </a:t>
            </a:r>
            <a:endParaRPr lang="it-IT" dirty="0" smtClean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cxnSp>
        <p:nvCxnSpPr>
          <p:cNvPr id="26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1217788" y="5091112"/>
            <a:ext cx="3016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  </a:t>
            </a:r>
            <a:r>
              <a:rPr lang="it-IT" sz="1200" dirty="0" smtClean="0"/>
              <a:t>       Y***        </a:t>
            </a:r>
            <a:r>
              <a:rPr lang="it-IT" sz="1200" dirty="0"/>
              <a:t>Y</a:t>
            </a:r>
            <a:r>
              <a:rPr lang="it-IT" sz="1200" dirty="0" smtClean="0"/>
              <a:t>**         Y*</a:t>
            </a:r>
            <a:endParaRPr lang="it-IT" sz="1200" dirty="0"/>
          </a:p>
        </p:txBody>
      </p:sp>
      <p:sp>
        <p:nvSpPr>
          <p:cNvPr id="38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862982" y="4600548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39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773813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40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</a:t>
            </a:r>
            <a:r>
              <a:rPr lang="it-IT" dirty="0" smtClean="0"/>
              <a:t>long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41" name="Arc 40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2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4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79337" y="3322722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sp>
        <p:nvSpPr>
          <p:cNvPr id="44" name="Arc 43"/>
          <p:cNvSpPr/>
          <p:nvPr/>
        </p:nvSpPr>
        <p:spPr>
          <a:xfrm rot="4449797">
            <a:off x="-1768452" y="-814490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45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 flipV="1">
            <a:off x="1043514" y="3416858"/>
            <a:ext cx="1194077" cy="487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294595" y="3416858"/>
            <a:ext cx="0" cy="169174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335793" y="21292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Offre’</a:t>
            </a:r>
            <a:endParaRPr lang="it-IT" sz="1200" dirty="0"/>
          </a:p>
        </p:txBody>
      </p:sp>
      <p:cxnSp>
        <p:nvCxnSpPr>
          <p:cNvPr id="48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185128" y="3032528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H="1" flipV="1">
            <a:off x="1927374" y="3599721"/>
            <a:ext cx="3257" cy="14913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474149" y="48833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</a:t>
            </a:r>
            <a:endParaRPr lang="it-IT" sz="1200" dirty="0"/>
          </a:p>
        </p:txBody>
      </p:sp>
      <p:cxnSp>
        <p:nvCxnSpPr>
          <p:cNvPr id="12" name="Connecteur droit avec flèche 11"/>
          <p:cNvCxnSpPr/>
          <p:nvPr/>
        </p:nvCxnSpPr>
        <p:spPr>
          <a:xfrm flipH="1" flipV="1">
            <a:off x="1867195" y="3615163"/>
            <a:ext cx="788919" cy="118426"/>
          </a:xfrm>
          <a:prstGeom prst="straightConnector1">
            <a:avLst/>
          </a:prstGeom>
          <a:ln w="41275">
            <a:solidFill>
              <a:srgbClr val="92D050"/>
            </a:solidFill>
            <a:prstDash val="solid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>
            <a:off x="2955673" y="3013069"/>
            <a:ext cx="333487" cy="28687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>
            <a:off x="1475456" y="3908654"/>
            <a:ext cx="333487" cy="28687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flipV="1">
            <a:off x="1625323" y="3106597"/>
            <a:ext cx="224615" cy="20636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5" name="Connecteur droit avec flèche 34"/>
          <p:cNvCxnSpPr/>
          <p:nvPr/>
        </p:nvCxnSpPr>
        <p:spPr>
          <a:xfrm flipV="1">
            <a:off x="3463603" y="4676775"/>
            <a:ext cx="224615" cy="206361"/>
          </a:xfrm>
          <a:prstGeom prst="straightConnector1">
            <a:avLst/>
          </a:prstGeom>
          <a:ln w="19050"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1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 txBox="1">
            <a:spLocks/>
          </p:cNvSpPr>
          <p:nvPr/>
        </p:nvSpPr>
        <p:spPr>
          <a:xfrm>
            <a:off x="860209" y="5463691"/>
            <a:ext cx="10857186" cy="1030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 smtClean="0"/>
              <a:t> </a:t>
            </a: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Arbitrage </a:t>
            </a: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entre inflation et chômage</a:t>
            </a:r>
            <a:endParaRPr lang="it-IT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2" name="Interdiction 51"/>
          <p:cNvSpPr/>
          <p:nvPr/>
        </p:nvSpPr>
        <p:spPr>
          <a:xfrm>
            <a:off x="10101430" y="5830995"/>
            <a:ext cx="699247" cy="66271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8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3. Choc </a:t>
            </a:r>
            <a:r>
              <a:rPr lang="it-IT" sz="4000" dirty="0"/>
              <a:t>d’offre </a:t>
            </a:r>
            <a:r>
              <a:rPr lang="it-IT" sz="4000" dirty="0" smtClean="0"/>
              <a:t>(2)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cxnSp>
        <p:nvCxnSpPr>
          <p:cNvPr id="11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2133599" y="5092659"/>
            <a:ext cx="1048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Y*  </a:t>
            </a:r>
            <a:r>
              <a:rPr lang="it-IT" sz="1200" dirty="0"/>
              <a:t>Y</a:t>
            </a:r>
            <a:r>
              <a:rPr lang="it-IT" sz="1200" dirty="0" smtClean="0"/>
              <a:t>**</a:t>
            </a:r>
            <a:endParaRPr lang="it-IT" sz="1200" dirty="0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182001" y="4713311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652478" y="2343536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</a:t>
            </a:r>
            <a:r>
              <a:rPr lang="it-IT" dirty="0" smtClean="0"/>
              <a:t>court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17" name="Arc 16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2"/>
            <a:ext cx="5983110" cy="393544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Choc technologique (+) d’offre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 smtClean="0"/>
              <a:t>les </a:t>
            </a:r>
            <a:r>
              <a:rPr lang="fr-FR" dirty="0"/>
              <a:t>coûts de production </a:t>
            </a:r>
            <a:r>
              <a:rPr lang="fr-FR" dirty="0" smtClean="0"/>
              <a:t>baissent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 smtClean="0"/>
              <a:t>déflation 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 smtClean="0"/>
              <a:t>la </a:t>
            </a:r>
            <a:r>
              <a:rPr lang="fr-FR" dirty="0"/>
              <a:t>production </a:t>
            </a:r>
            <a:r>
              <a:rPr lang="fr-FR" dirty="0" smtClean="0"/>
              <a:t>augmente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</a:t>
            </a:r>
            <a:r>
              <a:rPr lang="fr-FR" dirty="0" smtClean="0"/>
              <a:t>e chômage baisse 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e</a:t>
            </a:r>
            <a:r>
              <a:rPr lang="fr-FR" dirty="0" smtClean="0"/>
              <a:t>xpansion économique </a:t>
            </a:r>
            <a:endParaRPr lang="fr-FR" dirty="0"/>
          </a:p>
          <a:p>
            <a:pPr lvl="2" algn="l"/>
            <a:endParaRPr lang="it-IT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Facteurs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 smtClean="0"/>
              <a:t>les </a:t>
            </a:r>
            <a:r>
              <a:rPr lang="fr-FR" dirty="0"/>
              <a:t>entreprises adoptent de nouvelles technologies plus efficaces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sp>
        <p:nvSpPr>
          <p:cNvPr id="20" name="Arc 19"/>
          <p:cNvSpPr/>
          <p:nvPr/>
        </p:nvSpPr>
        <p:spPr>
          <a:xfrm rot="4449797">
            <a:off x="-1099838" y="-235941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1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848264" y="2601502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Offre’</a:t>
            </a:r>
            <a:endParaRPr lang="it-IT" sz="1200" dirty="0"/>
          </a:p>
        </p:txBody>
      </p:sp>
      <p:cxnSp>
        <p:nvCxnSpPr>
          <p:cNvPr id="24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955510"/>
            <a:ext cx="191090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954419" y="3955510"/>
            <a:ext cx="0" cy="115308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55721" y="3792751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cxnSp>
        <p:nvCxnSpPr>
          <p:cNvPr id="29" name="Connecteur droit avec flèche 28"/>
          <p:cNvCxnSpPr/>
          <p:nvPr/>
        </p:nvCxnSpPr>
        <p:spPr>
          <a:xfrm>
            <a:off x="3485718" y="3242898"/>
            <a:ext cx="166760" cy="12694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>
            <a:off x="2011749" y="4200117"/>
            <a:ext cx="166760" cy="12694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69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Réaction de la Banque </a:t>
            </a:r>
            <a:r>
              <a:rPr lang="it-IT" sz="4000" dirty="0" smtClean="0"/>
              <a:t>Centrale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cxnSp>
        <p:nvCxnSpPr>
          <p:cNvPr id="11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 flipV="1">
            <a:off x="1043514" y="3712242"/>
            <a:ext cx="2323630" cy="1298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2133599" y="5092659"/>
            <a:ext cx="22625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Y*  </a:t>
            </a:r>
            <a:r>
              <a:rPr lang="it-IT" sz="1200" dirty="0"/>
              <a:t>Y</a:t>
            </a:r>
            <a:r>
              <a:rPr lang="it-IT" sz="1200" dirty="0" smtClean="0"/>
              <a:t>**        Y***</a:t>
            </a:r>
            <a:endParaRPr lang="it-IT" sz="1200" dirty="0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373600" y="4711682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652478" y="2343536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</a:t>
            </a:r>
            <a:r>
              <a:rPr lang="it-IT" dirty="0" smtClean="0"/>
              <a:t>moyen </a:t>
            </a:r>
            <a:r>
              <a:rPr lang="it-IT" dirty="0"/>
              <a:t>térme </a:t>
            </a:r>
          </a:p>
        </p:txBody>
      </p:sp>
      <p:sp>
        <p:nvSpPr>
          <p:cNvPr id="17" name="Arc 16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2"/>
            <a:ext cx="5983110" cy="3935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</a:rPr>
              <a:t>Une politique monétaire accommodante pour stimuler </a:t>
            </a:r>
            <a:r>
              <a:rPr lang="fr-FR" b="1" dirty="0" smtClean="0">
                <a:latin typeface="arial" panose="020B0604020202020204" pitchFamily="34" charset="0"/>
              </a:rPr>
              <a:t>la croissance </a:t>
            </a:r>
            <a:r>
              <a:rPr lang="fr-FR" b="1" dirty="0" smtClean="0">
                <a:latin typeface="arial" panose="020B0604020202020204" pitchFamily="34" charset="0"/>
              </a:rPr>
              <a:t>et </a:t>
            </a:r>
            <a:r>
              <a:rPr lang="fr-FR" b="1" dirty="0" smtClean="0">
                <a:latin typeface="arial" panose="020B0604020202020204" pitchFamily="34" charset="0"/>
              </a:rPr>
              <a:t>l’emploi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Alternativement</a:t>
            </a:r>
            <a:r>
              <a:rPr lang="fr-FR" b="1" dirty="0" smtClean="0">
                <a:latin typeface="arial" panose="020B0604020202020204" pitchFamily="34" charset="0"/>
              </a:rPr>
              <a:t>, </a:t>
            </a:r>
            <a:r>
              <a:rPr lang="fr-FR" b="1" dirty="0">
                <a:latin typeface="arial" panose="020B0604020202020204" pitchFamily="34" charset="0"/>
              </a:rPr>
              <a:t>une politique budgétaire accommodante peut </a:t>
            </a:r>
            <a:r>
              <a:rPr lang="fr-FR" b="1" dirty="0" smtClean="0">
                <a:latin typeface="arial" panose="020B0604020202020204" pitchFamily="34" charset="0"/>
              </a:rPr>
              <a:t>également </a:t>
            </a:r>
            <a:r>
              <a:rPr lang="fr-FR" b="1" dirty="0">
                <a:latin typeface="arial" panose="020B0604020202020204" pitchFamily="34" charset="0"/>
              </a:rPr>
              <a:t>stimuler une nouvelle croissance à faible inflation</a:t>
            </a:r>
            <a:endParaRPr lang="fr-FR" b="1" dirty="0" smtClean="0">
              <a:latin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FR" b="1" dirty="0" smtClean="0">
              <a:latin typeface="arial" panose="020B060402020202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sp>
        <p:nvSpPr>
          <p:cNvPr id="20" name="Arc 19"/>
          <p:cNvSpPr/>
          <p:nvPr/>
        </p:nvSpPr>
        <p:spPr>
          <a:xfrm rot="4449797">
            <a:off x="-1099838" y="-235941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1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848264" y="2601502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Offre’</a:t>
            </a:r>
            <a:endParaRPr lang="it-IT" sz="1200" dirty="0"/>
          </a:p>
        </p:txBody>
      </p:sp>
      <p:cxnSp>
        <p:nvCxnSpPr>
          <p:cNvPr id="24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955510"/>
            <a:ext cx="1910905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954419" y="3955510"/>
            <a:ext cx="0" cy="115308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55721" y="3792751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sp>
        <p:nvSpPr>
          <p:cNvPr id="27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 txBox="1">
            <a:spLocks/>
          </p:cNvSpPr>
          <p:nvPr/>
        </p:nvSpPr>
        <p:spPr>
          <a:xfrm>
            <a:off x="860209" y="5463691"/>
            <a:ext cx="10857186" cy="1030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Croissance </a:t>
            </a: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économique avec une inflation faible et un chômage modéré</a:t>
            </a:r>
            <a:endParaRPr lang="it-IT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Émoticône 27"/>
          <p:cNvSpPr/>
          <p:nvPr/>
        </p:nvSpPr>
        <p:spPr>
          <a:xfrm>
            <a:off x="8003688" y="5978696"/>
            <a:ext cx="882127" cy="74210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Connecteur droit avec flèche 28"/>
          <p:cNvCxnSpPr/>
          <p:nvPr/>
        </p:nvCxnSpPr>
        <p:spPr>
          <a:xfrm flipV="1">
            <a:off x="3605960" y="4219264"/>
            <a:ext cx="242304" cy="203902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1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953188" y="2543589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flipV="1">
            <a:off x="2104214" y="2962733"/>
            <a:ext cx="242304" cy="203902"/>
          </a:xfrm>
          <a:prstGeom prst="straightConnector1">
            <a:avLst/>
          </a:prstGeom>
          <a:ln w="19050">
            <a:solidFill>
              <a:srgbClr val="92D050"/>
            </a:solidFill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6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3367144" y="3744671"/>
            <a:ext cx="8617" cy="136392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4097751" y="451984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</a:t>
            </a:r>
            <a:endParaRPr lang="it-IT" sz="1200" dirty="0"/>
          </a:p>
        </p:txBody>
      </p:sp>
      <p:sp>
        <p:nvSpPr>
          <p:cNvPr id="38" name="Émoticône 37"/>
          <p:cNvSpPr/>
          <p:nvPr/>
        </p:nvSpPr>
        <p:spPr>
          <a:xfrm>
            <a:off x="8988506" y="5963285"/>
            <a:ext cx="882127" cy="74210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Émoticône 38"/>
          <p:cNvSpPr/>
          <p:nvPr/>
        </p:nvSpPr>
        <p:spPr>
          <a:xfrm>
            <a:off x="10022225" y="5977197"/>
            <a:ext cx="882127" cy="74210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c 39"/>
          <p:cNvSpPr/>
          <p:nvPr/>
        </p:nvSpPr>
        <p:spPr>
          <a:xfrm rot="8265147">
            <a:off x="2117222" y="3003033"/>
            <a:ext cx="1830666" cy="844216"/>
          </a:xfrm>
          <a:prstGeom prst="arc">
            <a:avLst>
              <a:gd name="adj1" fmla="val 15465001"/>
              <a:gd name="adj2" fmla="val 18957268"/>
            </a:avLst>
          </a:prstGeom>
          <a:ln w="41275">
            <a:solidFill>
              <a:srgbClr val="92D05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6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 fontScale="90000"/>
          </a:bodyPr>
          <a:lstStyle/>
          <a:p>
            <a:r>
              <a:rPr lang="fr-FR" sz="4000" dirty="0"/>
              <a:t>Coordination entre la politique monétaire et budgétaire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2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731520" y="1690802"/>
            <a:ext cx="10985875" cy="3935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Pour que la politique monétaire soit efficace, la politique budgétaire doit aller dans le même </a:t>
            </a:r>
            <a:r>
              <a:rPr lang="fr-FR" dirty="0" smtClean="0">
                <a:latin typeface="arial" panose="020B0604020202020204" pitchFamily="34" charset="0"/>
              </a:rPr>
              <a:t>sens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/>
              <a:t>Un cas frappant de manque de coordination s'est récemment produit au Royaume-Uni avec le gouvernement de Lizz </a:t>
            </a:r>
            <a:r>
              <a:rPr lang="fr-FR" dirty="0" smtClean="0"/>
              <a:t>Truss: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Choc énergétique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Tentative de la Banque d’</a:t>
            </a:r>
            <a:r>
              <a:rPr lang="fr-FR" dirty="0"/>
              <a:t>A</a:t>
            </a:r>
            <a:r>
              <a:rPr lang="fr-FR" dirty="0" smtClean="0"/>
              <a:t>ngleterre de mitiger la hausse des prix avec un politique restrictive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/>
              <a:t>Expansion du budget publique par le gouvernement Truss </a:t>
            </a:r>
            <a:endParaRPr lang="fr-FR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algn="l"/>
            <a:r>
              <a:rPr lang="fr-FR" b="1" dirty="0" smtClean="0">
                <a:latin typeface="arial" panose="020B0604020202020204" pitchFamily="34" charset="0"/>
              </a:rPr>
              <a:t> </a:t>
            </a:r>
            <a:endParaRPr lang="it-IT" dirty="0" smtClean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0791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Choc d’offre initial  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algn="l"/>
            <a:r>
              <a:rPr lang="fr-FR" b="1" dirty="0" smtClean="0">
                <a:latin typeface="arial" panose="020B0604020202020204" pitchFamily="34" charset="0"/>
              </a:rPr>
              <a:t> </a:t>
            </a:r>
            <a:endParaRPr lang="it-IT" dirty="0" smtClean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cxnSp>
        <p:nvCxnSpPr>
          <p:cNvPr id="29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4238531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4238532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4664373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4238531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4412805" y="5091112"/>
            <a:ext cx="3016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/>
              <a:t>  </a:t>
            </a:r>
            <a:r>
              <a:rPr lang="it-IT" sz="1200" dirty="0" smtClean="0"/>
              <a:t>       </a:t>
            </a:r>
            <a:r>
              <a:rPr lang="it-IT" sz="1200" dirty="0"/>
              <a:t> </a:t>
            </a:r>
            <a:r>
              <a:rPr lang="it-IT" sz="1200" dirty="0" smtClean="0"/>
              <a:t>                </a:t>
            </a:r>
            <a:r>
              <a:rPr lang="it-IT" sz="1200" dirty="0"/>
              <a:t>Y</a:t>
            </a:r>
            <a:r>
              <a:rPr lang="it-IT" sz="1200" dirty="0" smtClean="0"/>
              <a:t>**       Y*</a:t>
            </a:r>
            <a:endParaRPr lang="it-IT" sz="1200" dirty="0"/>
          </a:p>
        </p:txBody>
      </p:sp>
      <p:sp>
        <p:nvSpPr>
          <p:cNvPr id="36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7057999" y="4600548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37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6968830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38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4720594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court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39" name="Arc 38"/>
          <p:cNvSpPr/>
          <p:nvPr/>
        </p:nvSpPr>
        <p:spPr>
          <a:xfrm rot="4449797">
            <a:off x="1820717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40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3780041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41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3774354" y="3322722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sp>
        <p:nvSpPr>
          <p:cNvPr id="42" name="Arc 41"/>
          <p:cNvSpPr/>
          <p:nvPr/>
        </p:nvSpPr>
        <p:spPr>
          <a:xfrm rot="4449797">
            <a:off x="1426565" y="-814490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43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 flipV="1">
            <a:off x="4238531" y="3416858"/>
            <a:ext cx="1194077" cy="487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6530810" y="21292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Offre’</a:t>
            </a:r>
            <a:endParaRPr lang="it-IT" sz="1200" dirty="0"/>
          </a:p>
        </p:txBody>
      </p:sp>
      <p:sp>
        <p:nvSpPr>
          <p:cNvPr id="48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6669166" y="48833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</a:t>
            </a:r>
            <a:endParaRPr lang="it-IT" sz="1200" dirty="0"/>
          </a:p>
        </p:txBody>
      </p:sp>
      <p:cxnSp>
        <p:nvCxnSpPr>
          <p:cNvPr id="54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  <a:stCxn id="35" idx="0"/>
          </p:cNvCxnSpPr>
          <p:nvPr/>
        </p:nvCxnSpPr>
        <p:spPr>
          <a:xfrm flipH="1" flipV="1">
            <a:off x="5903498" y="3725231"/>
            <a:ext cx="17686" cy="136588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 flipH="1" flipV="1">
            <a:off x="5473803" y="3416339"/>
            <a:ext cx="17686" cy="16405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432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3" y="159510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L’inflation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1326777"/>
            <a:ext cx="11414235" cy="5000452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</a:rPr>
              <a:t>L'inflation </a:t>
            </a:r>
            <a:r>
              <a:rPr lang="fr-FR" dirty="0">
                <a:latin typeface="arial" panose="020B0604020202020204" pitchFamily="34" charset="0"/>
              </a:rPr>
              <a:t>a un aspect </a:t>
            </a:r>
            <a:r>
              <a:rPr lang="fr-FR" b="1" dirty="0">
                <a:latin typeface="arial" panose="020B0604020202020204" pitchFamily="34" charset="0"/>
              </a:rPr>
              <a:t>monétaire</a:t>
            </a:r>
            <a:r>
              <a:rPr lang="fr-FR" dirty="0">
                <a:latin typeface="arial" panose="020B0604020202020204" pitchFamily="34" charset="0"/>
              </a:rPr>
              <a:t> et un aspect </a:t>
            </a:r>
            <a:r>
              <a:rPr lang="fr-FR" b="1" dirty="0" smtClean="0">
                <a:latin typeface="arial" panose="020B0604020202020204" pitchFamily="34" charset="0"/>
              </a:rPr>
              <a:t>réel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Coté monétaire 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</a:rPr>
              <a:t>Les </a:t>
            </a:r>
            <a:r>
              <a:rPr lang="fr-FR" dirty="0">
                <a:latin typeface="arial" panose="020B0604020202020204" pitchFamily="34" charset="0"/>
              </a:rPr>
              <a:t>banques centrales peuvent influer sur l'inflation par la politique des taux </a:t>
            </a:r>
            <a:r>
              <a:rPr lang="fr-FR" dirty="0" smtClean="0">
                <a:latin typeface="arial" panose="020B0604020202020204" pitchFamily="34" charset="0"/>
              </a:rPr>
              <a:t>d'intérêt:</a:t>
            </a:r>
            <a:endParaRPr lang="it-IT" dirty="0">
              <a:latin typeface="arial" panose="020B0604020202020204" pitchFamily="34" charset="0"/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Une politique monétaire expansionniste réduit le coût de </a:t>
            </a:r>
            <a:r>
              <a:rPr lang="fr-FR" dirty="0" smtClean="0">
                <a:latin typeface="arial" panose="020B0604020202020204" pitchFamily="34" charset="0"/>
              </a:rPr>
              <a:t>l'argent </a:t>
            </a:r>
            <a:r>
              <a:rPr lang="fr-FR" dirty="0">
                <a:latin typeface="arial" panose="020B0604020202020204" pitchFamily="34" charset="0"/>
              </a:rPr>
              <a:t>: l'inflation augmente</a:t>
            </a:r>
            <a:endParaRPr lang="fr-FR" dirty="0" smtClean="0">
              <a:latin typeface="arial" panose="020B0604020202020204" pitchFamily="34" charset="0"/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it-IT" dirty="0" smtClean="0">
                <a:latin typeface="arial" panose="020B0604020202020204" pitchFamily="34" charset="0"/>
              </a:rPr>
              <a:t>Une politique </a:t>
            </a:r>
            <a:r>
              <a:rPr lang="it-IT" dirty="0">
                <a:latin typeface="arial" panose="020B0604020202020204" pitchFamily="34" charset="0"/>
              </a:rPr>
              <a:t>monétaire </a:t>
            </a:r>
            <a:r>
              <a:rPr lang="it-IT" dirty="0" smtClean="0">
                <a:latin typeface="arial" panose="020B0604020202020204" pitchFamily="34" charset="0"/>
              </a:rPr>
              <a:t>restrictive </a:t>
            </a:r>
            <a:r>
              <a:rPr lang="fr-FR" dirty="0" smtClean="0">
                <a:latin typeface="arial" panose="020B0604020202020204" pitchFamily="34" charset="0"/>
              </a:rPr>
              <a:t>augmente </a:t>
            </a:r>
            <a:r>
              <a:rPr lang="fr-FR" dirty="0">
                <a:latin typeface="arial" panose="020B0604020202020204" pitchFamily="34" charset="0"/>
              </a:rPr>
              <a:t>le coût de l'argent </a:t>
            </a:r>
            <a:r>
              <a:rPr lang="fr-FR" dirty="0" smtClean="0">
                <a:latin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</a:rPr>
              <a:t>: l'inflation diminue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Coté économie </a:t>
            </a:r>
            <a:r>
              <a:rPr lang="fr-FR" b="1" dirty="0" smtClean="0">
                <a:latin typeface="arial" panose="020B0604020202020204" pitchFamily="34" charset="0"/>
              </a:rPr>
              <a:t>réelle </a:t>
            </a:r>
            <a:r>
              <a:rPr lang="fr-FR" dirty="0">
                <a:latin typeface="arial" panose="020B0604020202020204" pitchFamily="34" charset="0"/>
              </a:rPr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l'évolution du cycle économique influence les prix et le pouvoir </a:t>
            </a:r>
            <a:r>
              <a:rPr lang="fr-FR" dirty="0" smtClean="0">
                <a:latin typeface="arial" panose="020B0604020202020204" pitchFamily="34" charset="0"/>
              </a:rPr>
              <a:t>d'achat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les politiques fiscales (taxes, réformes, etc.) peuvent influencer l'évolution des prix et le coût de la vie</a:t>
            </a:r>
            <a:endParaRPr lang="it-IT" dirty="0">
              <a:latin typeface="arial" panose="020B0604020202020204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u="sng" dirty="0">
              <a:latin typeface="arial" panose="020B0604020202020204" pitchFamily="34" charset="0"/>
            </a:endParaRPr>
          </a:p>
          <a:p>
            <a:pPr marL="1371600" lvl="2" indent="-457200" algn="l">
              <a:buFont typeface="Courier New" panose="02070309020205020404" pitchFamily="49" charset="0"/>
              <a:buChar char="o"/>
            </a:pPr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269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Réaction </a:t>
            </a:r>
            <a:r>
              <a:rPr lang="it-IT" sz="4000" dirty="0"/>
              <a:t>de la Banque </a:t>
            </a:r>
            <a:r>
              <a:rPr lang="it-IT" sz="4000" dirty="0" smtClean="0"/>
              <a:t>Centrale </a:t>
            </a:r>
            <a:r>
              <a:rPr lang="it-IT" sz="4000" dirty="0" smtClean="0"/>
              <a:t>pour </a:t>
            </a:r>
            <a:r>
              <a:rPr lang="it-IT" sz="4000" dirty="0" smtClean="0"/>
              <a:t>reduire </a:t>
            </a:r>
            <a:r>
              <a:rPr lang="it-IT" sz="4000" dirty="0" smtClean="0"/>
              <a:t>l’inflation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algn="l"/>
            <a:r>
              <a:rPr lang="fr-FR" b="1" dirty="0" smtClean="0">
                <a:latin typeface="arial" panose="020B0604020202020204" pitchFamily="34" charset="0"/>
              </a:rPr>
              <a:t> </a:t>
            </a:r>
            <a:endParaRPr lang="it-IT" dirty="0" smtClean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cxnSp>
        <p:nvCxnSpPr>
          <p:cNvPr id="31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4141713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4141714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4567555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4141713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5789035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4315987" y="5091112"/>
            <a:ext cx="3016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               Y**         Y*</a:t>
            </a:r>
            <a:endParaRPr lang="it-IT" sz="1200" dirty="0"/>
          </a:p>
        </p:txBody>
      </p:sp>
      <p:sp>
        <p:nvSpPr>
          <p:cNvPr id="59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6961181" y="4600548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60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6872012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61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4623776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court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62" name="Arc 61"/>
          <p:cNvSpPr/>
          <p:nvPr/>
        </p:nvSpPr>
        <p:spPr>
          <a:xfrm rot="4449797">
            <a:off x="1723899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3683223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64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3677536" y="3322722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sp>
        <p:nvSpPr>
          <p:cNvPr id="65" name="Arc 64"/>
          <p:cNvSpPr/>
          <p:nvPr/>
        </p:nvSpPr>
        <p:spPr>
          <a:xfrm rot="4449797">
            <a:off x="1329747" y="-814490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6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 flipV="1">
            <a:off x="4141713" y="3416858"/>
            <a:ext cx="1194077" cy="487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5392794" y="3416858"/>
            <a:ext cx="0" cy="169174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6433992" y="21292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Offre’</a:t>
            </a:r>
            <a:endParaRPr lang="it-IT" sz="1200" dirty="0"/>
          </a:p>
        </p:txBody>
      </p:sp>
      <p:cxnSp>
        <p:nvCxnSpPr>
          <p:cNvPr id="69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4392851" y="2889867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6572348" y="48833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</a:t>
            </a:r>
            <a:endParaRPr lang="it-IT" sz="1200" dirty="0"/>
          </a:p>
        </p:txBody>
      </p:sp>
    </p:spTree>
    <p:extLst>
      <p:ext uri="{BB962C8B-B14F-4D97-AF65-F5344CB8AC3E}">
        <p14:creationId xmlns:p14="http://schemas.microsoft.com/office/powerpoint/2010/main" val="425736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fr-FR" sz="4000" dirty="0"/>
              <a:t>Hausse simultanée des dépenses publiques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algn="l"/>
            <a:r>
              <a:rPr lang="fr-FR" b="1" dirty="0" smtClean="0">
                <a:latin typeface="arial" panose="020B0604020202020204" pitchFamily="34" charset="0"/>
              </a:rPr>
              <a:t> </a:t>
            </a:r>
            <a:endParaRPr lang="it-IT" dirty="0" smtClean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cxnSp>
        <p:nvCxnSpPr>
          <p:cNvPr id="31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4141713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4141714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4567555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4141713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5789035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4315987" y="5091112"/>
            <a:ext cx="3016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               Y**         Y*</a:t>
            </a:r>
            <a:endParaRPr lang="it-IT" sz="1200" dirty="0"/>
          </a:p>
        </p:txBody>
      </p:sp>
      <p:sp>
        <p:nvSpPr>
          <p:cNvPr id="59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6918203" y="4675752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60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6872012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61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4623776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court térme </a:t>
            </a:r>
          </a:p>
        </p:txBody>
      </p:sp>
      <p:sp>
        <p:nvSpPr>
          <p:cNvPr id="62" name="Arc 61"/>
          <p:cNvSpPr/>
          <p:nvPr/>
        </p:nvSpPr>
        <p:spPr>
          <a:xfrm rot="4449797">
            <a:off x="1723899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6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3683223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64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3677536" y="3322722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sp>
        <p:nvSpPr>
          <p:cNvPr id="65" name="Arc 64"/>
          <p:cNvSpPr/>
          <p:nvPr/>
        </p:nvSpPr>
        <p:spPr>
          <a:xfrm rot="4449797">
            <a:off x="1329747" y="-814490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6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 flipV="1">
            <a:off x="4141713" y="3416858"/>
            <a:ext cx="1194077" cy="487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5392794" y="3416858"/>
            <a:ext cx="0" cy="169174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6433992" y="21292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Offre’</a:t>
            </a:r>
            <a:endParaRPr lang="it-IT" sz="1200" dirty="0"/>
          </a:p>
        </p:txBody>
      </p:sp>
      <p:cxnSp>
        <p:nvCxnSpPr>
          <p:cNvPr id="69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4392851" y="2889867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6572348" y="488331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</a:t>
            </a:r>
            <a:endParaRPr lang="it-IT" sz="1200" dirty="0"/>
          </a:p>
        </p:txBody>
      </p:sp>
      <p:cxnSp>
        <p:nvCxnSpPr>
          <p:cNvPr id="23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4733782" y="2659419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7038674" y="441947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Demande’’</a:t>
            </a:r>
            <a:endParaRPr lang="it-IT" sz="1200" dirty="0"/>
          </a:p>
        </p:txBody>
      </p:sp>
      <p:cxnSp>
        <p:nvCxnSpPr>
          <p:cNvPr id="26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5534436" y="3322722"/>
            <a:ext cx="0" cy="178587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4157406" y="3278446"/>
            <a:ext cx="1386379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3821662" y="2859977"/>
            <a:ext cx="605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P***</a:t>
            </a:r>
            <a:endParaRPr lang="it-IT" sz="1200" dirty="0"/>
          </a:p>
        </p:txBody>
      </p:sp>
      <p:sp>
        <p:nvSpPr>
          <p:cNvPr id="32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4479968" y="5255588"/>
            <a:ext cx="30167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               Y***        </a:t>
            </a:r>
            <a:endParaRPr lang="it-IT" sz="1200" dirty="0"/>
          </a:p>
        </p:txBody>
      </p:sp>
      <p:sp>
        <p:nvSpPr>
          <p:cNvPr id="3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013914" y="5312809"/>
            <a:ext cx="10079916" cy="1775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</a:rPr>
              <a:t>La politique budgétaire va dans le sens inverse de la politique de stabilisation des prix de la banque centrale</a:t>
            </a:r>
            <a:endParaRPr lang="fr-FR" b="1" dirty="0" smtClean="0">
              <a:latin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FR" b="1" dirty="0" smtClean="0">
              <a:latin typeface="arial" panose="020B060402020202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682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Résumé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2"/>
            <a:ext cx="5983110" cy="3935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446624"/>
              </p:ext>
            </p:extLst>
          </p:nvPr>
        </p:nvGraphicFramePr>
        <p:xfrm>
          <a:off x="1818043" y="1877098"/>
          <a:ext cx="8428244" cy="34543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18284">
                  <a:extLst>
                    <a:ext uri="{9D8B030D-6E8A-4147-A177-3AD203B41FA5}">
                      <a16:colId xmlns:a16="http://schemas.microsoft.com/office/drawing/2014/main" val="4177857133"/>
                    </a:ext>
                  </a:extLst>
                </a:gridCol>
                <a:gridCol w="110122">
                  <a:extLst>
                    <a:ext uri="{9D8B030D-6E8A-4147-A177-3AD203B41FA5}">
                      <a16:colId xmlns:a16="http://schemas.microsoft.com/office/drawing/2014/main" val="1049163312"/>
                    </a:ext>
                  </a:extLst>
                </a:gridCol>
                <a:gridCol w="1498442">
                  <a:extLst>
                    <a:ext uri="{9D8B030D-6E8A-4147-A177-3AD203B41FA5}">
                      <a16:colId xmlns:a16="http://schemas.microsoft.com/office/drawing/2014/main" val="2096906636"/>
                    </a:ext>
                  </a:extLst>
                </a:gridCol>
                <a:gridCol w="110122">
                  <a:extLst>
                    <a:ext uri="{9D8B030D-6E8A-4147-A177-3AD203B41FA5}">
                      <a16:colId xmlns:a16="http://schemas.microsoft.com/office/drawing/2014/main" val="1316090107"/>
                    </a:ext>
                  </a:extLst>
                </a:gridCol>
                <a:gridCol w="1498442">
                  <a:extLst>
                    <a:ext uri="{9D8B030D-6E8A-4147-A177-3AD203B41FA5}">
                      <a16:colId xmlns:a16="http://schemas.microsoft.com/office/drawing/2014/main" val="3772000763"/>
                    </a:ext>
                  </a:extLst>
                </a:gridCol>
                <a:gridCol w="94390">
                  <a:extLst>
                    <a:ext uri="{9D8B030D-6E8A-4147-A177-3AD203B41FA5}">
                      <a16:colId xmlns:a16="http://schemas.microsoft.com/office/drawing/2014/main" val="2902607955"/>
                    </a:ext>
                  </a:extLst>
                </a:gridCol>
                <a:gridCol w="1498442">
                  <a:extLst>
                    <a:ext uri="{9D8B030D-6E8A-4147-A177-3AD203B41FA5}">
                      <a16:colId xmlns:a16="http://schemas.microsoft.com/office/drawing/2014/main" val="2625705212"/>
                    </a:ext>
                  </a:extLst>
                </a:gridCol>
              </a:tblGrid>
              <a:tr h="418457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b="1" u="none" strike="noStrike" noProof="0" dirty="0" smtClean="0">
                          <a:effectLst/>
                        </a:rPr>
                        <a:t>Choc monétaire </a:t>
                      </a:r>
                      <a:endParaRPr lang="fr-FR" sz="24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</a:t>
                      </a:r>
                      <a:r>
                        <a:rPr lang="fr-FR" sz="2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ô</a:t>
                      </a:r>
                      <a:r>
                        <a:rPr lang="en-US" sz="2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mage</a:t>
                      </a:r>
                      <a:endParaRPr lang="en-US" sz="24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Inflation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u="none" strike="noStrike" dirty="0">
                          <a:effectLst/>
                        </a:rPr>
                        <a:t>Production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90228247"/>
                  </a:ext>
                </a:extLst>
              </a:tr>
              <a:tr h="334766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u="none" strike="noStrike" noProof="0" dirty="0" smtClean="0">
                          <a:effectLst/>
                        </a:rPr>
                        <a:t>                     - expansif</a:t>
                      </a:r>
                      <a:endParaRPr lang="fr-FR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(-)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(+)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(+)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09628444"/>
                  </a:ext>
                </a:extLst>
              </a:tr>
              <a:tr h="334766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u="none" strike="noStrike" noProof="0" dirty="0" smtClean="0">
                          <a:effectLst/>
                        </a:rPr>
                        <a:t>                     - restrictif </a:t>
                      </a:r>
                      <a:endParaRPr lang="fr-FR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(+)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(-)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(-)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5759997"/>
                  </a:ext>
                </a:extLst>
              </a:tr>
              <a:tr h="334766">
                <a:tc>
                  <a:txBody>
                    <a:bodyPr/>
                    <a:lstStyle/>
                    <a:p>
                      <a:pPr algn="l" fontAlgn="b"/>
                      <a:endParaRPr lang="fr-FR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0866020"/>
                  </a:ext>
                </a:extLst>
              </a:tr>
              <a:tr h="418457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u="none" strike="noStrike" noProof="0" dirty="0" smtClean="0">
                          <a:effectLst/>
                        </a:rPr>
                        <a:t>Choc réel</a:t>
                      </a:r>
                      <a:endParaRPr lang="fr-FR" sz="24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8381609"/>
                  </a:ext>
                </a:extLst>
              </a:tr>
              <a:tr h="334766">
                <a:tc>
                  <a:txBody>
                    <a:bodyPr/>
                    <a:lstStyle/>
                    <a:p>
                      <a:pPr algn="ctr" fontAlgn="b"/>
                      <a:r>
                        <a:rPr lang="fr-FR" sz="2400" u="none" strike="noStrike" noProof="0" dirty="0" smtClean="0">
                          <a:effectLst/>
                        </a:rPr>
                        <a:t>            </a:t>
                      </a:r>
                      <a:r>
                        <a:rPr lang="fr-FR" sz="2400" u="none" strike="noStrike" baseline="0" noProof="0" dirty="0" smtClean="0">
                          <a:effectLst/>
                        </a:rPr>
                        <a:t> </a:t>
                      </a:r>
                      <a:r>
                        <a:rPr lang="fr-FR" sz="2400" u="none" strike="noStrike" noProof="0" dirty="0" smtClean="0">
                          <a:effectLst/>
                        </a:rPr>
                        <a:t>- politique budgétaire  expansionniste</a:t>
                      </a:r>
                      <a:endParaRPr lang="fr-FR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(-)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(+)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(+)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6968848"/>
                  </a:ext>
                </a:extLst>
              </a:tr>
              <a:tr h="334766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u="none" strike="noStrike" noProof="0" dirty="0" smtClean="0">
                          <a:effectLst/>
                        </a:rPr>
                        <a:t>             - énergétique</a:t>
                      </a:r>
                      <a:endParaRPr lang="fr-FR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(+)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(+)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(-)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7418831"/>
                  </a:ext>
                </a:extLst>
              </a:tr>
              <a:tr h="334766">
                <a:tc>
                  <a:txBody>
                    <a:bodyPr/>
                    <a:lstStyle/>
                    <a:p>
                      <a:pPr algn="l" fontAlgn="b"/>
                      <a:r>
                        <a:rPr lang="fr-FR" sz="2400" u="none" strike="noStrike" noProof="0" dirty="0" smtClean="0">
                          <a:effectLst/>
                        </a:rPr>
                        <a:t>             - technologique</a:t>
                      </a:r>
                      <a:endParaRPr lang="fr-FR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(-)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(-)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(+)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3905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126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L’inflation en France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2"/>
            <a:ext cx="5983110" cy="3935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7457945"/>
              </p:ext>
            </p:extLst>
          </p:nvPr>
        </p:nvGraphicFramePr>
        <p:xfrm>
          <a:off x="2753958" y="1527587"/>
          <a:ext cx="6874136" cy="4528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26289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fr-FR" sz="4000" dirty="0" smtClean="0"/>
              <a:t>Le chômage en France</a:t>
            </a:r>
            <a:endParaRPr lang="fr-FR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2"/>
            <a:ext cx="5983110" cy="3935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graphicFrame>
        <p:nvGraphicFramePr>
          <p:cNvPr id="5" name="Graphique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4292968"/>
              </p:ext>
            </p:extLst>
          </p:nvPr>
        </p:nvGraphicFramePr>
        <p:xfrm>
          <a:off x="2398955" y="1549101"/>
          <a:ext cx="6927925" cy="46150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29934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La Courbe de Phillips : un outil de Politique Monétaire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graphicFrame>
        <p:nvGraphicFramePr>
          <p:cNvPr id="7" name="Graphique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0880133"/>
              </p:ext>
            </p:extLst>
          </p:nvPr>
        </p:nvGraphicFramePr>
        <p:xfrm>
          <a:off x="540964" y="1486740"/>
          <a:ext cx="5318554" cy="4314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2"/>
            <a:ext cx="5983110" cy="39354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Le compromis </a:t>
            </a:r>
            <a:r>
              <a:rPr lang="fr-FR" b="1" dirty="0">
                <a:latin typeface="arial" panose="020B0604020202020204" pitchFamily="34" charset="0"/>
              </a:rPr>
              <a:t>entre la chômage</a:t>
            </a:r>
            <a:r>
              <a:rPr lang="fr-FR" b="1" dirty="0" smtClean="0">
                <a:latin typeface="arial" panose="020B0604020202020204" pitchFamily="34" charset="0"/>
              </a:rPr>
              <a:t> </a:t>
            </a:r>
            <a:r>
              <a:rPr lang="fr-FR" b="1" dirty="0">
                <a:latin typeface="arial" panose="020B0604020202020204" pitchFamily="34" charset="0"/>
              </a:rPr>
              <a:t>et </a:t>
            </a:r>
            <a:r>
              <a:rPr lang="fr-FR" b="1" dirty="0" smtClean="0">
                <a:latin typeface="arial" panose="020B0604020202020204" pitchFamily="34" charset="0"/>
              </a:rPr>
              <a:t>l'inflation est mesuré par la Courbe de Phillips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FR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</a:rPr>
              <a:t>Plus la pente est </a:t>
            </a:r>
            <a:r>
              <a:rPr lang="fr-FR" b="1" dirty="0" smtClean="0">
                <a:latin typeface="arial" panose="020B0604020202020204" pitchFamily="34" charset="0"/>
              </a:rPr>
              <a:t>grande, </a:t>
            </a:r>
            <a:r>
              <a:rPr lang="fr-FR" b="1" dirty="0">
                <a:latin typeface="arial" panose="020B0604020202020204" pitchFamily="34" charset="0"/>
              </a:rPr>
              <a:t>plus la politique monétaire peut ajuster les prix avec de faibles variations du chômage</a:t>
            </a:r>
            <a:endParaRPr lang="fr-FR" b="1" dirty="0" smtClean="0">
              <a:latin typeface="arial" panose="020B0604020202020204" pitchFamily="34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fr-FR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0633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3" y="379010"/>
            <a:ext cx="10857186" cy="1030013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Ressources pédagogiques à votre disposition ou à disposition de vos élèves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pic>
        <p:nvPicPr>
          <p:cNvPr id="4" name="Image 3">
            <a:hlinkClick r:id="rId3"/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33540" y="1499517"/>
            <a:ext cx="8451951" cy="1917341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903758"/>
            <a:ext cx="2596300" cy="273223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06074" y="3876094"/>
            <a:ext cx="2831234" cy="2769117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14576" y="3855763"/>
            <a:ext cx="2924317" cy="255688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17480" y="3817101"/>
            <a:ext cx="2710007" cy="263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57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3" y="379010"/>
            <a:ext cx="10857186" cy="1030013"/>
          </a:xfrm>
        </p:spPr>
        <p:txBody>
          <a:bodyPr>
            <a:normAutofit fontScale="90000"/>
          </a:bodyPr>
          <a:lstStyle/>
          <a:p>
            <a:r>
              <a:rPr lang="it-IT" sz="4000" dirty="0" smtClean="0"/>
              <a:t>Ressources pédagogiques à votre disposition ou à disposition de vos élèves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pic>
        <p:nvPicPr>
          <p:cNvPr id="7" name="Image 6">
            <a:hlinkClick r:id="rId3"/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8732" y="3701280"/>
            <a:ext cx="7506709" cy="2101879"/>
          </a:xfrm>
          <a:prstGeom prst="rect">
            <a:avLst/>
          </a:prstGeom>
        </p:spPr>
      </p:pic>
      <p:pic>
        <p:nvPicPr>
          <p:cNvPr id="8" name="Image 7">
            <a:hlinkClick r:id="rId3"/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806"/>
          <a:stretch/>
        </p:blipFill>
        <p:spPr>
          <a:xfrm>
            <a:off x="2495899" y="1607727"/>
            <a:ext cx="6727234" cy="1894849"/>
          </a:xfrm>
          <a:prstGeom prst="rect">
            <a:avLst/>
          </a:prstGeom>
        </p:spPr>
      </p:pic>
      <p:pic>
        <p:nvPicPr>
          <p:cNvPr id="11" name="Image 10">
            <a:hlinkClick r:id="rId3"/>
          </p:cNvPr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522"/>
          <a:stretch/>
        </p:blipFill>
        <p:spPr>
          <a:xfrm>
            <a:off x="158732" y="1674317"/>
            <a:ext cx="2270432" cy="1835670"/>
          </a:xfrm>
          <a:prstGeom prst="rect">
            <a:avLst/>
          </a:prstGeom>
        </p:spPr>
      </p:pic>
      <p:pic>
        <p:nvPicPr>
          <p:cNvPr id="12" name="Image 11">
            <a:hlinkClick r:id="rId3"/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26005" y="3700160"/>
            <a:ext cx="4157698" cy="2729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647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3" y="159510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/>
              <a:t>Bonne et mauvaise </a:t>
            </a:r>
            <a:r>
              <a:rPr lang="it-IT" sz="4000" dirty="0" smtClean="0"/>
              <a:t>inflation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1326776"/>
            <a:ext cx="11414235" cy="5298141"/>
          </a:xfrm>
        </p:spPr>
        <p:txBody>
          <a:bodyPr>
            <a:normAutofit lnSpcReduction="10000"/>
          </a:bodyPr>
          <a:lstStyle/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Bonne inflation 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l'inflation </a:t>
            </a:r>
            <a:r>
              <a:rPr lang="fr-FR" dirty="0" smtClean="0">
                <a:latin typeface="arial" panose="020B0604020202020204" pitchFamily="34" charset="0"/>
              </a:rPr>
              <a:t>-si modérée- </a:t>
            </a:r>
            <a:r>
              <a:rPr lang="fr-FR" dirty="0">
                <a:latin typeface="arial" panose="020B0604020202020204" pitchFamily="34" charset="0"/>
              </a:rPr>
              <a:t>peut accompagner </a:t>
            </a:r>
            <a:r>
              <a:rPr lang="fr-FR" b="1" dirty="0">
                <a:latin typeface="arial" panose="020B0604020202020204" pitchFamily="34" charset="0"/>
              </a:rPr>
              <a:t>positivement</a:t>
            </a:r>
            <a:r>
              <a:rPr lang="fr-FR" dirty="0">
                <a:latin typeface="arial" panose="020B0604020202020204" pitchFamily="34" charset="0"/>
              </a:rPr>
              <a:t> un cycle économique </a:t>
            </a:r>
            <a:r>
              <a:rPr lang="fr-FR" dirty="0" smtClean="0">
                <a:latin typeface="arial" panose="020B0604020202020204" pitchFamily="34" charset="0"/>
              </a:rPr>
              <a:t>expansif: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les salaires </a:t>
            </a:r>
            <a:r>
              <a:rPr lang="fr-FR" dirty="0" smtClean="0">
                <a:latin typeface="arial" panose="020B0604020202020204" pitchFamily="34" charset="0"/>
              </a:rPr>
              <a:t>augmentent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</a:rPr>
              <a:t>les </a:t>
            </a:r>
            <a:r>
              <a:rPr lang="fr-FR" dirty="0">
                <a:latin typeface="arial" panose="020B0604020202020204" pitchFamily="34" charset="0"/>
              </a:rPr>
              <a:t>prix </a:t>
            </a:r>
            <a:r>
              <a:rPr lang="fr-FR" dirty="0" smtClean="0">
                <a:latin typeface="arial" panose="020B0604020202020204" pitchFamily="34" charset="0"/>
              </a:rPr>
              <a:t>augmentent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</a:rPr>
              <a:t>…mais </a:t>
            </a:r>
            <a:r>
              <a:rPr lang="fr-FR" dirty="0">
                <a:latin typeface="arial" panose="020B0604020202020204" pitchFamily="34" charset="0"/>
              </a:rPr>
              <a:t>moins que proportionnellement à la croissance </a:t>
            </a:r>
            <a:r>
              <a:rPr lang="fr-FR" dirty="0" smtClean="0">
                <a:latin typeface="arial" panose="020B0604020202020204" pitchFamily="34" charset="0"/>
              </a:rPr>
              <a:t>économique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</a:rPr>
              <a:t>expansion de la demande et de l'offre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</a:rPr>
              <a:t>chômage </a:t>
            </a:r>
            <a:r>
              <a:rPr lang="fr-FR" dirty="0">
                <a:latin typeface="arial" panose="020B0604020202020204" pitchFamily="34" charset="0"/>
              </a:rPr>
              <a:t>faible</a:t>
            </a:r>
            <a:endParaRPr lang="fr-FR" dirty="0" smtClean="0">
              <a:latin typeface="arial" panose="020B0604020202020204" pitchFamily="34" charset="0"/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fr-FR" dirty="0" smtClean="0">
              <a:latin typeface="arial" panose="020B0604020202020204" pitchFamily="34" charset="0"/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Mauvaise </a:t>
            </a:r>
            <a:r>
              <a:rPr lang="fr-FR" b="1" dirty="0">
                <a:latin typeface="arial" panose="020B0604020202020204" pitchFamily="34" charset="0"/>
              </a:rPr>
              <a:t>inflation </a:t>
            </a:r>
            <a:r>
              <a:rPr lang="fr-FR" dirty="0">
                <a:latin typeface="arial" panose="020B0604020202020204" pitchFamily="34" charset="0"/>
              </a:rPr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l'inflation peut accompagner </a:t>
            </a:r>
            <a:r>
              <a:rPr lang="fr-FR" b="1" dirty="0" smtClean="0">
                <a:latin typeface="arial" panose="020B0604020202020204" pitchFamily="34" charset="0"/>
              </a:rPr>
              <a:t>négativement</a:t>
            </a:r>
            <a:r>
              <a:rPr lang="fr-FR" dirty="0" smtClean="0">
                <a:latin typeface="arial" panose="020B0604020202020204" pitchFamily="34" charset="0"/>
              </a:rPr>
              <a:t> </a:t>
            </a:r>
            <a:r>
              <a:rPr lang="fr-FR" dirty="0">
                <a:latin typeface="arial" panose="020B0604020202020204" pitchFamily="34" charset="0"/>
              </a:rPr>
              <a:t>un cycle économique </a:t>
            </a:r>
            <a:r>
              <a:rPr lang="fr-FR" dirty="0" smtClean="0">
                <a:latin typeface="arial" panose="020B0604020202020204" pitchFamily="34" charset="0"/>
              </a:rPr>
              <a:t>expansif: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les prix </a:t>
            </a:r>
            <a:r>
              <a:rPr lang="fr-FR" dirty="0" smtClean="0">
                <a:latin typeface="arial" panose="020B0604020202020204" pitchFamily="34" charset="0"/>
              </a:rPr>
              <a:t>et les salaires augmentent trop </a:t>
            </a:r>
            <a:r>
              <a:rPr lang="fr-FR" dirty="0">
                <a:latin typeface="arial" panose="020B0604020202020204" pitchFamily="34" charset="0"/>
              </a:rPr>
              <a:t>vite par rapport à la croissance </a:t>
            </a:r>
            <a:r>
              <a:rPr lang="fr-FR" dirty="0" smtClean="0">
                <a:latin typeface="arial" panose="020B0604020202020204" pitchFamily="34" charset="0"/>
              </a:rPr>
              <a:t>économique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les coûts de production augmentent </a:t>
            </a:r>
            <a:r>
              <a:rPr lang="fr-FR" dirty="0" smtClean="0">
                <a:latin typeface="arial" panose="020B0604020202020204" pitchFamily="34" charset="0"/>
              </a:rPr>
              <a:t>trop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contraction de </a:t>
            </a:r>
            <a:r>
              <a:rPr lang="fr-FR" dirty="0" smtClean="0">
                <a:latin typeface="arial" panose="020B0604020202020204" pitchFamily="34" charset="0"/>
              </a:rPr>
              <a:t>l’offre et de la demande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</a:rPr>
              <a:t>chômage </a:t>
            </a:r>
            <a:r>
              <a:rPr lang="fr-FR" dirty="0">
                <a:latin typeface="arial" panose="020B0604020202020204" pitchFamily="34" charset="0"/>
              </a:rPr>
              <a:t>élevé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fr-FR" dirty="0" smtClean="0">
              <a:latin typeface="arial" panose="020B0604020202020204" pitchFamily="34" charset="0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u="sng" dirty="0">
              <a:latin typeface="arial" panose="020B0604020202020204" pitchFamily="34" charset="0"/>
            </a:endParaRPr>
          </a:p>
          <a:p>
            <a:pPr marL="1371600" lvl="2" indent="-457200" algn="l">
              <a:buFont typeface="Courier New" panose="02070309020205020404" pitchFamily="49" charset="0"/>
              <a:buChar char="o"/>
            </a:pPr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032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3" y="159510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/>
              <a:t>Les </a:t>
            </a:r>
            <a:r>
              <a:rPr lang="it-IT" sz="4000" dirty="0" smtClean="0"/>
              <a:t>objectifs </a:t>
            </a:r>
            <a:r>
              <a:rPr lang="it-IT" sz="4000" dirty="0"/>
              <a:t>des Banques Centrales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1326777"/>
            <a:ext cx="11414235" cy="5000452"/>
          </a:xfrm>
        </p:spPr>
        <p:txBody>
          <a:bodyPr>
            <a:normAutofit fontScale="92500"/>
          </a:bodyPr>
          <a:lstStyle/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Sur longue</a:t>
            </a:r>
            <a:r>
              <a:rPr lang="fr-FR" b="1" dirty="0" smtClean="0">
                <a:latin typeface="arial" panose="020B0604020202020204" pitchFamily="34" charset="0"/>
              </a:rPr>
              <a:t> </a:t>
            </a:r>
            <a:r>
              <a:rPr lang="fr-FR" b="1" dirty="0" smtClean="0">
                <a:latin typeface="arial" panose="020B0604020202020204" pitchFamily="34" charset="0"/>
              </a:rPr>
              <a:t>période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viser une inflation de 2% </a:t>
            </a:r>
            <a:r>
              <a:rPr lang="fr-FR" dirty="0" smtClean="0">
                <a:latin typeface="arial" panose="020B0604020202020204" pitchFamily="34" charset="0"/>
              </a:rPr>
              <a:t>(le mandat BCE)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 smtClean="0">
                <a:latin typeface="arial" panose="020B0604020202020204" pitchFamily="34" charset="0"/>
              </a:rPr>
              <a:t>afin </a:t>
            </a:r>
            <a:r>
              <a:rPr lang="fr-FR" dirty="0">
                <a:latin typeface="arial" panose="020B0604020202020204" pitchFamily="34" charset="0"/>
              </a:rPr>
              <a:t>de maintenir l'économie sur une trajectoire de croissance équilibrée avec un faible taux de </a:t>
            </a:r>
            <a:r>
              <a:rPr lang="fr-FR" dirty="0" smtClean="0">
                <a:latin typeface="arial" panose="020B0604020202020204" pitchFamily="34" charset="0"/>
              </a:rPr>
              <a:t>chômage (le double mandat FED)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FF0000"/>
                </a:solidFill>
                <a:latin typeface="arial" panose="020B0604020202020204" pitchFamily="34" charset="0"/>
              </a:rPr>
              <a:t>i</a:t>
            </a:r>
            <a:r>
              <a:rPr lang="fr-FR" dirty="0" smtClean="0">
                <a:solidFill>
                  <a:srgbClr val="FF0000"/>
                </a:solidFill>
                <a:latin typeface="arial" panose="020B0604020202020204" pitchFamily="34" charset="0"/>
              </a:rPr>
              <a:t>nstruments</a:t>
            </a:r>
            <a:r>
              <a:rPr lang="fr-FR" dirty="0" smtClean="0">
                <a:latin typeface="arial" panose="020B0604020202020204" pitchFamily="34" charset="0"/>
              </a:rPr>
              <a:t> :  </a:t>
            </a:r>
            <a:r>
              <a:rPr lang="fr-FR" dirty="0" err="1" smtClean="0">
                <a:latin typeface="arial" panose="020B0604020202020204" pitchFamily="34" charset="0"/>
              </a:rPr>
              <a:t>forward</a:t>
            </a:r>
            <a:r>
              <a:rPr lang="fr-FR" dirty="0" smtClean="0">
                <a:latin typeface="arial" panose="020B0604020202020204" pitchFamily="34" charset="0"/>
              </a:rPr>
              <a:t> guidance, anticipations</a:t>
            </a:r>
            <a:r>
              <a:rPr lang="fr-FR" dirty="0">
                <a:latin typeface="arial" panose="020B0604020202020204" pitchFamily="34" charset="0"/>
              </a:rPr>
              <a:t>, engagement dans une stratégie monétaire à long </a:t>
            </a:r>
            <a:r>
              <a:rPr lang="fr-FR" dirty="0" smtClean="0">
                <a:latin typeface="arial" panose="020B0604020202020204" pitchFamily="34" charset="0"/>
              </a:rPr>
              <a:t>terme (par ex. « </a:t>
            </a:r>
            <a:r>
              <a:rPr lang="fr-FR" dirty="0" err="1" smtClean="0">
                <a:latin typeface="arial" panose="020B0604020202020204" pitchFamily="34" charset="0"/>
              </a:rPr>
              <a:t>We</a:t>
            </a:r>
            <a:r>
              <a:rPr lang="fr-FR" dirty="0" smtClean="0">
                <a:latin typeface="arial" panose="020B0604020202020204" pitchFamily="34" charset="0"/>
              </a:rPr>
              <a:t> </a:t>
            </a:r>
            <a:r>
              <a:rPr lang="fr-FR" dirty="0" err="1" smtClean="0">
                <a:latin typeface="arial" panose="020B0604020202020204" pitchFamily="34" charset="0"/>
              </a:rPr>
              <a:t>will</a:t>
            </a:r>
            <a:r>
              <a:rPr lang="fr-FR" dirty="0" smtClean="0">
                <a:latin typeface="arial" panose="020B0604020202020204" pitchFamily="34" charset="0"/>
              </a:rPr>
              <a:t> do </a:t>
            </a:r>
            <a:r>
              <a:rPr lang="fr-FR" dirty="0" err="1" smtClean="0">
                <a:latin typeface="arial" panose="020B0604020202020204" pitchFamily="34" charset="0"/>
              </a:rPr>
              <a:t>whatever</a:t>
            </a:r>
            <a:r>
              <a:rPr lang="fr-FR" dirty="0" smtClean="0">
                <a:latin typeface="arial" panose="020B0604020202020204" pitchFamily="34" charset="0"/>
              </a:rPr>
              <a:t> </a:t>
            </a:r>
            <a:r>
              <a:rPr lang="fr-FR" dirty="0" err="1" smtClean="0">
                <a:latin typeface="arial" panose="020B0604020202020204" pitchFamily="34" charset="0"/>
              </a:rPr>
              <a:t>it</a:t>
            </a:r>
            <a:r>
              <a:rPr lang="fr-FR" dirty="0" smtClean="0">
                <a:latin typeface="arial" panose="020B0604020202020204" pitchFamily="34" charset="0"/>
              </a:rPr>
              <a:t> </a:t>
            </a:r>
            <a:r>
              <a:rPr lang="fr-FR" dirty="0" err="1" smtClean="0">
                <a:latin typeface="arial" panose="020B0604020202020204" pitchFamily="34" charset="0"/>
              </a:rPr>
              <a:t>takes</a:t>
            </a:r>
            <a:r>
              <a:rPr lang="fr-FR" dirty="0" smtClean="0">
                <a:latin typeface="arial" panose="020B0604020202020204" pitchFamily="34" charset="0"/>
              </a:rPr>
              <a:t>» </a:t>
            </a:r>
            <a:r>
              <a:rPr lang="fr-FR" dirty="0">
                <a:latin typeface="arial" panose="020B0604020202020204" pitchFamily="34" charset="0"/>
              </a:rPr>
              <a:t>(</a:t>
            </a:r>
            <a:r>
              <a:rPr lang="fr-FR" dirty="0" err="1">
                <a:latin typeface="arial" panose="020B0604020202020204" pitchFamily="34" charset="0"/>
              </a:rPr>
              <a:t>Draghi</a:t>
            </a:r>
            <a:r>
              <a:rPr lang="fr-FR" dirty="0">
                <a:latin typeface="arial" panose="020B0604020202020204" pitchFamily="34" charset="0"/>
              </a:rPr>
              <a:t>)</a:t>
            </a:r>
            <a:r>
              <a:rPr lang="fr-FR" dirty="0" smtClean="0">
                <a:latin typeface="arial" panose="020B0604020202020204" pitchFamily="34" charset="0"/>
              </a:rPr>
              <a:t>)  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</a:rPr>
              <a:t>À court terme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dirty="0">
                <a:latin typeface="arial" panose="020B0604020202020204" pitchFamily="34" charset="0"/>
              </a:rPr>
              <a:t>correction des taux d'intérêt pour inverser les pics </a:t>
            </a:r>
            <a:r>
              <a:rPr lang="fr-FR" dirty="0" smtClean="0">
                <a:latin typeface="arial" panose="020B0604020202020204" pitchFamily="34" charset="0"/>
              </a:rPr>
              <a:t>d'inflation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fr-FR" dirty="0">
                <a:solidFill>
                  <a:srgbClr val="FF0000"/>
                </a:solidFill>
                <a:latin typeface="arial" panose="020B0604020202020204" pitchFamily="34" charset="0"/>
              </a:rPr>
              <a:t>instruments</a:t>
            </a:r>
            <a:r>
              <a:rPr lang="fr-FR" dirty="0">
                <a:latin typeface="arial" panose="020B0604020202020204" pitchFamily="34" charset="0"/>
              </a:rPr>
              <a:t> : </a:t>
            </a:r>
            <a:r>
              <a:rPr lang="fr-FR" dirty="0" smtClean="0">
                <a:latin typeface="arial" panose="020B0604020202020204" pitchFamily="34" charset="0"/>
              </a:rPr>
              <a:t>augmentation/réduction des taux de 0.25 , 0.50 , 0.75 </a:t>
            </a:r>
            <a:r>
              <a:rPr lang="fr-FR" dirty="0">
                <a:latin typeface="arial" panose="020B0604020202020204" pitchFamily="34" charset="0"/>
              </a:rPr>
              <a:t>point de </a:t>
            </a:r>
            <a:r>
              <a:rPr lang="fr-FR" dirty="0" smtClean="0">
                <a:latin typeface="arial" panose="020B0604020202020204" pitchFamily="34" charset="0"/>
              </a:rPr>
              <a:t>base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endParaRPr lang="fr-FR" sz="2800" b="1" dirty="0">
              <a:latin typeface="arial" panose="020B0604020202020204" pitchFamily="34" charset="0"/>
            </a:endParaRPr>
          </a:p>
          <a:p>
            <a:pPr lvl="1"/>
            <a:r>
              <a:rPr lang="fr-FR" sz="2800" b="1" dirty="0" smtClean="0"/>
              <a:t>Dans </a:t>
            </a:r>
            <a:r>
              <a:rPr lang="fr-FR" sz="2800" b="1" dirty="0"/>
              <a:t>cette présentation, nous verrons comment les facteurs réels et les instruments </a:t>
            </a:r>
            <a:r>
              <a:rPr lang="fr-FR" sz="2800" b="1" dirty="0" smtClean="0"/>
              <a:t>monétaires </a:t>
            </a:r>
            <a:r>
              <a:rPr lang="fr-FR" sz="2800" b="1" dirty="0"/>
              <a:t>peuvent affecter l'inflation </a:t>
            </a:r>
            <a:r>
              <a:rPr lang="fr-FR" sz="2800" b="1" dirty="0" smtClean="0"/>
              <a:t>et </a:t>
            </a:r>
            <a:r>
              <a:rPr lang="fr-FR" sz="2800" b="1" dirty="0"/>
              <a:t>à quels avantages/coûts</a:t>
            </a:r>
            <a:endParaRPr lang="it-IT" sz="2800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206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 fontScale="90000"/>
          </a:bodyPr>
          <a:lstStyle/>
          <a:p>
            <a:r>
              <a:rPr lang="it-IT" sz="4000" dirty="0"/>
              <a:t>Le model </a:t>
            </a:r>
            <a:r>
              <a:rPr lang="it-IT" sz="4000" dirty="0" smtClean="0"/>
              <a:t>néo-Keynésien </a:t>
            </a:r>
            <a:r>
              <a:rPr lang="it-IT" sz="4000" dirty="0"/>
              <a:t>de </a:t>
            </a:r>
            <a:r>
              <a:rPr lang="it-IT" sz="4000" dirty="0" smtClean="0"/>
              <a:t>l’offre </a:t>
            </a:r>
            <a:r>
              <a:rPr lang="it-IT" sz="4000" dirty="0"/>
              <a:t>et </a:t>
            </a:r>
            <a:r>
              <a:rPr lang="it-IT" sz="4000" dirty="0" smtClean="0"/>
              <a:t>demande </a:t>
            </a:r>
            <a:r>
              <a:rPr lang="it-IT" sz="4000" dirty="0" smtClean="0"/>
              <a:t>agregées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cxnSp>
        <p:nvCxnSpPr>
          <p:cNvPr id="11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2133600" y="5092659"/>
            <a:ext cx="1021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Y*</a:t>
            </a:r>
            <a:endParaRPr lang="it-IT" sz="1200" dirty="0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182001" y="4713311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773813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Equilibre – court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17" name="Arc 16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56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 fontScale="90000"/>
          </a:bodyPr>
          <a:lstStyle/>
          <a:p>
            <a:r>
              <a:rPr lang="it-IT" sz="4000" dirty="0"/>
              <a:t>Le </a:t>
            </a:r>
            <a:r>
              <a:rPr lang="it-IT" sz="4000" dirty="0" smtClean="0"/>
              <a:t>modèle néo-Keynésien </a:t>
            </a:r>
            <a:r>
              <a:rPr lang="it-IT" sz="4000" dirty="0"/>
              <a:t>de l’offre et demande </a:t>
            </a:r>
            <a:r>
              <a:rPr lang="it-IT" sz="4000" dirty="0" smtClean="0"/>
              <a:t>agregées</a:t>
            </a:r>
            <a:endParaRPr lang="it-IT" sz="400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cxnSp>
        <p:nvCxnSpPr>
          <p:cNvPr id="11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2133600" y="5092659"/>
            <a:ext cx="10219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Y*</a:t>
            </a:r>
            <a:endParaRPr lang="it-IT" sz="1200" dirty="0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182001" y="4713311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773813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35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court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17" name="Arc 16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9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1"/>
            <a:ext cx="5983110" cy="3956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Courbe de Demande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fr-FR" sz="1700" dirty="0"/>
              <a:t>d</a:t>
            </a:r>
            <a:r>
              <a:rPr lang="fr-FR" sz="1700" dirty="0" smtClean="0"/>
              <a:t>ans </a:t>
            </a:r>
            <a:r>
              <a:rPr lang="fr-FR" sz="1700" dirty="0"/>
              <a:t>un modèle néo keynésien, </a:t>
            </a:r>
            <a:r>
              <a:rPr lang="fr-FR" sz="1700" u="sng" dirty="0"/>
              <a:t>la politique monétaire affecte la courbe de </a:t>
            </a:r>
            <a:r>
              <a:rPr lang="fr-FR" sz="1700" u="sng" dirty="0" smtClean="0"/>
              <a:t>demande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fr-FR" sz="1700" dirty="0"/>
              <a:t>p</a:t>
            </a:r>
            <a:r>
              <a:rPr lang="fr-FR" sz="1700" dirty="0" smtClean="0"/>
              <a:t>ar </a:t>
            </a:r>
            <a:r>
              <a:rPr lang="fr-FR" sz="1700" dirty="0"/>
              <a:t>exemple, une politique monétaire expansionniste déplace la courbe de demande vers la </a:t>
            </a:r>
            <a:r>
              <a:rPr lang="fr-FR" sz="1700" dirty="0" smtClean="0"/>
              <a:t>droite (</a:t>
            </a:r>
            <a:r>
              <a:rPr lang="fr-FR" sz="1800" dirty="0" smtClean="0"/>
              <a:t>crédit </a:t>
            </a:r>
            <a:r>
              <a:rPr lang="fr-FR" sz="1800" dirty="0"/>
              <a:t>à la </a:t>
            </a:r>
            <a:r>
              <a:rPr lang="fr-FR" sz="1800" dirty="0" smtClean="0"/>
              <a:t>consommation)</a:t>
            </a:r>
            <a:endParaRPr lang="fr-FR" sz="1700" dirty="0"/>
          </a:p>
          <a:p>
            <a:pPr lvl="1" algn="just"/>
            <a:endParaRPr lang="fr-FR" sz="1700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>
                <a:latin typeface="arial" panose="020B0604020202020204" pitchFamily="34" charset="0"/>
              </a:rPr>
              <a:t>Courbe </a:t>
            </a:r>
            <a:r>
              <a:rPr lang="fr-FR" b="1" dirty="0" smtClean="0">
                <a:latin typeface="arial" panose="020B0604020202020204" pitchFamily="34" charset="0"/>
              </a:rPr>
              <a:t>d’Offre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fr-FR" sz="1700" dirty="0"/>
              <a:t>la politique </a:t>
            </a:r>
            <a:r>
              <a:rPr lang="fr-FR" sz="1700" dirty="0" smtClean="0"/>
              <a:t>monétaire </a:t>
            </a:r>
            <a:r>
              <a:rPr lang="fr-FR" sz="1700" dirty="0"/>
              <a:t>ne déplace pas la courbe de </a:t>
            </a:r>
            <a:r>
              <a:rPr lang="fr-FR" sz="1700" dirty="0" smtClean="0"/>
              <a:t>l'offre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fr-FR" sz="1700" dirty="0" smtClean="0"/>
              <a:t>les </a:t>
            </a:r>
            <a:r>
              <a:rPr lang="fr-FR" sz="1700" dirty="0"/>
              <a:t>entreprises exploitent la politique monétaire expansionniste pour </a:t>
            </a:r>
            <a:r>
              <a:rPr lang="fr-FR" sz="1700" dirty="0" smtClean="0"/>
              <a:t>investir et </a:t>
            </a:r>
            <a:r>
              <a:rPr lang="fr-FR" sz="1700" dirty="0"/>
              <a:t>embaucher </a:t>
            </a:r>
            <a:r>
              <a:rPr lang="fr-FR" sz="1700" dirty="0" smtClean="0"/>
              <a:t>et </a:t>
            </a:r>
            <a:r>
              <a:rPr lang="fr-FR" sz="1700" dirty="0"/>
              <a:t>sont donc capables de produire davantage afin de satisfaire la demande</a:t>
            </a:r>
            <a:endParaRPr lang="it-IT" sz="1700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47674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1. Choc </a:t>
            </a:r>
            <a:r>
              <a:rPr lang="it-IT" sz="4000" dirty="0"/>
              <a:t>de demande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2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1"/>
            <a:ext cx="5983110" cy="3956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Choc (+) de </a:t>
            </a:r>
            <a:r>
              <a:rPr lang="fr-FR" b="1" dirty="0">
                <a:latin typeface="arial" panose="020B0604020202020204" pitchFamily="34" charset="0"/>
              </a:rPr>
              <a:t>demande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La production </a:t>
            </a:r>
            <a:r>
              <a:rPr lang="fr-FR" dirty="0" smtClean="0"/>
              <a:t>augmente </a:t>
            </a:r>
            <a:r>
              <a:rPr lang="fr-FR" dirty="0"/>
              <a:t>(croissance économique)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Le prix </a:t>
            </a:r>
            <a:r>
              <a:rPr lang="fr-FR" dirty="0" smtClean="0"/>
              <a:t>augmente </a:t>
            </a:r>
            <a:r>
              <a:rPr lang="fr-FR" dirty="0"/>
              <a:t>(inflation)</a:t>
            </a:r>
          </a:p>
          <a:p>
            <a:pPr lvl="2" algn="l"/>
            <a:endParaRPr lang="it-IT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Facteurs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/>
              <a:t>augmentation de la demande pour certains biens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/>
              <a:t>évolution des préférences inter-temporelles des consommateurs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/>
              <a:t>augmentation des dépenses </a:t>
            </a:r>
            <a:r>
              <a:rPr lang="it-IT" dirty="0" smtClean="0"/>
              <a:t>publiques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 smtClean="0">
                <a:solidFill>
                  <a:srgbClr val="FF0000"/>
                </a:solidFill>
              </a:rPr>
              <a:t>r</a:t>
            </a:r>
            <a:r>
              <a:rPr lang="it-IT" dirty="0">
                <a:solidFill>
                  <a:srgbClr val="FF0000"/>
                </a:solidFill>
              </a:rPr>
              <a:t>é</a:t>
            </a:r>
            <a:r>
              <a:rPr lang="it-IT" dirty="0" smtClean="0">
                <a:solidFill>
                  <a:srgbClr val="FF0000"/>
                </a:solidFill>
              </a:rPr>
              <a:t>gime </a:t>
            </a:r>
            <a:r>
              <a:rPr lang="it-IT" dirty="0">
                <a:solidFill>
                  <a:srgbClr val="FF0000"/>
                </a:solidFill>
              </a:rPr>
              <a:t>des </a:t>
            </a:r>
            <a:r>
              <a:rPr lang="it-IT" dirty="0" smtClean="0">
                <a:solidFill>
                  <a:srgbClr val="FF0000"/>
                </a:solidFill>
              </a:rPr>
              <a:t>taux convient </a:t>
            </a:r>
            <a:r>
              <a:rPr lang="it-IT" dirty="0">
                <a:solidFill>
                  <a:srgbClr val="FF0000"/>
                </a:solidFill>
              </a:rPr>
              <a:t>(</a:t>
            </a:r>
            <a:r>
              <a:rPr lang="fr-FR" dirty="0">
                <a:solidFill>
                  <a:srgbClr val="FF0000"/>
                </a:solidFill>
              </a:rPr>
              <a:t>crédit à la consommation + investissement des entreprises</a:t>
            </a:r>
            <a:r>
              <a:rPr lang="it-IT" dirty="0">
                <a:solidFill>
                  <a:srgbClr val="FF0000"/>
                </a:solidFill>
              </a:rPr>
              <a:t>) 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cxnSp>
        <p:nvCxnSpPr>
          <p:cNvPr id="62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2133599" y="5092659"/>
            <a:ext cx="21273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Y*      Y**</a:t>
            </a:r>
            <a:endParaRPr lang="it-IT" sz="1200" dirty="0"/>
          </a:p>
        </p:txBody>
      </p:sp>
      <p:sp>
        <p:nvSpPr>
          <p:cNvPr id="68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182001" y="4713311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69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773813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70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– court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71" name="Arc 70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72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817997" y="2535003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3396024" y="4107665"/>
            <a:ext cx="213908" cy="17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 flipV="1">
            <a:off x="1905504" y="2863515"/>
            <a:ext cx="213908" cy="17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4206236" y="451566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</a:t>
            </a:r>
            <a:endParaRPr lang="it-IT" sz="1200" dirty="0"/>
          </a:p>
        </p:txBody>
      </p:sp>
      <p:cxnSp>
        <p:nvCxnSpPr>
          <p:cNvPr id="7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554565"/>
            <a:ext cx="192634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3005348" y="3548357"/>
            <a:ext cx="0" cy="156024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601347" y="3376099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algn="l"/>
            <a:r>
              <a:rPr lang="fr-FR" b="1" dirty="0" smtClean="0">
                <a:latin typeface="arial" panose="020B0604020202020204" pitchFamily="34" charset="0"/>
              </a:rPr>
              <a:t> </a:t>
            </a:r>
            <a:endParaRPr lang="it-IT" dirty="0" smtClean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8221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1. Choc </a:t>
            </a:r>
            <a:r>
              <a:rPr lang="it-IT" sz="4000" dirty="0"/>
              <a:t>de demande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2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52030" y="1569875"/>
            <a:ext cx="5983110" cy="3956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Choc (+) de </a:t>
            </a:r>
            <a:r>
              <a:rPr lang="fr-FR" b="1" dirty="0">
                <a:latin typeface="arial" panose="020B0604020202020204" pitchFamily="34" charset="0"/>
              </a:rPr>
              <a:t>demande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</a:t>
            </a:r>
            <a:r>
              <a:rPr lang="fr-FR" dirty="0" smtClean="0"/>
              <a:t>a </a:t>
            </a:r>
            <a:r>
              <a:rPr lang="fr-FR" dirty="0"/>
              <a:t>production </a:t>
            </a:r>
            <a:r>
              <a:rPr lang="fr-FR" dirty="0" smtClean="0"/>
              <a:t>augmente </a:t>
            </a:r>
            <a:r>
              <a:rPr lang="fr-FR" dirty="0"/>
              <a:t>(croissance économique)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</a:t>
            </a:r>
            <a:r>
              <a:rPr lang="fr-FR" dirty="0" smtClean="0"/>
              <a:t>e </a:t>
            </a:r>
            <a:r>
              <a:rPr lang="fr-FR" dirty="0"/>
              <a:t>prix </a:t>
            </a:r>
            <a:r>
              <a:rPr lang="fr-FR" dirty="0" smtClean="0"/>
              <a:t>augmente </a:t>
            </a:r>
            <a:r>
              <a:rPr lang="fr-FR" dirty="0"/>
              <a:t>(inflation</a:t>
            </a:r>
            <a:r>
              <a:rPr lang="fr-FR" dirty="0" smtClean="0"/>
              <a:t>)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l'emploi augmente</a:t>
            </a:r>
          </a:p>
          <a:p>
            <a:pPr lvl="2" algn="l"/>
            <a:endParaRPr lang="it-IT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Facteurs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/>
              <a:t>augmentation de la demande pour certains biens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/>
              <a:t>évolution des préférences inter-temporelles des consommateurs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/>
              <a:t>augmentation des dépenses </a:t>
            </a:r>
            <a:r>
              <a:rPr lang="it-IT" dirty="0" smtClean="0"/>
              <a:t>publiques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>
                <a:solidFill>
                  <a:srgbClr val="FF0000"/>
                </a:solidFill>
              </a:rPr>
              <a:t>régime des taux convient (</a:t>
            </a:r>
            <a:r>
              <a:rPr lang="fr-FR" dirty="0">
                <a:solidFill>
                  <a:srgbClr val="FF0000"/>
                </a:solidFill>
              </a:rPr>
              <a:t>crédit à la consommation + investissement des entreprises</a:t>
            </a:r>
            <a:r>
              <a:rPr lang="it-IT" dirty="0">
                <a:solidFill>
                  <a:srgbClr val="FF0000"/>
                </a:solidFill>
              </a:rPr>
              <a:t>) 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/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it-IT" dirty="0" smtClean="0"/>
          </a:p>
          <a:p>
            <a:pPr marL="800100" lvl="1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it-IT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cxnSp>
        <p:nvCxnSpPr>
          <p:cNvPr id="62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2133599" y="5092659"/>
            <a:ext cx="21273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Y*      Y**</a:t>
            </a:r>
            <a:endParaRPr lang="it-IT" sz="1200" dirty="0"/>
          </a:p>
        </p:txBody>
      </p:sp>
      <p:sp>
        <p:nvSpPr>
          <p:cNvPr id="68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182001" y="4713311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69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773813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70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</a:t>
            </a:r>
            <a:r>
              <a:rPr lang="it-IT" dirty="0" smtClean="0"/>
              <a:t>– </a:t>
            </a:r>
            <a:r>
              <a:rPr lang="it-IT" dirty="0"/>
              <a:t>court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71" name="Arc 70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72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817997" y="2535003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3396024" y="4107665"/>
            <a:ext cx="213908" cy="17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 flipV="1">
            <a:off x="1905504" y="2863515"/>
            <a:ext cx="213908" cy="17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4206236" y="451566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</a:t>
            </a:r>
            <a:endParaRPr lang="it-IT" sz="1200" dirty="0"/>
          </a:p>
        </p:txBody>
      </p:sp>
      <p:cxnSp>
        <p:nvCxnSpPr>
          <p:cNvPr id="7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554565"/>
            <a:ext cx="192634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3005348" y="3548357"/>
            <a:ext cx="0" cy="156024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601347" y="3376099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sz="1900" dirty="0"/>
          </a:p>
          <a:p>
            <a:pPr algn="l"/>
            <a:r>
              <a:rPr lang="fr-FR" sz="1900" dirty="0"/>
              <a:t> </a:t>
            </a:r>
            <a:endParaRPr lang="it-IT" sz="1900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sp>
        <p:nvSpPr>
          <p:cNvPr id="24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 txBox="1">
            <a:spLocks/>
          </p:cNvSpPr>
          <p:nvPr/>
        </p:nvSpPr>
        <p:spPr>
          <a:xfrm>
            <a:off x="860209" y="5463691"/>
            <a:ext cx="10857186" cy="1030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Croissance </a:t>
            </a: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économique avec une inflation faible et un chômage modéré</a:t>
            </a:r>
            <a:endParaRPr lang="it-IT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Émoticône 3"/>
          <p:cNvSpPr/>
          <p:nvPr/>
        </p:nvSpPr>
        <p:spPr>
          <a:xfrm>
            <a:off x="8003688" y="5978696"/>
            <a:ext cx="882127" cy="742105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00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924" y="231228"/>
            <a:ext cx="10857186" cy="1030013"/>
          </a:xfrm>
        </p:spPr>
        <p:txBody>
          <a:bodyPr>
            <a:normAutofit/>
          </a:bodyPr>
          <a:lstStyle/>
          <a:p>
            <a:r>
              <a:rPr lang="it-IT" sz="4000" dirty="0" smtClean="0"/>
              <a:t>1. Choc </a:t>
            </a:r>
            <a:r>
              <a:rPr lang="it-IT" sz="4000" dirty="0"/>
              <a:t>de demande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0923" y="3416858"/>
            <a:ext cx="11414235" cy="3209911"/>
          </a:xfrm>
        </p:spPr>
        <p:txBody>
          <a:bodyPr>
            <a:normAutofit/>
          </a:bodyPr>
          <a:lstStyle/>
          <a:p>
            <a:pPr lvl="2" algn="l"/>
            <a:endParaRPr lang="it-IT" b="1" dirty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  <a:p>
            <a:pPr marL="1257300" lvl="2" indent="-342900" algn="l">
              <a:buFont typeface="Arial" panose="020B0604020202020204" pitchFamily="34" charset="0"/>
              <a:buChar char="•"/>
            </a:pPr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dirty="0">
              <a:solidFill>
                <a:srgbClr val="404040"/>
              </a:solidFill>
              <a:latin typeface="knowledge-regular"/>
            </a:endParaRPr>
          </a:p>
          <a:p>
            <a:pPr lvl="2" algn="l"/>
            <a:endParaRPr lang="it-IT" b="0" i="0" u="none" strike="noStrike" dirty="0">
              <a:solidFill>
                <a:srgbClr val="404040"/>
              </a:solidFill>
              <a:effectLst/>
              <a:latin typeface="knowledge-regular"/>
            </a:endParaRP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2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5734285" y="1690801"/>
            <a:ext cx="5983110" cy="395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Choc (+) de demande </a:t>
            </a:r>
            <a:r>
              <a:rPr lang="fr-FR" b="1" u="sng" dirty="0" smtClean="0">
                <a:latin typeface="arial" panose="020B0604020202020204" pitchFamily="34" charset="0"/>
              </a:rPr>
              <a:t>persistant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dirty="0"/>
              <a:t>La production </a:t>
            </a:r>
            <a:r>
              <a:rPr lang="fr-FR" dirty="0" smtClean="0"/>
              <a:t>augmente  </a:t>
            </a:r>
            <a:endParaRPr lang="fr-FR" dirty="0"/>
          </a:p>
          <a:p>
            <a:pPr marL="800100" lvl="1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fr-FR" b="1" dirty="0" smtClean="0"/>
              <a:t>MAIS</a:t>
            </a:r>
            <a:r>
              <a:rPr lang="fr-FR" dirty="0" smtClean="0"/>
              <a:t> le </a:t>
            </a:r>
            <a:r>
              <a:rPr lang="fr-FR" dirty="0"/>
              <a:t>prix </a:t>
            </a:r>
            <a:r>
              <a:rPr lang="fr-FR" dirty="0" smtClean="0"/>
              <a:t>augmente plus que proportionnellement </a:t>
            </a:r>
            <a:endParaRPr lang="fr-FR" dirty="0"/>
          </a:p>
          <a:p>
            <a:pPr lvl="2" algn="l"/>
            <a:endParaRPr lang="it-IT" dirty="0" smtClean="0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r-FR" b="1" dirty="0" smtClean="0">
                <a:latin typeface="arial" panose="020B0604020202020204" pitchFamily="34" charset="0"/>
              </a:rPr>
              <a:t>Facteurs</a:t>
            </a:r>
            <a:r>
              <a:rPr lang="fr-FR" dirty="0" smtClean="0">
                <a:latin typeface="arial" panose="020B0604020202020204" pitchFamily="34" charset="0"/>
              </a:rPr>
              <a:t>: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fr-FR" dirty="0"/>
              <a:t>la production est à pleine capacité 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 smtClean="0"/>
              <a:t>l’offre ne s’adapte pas si vite </a:t>
            </a:r>
          </a:p>
          <a:p>
            <a:pPr marL="800100" lvl="1" indent="-34290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it-IT" dirty="0"/>
              <a:t>c</a:t>
            </a:r>
            <a:r>
              <a:rPr lang="it-IT" dirty="0" smtClean="0"/>
              <a:t>hômage «nul»</a:t>
            </a:r>
            <a:endParaRPr lang="it-IT" dirty="0"/>
          </a:p>
        </p:txBody>
      </p:sp>
      <p:cxnSp>
        <p:nvCxnSpPr>
          <p:cNvPr id="62" name="Connettore 1 10">
            <a:extLst>
              <a:ext uri="{FF2B5EF4-FFF2-40B4-BE49-F238E27FC236}">
                <a16:creationId xmlns:a16="http://schemas.microsoft.com/office/drawing/2014/main" id="{4D874FC1-4328-D86F-24B7-8D54E2F5BDB5}"/>
              </a:ext>
            </a:extLst>
          </p:cNvPr>
          <p:cNvCxnSpPr>
            <a:cxnSpLocks/>
          </p:cNvCxnSpPr>
          <p:nvPr/>
        </p:nvCxnSpPr>
        <p:spPr>
          <a:xfrm>
            <a:off x="1043514" y="2337718"/>
            <a:ext cx="0" cy="27750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ttore 1 11">
            <a:extLst>
              <a:ext uri="{FF2B5EF4-FFF2-40B4-BE49-F238E27FC236}">
                <a16:creationId xmlns:a16="http://schemas.microsoft.com/office/drawing/2014/main" id="{77BF76CC-2F41-FBEE-D23D-743A77A2C638}"/>
              </a:ext>
            </a:extLst>
          </p:cNvPr>
          <p:cNvCxnSpPr>
            <a:cxnSpLocks/>
          </p:cNvCxnSpPr>
          <p:nvPr/>
        </p:nvCxnSpPr>
        <p:spPr>
          <a:xfrm flipH="1">
            <a:off x="1043515" y="5108599"/>
            <a:ext cx="362709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469356" y="2743094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725231"/>
            <a:ext cx="166496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2690836" y="3740697"/>
            <a:ext cx="0" cy="136790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CasellaDiTesto 21">
            <a:extLst>
              <a:ext uri="{FF2B5EF4-FFF2-40B4-BE49-F238E27FC236}">
                <a16:creationId xmlns:a16="http://schemas.microsoft.com/office/drawing/2014/main" id="{40017E0D-9BCB-7006-49EB-DBFB9F093A76}"/>
              </a:ext>
            </a:extLst>
          </p:cNvPr>
          <p:cNvSpPr txBox="1"/>
          <p:nvPr/>
        </p:nvSpPr>
        <p:spPr>
          <a:xfrm>
            <a:off x="2133599" y="5092659"/>
            <a:ext cx="21273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       Y*      Y**   Y***</a:t>
            </a:r>
            <a:endParaRPr lang="it-IT" sz="1200" dirty="0"/>
          </a:p>
        </p:txBody>
      </p:sp>
      <p:sp>
        <p:nvSpPr>
          <p:cNvPr id="68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3182001" y="4713311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</a:t>
            </a:r>
            <a:endParaRPr lang="it-IT" sz="1200" dirty="0"/>
          </a:p>
        </p:txBody>
      </p:sp>
      <p:sp>
        <p:nvSpPr>
          <p:cNvPr id="69" name="CasellaDiTesto 33">
            <a:extLst>
              <a:ext uri="{FF2B5EF4-FFF2-40B4-BE49-F238E27FC236}">
                <a16:creationId xmlns:a16="http://schemas.microsoft.com/office/drawing/2014/main" id="{3789E1DD-B6D6-241D-DFB6-E39F2B60E396}"/>
              </a:ext>
            </a:extLst>
          </p:cNvPr>
          <p:cNvSpPr txBox="1"/>
          <p:nvPr/>
        </p:nvSpPr>
        <p:spPr>
          <a:xfrm>
            <a:off x="3773813" y="256793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Offre</a:t>
            </a:r>
            <a:endParaRPr lang="it-IT" sz="1200" dirty="0"/>
          </a:p>
        </p:txBody>
      </p:sp>
      <p:sp>
        <p:nvSpPr>
          <p:cNvPr id="70" name="CasellaDiTesto 34">
            <a:extLst>
              <a:ext uri="{FF2B5EF4-FFF2-40B4-BE49-F238E27FC236}">
                <a16:creationId xmlns:a16="http://schemas.microsoft.com/office/drawing/2014/main" id="{68328246-9A38-B3A7-B402-727720D3BBA1}"/>
              </a:ext>
            </a:extLst>
          </p:cNvPr>
          <p:cNvSpPr txBox="1"/>
          <p:nvPr/>
        </p:nvSpPr>
        <p:spPr>
          <a:xfrm>
            <a:off x="1525577" y="1877712"/>
            <a:ext cx="28601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Equilibre </a:t>
            </a:r>
            <a:r>
              <a:rPr lang="it-IT" dirty="0" smtClean="0"/>
              <a:t>– moyen </a:t>
            </a:r>
            <a:r>
              <a:rPr lang="it-IT" dirty="0" smtClean="0"/>
              <a:t>terme </a:t>
            </a:r>
            <a:endParaRPr lang="it-IT" dirty="0"/>
          </a:p>
        </p:txBody>
      </p:sp>
      <p:sp>
        <p:nvSpPr>
          <p:cNvPr id="71" name="Arc 70"/>
          <p:cNvSpPr/>
          <p:nvPr/>
        </p:nvSpPr>
        <p:spPr>
          <a:xfrm rot="4449797">
            <a:off x="-1374300" y="-477608"/>
            <a:ext cx="2748598" cy="7788932"/>
          </a:xfrm>
          <a:prstGeom prst="arc">
            <a:avLst>
              <a:gd name="adj1" fmla="val 16405183"/>
              <a:gd name="adj2" fmla="val 19609421"/>
            </a:avLst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72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1817997" y="2535003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585024" y="3573743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</a:t>
            </a:r>
            <a:endParaRPr lang="it-IT" sz="1200" dirty="0"/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3396024" y="4107665"/>
            <a:ext cx="213908" cy="17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 flipV="1">
            <a:off x="1905504" y="2863515"/>
            <a:ext cx="213908" cy="17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4206236" y="4515667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</a:t>
            </a:r>
            <a:endParaRPr lang="it-IT" sz="1200" dirty="0"/>
          </a:p>
        </p:txBody>
      </p:sp>
      <p:cxnSp>
        <p:nvCxnSpPr>
          <p:cNvPr id="76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554565"/>
            <a:ext cx="1926344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V="1">
            <a:off x="3005348" y="3548357"/>
            <a:ext cx="0" cy="156024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601347" y="3376099"/>
            <a:ext cx="6057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</a:t>
            </a:r>
            <a:endParaRPr lang="it-IT" sz="1200" dirty="0"/>
          </a:p>
        </p:txBody>
      </p:sp>
      <p:sp>
        <p:nvSpPr>
          <p:cNvPr id="81" name="Sottotitolo 2">
            <a:extLst>
              <a:ext uri="{FF2B5EF4-FFF2-40B4-BE49-F238E27FC236}">
                <a16:creationId xmlns:a16="http://schemas.microsoft.com/office/drawing/2014/main" id="{8B7EDA8E-5E86-B0E2-4E95-96D55213004C}"/>
              </a:ext>
            </a:extLst>
          </p:cNvPr>
          <p:cNvSpPr txBox="1">
            <a:spLocks/>
          </p:cNvSpPr>
          <p:nvPr/>
        </p:nvSpPr>
        <p:spPr>
          <a:xfrm>
            <a:off x="1217788" y="5472007"/>
            <a:ext cx="9840504" cy="1662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 smtClean="0">
              <a:latin typeface="arial" panose="020B0604020202020204" pitchFamily="34" charset="0"/>
            </a:endParaRPr>
          </a:p>
          <a:p>
            <a:pPr algn="l"/>
            <a:r>
              <a:rPr lang="fr-FR" b="1" dirty="0" smtClean="0">
                <a:latin typeface="arial" panose="020B0604020202020204" pitchFamily="34" charset="0"/>
              </a:rPr>
              <a:t> </a:t>
            </a:r>
            <a:endParaRPr lang="it-IT" dirty="0" smtClean="0"/>
          </a:p>
          <a:p>
            <a:pPr marL="914400" lvl="1" indent="-457200" algn="l">
              <a:buFont typeface="+mj-lt"/>
              <a:buAutoNum type="arabicPeriod"/>
            </a:pPr>
            <a:endParaRPr lang="it-IT" dirty="0"/>
          </a:p>
        </p:txBody>
      </p:sp>
      <p:cxnSp>
        <p:nvCxnSpPr>
          <p:cNvPr id="24" name="Connettore 1 14">
            <a:extLst>
              <a:ext uri="{FF2B5EF4-FFF2-40B4-BE49-F238E27FC236}">
                <a16:creationId xmlns:a16="http://schemas.microsoft.com/office/drawing/2014/main" id="{D86430DA-55FD-5ADF-A792-FC8549D072A5}"/>
              </a:ext>
            </a:extLst>
          </p:cNvPr>
          <p:cNvCxnSpPr>
            <a:cxnSpLocks/>
          </p:cNvCxnSpPr>
          <p:nvPr/>
        </p:nvCxnSpPr>
        <p:spPr>
          <a:xfrm>
            <a:off x="2206919" y="2344117"/>
            <a:ext cx="2442960" cy="203912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 flipV="1">
            <a:off x="3696824" y="3850742"/>
            <a:ext cx="213908" cy="17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 flipV="1">
            <a:off x="2259645" y="2596223"/>
            <a:ext cx="213908" cy="1759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1 17">
            <a:extLst>
              <a:ext uri="{FF2B5EF4-FFF2-40B4-BE49-F238E27FC236}">
                <a16:creationId xmlns:a16="http://schemas.microsoft.com/office/drawing/2014/main" id="{B04425DE-956D-3E45-7346-953AD95DB363}"/>
              </a:ext>
            </a:extLst>
          </p:cNvPr>
          <p:cNvCxnSpPr>
            <a:cxnSpLocks/>
          </p:cNvCxnSpPr>
          <p:nvPr/>
        </p:nvCxnSpPr>
        <p:spPr>
          <a:xfrm flipH="1" flipV="1">
            <a:off x="3299441" y="3316390"/>
            <a:ext cx="19673" cy="179220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1 15">
            <a:extLst>
              <a:ext uri="{FF2B5EF4-FFF2-40B4-BE49-F238E27FC236}">
                <a16:creationId xmlns:a16="http://schemas.microsoft.com/office/drawing/2014/main" id="{CE43F1BF-99DA-C279-61E5-507635C96636}"/>
              </a:ext>
            </a:extLst>
          </p:cNvPr>
          <p:cNvCxnSpPr>
            <a:cxnSpLocks/>
          </p:cNvCxnSpPr>
          <p:nvPr/>
        </p:nvCxnSpPr>
        <p:spPr>
          <a:xfrm>
            <a:off x="1043514" y="3216536"/>
            <a:ext cx="2275600" cy="170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22">
            <a:extLst>
              <a:ext uri="{FF2B5EF4-FFF2-40B4-BE49-F238E27FC236}">
                <a16:creationId xmlns:a16="http://schemas.microsoft.com/office/drawing/2014/main" id="{5700B86F-1432-408E-E514-6CCAFE36A199}"/>
              </a:ext>
            </a:extLst>
          </p:cNvPr>
          <p:cNvSpPr txBox="1"/>
          <p:nvPr/>
        </p:nvSpPr>
        <p:spPr>
          <a:xfrm>
            <a:off x="638093" y="2753229"/>
            <a:ext cx="6057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    P***</a:t>
            </a:r>
            <a:endParaRPr lang="it-IT" sz="1200" dirty="0"/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1DD06440-5EA3-0DBE-5137-4D1ADCE210D9}"/>
              </a:ext>
            </a:extLst>
          </p:cNvPr>
          <p:cNvSpPr txBox="1"/>
          <p:nvPr/>
        </p:nvSpPr>
        <p:spPr>
          <a:xfrm>
            <a:off x="4617948" y="4216003"/>
            <a:ext cx="12239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dirty="0" smtClean="0"/>
              <a:t>Demande’’</a:t>
            </a:r>
            <a:endParaRPr lang="it-IT" sz="1200" dirty="0"/>
          </a:p>
        </p:txBody>
      </p:sp>
      <p:sp>
        <p:nvSpPr>
          <p:cNvPr id="34" name="Titolo 1">
            <a:extLst>
              <a:ext uri="{FF2B5EF4-FFF2-40B4-BE49-F238E27FC236}">
                <a16:creationId xmlns:a16="http://schemas.microsoft.com/office/drawing/2014/main" id="{1ED90937-01C9-3606-FF5C-AAF9AADF9FD6}"/>
              </a:ext>
            </a:extLst>
          </p:cNvPr>
          <p:cNvSpPr txBox="1">
            <a:spLocks/>
          </p:cNvSpPr>
          <p:nvPr/>
        </p:nvSpPr>
        <p:spPr>
          <a:xfrm>
            <a:off x="860209" y="5463691"/>
            <a:ext cx="10857186" cy="103001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 smtClean="0"/>
              <a:t> </a:t>
            </a:r>
            <a:r>
              <a:rPr lang="fr-F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nflation </a:t>
            </a: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plus forte que la croissance</a:t>
            </a:r>
            <a:endParaRPr lang="it-IT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Interdiction 6"/>
          <p:cNvSpPr/>
          <p:nvPr/>
        </p:nvSpPr>
        <p:spPr>
          <a:xfrm>
            <a:off x="10101430" y="5830995"/>
            <a:ext cx="699247" cy="66271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08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2086</TotalTime>
  <Words>1447</Words>
  <Application>Microsoft Office PowerPoint</Application>
  <PresentationFormat>Grand écran</PresentationFormat>
  <Paragraphs>508</Paragraphs>
  <Slides>27</Slides>
  <Notes>26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5" baseType="lpstr">
      <vt:lpstr>Arial</vt:lpstr>
      <vt:lpstr>Arial</vt:lpstr>
      <vt:lpstr>Calibri</vt:lpstr>
      <vt:lpstr>Calibri Light</vt:lpstr>
      <vt:lpstr>Courier New</vt:lpstr>
      <vt:lpstr>knowledge-regular</vt:lpstr>
      <vt:lpstr>Wingdings</vt:lpstr>
      <vt:lpstr>Thème Office</vt:lpstr>
      <vt:lpstr>Inflation, économie réelle et politique monétaire </vt:lpstr>
      <vt:lpstr>L’inflation</vt:lpstr>
      <vt:lpstr>Bonne et mauvaise inflation</vt:lpstr>
      <vt:lpstr>Les objectifs des Banques Centrales</vt:lpstr>
      <vt:lpstr>Le model néo-Keynésien de l’offre et demande agregées</vt:lpstr>
      <vt:lpstr>Le modèle néo-Keynésien de l’offre et demande agregées</vt:lpstr>
      <vt:lpstr>1. Choc de demande</vt:lpstr>
      <vt:lpstr>1. Choc de demande</vt:lpstr>
      <vt:lpstr>1. Choc de demande</vt:lpstr>
      <vt:lpstr>Réaction de la Banque Centrale</vt:lpstr>
      <vt:lpstr>2. Choc d’offre (1)</vt:lpstr>
      <vt:lpstr>2. Choc d’offre (1)</vt:lpstr>
      <vt:lpstr>2. Choc d’offre (1)</vt:lpstr>
      <vt:lpstr>Reaction de la Banque Centrale</vt:lpstr>
      <vt:lpstr>Réaction de la Banque Centrale</vt:lpstr>
      <vt:lpstr>3. Choc d’offre (2)</vt:lpstr>
      <vt:lpstr>Réaction de la Banque Centrale</vt:lpstr>
      <vt:lpstr>Coordination entre la politique monétaire et budgétaire</vt:lpstr>
      <vt:lpstr>Choc d’offre initial  </vt:lpstr>
      <vt:lpstr>Réaction de la Banque Centrale pour reduire l’inflation</vt:lpstr>
      <vt:lpstr>Hausse simultanée des dépenses publiques</vt:lpstr>
      <vt:lpstr>Résumé</vt:lpstr>
      <vt:lpstr>L’inflation en France</vt:lpstr>
      <vt:lpstr>Le chômage en France</vt:lpstr>
      <vt:lpstr>La Courbe de Phillips : un outil de Politique Monétaire</vt:lpstr>
      <vt:lpstr>Ressources pédagogiques à votre disposition ou à disposition de vos élèves</vt:lpstr>
      <vt:lpstr>Ressources pédagogiques à votre disposition ou à disposition de vos élèves</vt:lpstr>
    </vt:vector>
  </TitlesOfParts>
  <Company>Banque de France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Price Cap on Natural Gas</dc:title>
  <dc:creator>SMAGGHUE Gabriel (DGSEI DECAMS)</dc:creator>
  <cp:lastModifiedBy>LANGE-GAUMAND Stéphanie (DGSER DEF)</cp:lastModifiedBy>
  <cp:revision>201</cp:revision>
  <dcterms:created xsi:type="dcterms:W3CDTF">2023-01-12T15:46:03Z</dcterms:created>
  <dcterms:modified xsi:type="dcterms:W3CDTF">2023-02-16T14:49:55Z</dcterms:modified>
</cp:coreProperties>
</file>