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5" r:id="rId7"/>
    <p:sldId id="260" r:id="rId8"/>
    <p:sldId id="263" r:id="rId9"/>
    <p:sldId id="264" r:id="rId10"/>
    <p:sldId id="261" r:id="rId11"/>
    <p:sldId id="266" r:id="rId12"/>
    <p:sldId id="267" r:id="rId13"/>
    <p:sldId id="270" r:id="rId14"/>
    <p:sldId id="268" r:id="rId15"/>
    <p:sldId id="269" r:id="rId16"/>
    <p:sldId id="271"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5"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442A8-EC39-491A-8D14-6AFFBF90592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6E80CD0-E0F3-404F-AD96-E62CDF3C1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222528-725F-434A-A556-E59B20A6D598}"/>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60BA735A-1D8D-4742-BAE9-1094930A7B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E03FB2-EE9F-4844-ABE2-CF715144D090}"/>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281538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B96EE-5058-40D2-AA90-0E5B756B58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295E50-D007-4EB7-A274-A1A1D1B81FD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06BD2F-84B4-4F34-B0FA-0EBFC7E58BD3}"/>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04DB47D6-5A33-4BB5-9A54-8F4947E346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1ECC82-BE56-4A55-8AB4-F0ADBAFBD645}"/>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110191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B2DAFB-0EB4-454A-9960-44DDE96DBF6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6E28B3D-C34B-4737-B761-6FA62DBA02E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F301D6-C091-4F7F-B936-818DC5C84D28}"/>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7B1EF4EA-ECC0-42CF-8515-FE53557868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9A14DC-60D9-4828-A0EB-329CE921785D}"/>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371342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01285-1C6E-41EC-B580-0E5047CA82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7D574F-55CE-469B-9B69-11C0EC64C3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074E97-77F1-4123-8A7A-956B2C363EA6}"/>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441FC0CF-7FEA-495A-BA4E-0F9002D80B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4B38DB-8F26-4A48-854F-583DAD56A9BA}"/>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148433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B0BA-2D09-4CB6-915B-35EAF88B40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8932AAF-9092-47D5-BEE8-27A9A1C6D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4F9BCC-3861-46CB-B49A-A1EBF0A06BE9}"/>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C9F6A9D3-92A5-4054-B7F4-2EFEB3603D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5DBD0D-272B-4B38-92CC-E9EEA7E726C8}"/>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144467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843D3-CD42-494D-B15D-B12CAFF329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7E96CD-6E72-42EE-AE4A-D1EC963E722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F938C90-7F26-4BB9-A93D-680D924AD8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26EF238-C978-440B-B27D-675F8134E011}"/>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852D33CD-99D4-411D-A687-D5C01CF687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219A3A-6474-4412-8A74-FFA5FCA2D4CE}"/>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80553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E8186-2D51-4F4B-B6FE-7A446129AE2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AACAE3-2823-4B27-88BD-8177115EF4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B8E623-631D-410E-A83B-764C4D40682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0BC689-1349-4228-8518-A3AF222EB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D1CF6DC-0F23-40B9-A7D0-91B9ECD566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D827C5D-17F1-4641-9246-BE93039CAC8C}"/>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8" name="Espace réservé du pied de page 7">
            <a:extLst>
              <a:ext uri="{FF2B5EF4-FFF2-40B4-BE49-F238E27FC236}">
                <a16:creationId xmlns:a16="http://schemas.microsoft.com/office/drawing/2014/main" id="{A441088A-9ACB-4158-8165-88A006511B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443279-63DC-4B7C-AC58-CCD428156683}"/>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393587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B037D-EB65-49CD-931B-876EBD0442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D3B575B-CC8B-4D1D-85B6-7340B843FFF2}"/>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4" name="Espace réservé du pied de page 3">
            <a:extLst>
              <a:ext uri="{FF2B5EF4-FFF2-40B4-BE49-F238E27FC236}">
                <a16:creationId xmlns:a16="http://schemas.microsoft.com/office/drawing/2014/main" id="{49068E5D-D1C9-4008-BCD5-94999C007C0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AE859B3-EA38-44BA-81BA-29AB1446F50B}"/>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7563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FD98B8-5715-43A0-A021-C225F85C876F}"/>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3" name="Espace réservé du pied de page 2">
            <a:extLst>
              <a:ext uri="{FF2B5EF4-FFF2-40B4-BE49-F238E27FC236}">
                <a16:creationId xmlns:a16="http://schemas.microsoft.com/office/drawing/2014/main" id="{97B67907-F668-484E-BE97-82675B06B4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AA22D63-A307-4F09-AC9C-7F4326ADF129}"/>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298014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6401E-1184-47EE-AB5D-6742EFE103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EA256C-9093-40C2-9DCB-947D1825B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8580F0-D645-474E-887F-E41F6F6F6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45CDEF-1A54-4D23-886D-DD74D19EB0B1}"/>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935AE36B-277D-4651-940E-CE2F3C6B5B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1703DA-B958-4BD7-ADB3-3959C22F9253}"/>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370623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DB05B-4D5A-46CC-B6BD-F682422049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5ACDDB-01E7-4EFF-A148-D34084EEC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B1E616D-7E38-4CEC-A856-304F503F3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57137F-BC4E-4BDF-B06F-5C499CDBA7A9}"/>
              </a:ext>
            </a:extLst>
          </p:cNvPr>
          <p:cNvSpPr>
            <a:spLocks noGrp="1"/>
          </p:cNvSpPr>
          <p:nvPr>
            <p:ph type="dt" sz="half" idx="10"/>
          </p:nvPr>
        </p:nvSpPr>
        <p:spPr/>
        <p:txBody>
          <a:bodyPr/>
          <a:lstStyle/>
          <a:p>
            <a:fld id="{C7B8DFF3-6B3B-44BE-93DC-2D0C89E400DF}"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D61F87E3-B84C-4081-BFE0-FB23E755C4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9A0EC1-113D-433C-962F-EF4174C6E933}"/>
              </a:ext>
            </a:extLst>
          </p:cNvPr>
          <p:cNvSpPr>
            <a:spLocks noGrp="1"/>
          </p:cNvSpPr>
          <p:nvPr>
            <p:ph type="sldNum" sz="quarter" idx="12"/>
          </p:nvPr>
        </p:nvSpPr>
        <p:spPr/>
        <p:txBody>
          <a:bodyPr/>
          <a:lstStyle/>
          <a:p>
            <a:fld id="{5A2F832E-1082-4AF7-B907-CFA4E5E9F412}" type="slidenum">
              <a:rPr lang="fr-FR" smtClean="0"/>
              <a:t>‹N°›</a:t>
            </a:fld>
            <a:endParaRPr lang="fr-FR"/>
          </a:p>
        </p:txBody>
      </p:sp>
    </p:spTree>
    <p:extLst>
      <p:ext uri="{BB962C8B-B14F-4D97-AF65-F5344CB8AC3E}">
        <p14:creationId xmlns:p14="http://schemas.microsoft.com/office/powerpoint/2010/main" val="251456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9793F9-C59F-4592-BC2B-071D12FAC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3C58D33-5FFD-4D31-894C-3A9E7E499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A71E4B-C889-4AE6-B93E-62D4AAF83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8DFF3-6B3B-44BE-93DC-2D0C89E400DF}"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31BC31E8-60B5-4FA0-AB35-C9CB806A3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50CC94-B81C-4351-9C19-70A1C969F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F832E-1082-4AF7-B907-CFA4E5E9F412}" type="slidenum">
              <a:rPr lang="fr-FR" smtClean="0"/>
              <a:t>‹N°›</a:t>
            </a:fld>
            <a:endParaRPr lang="fr-FR"/>
          </a:p>
        </p:txBody>
      </p:sp>
    </p:spTree>
    <p:extLst>
      <p:ext uri="{BB962C8B-B14F-4D97-AF65-F5344CB8AC3E}">
        <p14:creationId xmlns:p14="http://schemas.microsoft.com/office/powerpoint/2010/main" val="160944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KzSfpnKMjM" TargetMode="External"/><Relationship Id="rId2" Type="http://schemas.openxmlformats.org/officeDocument/2006/relationships/hyperlink" Target="https://www.youtube.com/watch?v=o-_DPOiBA1o" TargetMode="External"/><Relationship Id="rId1" Type="http://schemas.openxmlformats.org/officeDocument/2006/relationships/slideLayout" Target="../slideLayouts/slideLayout6.xml"/><Relationship Id="rId4" Type="http://schemas.openxmlformats.org/officeDocument/2006/relationships/hyperlink" Target="https://www.youtube.com/watch?v=UTWXNKX3Ou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tile tx="0" ty="0" sx="100000" sy="100000" flip="none" algn="tl"/>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D2756EB-E6A3-4321-B8F2-ADD1E0B7F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849852" cy="6858000"/>
          </a:xfrm>
          <a:prstGeom prst="rect">
            <a:avLst/>
          </a:prstGeom>
        </p:spPr>
      </p:pic>
      <p:sp>
        <p:nvSpPr>
          <p:cNvPr id="2" name="Titre 1">
            <a:extLst>
              <a:ext uri="{FF2B5EF4-FFF2-40B4-BE49-F238E27FC236}">
                <a16:creationId xmlns:a16="http://schemas.microsoft.com/office/drawing/2014/main" id="{78CB60A8-CC43-40F9-905C-7560DDE3F8D7}"/>
              </a:ext>
            </a:extLst>
          </p:cNvPr>
          <p:cNvSpPr>
            <a:spLocks noGrp="1"/>
          </p:cNvSpPr>
          <p:nvPr>
            <p:ph type="ctrTitle"/>
          </p:nvPr>
        </p:nvSpPr>
        <p:spPr>
          <a:xfrm>
            <a:off x="2229852" y="1876342"/>
            <a:ext cx="9144000" cy="2387600"/>
          </a:xfrm>
        </p:spPr>
        <p:txBody>
          <a:bodyPr/>
          <a:lstStyle/>
          <a:p>
            <a:r>
              <a:rPr lang="fr-FR"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Epidémie Covid-19*</a:t>
            </a:r>
          </a:p>
        </p:txBody>
      </p:sp>
      <p:sp>
        <p:nvSpPr>
          <p:cNvPr id="8" name="ZoneTexte 7">
            <a:extLst>
              <a:ext uri="{FF2B5EF4-FFF2-40B4-BE49-F238E27FC236}">
                <a16:creationId xmlns:a16="http://schemas.microsoft.com/office/drawing/2014/main" id="{8BA230C9-2511-4265-A24D-19A9DD016723}"/>
              </a:ext>
            </a:extLst>
          </p:cNvPr>
          <p:cNvSpPr txBox="1"/>
          <p:nvPr/>
        </p:nvSpPr>
        <p:spPr>
          <a:xfrm>
            <a:off x="1669774" y="6262001"/>
            <a:ext cx="3860224" cy="461665"/>
          </a:xfrm>
          <a:prstGeom prst="rect">
            <a:avLst/>
          </a:prstGeom>
          <a:noFill/>
        </p:spPr>
        <p:txBody>
          <a:bodyPr wrap="none" rtlCol="0">
            <a:spAutoFit/>
          </a:bodyPr>
          <a:lstStyle/>
          <a:p>
            <a:r>
              <a:rPr lang="fr-FR" sz="2400" dirty="0">
                <a:solidFill>
                  <a:schemeClr val="accent4">
                    <a:lumMod val="60000"/>
                    <a:lumOff val="40000"/>
                  </a:schemeClr>
                </a:solidFill>
              </a:rPr>
              <a:t>*Corona Virus </a:t>
            </a:r>
            <a:r>
              <a:rPr lang="fr-FR" sz="2400" dirty="0" err="1">
                <a:solidFill>
                  <a:schemeClr val="accent4">
                    <a:lumMod val="60000"/>
                    <a:lumOff val="40000"/>
                  </a:schemeClr>
                </a:solidFill>
              </a:rPr>
              <a:t>Diseases</a:t>
            </a:r>
            <a:r>
              <a:rPr lang="fr-FR" sz="2400" dirty="0">
                <a:solidFill>
                  <a:schemeClr val="accent4">
                    <a:lumMod val="60000"/>
                    <a:lumOff val="40000"/>
                  </a:schemeClr>
                </a:solidFill>
              </a:rPr>
              <a:t> 2019</a:t>
            </a:r>
          </a:p>
        </p:txBody>
      </p:sp>
    </p:spTree>
    <p:extLst>
      <p:ext uri="{BB962C8B-B14F-4D97-AF65-F5344CB8AC3E}">
        <p14:creationId xmlns:p14="http://schemas.microsoft.com/office/powerpoint/2010/main" val="251634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32681-DD22-4F57-A522-22AF09557BC2}"/>
              </a:ext>
            </a:extLst>
          </p:cNvPr>
          <p:cNvSpPr>
            <a:spLocks noGrp="1"/>
          </p:cNvSpPr>
          <p:nvPr>
            <p:ph type="title"/>
          </p:nvPr>
        </p:nvSpPr>
        <p:spPr>
          <a:xfrm>
            <a:off x="128336" y="0"/>
            <a:ext cx="9974179" cy="776288"/>
          </a:xfrm>
        </p:spPr>
        <p:txBody>
          <a:bodyPr/>
          <a:lstStyle/>
          <a:p>
            <a:r>
              <a:rPr lang="fr-FR" b="1" dirty="0">
                <a:solidFill>
                  <a:schemeClr val="accent1">
                    <a:lumMod val="75000"/>
                  </a:schemeClr>
                </a:solidFill>
              </a:rPr>
              <a:t>Comparaison de la grippe et du Covid-19</a:t>
            </a:r>
          </a:p>
        </p:txBody>
      </p:sp>
      <p:pic>
        <p:nvPicPr>
          <p:cNvPr id="5" name="Image 4">
            <a:extLst>
              <a:ext uri="{FF2B5EF4-FFF2-40B4-BE49-F238E27FC236}">
                <a16:creationId xmlns:a16="http://schemas.microsoft.com/office/drawing/2014/main" id="{148B5EC1-538B-47B6-AE74-475E2FF59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5" y="776288"/>
            <a:ext cx="10579769" cy="5949737"/>
          </a:xfrm>
          <a:prstGeom prst="rect">
            <a:avLst/>
          </a:prstGeom>
        </p:spPr>
      </p:pic>
    </p:spTree>
    <p:extLst>
      <p:ext uri="{BB962C8B-B14F-4D97-AF65-F5344CB8AC3E}">
        <p14:creationId xmlns:p14="http://schemas.microsoft.com/office/powerpoint/2010/main" val="43237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55B08-1C73-47B4-A53E-08DBB7124522}"/>
              </a:ext>
            </a:extLst>
          </p:cNvPr>
          <p:cNvSpPr>
            <a:spLocks noGrp="1"/>
          </p:cNvSpPr>
          <p:nvPr>
            <p:ph type="title"/>
          </p:nvPr>
        </p:nvSpPr>
        <p:spPr>
          <a:xfrm>
            <a:off x="260684" y="0"/>
            <a:ext cx="5642811" cy="1203158"/>
          </a:xfrm>
        </p:spPr>
        <p:txBody>
          <a:bodyPr>
            <a:normAutofit fontScale="90000"/>
          </a:bodyPr>
          <a:lstStyle/>
          <a:p>
            <a:r>
              <a:rPr lang="fr-FR" b="1" dirty="0">
                <a:solidFill>
                  <a:schemeClr val="accent1">
                    <a:lumMod val="75000"/>
                  </a:schemeClr>
                </a:solidFill>
              </a:rPr>
              <a:t>La pandémie</a:t>
            </a:r>
            <a:br>
              <a:rPr lang="fr-FR" b="1" dirty="0">
                <a:solidFill>
                  <a:schemeClr val="accent1">
                    <a:lumMod val="75000"/>
                  </a:schemeClr>
                </a:solidFill>
              </a:rPr>
            </a:br>
            <a:r>
              <a:rPr lang="fr-FR" b="1" dirty="0">
                <a:solidFill>
                  <a:schemeClr val="accent1">
                    <a:lumMod val="75000"/>
                  </a:schemeClr>
                </a:solidFill>
              </a:rPr>
              <a:t>(au mois d’avril 2020)</a:t>
            </a:r>
          </a:p>
        </p:txBody>
      </p:sp>
      <p:pic>
        <p:nvPicPr>
          <p:cNvPr id="4" name="Image 3">
            <a:extLst>
              <a:ext uri="{FF2B5EF4-FFF2-40B4-BE49-F238E27FC236}">
                <a16:creationId xmlns:a16="http://schemas.microsoft.com/office/drawing/2014/main" id="{29DB715C-3E1C-4856-995E-D106D02E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716" y="214732"/>
            <a:ext cx="4748463" cy="6428535"/>
          </a:xfrm>
          <a:prstGeom prst="rect">
            <a:avLst/>
          </a:prstGeom>
        </p:spPr>
      </p:pic>
      <p:pic>
        <p:nvPicPr>
          <p:cNvPr id="6" name="Image 5">
            <a:extLst>
              <a:ext uri="{FF2B5EF4-FFF2-40B4-BE49-F238E27FC236}">
                <a16:creationId xmlns:a16="http://schemas.microsoft.com/office/drawing/2014/main" id="{C658D04B-58AB-4E79-A35D-72C71E2DA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5" y="1367422"/>
            <a:ext cx="6231211" cy="3634873"/>
          </a:xfrm>
          <a:prstGeom prst="rect">
            <a:avLst/>
          </a:prstGeom>
        </p:spPr>
      </p:pic>
    </p:spTree>
    <p:extLst>
      <p:ext uri="{BB962C8B-B14F-4D97-AF65-F5344CB8AC3E}">
        <p14:creationId xmlns:p14="http://schemas.microsoft.com/office/powerpoint/2010/main" val="291471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C0535-BFF2-47FE-B875-0AA2A1D15C7A}"/>
              </a:ext>
            </a:extLst>
          </p:cNvPr>
          <p:cNvSpPr>
            <a:spLocks noGrp="1"/>
          </p:cNvSpPr>
          <p:nvPr>
            <p:ph type="title"/>
          </p:nvPr>
        </p:nvSpPr>
        <p:spPr>
          <a:xfrm>
            <a:off x="132347" y="140535"/>
            <a:ext cx="10515600" cy="789907"/>
          </a:xfrm>
        </p:spPr>
        <p:txBody>
          <a:bodyPr/>
          <a:lstStyle/>
          <a:p>
            <a:r>
              <a:rPr lang="fr-FR" b="1" dirty="0">
                <a:solidFill>
                  <a:schemeClr val="accent1">
                    <a:lumMod val="75000"/>
                  </a:schemeClr>
                </a:solidFill>
              </a:rPr>
              <a:t>Comment se protéger et protéger les autres?</a:t>
            </a:r>
          </a:p>
        </p:txBody>
      </p:sp>
      <p:pic>
        <p:nvPicPr>
          <p:cNvPr id="5" name="Image 4">
            <a:extLst>
              <a:ext uri="{FF2B5EF4-FFF2-40B4-BE49-F238E27FC236}">
                <a16:creationId xmlns:a16="http://schemas.microsoft.com/office/drawing/2014/main" id="{31C2130F-90A3-45AD-8AC7-2F11460FC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5" y="930442"/>
            <a:ext cx="10651959" cy="5637045"/>
          </a:xfrm>
          <a:prstGeom prst="rect">
            <a:avLst/>
          </a:prstGeom>
        </p:spPr>
      </p:pic>
      <p:sp>
        <p:nvSpPr>
          <p:cNvPr id="6" name="ZoneTexte 5">
            <a:extLst>
              <a:ext uri="{FF2B5EF4-FFF2-40B4-BE49-F238E27FC236}">
                <a16:creationId xmlns:a16="http://schemas.microsoft.com/office/drawing/2014/main" id="{651397BF-52BC-49C8-8ADB-79FE390BAA13}"/>
              </a:ext>
            </a:extLst>
          </p:cNvPr>
          <p:cNvSpPr txBox="1"/>
          <p:nvPr/>
        </p:nvSpPr>
        <p:spPr>
          <a:xfrm>
            <a:off x="7856620" y="1575970"/>
            <a:ext cx="2614864" cy="707886"/>
          </a:xfrm>
          <a:prstGeom prst="rect">
            <a:avLst/>
          </a:prstGeom>
          <a:noFill/>
        </p:spPr>
        <p:txBody>
          <a:bodyPr wrap="square" rtlCol="0">
            <a:spAutoFit/>
          </a:bodyPr>
          <a:lstStyle/>
          <a:p>
            <a:pPr algn="ctr"/>
            <a:r>
              <a:rPr lang="fr-FR" sz="2000" b="1" dirty="0">
                <a:solidFill>
                  <a:schemeClr val="accent1">
                    <a:lumMod val="75000"/>
                  </a:schemeClr>
                </a:solidFill>
              </a:rPr>
              <a:t>Pour ne pas contaminer les autres</a:t>
            </a:r>
          </a:p>
        </p:txBody>
      </p:sp>
    </p:spTree>
    <p:extLst>
      <p:ext uri="{BB962C8B-B14F-4D97-AF65-F5344CB8AC3E}">
        <p14:creationId xmlns:p14="http://schemas.microsoft.com/office/powerpoint/2010/main" val="59963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1E00F-8182-4D52-87CA-492D671A4E92}"/>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AEC80110-C97D-480F-9378-6C7913FFA202}"/>
              </a:ext>
            </a:extLst>
          </p:cNvPr>
          <p:cNvPicPr>
            <a:picLocks noChangeAspect="1"/>
          </p:cNvPicPr>
          <p:nvPr/>
        </p:nvPicPr>
        <p:blipFill>
          <a:blip r:embed="rId2"/>
          <a:stretch>
            <a:fillRect/>
          </a:stretch>
        </p:blipFill>
        <p:spPr>
          <a:xfrm>
            <a:off x="507394" y="0"/>
            <a:ext cx="10278848" cy="7002888"/>
          </a:xfrm>
          <a:prstGeom prst="rect">
            <a:avLst/>
          </a:prstGeom>
        </p:spPr>
      </p:pic>
    </p:spTree>
    <p:extLst>
      <p:ext uri="{BB962C8B-B14F-4D97-AF65-F5344CB8AC3E}">
        <p14:creationId xmlns:p14="http://schemas.microsoft.com/office/powerpoint/2010/main" val="349656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3742B-52DB-4D85-95AA-099FD1D44A46}"/>
              </a:ext>
            </a:extLst>
          </p:cNvPr>
          <p:cNvSpPr>
            <a:spLocks noGrp="1"/>
          </p:cNvSpPr>
          <p:nvPr>
            <p:ph type="title"/>
          </p:nvPr>
        </p:nvSpPr>
        <p:spPr/>
        <p:txBody>
          <a:bodyPr/>
          <a:lstStyle/>
          <a:p>
            <a:r>
              <a:rPr lang="fr-FR" b="1" dirty="0">
                <a:solidFill>
                  <a:schemeClr val="accent1">
                    <a:lumMod val="75000"/>
                  </a:schemeClr>
                </a:solidFill>
              </a:rPr>
              <a:t>Bien se laver les mains</a:t>
            </a:r>
            <a:br>
              <a:rPr lang="fr-FR" b="1" dirty="0">
                <a:solidFill>
                  <a:schemeClr val="accent1">
                    <a:lumMod val="75000"/>
                  </a:schemeClr>
                </a:solidFill>
              </a:rPr>
            </a:br>
            <a:r>
              <a:rPr lang="fr-FR" b="1" dirty="0">
                <a:solidFill>
                  <a:schemeClr val="accent1">
                    <a:lumMod val="75000"/>
                  </a:schemeClr>
                </a:solidFill>
              </a:rPr>
              <a:t>Bien porter son masque !!!</a:t>
            </a:r>
          </a:p>
        </p:txBody>
      </p:sp>
      <p:sp>
        <p:nvSpPr>
          <p:cNvPr id="3" name="Rectangle 2">
            <a:extLst>
              <a:ext uri="{FF2B5EF4-FFF2-40B4-BE49-F238E27FC236}">
                <a16:creationId xmlns:a16="http://schemas.microsoft.com/office/drawing/2014/main" id="{CF80087B-82A2-4582-AEAB-6D0EBEF3AE53}"/>
              </a:ext>
            </a:extLst>
          </p:cNvPr>
          <p:cNvSpPr/>
          <p:nvPr/>
        </p:nvSpPr>
        <p:spPr>
          <a:xfrm>
            <a:off x="838199" y="2505670"/>
            <a:ext cx="10515599" cy="646331"/>
          </a:xfrm>
          <a:prstGeom prst="rect">
            <a:avLst/>
          </a:prstGeom>
        </p:spPr>
        <p:txBody>
          <a:bodyPr wrap="square">
            <a:spAutoFit/>
          </a:bodyPr>
          <a:lstStyle/>
          <a:p>
            <a:r>
              <a:rPr lang="fr-FR" dirty="0">
                <a:hlinkClick r:id="rId2"/>
              </a:rPr>
              <a:t>https://www.youtube.com/watch?v=o-_DPOiBA1o</a:t>
            </a:r>
            <a:endParaRPr lang="fr-FR" dirty="0"/>
          </a:p>
          <a:p>
            <a:endParaRPr lang="fr-FR" dirty="0"/>
          </a:p>
        </p:txBody>
      </p:sp>
      <p:sp>
        <p:nvSpPr>
          <p:cNvPr id="4" name="Rectangle 3">
            <a:extLst>
              <a:ext uri="{FF2B5EF4-FFF2-40B4-BE49-F238E27FC236}">
                <a16:creationId xmlns:a16="http://schemas.microsoft.com/office/drawing/2014/main" id="{C539983F-B2BA-4C90-9C7E-D3C37CD0DCD1}"/>
              </a:ext>
            </a:extLst>
          </p:cNvPr>
          <p:cNvSpPr/>
          <p:nvPr/>
        </p:nvSpPr>
        <p:spPr>
          <a:xfrm>
            <a:off x="838199" y="1913513"/>
            <a:ext cx="4979055" cy="369332"/>
          </a:xfrm>
          <a:prstGeom prst="rect">
            <a:avLst/>
          </a:prstGeom>
        </p:spPr>
        <p:txBody>
          <a:bodyPr wrap="none">
            <a:spAutoFit/>
          </a:bodyPr>
          <a:lstStyle/>
          <a:p>
            <a:r>
              <a:rPr lang="fr-FR" dirty="0">
                <a:hlinkClick r:id="rId3"/>
              </a:rPr>
              <a:t>https://www.youtube.com/watch?v=5KzSfpnKMjM</a:t>
            </a:r>
            <a:endParaRPr lang="fr-FR" dirty="0"/>
          </a:p>
        </p:txBody>
      </p:sp>
      <p:sp>
        <p:nvSpPr>
          <p:cNvPr id="5" name="Titre 1">
            <a:extLst>
              <a:ext uri="{FF2B5EF4-FFF2-40B4-BE49-F238E27FC236}">
                <a16:creationId xmlns:a16="http://schemas.microsoft.com/office/drawing/2014/main" id="{D9B59875-AFBA-45F8-945D-8FEEA9D28CCE}"/>
              </a:ext>
            </a:extLst>
          </p:cNvPr>
          <p:cNvSpPr txBox="1">
            <a:spLocks/>
          </p:cNvSpPr>
          <p:nvPr/>
        </p:nvSpPr>
        <p:spPr>
          <a:xfrm>
            <a:off x="838198" y="37746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1">
                    <a:lumMod val="75000"/>
                  </a:schemeClr>
                </a:solidFill>
              </a:rPr>
              <a:t>Faut-il mettre des gants?</a:t>
            </a:r>
          </a:p>
        </p:txBody>
      </p:sp>
      <p:sp>
        <p:nvSpPr>
          <p:cNvPr id="7" name="Rectangle 6">
            <a:extLst>
              <a:ext uri="{FF2B5EF4-FFF2-40B4-BE49-F238E27FC236}">
                <a16:creationId xmlns:a16="http://schemas.microsoft.com/office/drawing/2014/main" id="{22E93F50-6BDC-4254-9E33-5E4890F79309}"/>
              </a:ext>
            </a:extLst>
          </p:cNvPr>
          <p:cNvSpPr/>
          <p:nvPr/>
        </p:nvSpPr>
        <p:spPr>
          <a:xfrm>
            <a:off x="953308" y="4811386"/>
            <a:ext cx="5142690" cy="369332"/>
          </a:xfrm>
          <a:prstGeom prst="rect">
            <a:avLst/>
          </a:prstGeom>
        </p:spPr>
        <p:txBody>
          <a:bodyPr wrap="none">
            <a:spAutoFit/>
          </a:bodyPr>
          <a:lstStyle/>
          <a:p>
            <a:r>
              <a:rPr lang="fr-FR" dirty="0">
                <a:hlinkClick r:id="rId4"/>
              </a:rPr>
              <a:t>https://www.youtube.com/watch?v=UTWXNKX3Ou8</a:t>
            </a:r>
            <a:endParaRPr lang="fr-FR" dirty="0"/>
          </a:p>
        </p:txBody>
      </p:sp>
    </p:spTree>
    <p:extLst>
      <p:ext uri="{BB962C8B-B14F-4D97-AF65-F5344CB8AC3E}">
        <p14:creationId xmlns:p14="http://schemas.microsoft.com/office/powerpoint/2010/main" val="69403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BDD6C-0F23-403D-A3A4-3DB094BFCD60}"/>
              </a:ext>
            </a:extLst>
          </p:cNvPr>
          <p:cNvSpPr>
            <a:spLocks noGrp="1"/>
          </p:cNvSpPr>
          <p:nvPr>
            <p:ph type="title"/>
          </p:nvPr>
        </p:nvSpPr>
        <p:spPr>
          <a:xfrm>
            <a:off x="0" y="0"/>
            <a:ext cx="3850105" cy="2691063"/>
          </a:xfrm>
        </p:spPr>
        <p:txBody>
          <a:bodyPr>
            <a:normAutofit/>
          </a:bodyPr>
          <a:lstStyle/>
          <a:p>
            <a:r>
              <a:rPr lang="fr-FR" b="1" dirty="0">
                <a:solidFill>
                  <a:schemeClr val="accent1">
                    <a:lumMod val="75000"/>
                  </a:schemeClr>
                </a:solidFill>
              </a:rPr>
              <a:t>Les traitements testés sur le SRAS-CoV2</a:t>
            </a:r>
          </a:p>
        </p:txBody>
      </p:sp>
      <p:pic>
        <p:nvPicPr>
          <p:cNvPr id="4" name="Image 3">
            <a:extLst>
              <a:ext uri="{FF2B5EF4-FFF2-40B4-BE49-F238E27FC236}">
                <a16:creationId xmlns:a16="http://schemas.microsoft.com/office/drawing/2014/main" id="{35CCEC18-61AB-444C-BDEC-E1B2085D9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915" y="0"/>
            <a:ext cx="4426612" cy="6858000"/>
          </a:xfrm>
          <a:prstGeom prst="rect">
            <a:avLst/>
          </a:prstGeom>
        </p:spPr>
      </p:pic>
      <p:sp>
        <p:nvSpPr>
          <p:cNvPr id="5" name="ZoneTexte 4">
            <a:extLst>
              <a:ext uri="{FF2B5EF4-FFF2-40B4-BE49-F238E27FC236}">
                <a16:creationId xmlns:a16="http://schemas.microsoft.com/office/drawing/2014/main" id="{D086061B-36D6-4B60-8702-F455A5C65E26}"/>
              </a:ext>
            </a:extLst>
          </p:cNvPr>
          <p:cNvSpPr txBox="1"/>
          <p:nvPr/>
        </p:nvSpPr>
        <p:spPr>
          <a:xfrm>
            <a:off x="160420" y="2550695"/>
            <a:ext cx="3850106" cy="3046988"/>
          </a:xfrm>
          <a:prstGeom prst="rect">
            <a:avLst/>
          </a:prstGeom>
          <a:noFill/>
        </p:spPr>
        <p:txBody>
          <a:bodyPr wrap="square" rtlCol="0">
            <a:spAutoFit/>
          </a:bodyPr>
          <a:lstStyle/>
          <a:p>
            <a:r>
              <a:rPr lang="fr-FR" sz="2400" dirty="0">
                <a:solidFill>
                  <a:schemeClr val="accent1">
                    <a:lumMod val="75000"/>
                  </a:schemeClr>
                </a:solidFill>
              </a:rPr>
              <a:t>Plusieurs traitements contre le SRAS-Cov2 sont à l’étude actuellement, ils ciblent différentes phases du cycle du virus.</a:t>
            </a:r>
          </a:p>
          <a:p>
            <a:r>
              <a:rPr lang="fr-FR" sz="2400" dirty="0">
                <a:solidFill>
                  <a:schemeClr val="accent1">
                    <a:lumMod val="75000"/>
                  </a:schemeClr>
                </a:solidFill>
              </a:rPr>
              <a:t>De même, plusieurs vaccins sont testés.</a:t>
            </a:r>
          </a:p>
          <a:p>
            <a:r>
              <a:rPr lang="fr-FR" sz="2400" dirty="0">
                <a:solidFill>
                  <a:schemeClr val="accent1">
                    <a:lumMod val="75000"/>
                  </a:schemeClr>
                </a:solidFill>
              </a:rPr>
              <a:t> </a:t>
            </a:r>
          </a:p>
        </p:txBody>
      </p:sp>
      <p:sp>
        <p:nvSpPr>
          <p:cNvPr id="6" name="Rectangle 5">
            <a:extLst>
              <a:ext uri="{FF2B5EF4-FFF2-40B4-BE49-F238E27FC236}">
                <a16:creationId xmlns:a16="http://schemas.microsoft.com/office/drawing/2014/main" id="{782557F9-B781-4E39-AA73-86102B76C360}"/>
              </a:ext>
            </a:extLst>
          </p:cNvPr>
          <p:cNvSpPr/>
          <p:nvPr/>
        </p:nvSpPr>
        <p:spPr>
          <a:xfrm>
            <a:off x="1741721" y="6488668"/>
            <a:ext cx="3938194" cy="369332"/>
          </a:xfrm>
          <a:prstGeom prst="rect">
            <a:avLst/>
          </a:prstGeom>
        </p:spPr>
        <p:txBody>
          <a:bodyPr wrap="none">
            <a:spAutoFit/>
          </a:bodyPr>
          <a:lstStyle/>
          <a:p>
            <a:r>
              <a:rPr lang="fr-FR" b="0" i="0" cap="all" dirty="0">
                <a:solidFill>
                  <a:srgbClr val="808080"/>
                </a:solidFill>
                <a:effectLst/>
                <a:latin typeface="Roboto"/>
              </a:rPr>
              <a:t>Source: V. ALTOUNIAN/</a:t>
            </a:r>
            <a:r>
              <a:rPr lang="fr-FR" b="0" i="1" cap="all" dirty="0">
                <a:solidFill>
                  <a:srgbClr val="808080"/>
                </a:solidFill>
                <a:effectLst/>
                <a:latin typeface="Roboto"/>
              </a:rPr>
              <a:t>SCIENCE</a:t>
            </a:r>
            <a:endParaRPr lang="fr-FR" dirty="0"/>
          </a:p>
        </p:txBody>
      </p:sp>
    </p:spTree>
    <p:extLst>
      <p:ext uri="{BB962C8B-B14F-4D97-AF65-F5344CB8AC3E}">
        <p14:creationId xmlns:p14="http://schemas.microsoft.com/office/powerpoint/2010/main" val="9291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133F41D-4469-4E47-92EB-69C736ED08D1}"/>
              </a:ext>
            </a:extLst>
          </p:cNvPr>
          <p:cNvSpPr>
            <a:spLocks noGrp="1"/>
          </p:cNvSpPr>
          <p:nvPr>
            <p:ph type="title"/>
          </p:nvPr>
        </p:nvSpPr>
        <p:spPr>
          <a:xfrm>
            <a:off x="0" y="1"/>
            <a:ext cx="7611291" cy="1083634"/>
          </a:xfrm>
        </p:spPr>
        <p:txBody>
          <a:bodyPr>
            <a:normAutofit/>
          </a:bodyPr>
          <a:lstStyle/>
          <a:p>
            <a:r>
              <a:rPr lang="fr-FR" b="1" dirty="0">
                <a:solidFill>
                  <a:schemeClr val="accent1">
                    <a:lumMod val="75000"/>
                  </a:schemeClr>
                </a:solidFill>
              </a:rPr>
              <a:t>Les 2 types de tests de dépistage</a:t>
            </a:r>
          </a:p>
        </p:txBody>
      </p:sp>
      <p:pic>
        <p:nvPicPr>
          <p:cNvPr id="127" name="Image 126">
            <a:extLst>
              <a:ext uri="{FF2B5EF4-FFF2-40B4-BE49-F238E27FC236}">
                <a16:creationId xmlns:a16="http://schemas.microsoft.com/office/drawing/2014/main" id="{0525FE3D-ED2E-4C68-A741-EA7F21A16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402" y="1236617"/>
            <a:ext cx="1164199" cy="1105989"/>
          </a:xfrm>
          <a:prstGeom prst="ellipse">
            <a:avLst/>
          </a:prstGeom>
          <a:ln>
            <a:noFill/>
          </a:ln>
          <a:effectLst>
            <a:softEdge rad="0"/>
          </a:effectLst>
        </p:spPr>
      </p:pic>
      <p:pic>
        <p:nvPicPr>
          <p:cNvPr id="129" name="Image 128">
            <a:extLst>
              <a:ext uri="{FF2B5EF4-FFF2-40B4-BE49-F238E27FC236}">
                <a16:creationId xmlns:a16="http://schemas.microsoft.com/office/drawing/2014/main" id="{2F540EF9-7F89-4BB3-88E4-28C129FB4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7" y="1254034"/>
            <a:ext cx="3120589" cy="5315403"/>
          </a:xfrm>
          <a:prstGeom prst="rect">
            <a:avLst/>
          </a:prstGeom>
        </p:spPr>
      </p:pic>
      <p:cxnSp>
        <p:nvCxnSpPr>
          <p:cNvPr id="131" name="Connecteur droit 130">
            <a:extLst>
              <a:ext uri="{FF2B5EF4-FFF2-40B4-BE49-F238E27FC236}">
                <a16:creationId xmlns:a16="http://schemas.microsoft.com/office/drawing/2014/main" id="{3B14DB4B-D2ED-4F69-AFC9-C7E384C65E22}"/>
              </a:ext>
            </a:extLst>
          </p:cNvPr>
          <p:cNvCxnSpPr>
            <a:cxnSpLocks/>
          </p:cNvCxnSpPr>
          <p:nvPr/>
        </p:nvCxnSpPr>
        <p:spPr>
          <a:xfrm flipV="1">
            <a:off x="2213015" y="1214844"/>
            <a:ext cx="3185259" cy="627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0F245EC1-3FEC-4D1B-8DEA-08F043269267}"/>
              </a:ext>
            </a:extLst>
          </p:cNvPr>
          <p:cNvCxnSpPr>
            <a:cxnSpLocks/>
          </p:cNvCxnSpPr>
          <p:nvPr/>
        </p:nvCxnSpPr>
        <p:spPr>
          <a:xfrm>
            <a:off x="2140935" y="1863634"/>
            <a:ext cx="3185259" cy="478972"/>
          </a:xfrm>
          <a:prstGeom prst="line">
            <a:avLst/>
          </a:prstGeom>
        </p:spPr>
        <p:style>
          <a:lnRef idx="1">
            <a:schemeClr val="accent1"/>
          </a:lnRef>
          <a:fillRef idx="0">
            <a:schemeClr val="accent1"/>
          </a:fillRef>
          <a:effectRef idx="0">
            <a:schemeClr val="accent1"/>
          </a:effectRef>
          <a:fontRef idx="minor">
            <a:schemeClr val="tx1"/>
          </a:fontRef>
        </p:style>
      </p:cxnSp>
      <p:pic>
        <p:nvPicPr>
          <p:cNvPr id="135" name="Image 134">
            <a:extLst>
              <a:ext uri="{FF2B5EF4-FFF2-40B4-BE49-F238E27FC236}">
                <a16:creationId xmlns:a16="http://schemas.microsoft.com/office/drawing/2014/main" id="{F8CBED3C-CC99-4422-B15A-9C5CA5701BAA}"/>
              </a:ext>
            </a:extLst>
          </p:cNvPr>
          <p:cNvPicPr>
            <a:picLocks noChangeAspect="1"/>
          </p:cNvPicPr>
          <p:nvPr/>
        </p:nvPicPr>
        <p:blipFill>
          <a:blip r:embed="rId4"/>
          <a:stretch>
            <a:fillRect/>
          </a:stretch>
        </p:blipFill>
        <p:spPr>
          <a:xfrm rot="2102585">
            <a:off x="7771149" y="966161"/>
            <a:ext cx="442669" cy="1582375"/>
          </a:xfrm>
          <a:prstGeom prst="rect">
            <a:avLst/>
          </a:prstGeom>
        </p:spPr>
      </p:pic>
      <p:cxnSp>
        <p:nvCxnSpPr>
          <p:cNvPr id="136" name="Connecteur droit 135">
            <a:extLst>
              <a:ext uri="{FF2B5EF4-FFF2-40B4-BE49-F238E27FC236}">
                <a16:creationId xmlns:a16="http://schemas.microsoft.com/office/drawing/2014/main" id="{FC313F59-0339-4AAA-98B1-0B07928BE404}"/>
              </a:ext>
            </a:extLst>
          </p:cNvPr>
          <p:cNvCxnSpPr>
            <a:cxnSpLocks/>
            <a:endCxn id="143" idx="0"/>
          </p:cNvCxnSpPr>
          <p:nvPr/>
        </p:nvCxnSpPr>
        <p:spPr>
          <a:xfrm>
            <a:off x="2910741" y="3316674"/>
            <a:ext cx="2487533" cy="774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90CF8714-F575-476E-8A20-2FC7AFE3276A}"/>
              </a:ext>
            </a:extLst>
          </p:cNvPr>
          <p:cNvCxnSpPr>
            <a:cxnSpLocks/>
            <a:endCxn id="143" idx="3"/>
          </p:cNvCxnSpPr>
          <p:nvPr/>
        </p:nvCxnSpPr>
        <p:spPr>
          <a:xfrm>
            <a:off x="2910741" y="3307965"/>
            <a:ext cx="2137569" cy="1522673"/>
          </a:xfrm>
          <a:prstGeom prst="line">
            <a:avLst/>
          </a:prstGeom>
        </p:spPr>
        <p:style>
          <a:lnRef idx="1">
            <a:schemeClr val="accent1"/>
          </a:lnRef>
          <a:fillRef idx="0">
            <a:schemeClr val="accent1"/>
          </a:fillRef>
          <a:effectRef idx="0">
            <a:schemeClr val="accent1"/>
          </a:effectRef>
          <a:fontRef idx="minor">
            <a:schemeClr val="tx1"/>
          </a:fontRef>
        </p:style>
      </p:cxnSp>
      <p:sp>
        <p:nvSpPr>
          <p:cNvPr id="140" name="ZoneTexte 139">
            <a:extLst>
              <a:ext uri="{FF2B5EF4-FFF2-40B4-BE49-F238E27FC236}">
                <a16:creationId xmlns:a16="http://schemas.microsoft.com/office/drawing/2014/main" id="{8B7391D9-777E-47C1-BF28-34ABDA74ABE3}"/>
              </a:ext>
            </a:extLst>
          </p:cNvPr>
          <p:cNvSpPr txBox="1"/>
          <p:nvPr/>
        </p:nvSpPr>
        <p:spPr>
          <a:xfrm>
            <a:off x="1296203" y="6533633"/>
            <a:ext cx="1689463" cy="230832"/>
          </a:xfrm>
          <a:prstGeom prst="rect">
            <a:avLst/>
          </a:prstGeom>
          <a:noFill/>
        </p:spPr>
        <p:txBody>
          <a:bodyPr wrap="square" rtlCol="0">
            <a:spAutoFit/>
          </a:bodyPr>
          <a:lstStyle/>
          <a:p>
            <a:r>
              <a:rPr lang="fr-FR" sz="900" dirty="0"/>
              <a:t>https://fr.vikidia.org</a:t>
            </a:r>
          </a:p>
        </p:txBody>
      </p:sp>
      <p:sp>
        <p:nvSpPr>
          <p:cNvPr id="141" name="ZoneTexte 140">
            <a:extLst>
              <a:ext uri="{FF2B5EF4-FFF2-40B4-BE49-F238E27FC236}">
                <a16:creationId xmlns:a16="http://schemas.microsoft.com/office/drawing/2014/main" id="{3B93C188-F327-401B-BFE3-99DFE6AD1C8D}"/>
              </a:ext>
            </a:extLst>
          </p:cNvPr>
          <p:cNvSpPr txBox="1"/>
          <p:nvPr/>
        </p:nvSpPr>
        <p:spPr>
          <a:xfrm>
            <a:off x="4838402" y="2320889"/>
            <a:ext cx="1782339" cy="507831"/>
          </a:xfrm>
          <a:prstGeom prst="rect">
            <a:avLst/>
          </a:prstGeom>
          <a:noFill/>
        </p:spPr>
        <p:txBody>
          <a:bodyPr wrap="square" rtlCol="0">
            <a:spAutoFit/>
          </a:bodyPr>
          <a:lstStyle/>
          <a:p>
            <a:pPr algn="ctr"/>
            <a:r>
              <a:rPr lang="fr-FR" dirty="0"/>
              <a:t>Virus SARC </a:t>
            </a:r>
            <a:r>
              <a:rPr lang="fr-FR" dirty="0" err="1"/>
              <a:t>Cov</a:t>
            </a:r>
            <a:r>
              <a:rPr lang="fr-FR" dirty="0"/>
              <a:t> 2</a:t>
            </a:r>
          </a:p>
          <a:p>
            <a:pPr algn="ctr"/>
            <a:r>
              <a:rPr lang="fr-FR" sz="900" dirty="0"/>
              <a:t>www.universite-paris-saclay.fr</a:t>
            </a:r>
          </a:p>
        </p:txBody>
      </p:sp>
      <p:pic>
        <p:nvPicPr>
          <p:cNvPr id="143" name="Picture 26">
            <a:extLst>
              <a:ext uri="{FF2B5EF4-FFF2-40B4-BE49-F238E27FC236}">
                <a16:creationId xmlns:a16="http://schemas.microsoft.com/office/drawing/2014/main" id="{191A2427-2F17-4973-8AB3-0BD8FA644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350" y="4090836"/>
            <a:ext cx="989847" cy="86673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ZoneTexte 143">
            <a:extLst>
              <a:ext uri="{FF2B5EF4-FFF2-40B4-BE49-F238E27FC236}">
                <a16:creationId xmlns:a16="http://schemas.microsoft.com/office/drawing/2014/main" id="{CD9E3202-CC1C-4611-8937-A98EA6D7D5B5}"/>
              </a:ext>
            </a:extLst>
          </p:cNvPr>
          <p:cNvSpPr txBox="1"/>
          <p:nvPr/>
        </p:nvSpPr>
        <p:spPr>
          <a:xfrm>
            <a:off x="6863590" y="2597835"/>
            <a:ext cx="1689463" cy="646331"/>
          </a:xfrm>
          <a:prstGeom prst="rect">
            <a:avLst/>
          </a:prstGeom>
          <a:noFill/>
        </p:spPr>
        <p:txBody>
          <a:bodyPr wrap="square" rtlCol="0">
            <a:spAutoFit/>
          </a:bodyPr>
          <a:lstStyle/>
          <a:p>
            <a:pPr algn="ctr"/>
            <a:r>
              <a:rPr lang="fr-FR" dirty="0"/>
              <a:t>Génome viral (ARN)</a:t>
            </a:r>
            <a:endParaRPr lang="fr-FR" sz="1050" dirty="0"/>
          </a:p>
        </p:txBody>
      </p:sp>
      <p:sp>
        <p:nvSpPr>
          <p:cNvPr id="145" name="ZoneTexte 144">
            <a:extLst>
              <a:ext uri="{FF2B5EF4-FFF2-40B4-BE49-F238E27FC236}">
                <a16:creationId xmlns:a16="http://schemas.microsoft.com/office/drawing/2014/main" id="{E1F311EA-8640-4AE5-9A2E-4BCD744DB705}"/>
              </a:ext>
            </a:extLst>
          </p:cNvPr>
          <p:cNvSpPr txBox="1"/>
          <p:nvPr/>
        </p:nvSpPr>
        <p:spPr>
          <a:xfrm>
            <a:off x="4587834" y="5110115"/>
            <a:ext cx="1689463" cy="646331"/>
          </a:xfrm>
          <a:prstGeom prst="rect">
            <a:avLst/>
          </a:prstGeom>
          <a:noFill/>
        </p:spPr>
        <p:txBody>
          <a:bodyPr wrap="square" rtlCol="0">
            <a:spAutoFit/>
          </a:bodyPr>
          <a:lstStyle/>
          <a:p>
            <a:pPr algn="ctr"/>
            <a:r>
              <a:rPr lang="fr-FR" dirty="0"/>
              <a:t>Anticorps </a:t>
            </a:r>
          </a:p>
          <a:p>
            <a:pPr algn="ctr"/>
            <a:r>
              <a:rPr lang="fr-FR" dirty="0"/>
              <a:t>anti-SARC </a:t>
            </a:r>
            <a:r>
              <a:rPr lang="fr-FR" dirty="0" err="1"/>
              <a:t>Cov</a:t>
            </a:r>
            <a:r>
              <a:rPr lang="fr-FR" dirty="0"/>
              <a:t> 2</a:t>
            </a:r>
            <a:endParaRPr lang="fr-FR" sz="1050" dirty="0"/>
          </a:p>
        </p:txBody>
      </p:sp>
      <p:sp>
        <p:nvSpPr>
          <p:cNvPr id="148" name="ZoneTexte 147">
            <a:extLst>
              <a:ext uri="{FF2B5EF4-FFF2-40B4-BE49-F238E27FC236}">
                <a16:creationId xmlns:a16="http://schemas.microsoft.com/office/drawing/2014/main" id="{E66FCE4A-D2AB-4B92-A0F6-ADE39D7E6F07}"/>
              </a:ext>
            </a:extLst>
          </p:cNvPr>
          <p:cNvSpPr txBox="1"/>
          <p:nvPr/>
        </p:nvSpPr>
        <p:spPr>
          <a:xfrm>
            <a:off x="3304847" y="3468045"/>
            <a:ext cx="1830751" cy="584775"/>
          </a:xfrm>
          <a:prstGeom prst="rect">
            <a:avLst/>
          </a:prstGeom>
          <a:solidFill>
            <a:schemeClr val="bg2"/>
          </a:solidFill>
          <a:ln>
            <a:solidFill>
              <a:schemeClr val="accent1"/>
            </a:solidFill>
          </a:ln>
        </p:spPr>
        <p:txBody>
          <a:bodyPr wrap="square" rtlCol="0">
            <a:spAutoFit/>
          </a:bodyPr>
          <a:lstStyle/>
          <a:p>
            <a:pPr algn="ctr"/>
            <a:r>
              <a:rPr lang="fr-FR" sz="1600" dirty="0"/>
              <a:t>Prélèvement sanguin</a:t>
            </a:r>
            <a:endParaRPr lang="fr-FR" sz="1000" dirty="0"/>
          </a:p>
        </p:txBody>
      </p:sp>
      <p:sp>
        <p:nvSpPr>
          <p:cNvPr id="149" name="ZoneTexte 148">
            <a:extLst>
              <a:ext uri="{FF2B5EF4-FFF2-40B4-BE49-F238E27FC236}">
                <a16:creationId xmlns:a16="http://schemas.microsoft.com/office/drawing/2014/main" id="{B56F551C-ABF0-49A0-A82F-9D31C3253EE8}"/>
              </a:ext>
            </a:extLst>
          </p:cNvPr>
          <p:cNvSpPr txBox="1"/>
          <p:nvPr/>
        </p:nvSpPr>
        <p:spPr>
          <a:xfrm>
            <a:off x="2852161" y="1539710"/>
            <a:ext cx="1517264" cy="584775"/>
          </a:xfrm>
          <a:prstGeom prst="rect">
            <a:avLst/>
          </a:prstGeom>
          <a:solidFill>
            <a:schemeClr val="bg2"/>
          </a:solidFill>
          <a:ln>
            <a:solidFill>
              <a:schemeClr val="accent1"/>
            </a:solidFill>
          </a:ln>
        </p:spPr>
        <p:txBody>
          <a:bodyPr wrap="square" rtlCol="0">
            <a:spAutoFit/>
          </a:bodyPr>
          <a:lstStyle/>
          <a:p>
            <a:pPr algn="ctr"/>
            <a:r>
              <a:rPr lang="fr-FR" sz="1600" dirty="0"/>
              <a:t>Prélèvement nasopharyngé</a:t>
            </a:r>
            <a:endParaRPr lang="fr-FR" sz="1000" dirty="0"/>
          </a:p>
        </p:txBody>
      </p:sp>
      <p:cxnSp>
        <p:nvCxnSpPr>
          <p:cNvPr id="151" name="Connecteur droit avec flèche 150">
            <a:extLst>
              <a:ext uri="{FF2B5EF4-FFF2-40B4-BE49-F238E27FC236}">
                <a16:creationId xmlns:a16="http://schemas.microsoft.com/office/drawing/2014/main" id="{9DFCFFDE-2ED1-44FB-86A5-B544DE09FBDF}"/>
              </a:ext>
            </a:extLst>
          </p:cNvPr>
          <p:cNvCxnSpPr/>
          <p:nvPr/>
        </p:nvCxnSpPr>
        <p:spPr>
          <a:xfrm>
            <a:off x="6317673" y="1789611"/>
            <a:ext cx="1144454"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2" name="ZoneTexte 151">
            <a:extLst>
              <a:ext uri="{FF2B5EF4-FFF2-40B4-BE49-F238E27FC236}">
                <a16:creationId xmlns:a16="http://schemas.microsoft.com/office/drawing/2014/main" id="{94E9C4E3-DB8A-4DBB-ABC2-5094329A4950}"/>
              </a:ext>
            </a:extLst>
          </p:cNvPr>
          <p:cNvSpPr txBox="1"/>
          <p:nvPr/>
        </p:nvSpPr>
        <p:spPr>
          <a:xfrm>
            <a:off x="9289290" y="1364807"/>
            <a:ext cx="2674013" cy="1231106"/>
          </a:xfrm>
          <a:prstGeom prst="rect">
            <a:avLst/>
          </a:prstGeom>
          <a:solidFill>
            <a:schemeClr val="bg2"/>
          </a:solidFill>
          <a:ln>
            <a:solidFill>
              <a:schemeClr val="accent1"/>
            </a:solidFill>
          </a:ln>
        </p:spPr>
        <p:txBody>
          <a:bodyPr wrap="square" rtlCol="0">
            <a:spAutoFit/>
          </a:bodyPr>
          <a:lstStyle/>
          <a:p>
            <a:pPr algn="ctr"/>
            <a:r>
              <a:rPr lang="fr-FR" sz="2800" dirty="0"/>
              <a:t>Test : </a:t>
            </a:r>
          </a:p>
          <a:p>
            <a:pPr algn="ctr"/>
            <a:r>
              <a:rPr lang="fr-FR" sz="2800" dirty="0">
                <a:solidFill>
                  <a:srgbClr val="FF0000"/>
                </a:solidFill>
              </a:rPr>
              <a:t>RT-PCR</a:t>
            </a:r>
          </a:p>
          <a:p>
            <a:pPr algn="ctr"/>
            <a:r>
              <a:rPr lang="fr-FR" dirty="0"/>
              <a:t>(détection de l’ARN viral)</a:t>
            </a:r>
            <a:endParaRPr lang="fr-FR" sz="1050" dirty="0"/>
          </a:p>
        </p:txBody>
      </p:sp>
      <p:sp>
        <p:nvSpPr>
          <p:cNvPr id="153" name="ZoneTexte 152">
            <a:extLst>
              <a:ext uri="{FF2B5EF4-FFF2-40B4-BE49-F238E27FC236}">
                <a16:creationId xmlns:a16="http://schemas.microsoft.com/office/drawing/2014/main" id="{B47D170B-2539-4555-A692-A30048C4E389}"/>
              </a:ext>
            </a:extLst>
          </p:cNvPr>
          <p:cNvSpPr txBox="1"/>
          <p:nvPr/>
        </p:nvSpPr>
        <p:spPr>
          <a:xfrm>
            <a:off x="9384878" y="3938289"/>
            <a:ext cx="2548835" cy="2062103"/>
          </a:xfrm>
          <a:prstGeom prst="rect">
            <a:avLst/>
          </a:prstGeom>
          <a:solidFill>
            <a:schemeClr val="bg2"/>
          </a:solidFill>
          <a:ln>
            <a:solidFill>
              <a:schemeClr val="accent1"/>
            </a:solidFill>
          </a:ln>
        </p:spPr>
        <p:txBody>
          <a:bodyPr wrap="square" rtlCol="0">
            <a:spAutoFit/>
          </a:bodyPr>
          <a:lstStyle/>
          <a:p>
            <a:pPr algn="ctr"/>
            <a:r>
              <a:rPr lang="fr-FR" sz="2800" dirty="0"/>
              <a:t>Tests : </a:t>
            </a:r>
          </a:p>
          <a:p>
            <a:pPr algn="ctr"/>
            <a:r>
              <a:rPr lang="fr-FR" sz="2800" dirty="0">
                <a:solidFill>
                  <a:srgbClr val="FF0000"/>
                </a:solidFill>
              </a:rPr>
              <a:t>Sérologiques</a:t>
            </a:r>
          </a:p>
          <a:p>
            <a:pPr algn="ctr"/>
            <a:r>
              <a:rPr lang="fr-FR" dirty="0"/>
              <a:t>(détection des anticorps anti-SARS Cov2 donc de la réponse immunitaire contre le virus)</a:t>
            </a:r>
            <a:endParaRPr lang="fr-FR" sz="1050" dirty="0"/>
          </a:p>
        </p:txBody>
      </p:sp>
      <p:cxnSp>
        <p:nvCxnSpPr>
          <p:cNvPr id="154" name="Connecteur droit avec flèche 153">
            <a:extLst>
              <a:ext uri="{FF2B5EF4-FFF2-40B4-BE49-F238E27FC236}">
                <a16:creationId xmlns:a16="http://schemas.microsoft.com/office/drawing/2014/main" id="{5E05FA99-2DCD-4B6A-9BB2-B56A8339C1B9}"/>
              </a:ext>
            </a:extLst>
          </p:cNvPr>
          <p:cNvCxnSpPr>
            <a:cxnSpLocks/>
          </p:cNvCxnSpPr>
          <p:nvPr/>
        </p:nvCxnSpPr>
        <p:spPr>
          <a:xfrm>
            <a:off x="6096000" y="4654038"/>
            <a:ext cx="3086075"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1ABD4120-5CC7-4BE3-BECD-2996746F1FBE}"/>
              </a:ext>
            </a:extLst>
          </p:cNvPr>
          <p:cNvCxnSpPr>
            <a:cxnSpLocks/>
          </p:cNvCxnSpPr>
          <p:nvPr/>
        </p:nvCxnSpPr>
        <p:spPr>
          <a:xfrm>
            <a:off x="8497094" y="1757349"/>
            <a:ext cx="684981"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133F41D-4469-4E47-92EB-69C736ED08D1}"/>
              </a:ext>
            </a:extLst>
          </p:cNvPr>
          <p:cNvSpPr>
            <a:spLocks noGrp="1"/>
          </p:cNvSpPr>
          <p:nvPr>
            <p:ph type="title"/>
          </p:nvPr>
        </p:nvSpPr>
        <p:spPr>
          <a:xfrm>
            <a:off x="0" y="0"/>
            <a:ext cx="10983184" cy="1105989"/>
          </a:xfrm>
        </p:spPr>
        <p:txBody>
          <a:bodyPr>
            <a:normAutofit/>
          </a:bodyPr>
          <a:lstStyle/>
          <a:p>
            <a:r>
              <a:rPr lang="fr-FR" b="1" dirty="0">
                <a:solidFill>
                  <a:schemeClr val="accent1">
                    <a:lumMod val="75000"/>
                  </a:schemeClr>
                </a:solidFill>
              </a:rPr>
              <a:t>La RT-PCR pour la détection du génome viral</a:t>
            </a:r>
            <a:br>
              <a:rPr lang="fr-FR" b="1" dirty="0">
                <a:solidFill>
                  <a:schemeClr val="accent1">
                    <a:lumMod val="75000"/>
                  </a:schemeClr>
                </a:solidFill>
              </a:rPr>
            </a:br>
            <a:r>
              <a:rPr lang="fr-FR" sz="1400" b="1" dirty="0">
                <a:solidFill>
                  <a:schemeClr val="accent1">
                    <a:lumMod val="75000"/>
                  </a:schemeClr>
                </a:solidFill>
              </a:rPr>
              <a:t>https://www.youtube.com/watch?v=_IiCS5r9gaU</a:t>
            </a:r>
            <a:endParaRPr lang="fr-FR" b="1" dirty="0">
              <a:solidFill>
                <a:schemeClr val="accent1">
                  <a:lumMod val="75000"/>
                </a:schemeClr>
              </a:solidFill>
            </a:endParaRPr>
          </a:p>
        </p:txBody>
      </p:sp>
      <p:sp>
        <p:nvSpPr>
          <p:cNvPr id="61" name="ZoneTexte 60">
            <a:extLst>
              <a:ext uri="{FF2B5EF4-FFF2-40B4-BE49-F238E27FC236}">
                <a16:creationId xmlns:a16="http://schemas.microsoft.com/office/drawing/2014/main" id="{0CF48A21-FC14-4D9C-9EE3-FBD25285970F}"/>
              </a:ext>
            </a:extLst>
          </p:cNvPr>
          <p:cNvSpPr txBox="1"/>
          <p:nvPr/>
        </p:nvSpPr>
        <p:spPr>
          <a:xfrm>
            <a:off x="3063869" y="1194068"/>
            <a:ext cx="1440160" cy="461665"/>
          </a:xfrm>
          <a:prstGeom prst="rect">
            <a:avLst/>
          </a:prstGeom>
          <a:noFill/>
        </p:spPr>
        <p:txBody>
          <a:bodyPr wrap="square" rtlCol="0">
            <a:spAutoFit/>
          </a:bodyPr>
          <a:lstStyle/>
          <a:p>
            <a:pPr algn="ctr"/>
            <a:r>
              <a:rPr lang="fr-FR" sz="2400" dirty="0"/>
              <a:t>ARN viral</a:t>
            </a:r>
          </a:p>
        </p:txBody>
      </p:sp>
      <p:sp>
        <p:nvSpPr>
          <p:cNvPr id="62" name="ZoneTexte 61">
            <a:extLst>
              <a:ext uri="{FF2B5EF4-FFF2-40B4-BE49-F238E27FC236}">
                <a16:creationId xmlns:a16="http://schemas.microsoft.com/office/drawing/2014/main" id="{436D5C58-30E7-4C5B-9428-C0A5A58D483F}"/>
              </a:ext>
            </a:extLst>
          </p:cNvPr>
          <p:cNvSpPr txBox="1"/>
          <p:nvPr/>
        </p:nvSpPr>
        <p:spPr>
          <a:xfrm>
            <a:off x="6489837" y="949124"/>
            <a:ext cx="1440160" cy="461665"/>
          </a:xfrm>
          <a:prstGeom prst="rect">
            <a:avLst/>
          </a:prstGeom>
          <a:noFill/>
        </p:spPr>
        <p:txBody>
          <a:bodyPr wrap="square" rtlCol="0">
            <a:spAutoFit/>
          </a:bodyPr>
          <a:lstStyle/>
          <a:p>
            <a:pPr algn="ctr"/>
            <a:r>
              <a:rPr lang="fr-FR" sz="2400" dirty="0"/>
              <a:t>ADN viral</a:t>
            </a:r>
          </a:p>
        </p:txBody>
      </p:sp>
      <p:sp>
        <p:nvSpPr>
          <p:cNvPr id="63" name="ZoneTexte 62">
            <a:extLst>
              <a:ext uri="{FF2B5EF4-FFF2-40B4-BE49-F238E27FC236}">
                <a16:creationId xmlns:a16="http://schemas.microsoft.com/office/drawing/2014/main" id="{3473026F-3ABA-42CE-A211-C64A74242268}"/>
              </a:ext>
            </a:extLst>
          </p:cNvPr>
          <p:cNvSpPr txBox="1"/>
          <p:nvPr/>
        </p:nvSpPr>
        <p:spPr>
          <a:xfrm>
            <a:off x="9381347" y="926376"/>
            <a:ext cx="1711656" cy="461665"/>
          </a:xfrm>
          <a:prstGeom prst="rect">
            <a:avLst/>
          </a:prstGeom>
          <a:noFill/>
        </p:spPr>
        <p:txBody>
          <a:bodyPr wrap="square" rtlCol="0">
            <a:spAutoFit/>
          </a:bodyPr>
          <a:lstStyle/>
          <a:p>
            <a:pPr algn="ctr"/>
            <a:r>
              <a:rPr lang="fr-FR" sz="2400" dirty="0"/>
              <a:t>Amplicons</a:t>
            </a:r>
          </a:p>
        </p:txBody>
      </p:sp>
      <p:cxnSp>
        <p:nvCxnSpPr>
          <p:cNvPr id="64" name="Connecteur droit avec flèche 63">
            <a:extLst>
              <a:ext uri="{FF2B5EF4-FFF2-40B4-BE49-F238E27FC236}">
                <a16:creationId xmlns:a16="http://schemas.microsoft.com/office/drawing/2014/main" id="{B0357BFB-9641-4EB4-8984-6D952A8E9A0F}"/>
              </a:ext>
            </a:extLst>
          </p:cNvPr>
          <p:cNvCxnSpPr>
            <a:cxnSpLocks/>
          </p:cNvCxnSpPr>
          <p:nvPr/>
        </p:nvCxnSpPr>
        <p:spPr>
          <a:xfrm>
            <a:off x="4000500" y="2670584"/>
            <a:ext cx="1738428" cy="2068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a:extLst>
              <a:ext uri="{FF2B5EF4-FFF2-40B4-BE49-F238E27FC236}">
                <a16:creationId xmlns:a16="http://schemas.microsoft.com/office/drawing/2014/main" id="{1350B1B9-E135-4E4F-B36A-5852798E4CF6}"/>
              </a:ext>
            </a:extLst>
          </p:cNvPr>
          <p:cNvCxnSpPr>
            <a:cxnSpLocks/>
          </p:cNvCxnSpPr>
          <p:nvPr/>
        </p:nvCxnSpPr>
        <p:spPr>
          <a:xfrm flipV="1">
            <a:off x="7401302" y="2670584"/>
            <a:ext cx="1712150" cy="2068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B7906346-00DD-4F5A-A1EE-F45466A2702E}"/>
              </a:ext>
            </a:extLst>
          </p:cNvPr>
          <p:cNvSpPr txBox="1"/>
          <p:nvPr/>
        </p:nvSpPr>
        <p:spPr>
          <a:xfrm>
            <a:off x="3645960" y="2977297"/>
            <a:ext cx="2234982" cy="1015663"/>
          </a:xfrm>
          <a:prstGeom prst="rect">
            <a:avLst/>
          </a:prstGeom>
          <a:noFill/>
        </p:spPr>
        <p:txBody>
          <a:bodyPr wrap="square" rtlCol="0">
            <a:spAutoFit/>
          </a:bodyPr>
          <a:lstStyle/>
          <a:p>
            <a:pPr algn="ctr"/>
            <a:r>
              <a:rPr lang="fr-FR" sz="2000" dirty="0"/>
              <a:t>2. </a:t>
            </a:r>
            <a:r>
              <a:rPr lang="fr-FR" sz="2000" b="1" dirty="0">
                <a:solidFill>
                  <a:srgbClr val="FF0000"/>
                </a:solidFill>
              </a:rPr>
              <a:t>Transcription inverse </a:t>
            </a:r>
            <a:r>
              <a:rPr lang="fr-FR" sz="2000" dirty="0"/>
              <a:t>: synthèse d’ADN viral</a:t>
            </a:r>
          </a:p>
        </p:txBody>
      </p:sp>
      <p:sp>
        <p:nvSpPr>
          <p:cNvPr id="67" name="ZoneTexte 66">
            <a:extLst>
              <a:ext uri="{FF2B5EF4-FFF2-40B4-BE49-F238E27FC236}">
                <a16:creationId xmlns:a16="http://schemas.microsoft.com/office/drawing/2014/main" id="{3CAB1B0B-A8B7-4C86-91A2-76BEF95E6F44}"/>
              </a:ext>
            </a:extLst>
          </p:cNvPr>
          <p:cNvSpPr txBox="1"/>
          <p:nvPr/>
        </p:nvSpPr>
        <p:spPr>
          <a:xfrm>
            <a:off x="7209917" y="2896384"/>
            <a:ext cx="2082631" cy="1631216"/>
          </a:xfrm>
          <a:prstGeom prst="rect">
            <a:avLst/>
          </a:prstGeom>
          <a:noFill/>
        </p:spPr>
        <p:txBody>
          <a:bodyPr wrap="square" rtlCol="0">
            <a:spAutoFit/>
          </a:bodyPr>
          <a:lstStyle/>
          <a:p>
            <a:pPr algn="ctr"/>
            <a:r>
              <a:rPr lang="fr-FR" sz="2000" dirty="0"/>
              <a:t>3. </a:t>
            </a:r>
            <a:r>
              <a:rPr lang="fr-FR" sz="2000" b="1" dirty="0">
                <a:solidFill>
                  <a:srgbClr val="FF0000"/>
                </a:solidFill>
              </a:rPr>
              <a:t>PCR</a:t>
            </a:r>
            <a:r>
              <a:rPr lang="fr-FR" sz="2000" dirty="0"/>
              <a:t> : amplification spécifique d’une partie du génome viral </a:t>
            </a:r>
          </a:p>
        </p:txBody>
      </p:sp>
      <p:pic>
        <p:nvPicPr>
          <p:cNvPr id="125" name="Image 124">
            <a:extLst>
              <a:ext uri="{FF2B5EF4-FFF2-40B4-BE49-F238E27FC236}">
                <a16:creationId xmlns:a16="http://schemas.microsoft.com/office/drawing/2014/main" id="{80C09FB9-5948-44D3-B4B5-FB27E1D5F202}"/>
              </a:ext>
            </a:extLst>
          </p:cNvPr>
          <p:cNvPicPr>
            <a:picLocks noChangeAspect="1"/>
          </p:cNvPicPr>
          <p:nvPr/>
        </p:nvPicPr>
        <p:blipFill>
          <a:blip r:embed="rId2"/>
          <a:stretch>
            <a:fillRect/>
          </a:stretch>
        </p:blipFill>
        <p:spPr>
          <a:xfrm rot="1969264">
            <a:off x="3212606" y="1718889"/>
            <a:ext cx="532472" cy="1903388"/>
          </a:xfrm>
          <a:prstGeom prst="rect">
            <a:avLst/>
          </a:prstGeom>
        </p:spPr>
      </p:pic>
      <p:pic>
        <p:nvPicPr>
          <p:cNvPr id="2" name="Image 1">
            <a:extLst>
              <a:ext uri="{FF2B5EF4-FFF2-40B4-BE49-F238E27FC236}">
                <a16:creationId xmlns:a16="http://schemas.microsoft.com/office/drawing/2014/main" id="{260482FB-91E9-433E-A8A2-E5F487AD6F68}"/>
              </a:ext>
            </a:extLst>
          </p:cNvPr>
          <p:cNvPicPr>
            <a:picLocks noChangeAspect="1"/>
          </p:cNvPicPr>
          <p:nvPr/>
        </p:nvPicPr>
        <p:blipFill>
          <a:blip r:embed="rId3"/>
          <a:stretch>
            <a:fillRect/>
          </a:stretch>
        </p:blipFill>
        <p:spPr>
          <a:xfrm rot="2050614">
            <a:off x="6399652" y="1516086"/>
            <a:ext cx="547762" cy="2520768"/>
          </a:xfrm>
          <a:prstGeom prst="rect">
            <a:avLst/>
          </a:prstGeom>
        </p:spPr>
      </p:pic>
      <p:pic>
        <p:nvPicPr>
          <p:cNvPr id="14" name="Image 13">
            <a:extLst>
              <a:ext uri="{FF2B5EF4-FFF2-40B4-BE49-F238E27FC236}">
                <a16:creationId xmlns:a16="http://schemas.microsoft.com/office/drawing/2014/main" id="{27446302-349D-4FCF-BBCD-AFB6B988886B}"/>
              </a:ext>
            </a:extLst>
          </p:cNvPr>
          <p:cNvPicPr>
            <a:picLocks noChangeAspect="1"/>
          </p:cNvPicPr>
          <p:nvPr/>
        </p:nvPicPr>
        <p:blipFill rotWithShape="1">
          <a:blip r:embed="rId3"/>
          <a:srcRect l="-1" t="21503" r="-1794" b="41669"/>
          <a:stretch/>
        </p:blipFill>
        <p:spPr>
          <a:xfrm rot="2050614">
            <a:off x="9386040" y="1940532"/>
            <a:ext cx="332535" cy="553641"/>
          </a:xfrm>
          <a:prstGeom prst="rect">
            <a:avLst/>
          </a:prstGeom>
        </p:spPr>
      </p:pic>
      <p:pic>
        <p:nvPicPr>
          <p:cNvPr id="15" name="Image 14">
            <a:extLst>
              <a:ext uri="{FF2B5EF4-FFF2-40B4-BE49-F238E27FC236}">
                <a16:creationId xmlns:a16="http://schemas.microsoft.com/office/drawing/2014/main" id="{9B916995-8000-4009-8AC9-9C80F1FE26CB}"/>
              </a:ext>
            </a:extLst>
          </p:cNvPr>
          <p:cNvPicPr>
            <a:picLocks noChangeAspect="1"/>
          </p:cNvPicPr>
          <p:nvPr/>
        </p:nvPicPr>
        <p:blipFill rotWithShape="1">
          <a:blip r:embed="rId3"/>
          <a:srcRect l="-1" t="21503" r="-1794" b="41669"/>
          <a:stretch/>
        </p:blipFill>
        <p:spPr>
          <a:xfrm rot="2050614">
            <a:off x="9472815" y="2448040"/>
            <a:ext cx="332535" cy="553641"/>
          </a:xfrm>
          <a:prstGeom prst="rect">
            <a:avLst/>
          </a:prstGeom>
        </p:spPr>
      </p:pic>
      <p:pic>
        <p:nvPicPr>
          <p:cNvPr id="16" name="Image 15">
            <a:extLst>
              <a:ext uri="{FF2B5EF4-FFF2-40B4-BE49-F238E27FC236}">
                <a16:creationId xmlns:a16="http://schemas.microsoft.com/office/drawing/2014/main" id="{2E52055A-D2CD-4454-A521-293F2C90DC02}"/>
              </a:ext>
            </a:extLst>
          </p:cNvPr>
          <p:cNvPicPr>
            <a:picLocks noChangeAspect="1"/>
          </p:cNvPicPr>
          <p:nvPr/>
        </p:nvPicPr>
        <p:blipFill rotWithShape="1">
          <a:blip r:embed="rId3"/>
          <a:srcRect l="-1" t="21503" r="-1794" b="41669"/>
          <a:stretch/>
        </p:blipFill>
        <p:spPr>
          <a:xfrm rot="2050614">
            <a:off x="9834773" y="2619097"/>
            <a:ext cx="332535" cy="553641"/>
          </a:xfrm>
          <a:prstGeom prst="rect">
            <a:avLst/>
          </a:prstGeom>
        </p:spPr>
      </p:pic>
      <p:pic>
        <p:nvPicPr>
          <p:cNvPr id="17" name="Image 16">
            <a:extLst>
              <a:ext uri="{FF2B5EF4-FFF2-40B4-BE49-F238E27FC236}">
                <a16:creationId xmlns:a16="http://schemas.microsoft.com/office/drawing/2014/main" id="{D604C1AE-1F9D-4567-9920-F70B1A821304}"/>
              </a:ext>
            </a:extLst>
          </p:cNvPr>
          <p:cNvPicPr>
            <a:picLocks noChangeAspect="1"/>
          </p:cNvPicPr>
          <p:nvPr/>
        </p:nvPicPr>
        <p:blipFill rotWithShape="1">
          <a:blip r:embed="rId3"/>
          <a:srcRect l="-1" t="21503" r="-1794" b="41669"/>
          <a:stretch/>
        </p:blipFill>
        <p:spPr>
          <a:xfrm rot="2050614">
            <a:off x="10051405" y="2937582"/>
            <a:ext cx="332535" cy="553641"/>
          </a:xfrm>
          <a:prstGeom prst="rect">
            <a:avLst/>
          </a:prstGeom>
        </p:spPr>
      </p:pic>
      <p:pic>
        <p:nvPicPr>
          <p:cNvPr id="18" name="Image 17">
            <a:extLst>
              <a:ext uri="{FF2B5EF4-FFF2-40B4-BE49-F238E27FC236}">
                <a16:creationId xmlns:a16="http://schemas.microsoft.com/office/drawing/2014/main" id="{C8A172E0-7C14-433C-95B4-62B827E1D8B8}"/>
              </a:ext>
            </a:extLst>
          </p:cNvPr>
          <p:cNvPicPr>
            <a:picLocks noChangeAspect="1"/>
          </p:cNvPicPr>
          <p:nvPr/>
        </p:nvPicPr>
        <p:blipFill rotWithShape="1">
          <a:blip r:embed="rId3"/>
          <a:srcRect l="-1" t="21503" r="-1794" b="41669"/>
          <a:stretch/>
        </p:blipFill>
        <p:spPr>
          <a:xfrm rot="2050614">
            <a:off x="11414198" y="2976964"/>
            <a:ext cx="332535" cy="553641"/>
          </a:xfrm>
          <a:prstGeom prst="rect">
            <a:avLst/>
          </a:prstGeom>
        </p:spPr>
      </p:pic>
      <p:pic>
        <p:nvPicPr>
          <p:cNvPr id="19" name="Image 18">
            <a:extLst>
              <a:ext uri="{FF2B5EF4-FFF2-40B4-BE49-F238E27FC236}">
                <a16:creationId xmlns:a16="http://schemas.microsoft.com/office/drawing/2014/main" id="{309E1015-4883-4BB6-9A5B-B820B72F0FC2}"/>
              </a:ext>
            </a:extLst>
          </p:cNvPr>
          <p:cNvPicPr>
            <a:picLocks noChangeAspect="1"/>
          </p:cNvPicPr>
          <p:nvPr/>
        </p:nvPicPr>
        <p:blipFill rotWithShape="1">
          <a:blip r:embed="rId3"/>
          <a:srcRect l="-1" t="21503" r="-1794" b="41669"/>
          <a:stretch/>
        </p:blipFill>
        <p:spPr>
          <a:xfrm rot="2050614">
            <a:off x="10428423" y="2430444"/>
            <a:ext cx="332535" cy="553641"/>
          </a:xfrm>
          <a:prstGeom prst="rect">
            <a:avLst/>
          </a:prstGeom>
        </p:spPr>
      </p:pic>
      <p:pic>
        <p:nvPicPr>
          <p:cNvPr id="20" name="Image 19">
            <a:extLst>
              <a:ext uri="{FF2B5EF4-FFF2-40B4-BE49-F238E27FC236}">
                <a16:creationId xmlns:a16="http://schemas.microsoft.com/office/drawing/2014/main" id="{7545895D-8725-4A3D-B8C3-F95B687A4004}"/>
              </a:ext>
            </a:extLst>
          </p:cNvPr>
          <p:cNvPicPr>
            <a:picLocks noChangeAspect="1"/>
          </p:cNvPicPr>
          <p:nvPr/>
        </p:nvPicPr>
        <p:blipFill rotWithShape="1">
          <a:blip r:embed="rId3"/>
          <a:srcRect l="-1" t="21503" r="-1794" b="41669"/>
          <a:stretch/>
        </p:blipFill>
        <p:spPr>
          <a:xfrm rot="2050614">
            <a:off x="10771921" y="2533766"/>
            <a:ext cx="332535" cy="553641"/>
          </a:xfrm>
          <a:prstGeom prst="rect">
            <a:avLst/>
          </a:prstGeom>
        </p:spPr>
      </p:pic>
      <p:pic>
        <p:nvPicPr>
          <p:cNvPr id="21" name="Image 20">
            <a:extLst>
              <a:ext uri="{FF2B5EF4-FFF2-40B4-BE49-F238E27FC236}">
                <a16:creationId xmlns:a16="http://schemas.microsoft.com/office/drawing/2014/main" id="{8B34556A-2601-4FCC-89C9-292D9B0874B9}"/>
              </a:ext>
            </a:extLst>
          </p:cNvPr>
          <p:cNvPicPr>
            <a:picLocks noChangeAspect="1"/>
          </p:cNvPicPr>
          <p:nvPr/>
        </p:nvPicPr>
        <p:blipFill rotWithShape="1">
          <a:blip r:embed="rId3"/>
          <a:srcRect l="-1" t="21503" r="-1794" b="41669"/>
          <a:stretch/>
        </p:blipFill>
        <p:spPr>
          <a:xfrm rot="2050614">
            <a:off x="10391626" y="3082443"/>
            <a:ext cx="332535" cy="553641"/>
          </a:xfrm>
          <a:prstGeom prst="rect">
            <a:avLst/>
          </a:prstGeom>
        </p:spPr>
      </p:pic>
      <p:pic>
        <p:nvPicPr>
          <p:cNvPr id="22" name="Image 21">
            <a:extLst>
              <a:ext uri="{FF2B5EF4-FFF2-40B4-BE49-F238E27FC236}">
                <a16:creationId xmlns:a16="http://schemas.microsoft.com/office/drawing/2014/main" id="{7874E20B-A11F-400D-88F1-D18C53A5E1C9}"/>
              </a:ext>
            </a:extLst>
          </p:cNvPr>
          <p:cNvPicPr>
            <a:picLocks noChangeAspect="1"/>
          </p:cNvPicPr>
          <p:nvPr/>
        </p:nvPicPr>
        <p:blipFill rotWithShape="1">
          <a:blip r:embed="rId3"/>
          <a:srcRect l="-1" t="21503" r="-1794" b="41669"/>
          <a:stretch/>
        </p:blipFill>
        <p:spPr>
          <a:xfrm rot="2050614">
            <a:off x="9765699" y="1396440"/>
            <a:ext cx="332535" cy="553641"/>
          </a:xfrm>
          <a:prstGeom prst="rect">
            <a:avLst/>
          </a:prstGeom>
        </p:spPr>
      </p:pic>
      <p:pic>
        <p:nvPicPr>
          <p:cNvPr id="27" name="Image 26">
            <a:extLst>
              <a:ext uri="{FF2B5EF4-FFF2-40B4-BE49-F238E27FC236}">
                <a16:creationId xmlns:a16="http://schemas.microsoft.com/office/drawing/2014/main" id="{B41A87B0-E3A9-4EFC-B660-380E7374B17B}"/>
              </a:ext>
            </a:extLst>
          </p:cNvPr>
          <p:cNvPicPr>
            <a:picLocks noChangeAspect="1"/>
          </p:cNvPicPr>
          <p:nvPr/>
        </p:nvPicPr>
        <p:blipFill rotWithShape="1">
          <a:blip r:embed="rId3"/>
          <a:srcRect l="-1" t="21503" r="-1794" b="41669"/>
          <a:stretch/>
        </p:blipFill>
        <p:spPr>
          <a:xfrm rot="2050614">
            <a:off x="9853579" y="1930868"/>
            <a:ext cx="332535" cy="553641"/>
          </a:xfrm>
          <a:prstGeom prst="rect">
            <a:avLst/>
          </a:prstGeom>
        </p:spPr>
      </p:pic>
      <p:pic>
        <p:nvPicPr>
          <p:cNvPr id="28" name="Image 27">
            <a:extLst>
              <a:ext uri="{FF2B5EF4-FFF2-40B4-BE49-F238E27FC236}">
                <a16:creationId xmlns:a16="http://schemas.microsoft.com/office/drawing/2014/main" id="{E6D0FB8E-D229-49BB-A310-E71257008E10}"/>
              </a:ext>
            </a:extLst>
          </p:cNvPr>
          <p:cNvPicPr>
            <a:picLocks noChangeAspect="1"/>
          </p:cNvPicPr>
          <p:nvPr/>
        </p:nvPicPr>
        <p:blipFill rotWithShape="1">
          <a:blip r:embed="rId3"/>
          <a:srcRect l="-1" t="21503" r="-1794" b="41669"/>
          <a:stretch/>
        </p:blipFill>
        <p:spPr>
          <a:xfrm rot="2050614">
            <a:off x="10205695" y="1423085"/>
            <a:ext cx="332535" cy="553641"/>
          </a:xfrm>
          <a:prstGeom prst="rect">
            <a:avLst/>
          </a:prstGeom>
        </p:spPr>
      </p:pic>
      <p:pic>
        <p:nvPicPr>
          <p:cNvPr id="29" name="Image 28">
            <a:extLst>
              <a:ext uri="{FF2B5EF4-FFF2-40B4-BE49-F238E27FC236}">
                <a16:creationId xmlns:a16="http://schemas.microsoft.com/office/drawing/2014/main" id="{19FE42A4-E21B-4141-A5C4-69A19141C8B5}"/>
              </a:ext>
            </a:extLst>
          </p:cNvPr>
          <p:cNvPicPr>
            <a:picLocks noChangeAspect="1"/>
          </p:cNvPicPr>
          <p:nvPr/>
        </p:nvPicPr>
        <p:blipFill rotWithShape="1">
          <a:blip r:embed="rId3"/>
          <a:srcRect l="-1" t="21503" r="-1794" b="41669"/>
          <a:stretch/>
        </p:blipFill>
        <p:spPr>
          <a:xfrm rot="2050614">
            <a:off x="10211682" y="2082286"/>
            <a:ext cx="332535" cy="553641"/>
          </a:xfrm>
          <a:prstGeom prst="rect">
            <a:avLst/>
          </a:prstGeom>
        </p:spPr>
      </p:pic>
      <p:pic>
        <p:nvPicPr>
          <p:cNvPr id="30" name="Image 29">
            <a:extLst>
              <a:ext uri="{FF2B5EF4-FFF2-40B4-BE49-F238E27FC236}">
                <a16:creationId xmlns:a16="http://schemas.microsoft.com/office/drawing/2014/main" id="{5216280B-32E5-4C28-9BD1-C121FBD0B255}"/>
              </a:ext>
            </a:extLst>
          </p:cNvPr>
          <p:cNvPicPr>
            <a:picLocks noChangeAspect="1"/>
          </p:cNvPicPr>
          <p:nvPr/>
        </p:nvPicPr>
        <p:blipFill rotWithShape="1">
          <a:blip r:embed="rId3"/>
          <a:srcRect l="-1" t="21503" r="-1794" b="41669"/>
          <a:stretch/>
        </p:blipFill>
        <p:spPr>
          <a:xfrm rot="2050614">
            <a:off x="10566805" y="1579749"/>
            <a:ext cx="332535" cy="553641"/>
          </a:xfrm>
          <a:prstGeom prst="rect">
            <a:avLst/>
          </a:prstGeom>
        </p:spPr>
      </p:pic>
      <p:pic>
        <p:nvPicPr>
          <p:cNvPr id="31" name="Image 30">
            <a:extLst>
              <a:ext uri="{FF2B5EF4-FFF2-40B4-BE49-F238E27FC236}">
                <a16:creationId xmlns:a16="http://schemas.microsoft.com/office/drawing/2014/main" id="{F8CC43AD-738F-48E7-8E82-05A46415A7B5}"/>
              </a:ext>
            </a:extLst>
          </p:cNvPr>
          <p:cNvPicPr>
            <a:picLocks noChangeAspect="1"/>
          </p:cNvPicPr>
          <p:nvPr/>
        </p:nvPicPr>
        <p:blipFill rotWithShape="1">
          <a:blip r:embed="rId3"/>
          <a:srcRect l="-1" t="21503" r="-1794" b="41669"/>
          <a:stretch/>
        </p:blipFill>
        <p:spPr>
          <a:xfrm rot="2050614">
            <a:off x="10809425" y="1888933"/>
            <a:ext cx="332535" cy="553641"/>
          </a:xfrm>
          <a:prstGeom prst="rect">
            <a:avLst/>
          </a:prstGeom>
        </p:spPr>
      </p:pic>
      <p:pic>
        <p:nvPicPr>
          <p:cNvPr id="32" name="Image 31">
            <a:extLst>
              <a:ext uri="{FF2B5EF4-FFF2-40B4-BE49-F238E27FC236}">
                <a16:creationId xmlns:a16="http://schemas.microsoft.com/office/drawing/2014/main" id="{2295E401-52F8-4721-BC5E-EBDA9F905A3B}"/>
              </a:ext>
            </a:extLst>
          </p:cNvPr>
          <p:cNvPicPr>
            <a:picLocks noChangeAspect="1"/>
          </p:cNvPicPr>
          <p:nvPr/>
        </p:nvPicPr>
        <p:blipFill rotWithShape="1">
          <a:blip r:embed="rId3"/>
          <a:srcRect l="-1" t="21503" r="-1794" b="41669"/>
          <a:stretch/>
        </p:blipFill>
        <p:spPr>
          <a:xfrm rot="2050614">
            <a:off x="11152923" y="2007466"/>
            <a:ext cx="332535" cy="553641"/>
          </a:xfrm>
          <a:prstGeom prst="rect">
            <a:avLst/>
          </a:prstGeom>
        </p:spPr>
      </p:pic>
      <p:pic>
        <p:nvPicPr>
          <p:cNvPr id="33" name="Image 32">
            <a:extLst>
              <a:ext uri="{FF2B5EF4-FFF2-40B4-BE49-F238E27FC236}">
                <a16:creationId xmlns:a16="http://schemas.microsoft.com/office/drawing/2014/main" id="{0ED934FC-244C-4DC1-86EE-BDA624C6AA7B}"/>
              </a:ext>
            </a:extLst>
          </p:cNvPr>
          <p:cNvPicPr>
            <a:picLocks noChangeAspect="1"/>
          </p:cNvPicPr>
          <p:nvPr/>
        </p:nvPicPr>
        <p:blipFill rotWithShape="1">
          <a:blip r:embed="rId3"/>
          <a:srcRect l="-1" t="21503" r="-1794" b="41669"/>
          <a:stretch/>
        </p:blipFill>
        <p:spPr>
          <a:xfrm rot="2050614">
            <a:off x="11265298" y="2482445"/>
            <a:ext cx="332535" cy="553641"/>
          </a:xfrm>
          <a:prstGeom prst="rect">
            <a:avLst/>
          </a:prstGeom>
        </p:spPr>
      </p:pic>
      <p:sp>
        <p:nvSpPr>
          <p:cNvPr id="40" name="ZoneTexte 39">
            <a:extLst>
              <a:ext uri="{FF2B5EF4-FFF2-40B4-BE49-F238E27FC236}">
                <a16:creationId xmlns:a16="http://schemas.microsoft.com/office/drawing/2014/main" id="{9051C308-8723-4F3F-884E-78DBB76F948A}"/>
              </a:ext>
            </a:extLst>
          </p:cNvPr>
          <p:cNvSpPr txBox="1"/>
          <p:nvPr/>
        </p:nvSpPr>
        <p:spPr>
          <a:xfrm>
            <a:off x="343256" y="3186578"/>
            <a:ext cx="2234982" cy="707886"/>
          </a:xfrm>
          <a:prstGeom prst="rect">
            <a:avLst/>
          </a:prstGeom>
          <a:noFill/>
        </p:spPr>
        <p:txBody>
          <a:bodyPr wrap="square" rtlCol="0">
            <a:spAutoFit/>
          </a:bodyPr>
          <a:lstStyle/>
          <a:p>
            <a:pPr algn="ctr"/>
            <a:r>
              <a:rPr lang="fr-FR" sz="2000" dirty="0"/>
              <a:t>1. </a:t>
            </a:r>
            <a:r>
              <a:rPr lang="fr-FR" sz="2000" b="1" dirty="0">
                <a:solidFill>
                  <a:srgbClr val="FF0000"/>
                </a:solidFill>
              </a:rPr>
              <a:t>Extraction</a:t>
            </a:r>
            <a:r>
              <a:rPr lang="fr-FR" sz="2000" dirty="0"/>
              <a:t> de l’ARN viral</a:t>
            </a:r>
          </a:p>
        </p:txBody>
      </p:sp>
      <p:cxnSp>
        <p:nvCxnSpPr>
          <p:cNvPr id="41" name="Connecteur droit avec flèche 40">
            <a:extLst>
              <a:ext uri="{FF2B5EF4-FFF2-40B4-BE49-F238E27FC236}">
                <a16:creationId xmlns:a16="http://schemas.microsoft.com/office/drawing/2014/main" id="{E98450F1-0EA1-4400-9B5E-64C608D995EA}"/>
              </a:ext>
            </a:extLst>
          </p:cNvPr>
          <p:cNvCxnSpPr>
            <a:cxnSpLocks/>
          </p:cNvCxnSpPr>
          <p:nvPr/>
        </p:nvCxnSpPr>
        <p:spPr>
          <a:xfrm flipV="1">
            <a:off x="1582373" y="2667191"/>
            <a:ext cx="1371643" cy="1373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43" name="Image 42">
            <a:extLst>
              <a:ext uri="{FF2B5EF4-FFF2-40B4-BE49-F238E27FC236}">
                <a16:creationId xmlns:a16="http://schemas.microsoft.com/office/drawing/2014/main" id="{2D98F19C-12B2-4A7F-B252-7F9819C3F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97" y="2053710"/>
            <a:ext cx="1164199" cy="1105989"/>
          </a:xfrm>
          <a:prstGeom prst="ellipse">
            <a:avLst/>
          </a:prstGeom>
          <a:ln>
            <a:noFill/>
          </a:ln>
          <a:effectLst>
            <a:softEdge rad="0"/>
          </a:effectLst>
        </p:spPr>
      </p:pic>
      <p:sp>
        <p:nvSpPr>
          <p:cNvPr id="44" name="ZoneTexte 43">
            <a:extLst>
              <a:ext uri="{FF2B5EF4-FFF2-40B4-BE49-F238E27FC236}">
                <a16:creationId xmlns:a16="http://schemas.microsoft.com/office/drawing/2014/main" id="{B95C8844-2ABD-4E25-84C3-09188AD82409}"/>
              </a:ext>
            </a:extLst>
          </p:cNvPr>
          <p:cNvSpPr txBox="1"/>
          <p:nvPr/>
        </p:nvSpPr>
        <p:spPr>
          <a:xfrm>
            <a:off x="33383" y="1281569"/>
            <a:ext cx="1440160" cy="461665"/>
          </a:xfrm>
          <a:prstGeom prst="rect">
            <a:avLst/>
          </a:prstGeom>
          <a:noFill/>
        </p:spPr>
        <p:txBody>
          <a:bodyPr wrap="square" rtlCol="0">
            <a:spAutoFit/>
          </a:bodyPr>
          <a:lstStyle/>
          <a:p>
            <a:pPr algn="ctr"/>
            <a:r>
              <a:rPr lang="fr-FR" sz="2400" dirty="0"/>
              <a:t>Virus</a:t>
            </a:r>
          </a:p>
        </p:txBody>
      </p:sp>
      <p:grpSp>
        <p:nvGrpSpPr>
          <p:cNvPr id="45" name="Groupe 44">
            <a:extLst>
              <a:ext uri="{FF2B5EF4-FFF2-40B4-BE49-F238E27FC236}">
                <a16:creationId xmlns:a16="http://schemas.microsoft.com/office/drawing/2014/main" id="{8D9D7957-D4B9-4E7F-93C2-64DDF276AA6E}"/>
              </a:ext>
            </a:extLst>
          </p:cNvPr>
          <p:cNvGrpSpPr/>
          <p:nvPr/>
        </p:nvGrpSpPr>
        <p:grpSpPr>
          <a:xfrm>
            <a:off x="6970773" y="4851958"/>
            <a:ext cx="5156491" cy="2442462"/>
            <a:chOff x="1043610" y="1990581"/>
            <a:chExt cx="8071201" cy="5695047"/>
          </a:xfrm>
        </p:grpSpPr>
        <p:cxnSp>
          <p:nvCxnSpPr>
            <p:cNvPr id="46" name="Connecteur droit avec flèche 45">
              <a:extLst>
                <a:ext uri="{FF2B5EF4-FFF2-40B4-BE49-F238E27FC236}">
                  <a16:creationId xmlns:a16="http://schemas.microsoft.com/office/drawing/2014/main" id="{42FAEE64-81D2-4080-95CF-A5CCA0C8594D}"/>
                </a:ext>
              </a:extLst>
            </p:cNvPr>
            <p:cNvCxnSpPr/>
            <p:nvPr/>
          </p:nvCxnSpPr>
          <p:spPr>
            <a:xfrm flipV="1">
              <a:off x="2267744" y="1990581"/>
              <a:ext cx="0" cy="3672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720D590B-EB08-4737-BD1E-87BD64C8510E}"/>
                </a:ext>
              </a:extLst>
            </p:cNvPr>
            <p:cNvCxnSpPr/>
            <p:nvPr/>
          </p:nvCxnSpPr>
          <p:spPr>
            <a:xfrm>
              <a:off x="2267744" y="5662989"/>
              <a:ext cx="56166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2E06166D-0A36-42CB-9FCB-D1DEE625E856}"/>
                </a:ext>
              </a:extLst>
            </p:cNvPr>
            <p:cNvCxnSpPr/>
            <p:nvPr/>
          </p:nvCxnSpPr>
          <p:spPr>
            <a:xfrm>
              <a:off x="2276797" y="5312002"/>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Forme libre 13">
              <a:extLst>
                <a:ext uri="{FF2B5EF4-FFF2-40B4-BE49-F238E27FC236}">
                  <a16:creationId xmlns:a16="http://schemas.microsoft.com/office/drawing/2014/main" id="{6F824DC2-9E87-4780-AEE4-F7EA585ADDE9}"/>
                </a:ext>
              </a:extLst>
            </p:cNvPr>
            <p:cNvSpPr/>
            <p:nvPr/>
          </p:nvSpPr>
          <p:spPr>
            <a:xfrm>
              <a:off x="3491880" y="2116406"/>
              <a:ext cx="3261815" cy="3193576"/>
            </a:xfrm>
            <a:custGeom>
              <a:avLst/>
              <a:gdLst>
                <a:gd name="connsiteX0" fmla="*/ 0 w 3261815"/>
                <a:gd name="connsiteY0" fmla="*/ 3193576 h 3193576"/>
                <a:gd name="connsiteX1" fmla="*/ 1078173 w 3261815"/>
                <a:gd name="connsiteY1" fmla="*/ 2715905 h 3193576"/>
                <a:gd name="connsiteX2" fmla="*/ 1746914 w 3261815"/>
                <a:gd name="connsiteY2" fmla="*/ 573206 h 3193576"/>
                <a:gd name="connsiteX3" fmla="*/ 3261815 w 3261815"/>
                <a:gd name="connsiteY3" fmla="*/ 0 h 3193576"/>
              </a:gdLst>
              <a:ahLst/>
              <a:cxnLst>
                <a:cxn ang="0">
                  <a:pos x="connsiteX0" y="connsiteY0"/>
                </a:cxn>
                <a:cxn ang="0">
                  <a:pos x="connsiteX1" y="connsiteY1"/>
                </a:cxn>
                <a:cxn ang="0">
                  <a:pos x="connsiteX2" y="connsiteY2"/>
                </a:cxn>
                <a:cxn ang="0">
                  <a:pos x="connsiteX3" y="connsiteY3"/>
                </a:cxn>
              </a:cxnLst>
              <a:rect l="l" t="t" r="r" b="b"/>
              <a:pathLst>
                <a:path w="3261815" h="3193576">
                  <a:moveTo>
                    <a:pt x="0" y="3193576"/>
                  </a:moveTo>
                  <a:cubicBezTo>
                    <a:pt x="393510" y="3173104"/>
                    <a:pt x="787021" y="3152633"/>
                    <a:pt x="1078173" y="2715905"/>
                  </a:cubicBezTo>
                  <a:cubicBezTo>
                    <a:pt x="1369325" y="2279177"/>
                    <a:pt x="1382974" y="1025857"/>
                    <a:pt x="1746914" y="573206"/>
                  </a:cubicBezTo>
                  <a:cubicBezTo>
                    <a:pt x="2110854" y="120555"/>
                    <a:pt x="2686334" y="60277"/>
                    <a:pt x="3261815"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50" name="Connecteur droit 49">
              <a:extLst>
                <a:ext uri="{FF2B5EF4-FFF2-40B4-BE49-F238E27FC236}">
                  <a16:creationId xmlns:a16="http://schemas.microsoft.com/office/drawing/2014/main" id="{79BD4142-EA47-408C-8519-9DB957181DEE}"/>
                </a:ext>
              </a:extLst>
            </p:cNvPr>
            <p:cNvCxnSpPr/>
            <p:nvPr/>
          </p:nvCxnSpPr>
          <p:spPr>
            <a:xfrm>
              <a:off x="2267744" y="5086925"/>
              <a:ext cx="561662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BB0A7898-B2E9-41D9-BE5C-8A896A1BC234}"/>
                </a:ext>
              </a:extLst>
            </p:cNvPr>
            <p:cNvSpPr txBox="1"/>
            <p:nvPr/>
          </p:nvSpPr>
          <p:spPr>
            <a:xfrm>
              <a:off x="7782664" y="5352229"/>
              <a:ext cx="1332147" cy="2333399"/>
            </a:xfrm>
            <a:prstGeom prst="rect">
              <a:avLst/>
            </a:prstGeom>
            <a:noFill/>
          </p:spPr>
          <p:txBody>
            <a:bodyPr wrap="square" rtlCol="0">
              <a:spAutoFit/>
            </a:bodyPr>
            <a:lstStyle/>
            <a:p>
              <a:pPr algn="ctr"/>
              <a:r>
                <a:rPr lang="fr-FR" sz="1100" b="1" dirty="0"/>
                <a:t>Nombre de cycles</a:t>
              </a:r>
            </a:p>
          </p:txBody>
        </p:sp>
        <p:sp>
          <p:nvSpPr>
            <p:cNvPr id="52" name="ZoneTexte 51">
              <a:extLst>
                <a:ext uri="{FF2B5EF4-FFF2-40B4-BE49-F238E27FC236}">
                  <a16:creationId xmlns:a16="http://schemas.microsoft.com/office/drawing/2014/main" id="{FB17BE6C-C883-41D0-BDEB-82A507368057}"/>
                </a:ext>
              </a:extLst>
            </p:cNvPr>
            <p:cNvSpPr txBox="1"/>
            <p:nvPr/>
          </p:nvSpPr>
          <p:spPr>
            <a:xfrm rot="16200000">
              <a:off x="480934" y="3137819"/>
              <a:ext cx="2709525" cy="433573"/>
            </a:xfrm>
            <a:prstGeom prst="rect">
              <a:avLst/>
            </a:prstGeom>
            <a:noFill/>
          </p:spPr>
          <p:txBody>
            <a:bodyPr wrap="square" rtlCol="0">
              <a:spAutoFit/>
            </a:bodyPr>
            <a:lstStyle/>
            <a:p>
              <a:pPr algn="ctr"/>
              <a:r>
                <a:rPr lang="fr-FR" sz="1200" b="1" dirty="0">
                  <a:sym typeface="Symbol"/>
                </a:rPr>
                <a:t>Fluorescence</a:t>
              </a:r>
              <a:endParaRPr lang="fr-FR" sz="1200" b="1" dirty="0"/>
            </a:p>
          </p:txBody>
        </p:sp>
        <p:sp>
          <p:nvSpPr>
            <p:cNvPr id="53" name="ZoneTexte 52">
              <a:extLst>
                <a:ext uri="{FF2B5EF4-FFF2-40B4-BE49-F238E27FC236}">
                  <a16:creationId xmlns:a16="http://schemas.microsoft.com/office/drawing/2014/main" id="{2BF25B4B-4E82-41F0-953D-0E99C3855D54}"/>
                </a:ext>
              </a:extLst>
            </p:cNvPr>
            <p:cNvSpPr txBox="1"/>
            <p:nvPr/>
          </p:nvSpPr>
          <p:spPr>
            <a:xfrm>
              <a:off x="1043610" y="4709370"/>
              <a:ext cx="792086" cy="645874"/>
            </a:xfrm>
            <a:prstGeom prst="rect">
              <a:avLst/>
            </a:prstGeom>
            <a:noFill/>
          </p:spPr>
          <p:txBody>
            <a:bodyPr wrap="square" rtlCol="0">
              <a:spAutoFit/>
            </a:bodyPr>
            <a:lstStyle/>
            <a:p>
              <a:pPr algn="ctr"/>
              <a:r>
                <a:rPr lang="fr-FR" sz="1200" dirty="0"/>
                <a:t>Seuil</a:t>
              </a:r>
            </a:p>
          </p:txBody>
        </p:sp>
        <p:cxnSp>
          <p:nvCxnSpPr>
            <p:cNvPr id="54" name="Connecteur droit avec flèche 53">
              <a:extLst>
                <a:ext uri="{FF2B5EF4-FFF2-40B4-BE49-F238E27FC236}">
                  <a16:creationId xmlns:a16="http://schemas.microsoft.com/office/drawing/2014/main" id="{7E6F23C3-03A9-4797-B5E0-4BF659BF72A7}"/>
                </a:ext>
              </a:extLst>
            </p:cNvPr>
            <p:cNvCxnSpPr/>
            <p:nvPr/>
          </p:nvCxnSpPr>
          <p:spPr>
            <a:xfrm>
              <a:off x="1835696" y="5086925"/>
              <a:ext cx="36004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4C44B8CB-8CCE-4E15-A7F3-B686F5BFD372}"/>
                </a:ext>
              </a:extLst>
            </p:cNvPr>
            <p:cNvSpPr txBox="1"/>
            <p:nvPr/>
          </p:nvSpPr>
          <p:spPr>
            <a:xfrm>
              <a:off x="2996920" y="5838124"/>
              <a:ext cx="557873" cy="1071068"/>
            </a:xfrm>
            <a:prstGeom prst="rect">
              <a:avLst/>
            </a:prstGeom>
            <a:noFill/>
          </p:spPr>
          <p:txBody>
            <a:bodyPr wrap="square" rtlCol="0">
              <a:spAutoFit/>
            </a:bodyPr>
            <a:lstStyle/>
            <a:p>
              <a:pPr algn="ctr"/>
              <a:r>
                <a:rPr lang="fr-FR" sz="1050" dirty="0"/>
                <a:t>10</a:t>
              </a:r>
            </a:p>
          </p:txBody>
        </p:sp>
        <p:sp>
          <p:nvSpPr>
            <p:cNvPr id="56" name="ZoneTexte 55">
              <a:extLst>
                <a:ext uri="{FF2B5EF4-FFF2-40B4-BE49-F238E27FC236}">
                  <a16:creationId xmlns:a16="http://schemas.microsoft.com/office/drawing/2014/main" id="{D71C7298-6D00-4DB3-8CA0-BC8E8DDA0975}"/>
                </a:ext>
              </a:extLst>
            </p:cNvPr>
            <p:cNvSpPr txBox="1"/>
            <p:nvPr/>
          </p:nvSpPr>
          <p:spPr>
            <a:xfrm>
              <a:off x="3933023" y="5861597"/>
              <a:ext cx="557873" cy="1071068"/>
            </a:xfrm>
            <a:prstGeom prst="rect">
              <a:avLst/>
            </a:prstGeom>
            <a:noFill/>
          </p:spPr>
          <p:txBody>
            <a:bodyPr wrap="square" rtlCol="0">
              <a:spAutoFit/>
            </a:bodyPr>
            <a:lstStyle/>
            <a:p>
              <a:pPr algn="ctr"/>
              <a:r>
                <a:rPr lang="fr-FR" sz="1050" dirty="0"/>
                <a:t>20</a:t>
              </a:r>
            </a:p>
          </p:txBody>
        </p:sp>
        <p:sp>
          <p:nvSpPr>
            <p:cNvPr id="57" name="ZoneTexte 56">
              <a:extLst>
                <a:ext uri="{FF2B5EF4-FFF2-40B4-BE49-F238E27FC236}">
                  <a16:creationId xmlns:a16="http://schemas.microsoft.com/office/drawing/2014/main" id="{33CC1E79-A019-4065-BA8F-9EFFD5801DA1}"/>
                </a:ext>
              </a:extLst>
            </p:cNvPr>
            <p:cNvSpPr txBox="1"/>
            <p:nvPr/>
          </p:nvSpPr>
          <p:spPr>
            <a:xfrm>
              <a:off x="4937108" y="5865365"/>
              <a:ext cx="557873" cy="1071068"/>
            </a:xfrm>
            <a:prstGeom prst="rect">
              <a:avLst/>
            </a:prstGeom>
            <a:noFill/>
          </p:spPr>
          <p:txBody>
            <a:bodyPr wrap="square" rtlCol="0">
              <a:spAutoFit/>
            </a:bodyPr>
            <a:lstStyle/>
            <a:p>
              <a:pPr algn="ctr"/>
              <a:r>
                <a:rPr lang="fr-FR" sz="1050" dirty="0"/>
                <a:t>30</a:t>
              </a:r>
            </a:p>
          </p:txBody>
        </p:sp>
        <p:sp>
          <p:nvSpPr>
            <p:cNvPr id="58" name="ZoneTexte 57">
              <a:extLst>
                <a:ext uri="{FF2B5EF4-FFF2-40B4-BE49-F238E27FC236}">
                  <a16:creationId xmlns:a16="http://schemas.microsoft.com/office/drawing/2014/main" id="{991F2B27-8EB3-441E-8273-24D5857F7A46}"/>
                </a:ext>
              </a:extLst>
            </p:cNvPr>
            <p:cNvSpPr txBox="1"/>
            <p:nvPr/>
          </p:nvSpPr>
          <p:spPr>
            <a:xfrm>
              <a:off x="6093263" y="5847455"/>
              <a:ext cx="557873" cy="1071068"/>
            </a:xfrm>
            <a:prstGeom prst="rect">
              <a:avLst/>
            </a:prstGeom>
            <a:noFill/>
          </p:spPr>
          <p:txBody>
            <a:bodyPr wrap="square" rtlCol="0">
              <a:spAutoFit/>
            </a:bodyPr>
            <a:lstStyle/>
            <a:p>
              <a:pPr algn="ctr"/>
              <a:r>
                <a:rPr lang="fr-FR" sz="1050" dirty="0"/>
                <a:t>40</a:t>
              </a:r>
            </a:p>
          </p:txBody>
        </p:sp>
        <p:cxnSp>
          <p:nvCxnSpPr>
            <p:cNvPr id="59" name="Connecteur droit 58">
              <a:extLst>
                <a:ext uri="{FF2B5EF4-FFF2-40B4-BE49-F238E27FC236}">
                  <a16:creationId xmlns:a16="http://schemas.microsoft.com/office/drawing/2014/main" id="{6A577AE4-451F-4D62-A568-75326F54F8D0}"/>
                </a:ext>
              </a:extLst>
            </p:cNvPr>
            <p:cNvCxnSpPr/>
            <p:nvPr/>
          </p:nvCxnSpPr>
          <p:spPr>
            <a:xfrm>
              <a:off x="3275856" y="5677955"/>
              <a:ext cx="0" cy="160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35698D45-7791-4B75-A370-6723076BB1ED}"/>
                </a:ext>
              </a:extLst>
            </p:cNvPr>
            <p:cNvCxnSpPr/>
            <p:nvPr/>
          </p:nvCxnSpPr>
          <p:spPr>
            <a:xfrm>
              <a:off x="4211960" y="5691550"/>
              <a:ext cx="0" cy="160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88496CFA-70F7-4FDB-A746-F6A05031FA0B}"/>
                </a:ext>
              </a:extLst>
            </p:cNvPr>
            <p:cNvCxnSpPr/>
            <p:nvPr/>
          </p:nvCxnSpPr>
          <p:spPr>
            <a:xfrm>
              <a:off x="5216045" y="5677902"/>
              <a:ext cx="0" cy="160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77DD865F-88D9-4F02-93DB-F38B9E1CB9C0}"/>
                </a:ext>
              </a:extLst>
            </p:cNvPr>
            <p:cNvCxnSpPr/>
            <p:nvPr/>
          </p:nvCxnSpPr>
          <p:spPr>
            <a:xfrm>
              <a:off x="6372200" y="5677955"/>
              <a:ext cx="0" cy="16016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0" name="ZoneTexte 69">
            <a:extLst>
              <a:ext uri="{FF2B5EF4-FFF2-40B4-BE49-F238E27FC236}">
                <a16:creationId xmlns:a16="http://schemas.microsoft.com/office/drawing/2014/main" id="{9684DBEA-E4F1-4AB9-BC01-5A1FA1B7CC0E}"/>
              </a:ext>
            </a:extLst>
          </p:cNvPr>
          <p:cNvSpPr txBox="1"/>
          <p:nvPr/>
        </p:nvSpPr>
        <p:spPr>
          <a:xfrm>
            <a:off x="210441" y="4495047"/>
            <a:ext cx="6378104" cy="2246769"/>
          </a:xfrm>
          <a:prstGeom prst="rect">
            <a:avLst/>
          </a:prstGeom>
          <a:noFill/>
        </p:spPr>
        <p:txBody>
          <a:bodyPr wrap="square" rtlCol="0">
            <a:spAutoFit/>
          </a:bodyPr>
          <a:lstStyle/>
          <a:p>
            <a:pPr algn="ctr"/>
            <a:r>
              <a:rPr lang="fr-FR" sz="2000" b="1" dirty="0"/>
              <a:t>PCR (réaction de polymérisation en chaine)</a:t>
            </a:r>
          </a:p>
          <a:p>
            <a:pPr marL="342900" indent="-342900">
              <a:buFontTx/>
              <a:buChar char="-"/>
            </a:pPr>
            <a:r>
              <a:rPr lang="fr-FR" sz="2000" dirty="0"/>
              <a:t>l’amplification est réalisée grâce à des cycles successifs</a:t>
            </a:r>
          </a:p>
          <a:p>
            <a:pPr marL="342900" indent="-342900">
              <a:buFontTx/>
              <a:buChar char="-"/>
            </a:pPr>
            <a:r>
              <a:rPr lang="fr-FR" sz="2000" dirty="0"/>
              <a:t>en cas de présence d’ARN viral, des amplicons sont produits en très grande quantité</a:t>
            </a:r>
          </a:p>
          <a:p>
            <a:pPr marL="342900" indent="-342900">
              <a:buFontTx/>
              <a:buChar char="-"/>
            </a:pPr>
            <a:r>
              <a:rPr lang="fr-FR" sz="2000" dirty="0"/>
              <a:t>la production d’amplicons est détectée par une augmentation significative de fluorescence (voir graphe ci-contre) </a:t>
            </a:r>
          </a:p>
        </p:txBody>
      </p:sp>
      <p:pic>
        <p:nvPicPr>
          <p:cNvPr id="71" name="Image 70">
            <a:extLst>
              <a:ext uri="{FF2B5EF4-FFF2-40B4-BE49-F238E27FC236}">
                <a16:creationId xmlns:a16="http://schemas.microsoft.com/office/drawing/2014/main" id="{2900421A-A25B-401B-A81C-5825DB289220}"/>
              </a:ext>
            </a:extLst>
          </p:cNvPr>
          <p:cNvPicPr>
            <a:picLocks noChangeAspect="1"/>
          </p:cNvPicPr>
          <p:nvPr/>
        </p:nvPicPr>
        <p:blipFill rotWithShape="1">
          <a:blip r:embed="rId3"/>
          <a:srcRect l="-1" t="21503" r="-1794" b="41669"/>
          <a:stretch/>
        </p:blipFill>
        <p:spPr>
          <a:xfrm rot="2050614">
            <a:off x="10906321" y="3006709"/>
            <a:ext cx="332535" cy="553641"/>
          </a:xfrm>
          <a:prstGeom prst="rect">
            <a:avLst/>
          </a:prstGeom>
        </p:spPr>
      </p:pic>
    </p:spTree>
    <p:extLst>
      <p:ext uri="{BB962C8B-B14F-4D97-AF65-F5344CB8AC3E}">
        <p14:creationId xmlns:p14="http://schemas.microsoft.com/office/powerpoint/2010/main" val="37195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up)">
                                      <p:cBhvr>
                                        <p:cTn id="10" dur="500"/>
                                        <p:tgtEl>
                                          <p:spTgt spid="62"/>
                                        </p:tgtEl>
                                      </p:cBhvr>
                                    </p:animEffect>
                                  </p:childTnLst>
                                </p:cTn>
                              </p:par>
                              <p:par>
                                <p:cTn id="11" presetID="22" presetClass="entr" presetSubtype="1"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up)">
                                      <p:cBhvr>
                                        <p:cTn id="13" dur="500"/>
                                        <p:tgtEl>
                                          <p:spTgt spid="6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up)">
                                      <p:cBhvr>
                                        <p:cTn id="21" dur="500"/>
                                        <p:tgtEl>
                                          <p:spTgt spid="6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up)">
                                      <p:cBhvr>
                                        <p:cTn id="24" dur="500"/>
                                        <p:tgtEl>
                                          <p:spTgt spid="6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par>
                                <p:cTn id="31" presetID="22" presetClass="entr" presetSubtype="1"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up)">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6" grpId="0"/>
      <p:bldP spid="67" grpId="0"/>
      <p:bldP spid="40" grpId="0"/>
      <p:bldP spid="44"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88A26-BE4C-423A-A966-CD8F2CE6ED9B}"/>
              </a:ext>
            </a:extLst>
          </p:cNvPr>
          <p:cNvSpPr/>
          <p:nvPr/>
        </p:nvSpPr>
        <p:spPr>
          <a:xfrm>
            <a:off x="5625684" y="2951018"/>
            <a:ext cx="6344336" cy="3844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itre 1">
            <a:extLst>
              <a:ext uri="{FF2B5EF4-FFF2-40B4-BE49-F238E27FC236}">
                <a16:creationId xmlns:a16="http://schemas.microsoft.com/office/drawing/2014/main" id="{0133F41D-4469-4E47-92EB-69C736ED08D1}"/>
              </a:ext>
            </a:extLst>
          </p:cNvPr>
          <p:cNvSpPr>
            <a:spLocks noGrp="1"/>
          </p:cNvSpPr>
          <p:nvPr>
            <p:ph type="title"/>
          </p:nvPr>
        </p:nvSpPr>
        <p:spPr>
          <a:xfrm>
            <a:off x="0" y="1"/>
            <a:ext cx="12192000" cy="1242888"/>
          </a:xfrm>
        </p:spPr>
        <p:txBody>
          <a:bodyPr>
            <a:normAutofit/>
          </a:bodyPr>
          <a:lstStyle/>
          <a:p>
            <a:r>
              <a:rPr lang="fr-FR" sz="4000" b="1" dirty="0">
                <a:solidFill>
                  <a:schemeClr val="accent1">
                    <a:lumMod val="75000"/>
                  </a:schemeClr>
                </a:solidFill>
              </a:rPr>
              <a:t>Les tests sérologiques pour la détection des anticorps spécifiques du virus</a:t>
            </a:r>
          </a:p>
        </p:txBody>
      </p:sp>
      <p:sp>
        <p:nvSpPr>
          <p:cNvPr id="71" name="ZoneTexte 70">
            <a:extLst>
              <a:ext uri="{FF2B5EF4-FFF2-40B4-BE49-F238E27FC236}">
                <a16:creationId xmlns:a16="http://schemas.microsoft.com/office/drawing/2014/main" id="{FE0103C3-889F-42DE-923E-CBC9A010F45C}"/>
              </a:ext>
            </a:extLst>
          </p:cNvPr>
          <p:cNvSpPr txBox="1"/>
          <p:nvPr/>
        </p:nvSpPr>
        <p:spPr>
          <a:xfrm>
            <a:off x="197566" y="1420525"/>
            <a:ext cx="5423140" cy="5324535"/>
          </a:xfrm>
          <a:prstGeom prst="rect">
            <a:avLst/>
          </a:prstGeom>
          <a:noFill/>
        </p:spPr>
        <p:txBody>
          <a:bodyPr wrap="square" rtlCol="0">
            <a:spAutoFit/>
          </a:bodyPr>
          <a:lstStyle/>
          <a:p>
            <a:pPr algn="ctr"/>
            <a:r>
              <a:rPr lang="fr-FR" sz="2000" dirty="0"/>
              <a:t>Le test ELISA est le plus fiable et se déroule en plusieurs étapes : </a:t>
            </a:r>
          </a:p>
          <a:p>
            <a:pPr algn="ctr"/>
            <a:endParaRPr lang="fr-FR" sz="2000" dirty="0"/>
          </a:p>
          <a:p>
            <a:pPr marL="457200" indent="-457200">
              <a:buAutoNum type="arabicPeriod"/>
            </a:pPr>
            <a:r>
              <a:rPr lang="fr-FR" sz="2000" dirty="0"/>
              <a:t>Fixation d’</a:t>
            </a:r>
            <a:r>
              <a:rPr lang="fr-FR" sz="2000" dirty="0">
                <a:solidFill>
                  <a:srgbClr val="FF0000"/>
                </a:solidFill>
              </a:rPr>
              <a:t>antigènes du virus </a:t>
            </a:r>
            <a:r>
              <a:rPr lang="fr-FR" sz="2000" dirty="0"/>
              <a:t>sur les parois de cupules plastiques</a:t>
            </a:r>
          </a:p>
          <a:p>
            <a:pPr marL="457200" indent="-457200">
              <a:buAutoNum type="arabicPeriod"/>
            </a:pPr>
            <a:r>
              <a:rPr lang="fr-FR" sz="2000" dirty="0"/>
              <a:t>Dépôt du sérum du patient : si des </a:t>
            </a:r>
            <a:r>
              <a:rPr lang="fr-FR" sz="2000" dirty="0">
                <a:solidFill>
                  <a:srgbClr val="FF0000"/>
                </a:solidFill>
              </a:rPr>
              <a:t>anticorps anti-SARS Cov2 </a:t>
            </a:r>
            <a:r>
              <a:rPr lang="fr-FR" sz="2000" dirty="0"/>
              <a:t>sont présents ils se fixent sur le virus</a:t>
            </a:r>
          </a:p>
          <a:p>
            <a:pPr marL="457200" indent="-457200">
              <a:buAutoNum type="arabicPeriod"/>
            </a:pPr>
            <a:r>
              <a:rPr lang="fr-FR" sz="2000" dirty="0"/>
              <a:t>Elimination des anticorps non fixés spécifiquement par lavage</a:t>
            </a:r>
          </a:p>
          <a:p>
            <a:pPr marL="457200" indent="-457200">
              <a:buAutoNum type="arabicPeriod"/>
            </a:pPr>
            <a:r>
              <a:rPr lang="fr-FR" sz="2000" dirty="0"/>
              <a:t>Fixation d’un </a:t>
            </a:r>
            <a:r>
              <a:rPr lang="fr-FR" sz="2000" dirty="0">
                <a:solidFill>
                  <a:srgbClr val="FF0000"/>
                </a:solidFill>
              </a:rPr>
              <a:t>anticorps</a:t>
            </a:r>
            <a:r>
              <a:rPr lang="fr-FR" sz="2000" dirty="0"/>
              <a:t> </a:t>
            </a:r>
            <a:r>
              <a:rPr lang="fr-FR" sz="2000" dirty="0">
                <a:solidFill>
                  <a:srgbClr val="FF0000"/>
                </a:solidFill>
              </a:rPr>
              <a:t>conjugué</a:t>
            </a:r>
            <a:r>
              <a:rPr lang="fr-FR" sz="2000" dirty="0"/>
              <a:t> = anticorps animal spécifique des anticorps humains et couplés à une enzyme </a:t>
            </a:r>
          </a:p>
          <a:p>
            <a:pPr marL="457200" indent="-457200">
              <a:buFontTx/>
              <a:buAutoNum type="arabicPeriod"/>
            </a:pPr>
            <a:r>
              <a:rPr lang="fr-FR" sz="2000" dirty="0"/>
              <a:t>Elimination des anticorps non fixés spécifiquement par lavage</a:t>
            </a:r>
          </a:p>
          <a:p>
            <a:pPr marL="457200" indent="-457200">
              <a:buFontTx/>
              <a:buAutoNum type="arabicPeriod"/>
            </a:pPr>
            <a:r>
              <a:rPr lang="fr-FR" sz="2000" dirty="0"/>
              <a:t>Transformation d’un substrat (S) incolore en </a:t>
            </a:r>
            <a:r>
              <a:rPr lang="fr-FR" sz="2000" dirty="0">
                <a:solidFill>
                  <a:srgbClr val="FF0000"/>
                </a:solidFill>
              </a:rPr>
              <a:t>produit (P) jaune </a:t>
            </a:r>
            <a:r>
              <a:rPr lang="fr-FR" sz="2000" dirty="0"/>
              <a:t>par l’enzyme du conjugué</a:t>
            </a:r>
          </a:p>
        </p:txBody>
      </p:sp>
      <p:pic>
        <p:nvPicPr>
          <p:cNvPr id="72" name="Picture 26">
            <a:extLst>
              <a:ext uri="{FF2B5EF4-FFF2-40B4-BE49-F238E27FC236}">
                <a16:creationId xmlns:a16="http://schemas.microsoft.com/office/drawing/2014/main" id="{D0883728-D6A3-4A78-B21A-57AA47494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04075">
            <a:off x="6772392" y="4501856"/>
            <a:ext cx="1323743" cy="115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id="{67B28A1D-1C2E-4D5E-BE58-0F6505EBCF85}"/>
              </a:ext>
            </a:extLst>
          </p:cNvPr>
          <p:cNvSpPr/>
          <p:nvPr/>
        </p:nvSpPr>
        <p:spPr>
          <a:xfrm>
            <a:off x="6664103" y="6489014"/>
            <a:ext cx="1516052" cy="83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4" name="Groupe 73">
            <a:extLst>
              <a:ext uri="{FF2B5EF4-FFF2-40B4-BE49-F238E27FC236}">
                <a16:creationId xmlns:a16="http://schemas.microsoft.com/office/drawing/2014/main" id="{47C02A91-4627-4067-A95E-3897EF81BC28}"/>
              </a:ext>
            </a:extLst>
          </p:cNvPr>
          <p:cNvGrpSpPr/>
          <p:nvPr/>
        </p:nvGrpSpPr>
        <p:grpSpPr>
          <a:xfrm rot="3135917" flipH="1">
            <a:off x="5838776" y="4313206"/>
            <a:ext cx="1034240" cy="920391"/>
            <a:chOff x="7543161" y="3068960"/>
            <a:chExt cx="1323743" cy="1448872"/>
          </a:xfrm>
        </p:grpSpPr>
        <p:pic>
          <p:nvPicPr>
            <p:cNvPr id="75" name="Picture 26">
              <a:extLst>
                <a:ext uri="{FF2B5EF4-FFF2-40B4-BE49-F238E27FC236}">
                  <a16:creationId xmlns:a16="http://schemas.microsoft.com/office/drawing/2014/main" id="{470FD216-1D64-41D5-8E26-EB935FCC9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161" y="3068960"/>
              <a:ext cx="1323743" cy="115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Étoile à 24 branches 30">
              <a:extLst>
                <a:ext uri="{FF2B5EF4-FFF2-40B4-BE49-F238E27FC236}">
                  <a16:creationId xmlns:a16="http://schemas.microsoft.com/office/drawing/2014/main" id="{FC96B589-8C80-4E63-B722-E5E398F633E9}"/>
                </a:ext>
              </a:extLst>
            </p:cNvPr>
            <p:cNvSpPr/>
            <p:nvPr/>
          </p:nvSpPr>
          <p:spPr>
            <a:xfrm>
              <a:off x="8205032" y="3938283"/>
              <a:ext cx="482842" cy="579549"/>
            </a:xfrm>
            <a:prstGeom prst="star2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1" name="Groupe 80">
            <a:extLst>
              <a:ext uri="{FF2B5EF4-FFF2-40B4-BE49-F238E27FC236}">
                <a16:creationId xmlns:a16="http://schemas.microsoft.com/office/drawing/2014/main" id="{780046DF-79B8-40D8-8414-BF5BDA38046F}"/>
              </a:ext>
            </a:extLst>
          </p:cNvPr>
          <p:cNvGrpSpPr/>
          <p:nvPr/>
        </p:nvGrpSpPr>
        <p:grpSpPr>
          <a:xfrm rot="13684269" flipH="1">
            <a:off x="6699812" y="3568930"/>
            <a:ext cx="996044" cy="916804"/>
            <a:chOff x="7543161" y="3068960"/>
            <a:chExt cx="1323743" cy="1448872"/>
          </a:xfrm>
        </p:grpSpPr>
        <p:pic>
          <p:nvPicPr>
            <p:cNvPr id="82" name="Picture 26">
              <a:extLst>
                <a:ext uri="{FF2B5EF4-FFF2-40B4-BE49-F238E27FC236}">
                  <a16:creationId xmlns:a16="http://schemas.microsoft.com/office/drawing/2014/main" id="{9ED2B088-5C41-40C2-BCCD-5B2EE4A11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161" y="3068960"/>
              <a:ext cx="1323743" cy="115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Étoile à 24 branches 23">
              <a:extLst>
                <a:ext uri="{FF2B5EF4-FFF2-40B4-BE49-F238E27FC236}">
                  <a16:creationId xmlns:a16="http://schemas.microsoft.com/office/drawing/2014/main" id="{DD36B751-A360-436C-BFBD-7EE94E5A3F82}"/>
                </a:ext>
              </a:extLst>
            </p:cNvPr>
            <p:cNvSpPr/>
            <p:nvPr/>
          </p:nvSpPr>
          <p:spPr>
            <a:xfrm>
              <a:off x="8205032" y="3938283"/>
              <a:ext cx="482842" cy="579549"/>
            </a:xfrm>
            <a:prstGeom prst="star2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4" name="Picture 10">
            <a:extLst>
              <a:ext uri="{FF2B5EF4-FFF2-40B4-BE49-F238E27FC236}">
                <a16:creationId xmlns:a16="http://schemas.microsoft.com/office/drawing/2014/main" id="{E7FE27A5-F436-423B-A856-34124A192E69}"/>
              </a:ext>
            </a:extLst>
          </p:cNvPr>
          <p:cNvPicPr>
            <a:picLocks noChangeAspect="1" noChangeArrowheads="1"/>
          </p:cNvPicPr>
          <p:nvPr/>
        </p:nvPicPr>
        <p:blipFill>
          <a:blip r:embed="rId3"/>
          <a:srcRect/>
          <a:stretch>
            <a:fillRect/>
          </a:stretch>
        </p:blipFill>
        <p:spPr bwMode="auto">
          <a:xfrm>
            <a:off x="6428685" y="860854"/>
            <a:ext cx="5013055" cy="1288592"/>
          </a:xfrm>
          <a:prstGeom prst="rect">
            <a:avLst/>
          </a:prstGeom>
          <a:noFill/>
          <a:ln w="9525">
            <a:noFill/>
            <a:miter lim="800000"/>
            <a:headEnd/>
            <a:tailEnd/>
          </a:ln>
          <a:effectLst/>
        </p:spPr>
      </p:pic>
      <p:pic>
        <p:nvPicPr>
          <p:cNvPr id="85" name="Image 84">
            <a:extLst>
              <a:ext uri="{FF2B5EF4-FFF2-40B4-BE49-F238E27FC236}">
                <a16:creationId xmlns:a16="http://schemas.microsoft.com/office/drawing/2014/main" id="{1A97C74C-06DA-4AA3-9D87-73B0B32D347A}"/>
              </a:ext>
            </a:extLst>
          </p:cNvPr>
          <p:cNvPicPr>
            <a:picLocks noChangeAspect="1"/>
          </p:cNvPicPr>
          <p:nvPr/>
        </p:nvPicPr>
        <p:blipFill rotWithShape="1">
          <a:blip r:embed="rId4">
            <a:extLst>
              <a:ext uri="{28A0092B-C50C-407E-A947-70E740481C1C}">
                <a14:useLocalDpi xmlns:a14="http://schemas.microsoft.com/office/drawing/2010/main" val="0"/>
              </a:ext>
            </a:extLst>
          </a:blip>
          <a:srcRect b="31151"/>
          <a:stretch/>
        </p:blipFill>
        <p:spPr>
          <a:xfrm>
            <a:off x="6840030" y="5816024"/>
            <a:ext cx="1164199" cy="761460"/>
          </a:xfrm>
          <a:prstGeom prst="ellipse">
            <a:avLst/>
          </a:prstGeom>
          <a:ln>
            <a:noFill/>
          </a:ln>
          <a:effectLst>
            <a:softEdge rad="0"/>
          </a:effectLst>
        </p:spPr>
      </p:pic>
      <p:sp>
        <p:nvSpPr>
          <p:cNvPr id="86" name="ZoneTexte 85">
            <a:extLst>
              <a:ext uri="{FF2B5EF4-FFF2-40B4-BE49-F238E27FC236}">
                <a16:creationId xmlns:a16="http://schemas.microsoft.com/office/drawing/2014/main" id="{8CE86A1D-3827-4B31-9447-121C3E14B68B}"/>
              </a:ext>
            </a:extLst>
          </p:cNvPr>
          <p:cNvSpPr txBox="1"/>
          <p:nvPr/>
        </p:nvSpPr>
        <p:spPr>
          <a:xfrm>
            <a:off x="8076512" y="6045216"/>
            <a:ext cx="2626124" cy="400110"/>
          </a:xfrm>
          <a:prstGeom prst="rect">
            <a:avLst/>
          </a:prstGeom>
          <a:noFill/>
        </p:spPr>
        <p:txBody>
          <a:bodyPr wrap="square" rtlCol="0">
            <a:spAutoFit/>
          </a:bodyPr>
          <a:lstStyle/>
          <a:p>
            <a:r>
              <a:rPr lang="fr-FR" sz="2000" dirty="0">
                <a:solidFill>
                  <a:srgbClr val="FF0000"/>
                </a:solidFill>
              </a:rPr>
              <a:t>Antigène du virus</a:t>
            </a:r>
          </a:p>
        </p:txBody>
      </p:sp>
      <p:sp>
        <p:nvSpPr>
          <p:cNvPr id="87" name="ZoneTexte 86">
            <a:extLst>
              <a:ext uri="{FF2B5EF4-FFF2-40B4-BE49-F238E27FC236}">
                <a16:creationId xmlns:a16="http://schemas.microsoft.com/office/drawing/2014/main" id="{BC4514CA-8651-451D-9831-D83781AE3184}"/>
              </a:ext>
            </a:extLst>
          </p:cNvPr>
          <p:cNvSpPr txBox="1"/>
          <p:nvPr/>
        </p:nvSpPr>
        <p:spPr>
          <a:xfrm>
            <a:off x="8357808" y="4793215"/>
            <a:ext cx="3612212" cy="400110"/>
          </a:xfrm>
          <a:prstGeom prst="rect">
            <a:avLst/>
          </a:prstGeom>
          <a:noFill/>
        </p:spPr>
        <p:txBody>
          <a:bodyPr wrap="square" rtlCol="0">
            <a:spAutoFit/>
          </a:bodyPr>
          <a:lstStyle/>
          <a:p>
            <a:r>
              <a:rPr lang="fr-FR" sz="2000" dirty="0">
                <a:solidFill>
                  <a:srgbClr val="FF0000"/>
                </a:solidFill>
              </a:rPr>
              <a:t>Anticorps humain anti-Sars Cov2</a:t>
            </a:r>
          </a:p>
        </p:txBody>
      </p:sp>
      <p:sp>
        <p:nvSpPr>
          <p:cNvPr id="88" name="ZoneTexte 87">
            <a:extLst>
              <a:ext uri="{FF2B5EF4-FFF2-40B4-BE49-F238E27FC236}">
                <a16:creationId xmlns:a16="http://schemas.microsoft.com/office/drawing/2014/main" id="{3C653732-A897-49F8-A6B6-48570213D1C9}"/>
              </a:ext>
            </a:extLst>
          </p:cNvPr>
          <p:cNvSpPr txBox="1"/>
          <p:nvPr/>
        </p:nvSpPr>
        <p:spPr>
          <a:xfrm>
            <a:off x="7778353" y="4103432"/>
            <a:ext cx="2280047" cy="400110"/>
          </a:xfrm>
          <a:prstGeom prst="rect">
            <a:avLst/>
          </a:prstGeom>
          <a:noFill/>
        </p:spPr>
        <p:txBody>
          <a:bodyPr wrap="square" rtlCol="0">
            <a:spAutoFit/>
          </a:bodyPr>
          <a:lstStyle/>
          <a:p>
            <a:r>
              <a:rPr lang="fr-FR" sz="2000" dirty="0">
                <a:solidFill>
                  <a:srgbClr val="FF0000"/>
                </a:solidFill>
              </a:rPr>
              <a:t>Anticorps Conjugué</a:t>
            </a:r>
          </a:p>
        </p:txBody>
      </p:sp>
      <p:sp>
        <p:nvSpPr>
          <p:cNvPr id="89" name="Flèche courbée vers le haut 498">
            <a:extLst>
              <a:ext uri="{FF2B5EF4-FFF2-40B4-BE49-F238E27FC236}">
                <a16:creationId xmlns:a16="http://schemas.microsoft.com/office/drawing/2014/main" id="{9BBC119A-3F6B-4E60-97A8-E357A7E5644C}"/>
              </a:ext>
            </a:extLst>
          </p:cNvPr>
          <p:cNvSpPr/>
          <p:nvPr/>
        </p:nvSpPr>
        <p:spPr>
          <a:xfrm rot="1940307">
            <a:off x="7598214" y="3669435"/>
            <a:ext cx="785818" cy="428628"/>
          </a:xfrm>
          <a:prstGeom prst="curvedUpArrow">
            <a:avLst>
              <a:gd name="adj1" fmla="val 21986"/>
              <a:gd name="adj2" fmla="val 68182"/>
              <a:gd name="adj3" fmla="val 71892"/>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0" name="WordArt 96">
            <a:extLst>
              <a:ext uri="{FF2B5EF4-FFF2-40B4-BE49-F238E27FC236}">
                <a16:creationId xmlns:a16="http://schemas.microsoft.com/office/drawing/2014/main" id="{33179350-783E-4875-90D0-C491C77475A2}"/>
              </a:ext>
            </a:extLst>
          </p:cNvPr>
          <p:cNvSpPr>
            <a:spLocks noChangeArrowheads="1" noChangeShapeType="1" noTextEdit="1"/>
          </p:cNvSpPr>
          <p:nvPr/>
        </p:nvSpPr>
        <p:spPr bwMode="auto">
          <a:xfrm>
            <a:off x="8437734" y="3441257"/>
            <a:ext cx="285752" cy="500067"/>
          </a:xfrm>
          <a:prstGeom prst="rect">
            <a:avLst/>
          </a:prstGeom>
        </p:spPr>
        <p:txBody>
          <a:bodyPr wrap="none" fromWordArt="1">
            <a:prstTxWarp prst="textFadeUp">
              <a:avLst>
                <a:gd name="adj" fmla="val 9991"/>
              </a:avLst>
            </a:prstTxWarp>
          </a:bodyPr>
          <a:lstStyle/>
          <a:p>
            <a:pPr algn="ctr"/>
            <a:r>
              <a:rPr lang="fr-FR" kern="10" dirty="0">
                <a:ln w="12700">
                  <a:solidFill>
                    <a:srgbClr val="B2B2B2"/>
                  </a:solidFill>
                  <a:round/>
                  <a:headEnd/>
                  <a:tailEnd/>
                </a:ln>
                <a:solidFill>
                  <a:srgbClr val="FFFF00"/>
                </a:solidFill>
                <a:effectLst>
                  <a:outerShdw dist="35921" dir="2700000" sy="50000" rotWithShape="0">
                    <a:srgbClr val="875B0D">
                      <a:alpha val="70000"/>
                    </a:srgbClr>
                  </a:outerShdw>
                </a:effectLst>
                <a:latin typeface="Arial Black"/>
              </a:rPr>
              <a:t>P</a:t>
            </a:r>
          </a:p>
        </p:txBody>
      </p:sp>
      <p:sp>
        <p:nvSpPr>
          <p:cNvPr id="91" name="WordArt 89">
            <a:extLst>
              <a:ext uri="{FF2B5EF4-FFF2-40B4-BE49-F238E27FC236}">
                <a16:creationId xmlns:a16="http://schemas.microsoft.com/office/drawing/2014/main" id="{6F3BD833-73E0-4509-B6D7-B5541E4BECB1}"/>
              </a:ext>
            </a:extLst>
          </p:cNvPr>
          <p:cNvSpPr>
            <a:spLocks noChangeArrowheads="1" noChangeShapeType="1" noTextEdit="1"/>
          </p:cNvSpPr>
          <p:nvPr/>
        </p:nvSpPr>
        <p:spPr bwMode="auto">
          <a:xfrm>
            <a:off x="7783331" y="3019254"/>
            <a:ext cx="287338" cy="430214"/>
          </a:xfrm>
          <a:prstGeom prst="rect">
            <a:avLst/>
          </a:prstGeom>
        </p:spPr>
        <p:txBody>
          <a:bodyPr wrap="none" fromWordArt="1">
            <a:prstTxWarp prst="textFadeUp">
              <a:avLst>
                <a:gd name="adj" fmla="val 9991"/>
              </a:avLst>
            </a:prstTxWarp>
          </a:bodyPr>
          <a:lstStyle/>
          <a:p>
            <a:pPr algn="ctr"/>
            <a:r>
              <a:rPr lang="fr-FR" kern="10" dirty="0">
                <a:ln w="12700">
                  <a:solidFill>
                    <a:srgbClr val="B2B2B2"/>
                  </a:solidFill>
                  <a:round/>
                  <a:headEnd/>
                  <a:tailEnd/>
                </a:ln>
                <a:solidFill>
                  <a:schemeClr val="folHlink"/>
                </a:solidFill>
                <a:effectLst>
                  <a:outerShdw dist="35921" dir="2700000" sy="50000" rotWithShape="0">
                    <a:srgbClr val="875B0D">
                      <a:alpha val="70000"/>
                    </a:srgbClr>
                  </a:outerShdw>
                </a:effectLst>
                <a:latin typeface="Arial Black"/>
              </a:rPr>
              <a:t>S</a:t>
            </a:r>
          </a:p>
        </p:txBody>
      </p:sp>
      <p:sp>
        <p:nvSpPr>
          <p:cNvPr id="7" name="Étoile : 32 branches 6">
            <a:extLst>
              <a:ext uri="{FF2B5EF4-FFF2-40B4-BE49-F238E27FC236}">
                <a16:creationId xmlns:a16="http://schemas.microsoft.com/office/drawing/2014/main" id="{943ACF0A-B5EA-4C30-B233-80094D4A1E7A}"/>
              </a:ext>
            </a:extLst>
          </p:cNvPr>
          <p:cNvSpPr/>
          <p:nvPr/>
        </p:nvSpPr>
        <p:spPr>
          <a:xfrm>
            <a:off x="3117993" y="5188129"/>
            <a:ext cx="235118" cy="249346"/>
          </a:xfrm>
          <a:prstGeom prst="star3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E5836AF-AE6C-455A-AF5F-B374A6CFAA20}"/>
              </a:ext>
            </a:extLst>
          </p:cNvPr>
          <p:cNvSpPr txBox="1"/>
          <p:nvPr/>
        </p:nvSpPr>
        <p:spPr>
          <a:xfrm>
            <a:off x="5788027" y="2237392"/>
            <a:ext cx="5995669" cy="646331"/>
          </a:xfrm>
          <a:prstGeom prst="rect">
            <a:avLst/>
          </a:prstGeom>
          <a:noFill/>
          <a:ln>
            <a:solidFill>
              <a:schemeClr val="accent1"/>
            </a:solidFill>
          </a:ln>
        </p:spPr>
        <p:txBody>
          <a:bodyPr wrap="square" rtlCol="0">
            <a:spAutoFit/>
          </a:bodyPr>
          <a:lstStyle/>
          <a:p>
            <a:pPr algn="ctr"/>
            <a:r>
              <a:rPr lang="fr-FR" dirty="0"/>
              <a:t>Coloration jaune = présence d’anticorps anti-SARS Cov2 = personne qui a été en contact avec le virus</a:t>
            </a:r>
          </a:p>
        </p:txBody>
      </p:sp>
    </p:spTree>
    <p:extLst>
      <p:ext uri="{BB962C8B-B14F-4D97-AF65-F5344CB8AC3E}">
        <p14:creationId xmlns:p14="http://schemas.microsoft.com/office/powerpoint/2010/main" val="1133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7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72"/>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74"/>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81"/>
                                        </p:tgtEl>
                                        <p:attrNameLst>
                                          <p:attrName>style.visibility</p:attrName>
                                        </p:attrNameLst>
                                      </p:cBhvr>
                                      <p:to>
                                        <p:strVal val="visible"/>
                                      </p:to>
                                    </p:set>
                                  </p:childTnLst>
                                </p:cTn>
                              </p:par>
                            </p:childTnLst>
                          </p:cTn>
                        </p:par>
                        <p:par>
                          <p:cTn id="20" fill="hold">
                            <p:stCondLst>
                              <p:cond delay="2500"/>
                            </p:stCondLst>
                            <p:childTnLst>
                              <p:par>
                                <p:cTn id="21" presetID="53" presetClass="exit" presetSubtype="0" fill="hold" nodeType="afterEffect">
                                  <p:stCondLst>
                                    <p:cond delay="0"/>
                                  </p:stCondLst>
                                  <p:childTnLst>
                                    <p:anim calcmode="lin" valueType="num">
                                      <p:cBhvr>
                                        <p:cTn id="22" dur="3000"/>
                                        <p:tgtEl>
                                          <p:spTgt spid="84"/>
                                        </p:tgtEl>
                                        <p:attrNameLst>
                                          <p:attrName>ppt_w</p:attrName>
                                        </p:attrNameLst>
                                      </p:cBhvr>
                                      <p:tavLst>
                                        <p:tav tm="0">
                                          <p:val>
                                            <p:strVal val="ppt_w"/>
                                          </p:val>
                                        </p:tav>
                                        <p:tav tm="100000">
                                          <p:val>
                                            <p:fltVal val="0"/>
                                          </p:val>
                                        </p:tav>
                                      </p:tavLst>
                                    </p:anim>
                                    <p:anim calcmode="lin" valueType="num">
                                      <p:cBhvr>
                                        <p:cTn id="23" dur="3000"/>
                                        <p:tgtEl>
                                          <p:spTgt spid="84"/>
                                        </p:tgtEl>
                                        <p:attrNameLst>
                                          <p:attrName>ppt_h</p:attrName>
                                        </p:attrNameLst>
                                      </p:cBhvr>
                                      <p:tavLst>
                                        <p:tav tm="0">
                                          <p:val>
                                            <p:strVal val="ppt_h"/>
                                          </p:val>
                                        </p:tav>
                                        <p:tav tm="100000">
                                          <p:val>
                                            <p:fltVal val="0"/>
                                          </p:val>
                                        </p:tav>
                                      </p:tavLst>
                                    </p:anim>
                                    <p:animEffect transition="out" filter="fade">
                                      <p:cBhvr>
                                        <p:cTn id="24" dur="3000"/>
                                        <p:tgtEl>
                                          <p:spTgt spid="84"/>
                                        </p:tgtEl>
                                      </p:cBhvr>
                                    </p:animEffect>
                                    <p:set>
                                      <p:cBhvr>
                                        <p:cTn id="25" dur="1" fill="hold">
                                          <p:stCondLst>
                                            <p:cond delay="2999"/>
                                          </p:stCondLst>
                                        </p:cTn>
                                        <p:tgtEl>
                                          <p:spTgt spid="84"/>
                                        </p:tgtEl>
                                        <p:attrNameLst>
                                          <p:attrName>style.visibility</p:attrName>
                                        </p:attrNameLst>
                                      </p:cBhvr>
                                      <p:to>
                                        <p:strVal val="hidden"/>
                                      </p:to>
                                    </p:set>
                                  </p:childTnLst>
                                </p:cTn>
                              </p:par>
                              <p:par>
                                <p:cTn id="26" presetID="22" presetClass="entr" presetSubtype="1"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up)">
                                      <p:cBhvr>
                                        <p:cTn id="28" dur="500"/>
                                        <p:tgtEl>
                                          <p:spTgt spid="8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up)">
                                      <p:cBhvr>
                                        <p:cTn id="31" dur="500"/>
                                        <p:tgtEl>
                                          <p:spTgt spid="8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up)">
                                      <p:cBhvr>
                                        <p:cTn id="34" dur="500"/>
                                        <p:tgtEl>
                                          <p:spTgt spid="8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left)">
                                      <p:cBhvr>
                                        <p:cTn id="45" dur="2000"/>
                                        <p:tgtEl>
                                          <p:spTgt spid="89"/>
                                        </p:tgtEl>
                                      </p:cBhvr>
                                    </p:animEffect>
                                  </p:childTnLst>
                                </p:cTn>
                              </p:par>
                            </p:childTnLst>
                          </p:cTn>
                        </p:par>
                        <p:par>
                          <p:cTn id="46" fill="hold">
                            <p:stCondLst>
                              <p:cond delay="2500"/>
                            </p:stCondLst>
                            <p:childTnLst>
                              <p:par>
                                <p:cTn id="47" presetID="53" presetClass="entr" presetSubtype="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 calcmode="lin" valueType="num">
                                      <p:cBhvr>
                                        <p:cTn id="49" dur="500" fill="hold"/>
                                        <p:tgtEl>
                                          <p:spTgt spid="90"/>
                                        </p:tgtEl>
                                        <p:attrNameLst>
                                          <p:attrName>ppt_w</p:attrName>
                                        </p:attrNameLst>
                                      </p:cBhvr>
                                      <p:tavLst>
                                        <p:tav tm="0">
                                          <p:val>
                                            <p:fltVal val="0"/>
                                          </p:val>
                                        </p:tav>
                                        <p:tav tm="100000">
                                          <p:val>
                                            <p:strVal val="#ppt_w"/>
                                          </p:val>
                                        </p:tav>
                                      </p:tavLst>
                                    </p:anim>
                                    <p:anim calcmode="lin" valueType="num">
                                      <p:cBhvr>
                                        <p:cTn id="50" dur="500" fill="hold"/>
                                        <p:tgtEl>
                                          <p:spTgt spid="90"/>
                                        </p:tgtEl>
                                        <p:attrNameLst>
                                          <p:attrName>ppt_h</p:attrName>
                                        </p:attrNameLst>
                                      </p:cBhvr>
                                      <p:tavLst>
                                        <p:tav tm="0">
                                          <p:val>
                                            <p:fltVal val="0"/>
                                          </p:val>
                                        </p:tav>
                                        <p:tav tm="100000">
                                          <p:val>
                                            <p:strVal val="#ppt_h"/>
                                          </p:val>
                                        </p:tav>
                                      </p:tavLst>
                                    </p:anim>
                                    <p:animEffect transition="in" filter="fade">
                                      <p:cBhvr>
                                        <p:cTn id="5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animBg="1"/>
      <p:bldP spid="86" grpId="0"/>
      <p:bldP spid="87" grpId="0"/>
      <p:bldP spid="88" grpId="0"/>
      <p:bldP spid="89" grpId="0" animBg="1"/>
      <p:bldP spid="9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B329C-675A-4C03-8667-C427C6E70FAA}"/>
              </a:ext>
            </a:extLst>
          </p:cNvPr>
          <p:cNvSpPr>
            <a:spLocks noGrp="1"/>
          </p:cNvSpPr>
          <p:nvPr>
            <p:ph type="title"/>
          </p:nvPr>
        </p:nvSpPr>
        <p:spPr>
          <a:xfrm>
            <a:off x="437805" y="40156"/>
            <a:ext cx="10515600" cy="1325563"/>
          </a:xfrm>
        </p:spPr>
        <p:txBody>
          <a:bodyPr>
            <a:normAutofit/>
          </a:bodyPr>
          <a:lstStyle/>
          <a:p>
            <a:r>
              <a:rPr lang="fr-FR" b="1" dirty="0">
                <a:solidFill>
                  <a:schemeClr val="accent1">
                    <a:lumMod val="75000"/>
                  </a:schemeClr>
                </a:solidFill>
              </a:rPr>
              <a:t>Le corona virus : SRAS* CoV-2</a:t>
            </a:r>
            <a:br>
              <a:rPr lang="fr-FR" b="1" dirty="0">
                <a:solidFill>
                  <a:schemeClr val="accent1">
                    <a:lumMod val="75000"/>
                  </a:schemeClr>
                </a:solidFill>
              </a:rPr>
            </a:br>
            <a:r>
              <a:rPr lang="fr-FR" sz="3600" b="1" dirty="0">
                <a:solidFill>
                  <a:schemeClr val="accent1">
                    <a:lumMod val="75000"/>
                  </a:schemeClr>
                </a:solidFill>
              </a:rPr>
              <a:t>SRAS = Syndrome Respiratoire Aigu Sévère </a:t>
            </a:r>
            <a:endParaRPr lang="fr-FR" b="1" dirty="0">
              <a:solidFill>
                <a:schemeClr val="accent1">
                  <a:lumMod val="75000"/>
                </a:schemeClr>
              </a:solidFill>
            </a:endParaRPr>
          </a:p>
        </p:txBody>
      </p:sp>
      <p:pic>
        <p:nvPicPr>
          <p:cNvPr id="3" name="Image 2">
            <a:extLst>
              <a:ext uri="{FF2B5EF4-FFF2-40B4-BE49-F238E27FC236}">
                <a16:creationId xmlns:a16="http://schemas.microsoft.com/office/drawing/2014/main" id="{6257581E-93C8-4862-BF22-E23B74B14869}"/>
              </a:ext>
            </a:extLst>
          </p:cNvPr>
          <p:cNvPicPr>
            <a:picLocks noChangeAspect="1"/>
          </p:cNvPicPr>
          <p:nvPr/>
        </p:nvPicPr>
        <p:blipFill>
          <a:blip r:embed="rId2"/>
          <a:stretch>
            <a:fillRect/>
          </a:stretch>
        </p:blipFill>
        <p:spPr>
          <a:xfrm>
            <a:off x="0" y="2040167"/>
            <a:ext cx="5695605" cy="4452708"/>
          </a:xfrm>
          <a:prstGeom prst="rect">
            <a:avLst/>
          </a:prstGeom>
        </p:spPr>
      </p:pic>
      <p:sp>
        <p:nvSpPr>
          <p:cNvPr id="4" name="ZoneTexte 3">
            <a:extLst>
              <a:ext uri="{FF2B5EF4-FFF2-40B4-BE49-F238E27FC236}">
                <a16:creationId xmlns:a16="http://schemas.microsoft.com/office/drawing/2014/main" id="{44C20F8B-667F-484A-AF99-4F0C4698D282}"/>
              </a:ext>
            </a:extLst>
          </p:cNvPr>
          <p:cNvSpPr txBox="1"/>
          <p:nvPr/>
        </p:nvSpPr>
        <p:spPr>
          <a:xfrm>
            <a:off x="6496397" y="2040167"/>
            <a:ext cx="5378824" cy="4524315"/>
          </a:xfrm>
          <a:prstGeom prst="rect">
            <a:avLst/>
          </a:prstGeom>
          <a:noFill/>
        </p:spPr>
        <p:txBody>
          <a:bodyPr wrap="square" rtlCol="0">
            <a:spAutoFit/>
          </a:bodyPr>
          <a:lstStyle/>
          <a:p>
            <a:pPr algn="just"/>
            <a:r>
              <a:rPr lang="fr-FR" sz="2400" dirty="0">
                <a:solidFill>
                  <a:schemeClr val="accent1">
                    <a:lumMod val="75000"/>
                  </a:schemeClr>
                </a:solidFill>
              </a:rPr>
              <a:t>Les coronavirus sont des virus de la famille des </a:t>
            </a:r>
            <a:r>
              <a:rPr lang="fr-FR" sz="2400" i="1" dirty="0" err="1">
                <a:solidFill>
                  <a:schemeClr val="accent1">
                    <a:lumMod val="75000"/>
                  </a:schemeClr>
                </a:solidFill>
              </a:rPr>
              <a:t>Coronaviridae</a:t>
            </a:r>
            <a:r>
              <a:rPr lang="fr-FR" sz="2400" dirty="0">
                <a:solidFill>
                  <a:schemeClr val="accent1">
                    <a:lumMod val="75000"/>
                  </a:schemeClr>
                </a:solidFill>
              </a:rPr>
              <a:t>.  Ils provoquent des maladies chez les mammifères et les oiseaux.</a:t>
            </a:r>
          </a:p>
          <a:p>
            <a:pPr algn="just"/>
            <a:r>
              <a:rPr lang="fr-FR" sz="2400" dirty="0">
                <a:solidFill>
                  <a:schemeClr val="accent1">
                    <a:lumMod val="75000"/>
                  </a:schemeClr>
                </a:solidFill>
              </a:rPr>
              <a:t>Ce sont des virus à ARN, possédant une capside (N) et une membrane (M).</a:t>
            </a:r>
          </a:p>
          <a:p>
            <a:pPr algn="just"/>
            <a:r>
              <a:rPr lang="fr-FR" sz="2400" dirty="0">
                <a:solidFill>
                  <a:schemeClr val="accent1">
                    <a:lumMod val="75000"/>
                  </a:schemeClr>
                </a:solidFill>
              </a:rPr>
              <a:t>A la surface de la membrane, on trouve différentes protéines notamment des spicules (S) qui sont responsables de la fusion membranaire avec la cellule cible.</a:t>
            </a:r>
          </a:p>
          <a:p>
            <a:pPr algn="just"/>
            <a:r>
              <a:rPr lang="fr-FR" sz="2400" dirty="0">
                <a:solidFill>
                  <a:schemeClr val="accent1">
                    <a:lumMod val="75000"/>
                  </a:schemeClr>
                </a:solidFill>
              </a:rPr>
              <a:t>Cette cellule cible doit présenter un récepteur cellulaire reconnu par le virus.</a:t>
            </a:r>
          </a:p>
        </p:txBody>
      </p:sp>
      <p:pic>
        <p:nvPicPr>
          <p:cNvPr id="6" name="Image 5">
            <a:extLst>
              <a:ext uri="{FF2B5EF4-FFF2-40B4-BE49-F238E27FC236}">
                <a16:creationId xmlns:a16="http://schemas.microsoft.com/office/drawing/2014/main" id="{A9EDA614-59AC-4752-AC33-A1F39E71D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682" y="-23333"/>
            <a:ext cx="1946867" cy="2040167"/>
          </a:xfrm>
          <a:prstGeom prst="rect">
            <a:avLst/>
          </a:prstGeom>
        </p:spPr>
      </p:pic>
    </p:spTree>
    <p:extLst>
      <p:ext uri="{BB962C8B-B14F-4D97-AF65-F5344CB8AC3E}">
        <p14:creationId xmlns:p14="http://schemas.microsoft.com/office/powerpoint/2010/main" val="182684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41853-DF98-4C1E-A971-BE9E27DAE3FF}"/>
              </a:ext>
            </a:extLst>
          </p:cNvPr>
          <p:cNvSpPr>
            <a:spLocks noGrp="1"/>
          </p:cNvSpPr>
          <p:nvPr>
            <p:ph type="title"/>
          </p:nvPr>
        </p:nvSpPr>
        <p:spPr>
          <a:xfrm>
            <a:off x="586415" y="4531894"/>
            <a:ext cx="9619330" cy="2149642"/>
          </a:xfrm>
        </p:spPr>
        <p:txBody>
          <a:bodyPr>
            <a:noAutofit/>
          </a:bodyPr>
          <a:lstStyle/>
          <a:p>
            <a:pPr algn="just"/>
            <a:r>
              <a:rPr lang="fr-FR" sz="2400" dirty="0">
                <a:solidFill>
                  <a:schemeClr val="accent1">
                    <a:lumMod val="75000"/>
                  </a:schemeClr>
                </a:solidFill>
              </a:rPr>
              <a:t>Le réservoir de virus est probablement animal. Même si le SRAS-CoV-2 est très proche d’un virus détecté chez une chauve-souris. L’animal à l’origine de la transmission à l’homme n'a pas encore été identifié avec certitude. Plusieurs publications suggèrent que le pangolin, petit mammifère consommé dans le sud de la Chine, pourrait être impliqué comme hôte intermédiaire entre la chauve-souris et l’homme.</a:t>
            </a:r>
          </a:p>
        </p:txBody>
      </p:sp>
      <p:pic>
        <p:nvPicPr>
          <p:cNvPr id="7" name="Image 6">
            <a:extLst>
              <a:ext uri="{FF2B5EF4-FFF2-40B4-BE49-F238E27FC236}">
                <a16:creationId xmlns:a16="http://schemas.microsoft.com/office/drawing/2014/main" id="{6D9E3621-6D1E-4DB3-9861-0C7FE43DB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53978"/>
            <a:ext cx="9968080" cy="3715085"/>
          </a:xfrm>
          <a:prstGeom prst="rect">
            <a:avLst/>
          </a:prstGeom>
        </p:spPr>
      </p:pic>
      <p:sp>
        <p:nvSpPr>
          <p:cNvPr id="8" name="Titre 1">
            <a:extLst>
              <a:ext uri="{FF2B5EF4-FFF2-40B4-BE49-F238E27FC236}">
                <a16:creationId xmlns:a16="http://schemas.microsoft.com/office/drawing/2014/main" id="{604A1235-AA30-4F74-AF3B-95E3F4D7AF63}"/>
              </a:ext>
            </a:extLst>
          </p:cNvPr>
          <p:cNvSpPr txBox="1">
            <a:spLocks/>
          </p:cNvSpPr>
          <p:nvPr/>
        </p:nvSpPr>
        <p:spPr>
          <a:xfrm>
            <a:off x="838200" y="64169"/>
            <a:ext cx="10515600" cy="805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1">
                    <a:lumMod val="75000"/>
                  </a:schemeClr>
                </a:solidFill>
              </a:rPr>
              <a:t>D’où vient le corona virus?</a:t>
            </a:r>
          </a:p>
        </p:txBody>
      </p:sp>
    </p:spTree>
    <p:extLst>
      <p:ext uri="{BB962C8B-B14F-4D97-AF65-F5344CB8AC3E}">
        <p14:creationId xmlns:p14="http://schemas.microsoft.com/office/powerpoint/2010/main" val="371116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4E5B5-514F-44F3-9EE6-3CCFA80B8984}"/>
              </a:ext>
            </a:extLst>
          </p:cNvPr>
          <p:cNvSpPr>
            <a:spLocks noGrp="1"/>
          </p:cNvSpPr>
          <p:nvPr>
            <p:ph type="title"/>
          </p:nvPr>
        </p:nvSpPr>
        <p:spPr>
          <a:xfrm>
            <a:off x="469231" y="-47920"/>
            <a:ext cx="10515600" cy="805949"/>
          </a:xfrm>
        </p:spPr>
        <p:txBody>
          <a:bodyPr/>
          <a:lstStyle/>
          <a:p>
            <a:r>
              <a:rPr lang="fr-FR" b="1" dirty="0">
                <a:solidFill>
                  <a:schemeClr val="accent1">
                    <a:lumMod val="75000"/>
                  </a:schemeClr>
                </a:solidFill>
              </a:rPr>
              <a:t>Comment se transmet le corona virus ?</a:t>
            </a:r>
          </a:p>
        </p:txBody>
      </p:sp>
      <p:sp>
        <p:nvSpPr>
          <p:cNvPr id="7" name="ZoneTexte 6">
            <a:extLst>
              <a:ext uri="{FF2B5EF4-FFF2-40B4-BE49-F238E27FC236}">
                <a16:creationId xmlns:a16="http://schemas.microsoft.com/office/drawing/2014/main" id="{E63BF4D6-E45D-4E33-8C51-32C0E85CBA19}"/>
              </a:ext>
            </a:extLst>
          </p:cNvPr>
          <p:cNvSpPr txBox="1"/>
          <p:nvPr/>
        </p:nvSpPr>
        <p:spPr>
          <a:xfrm>
            <a:off x="6657477" y="1090863"/>
            <a:ext cx="4828670" cy="3785652"/>
          </a:xfrm>
          <a:prstGeom prst="rect">
            <a:avLst/>
          </a:prstGeom>
          <a:noFill/>
        </p:spPr>
        <p:txBody>
          <a:bodyPr wrap="square" rtlCol="0">
            <a:spAutoFit/>
          </a:bodyPr>
          <a:lstStyle/>
          <a:p>
            <a:pPr algn="just"/>
            <a:r>
              <a:rPr lang="fr-FR" sz="2400" dirty="0">
                <a:solidFill>
                  <a:schemeClr val="accent1">
                    <a:lumMod val="75000"/>
                  </a:schemeClr>
                </a:solidFill>
              </a:rPr>
              <a:t>Le virus se transmet lors de contacts étroits et prolongés dans un espace confiné (bureau, bus, métro….) à moins d’un mètre de distance.</a:t>
            </a:r>
          </a:p>
          <a:p>
            <a:pPr algn="just"/>
            <a:r>
              <a:rPr lang="fr-FR" sz="2400" dirty="0">
                <a:solidFill>
                  <a:schemeClr val="accent1">
                    <a:lumMod val="75000"/>
                  </a:schemeClr>
                </a:solidFill>
              </a:rPr>
              <a:t>Il peut également se transmettre par l’intermédiaire d’objets contaminés par une personne porteuse du virus. </a:t>
            </a:r>
          </a:p>
          <a:p>
            <a:pPr algn="just"/>
            <a:r>
              <a:rPr lang="fr-FR" sz="2400" dirty="0">
                <a:solidFill>
                  <a:schemeClr val="accent1">
                    <a:lumMod val="75000"/>
                  </a:schemeClr>
                </a:solidFill>
              </a:rPr>
              <a:t>La contamination se fait alors par les mains portées à la bouche, au nez, aux yeux…</a:t>
            </a:r>
          </a:p>
        </p:txBody>
      </p:sp>
      <p:sp>
        <p:nvSpPr>
          <p:cNvPr id="8" name="ZoneTexte 7">
            <a:extLst>
              <a:ext uri="{FF2B5EF4-FFF2-40B4-BE49-F238E27FC236}">
                <a16:creationId xmlns:a16="http://schemas.microsoft.com/office/drawing/2014/main" id="{017968FA-E793-497A-B1C8-663153273B40}"/>
              </a:ext>
            </a:extLst>
          </p:cNvPr>
          <p:cNvSpPr txBox="1"/>
          <p:nvPr/>
        </p:nvSpPr>
        <p:spPr>
          <a:xfrm>
            <a:off x="5212241" y="6488668"/>
            <a:ext cx="2890471" cy="369332"/>
          </a:xfrm>
          <a:prstGeom prst="rect">
            <a:avLst/>
          </a:prstGeom>
          <a:noFill/>
        </p:spPr>
        <p:txBody>
          <a:bodyPr wrap="none" rtlCol="0">
            <a:spAutoFit/>
          </a:bodyPr>
          <a:lstStyle/>
          <a:p>
            <a:r>
              <a:rPr lang="fr-FR" dirty="0"/>
              <a:t>Source: ministère de la santé</a:t>
            </a:r>
          </a:p>
        </p:txBody>
      </p:sp>
      <p:pic>
        <p:nvPicPr>
          <p:cNvPr id="10" name="Image 9">
            <a:extLst>
              <a:ext uri="{FF2B5EF4-FFF2-40B4-BE49-F238E27FC236}">
                <a16:creationId xmlns:a16="http://schemas.microsoft.com/office/drawing/2014/main" id="{981BCE42-BD8C-444C-B26B-2A350D6F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82" y="589508"/>
            <a:ext cx="5028959" cy="6268492"/>
          </a:xfrm>
          <a:prstGeom prst="rect">
            <a:avLst/>
          </a:prstGeom>
        </p:spPr>
      </p:pic>
    </p:spTree>
    <p:extLst>
      <p:ext uri="{BB962C8B-B14F-4D97-AF65-F5344CB8AC3E}">
        <p14:creationId xmlns:p14="http://schemas.microsoft.com/office/powerpoint/2010/main" val="191607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E8552A-1864-4E5B-9418-BCED41B96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88" y="233045"/>
            <a:ext cx="9986212" cy="6391910"/>
          </a:xfrm>
          <a:prstGeom prst="rect">
            <a:avLst/>
          </a:prstGeom>
        </p:spPr>
      </p:pic>
      <p:sp>
        <p:nvSpPr>
          <p:cNvPr id="2" name="Titre 1">
            <a:extLst>
              <a:ext uri="{FF2B5EF4-FFF2-40B4-BE49-F238E27FC236}">
                <a16:creationId xmlns:a16="http://schemas.microsoft.com/office/drawing/2014/main" id="{D7EF59A3-AD35-44CE-B6DE-CAF0C314B8C1}"/>
              </a:ext>
            </a:extLst>
          </p:cNvPr>
          <p:cNvSpPr>
            <a:spLocks noGrp="1"/>
          </p:cNvSpPr>
          <p:nvPr>
            <p:ph type="title"/>
          </p:nvPr>
        </p:nvSpPr>
        <p:spPr>
          <a:xfrm>
            <a:off x="689809" y="0"/>
            <a:ext cx="10379243" cy="1122947"/>
          </a:xfrm>
          <a:solidFill>
            <a:schemeClr val="bg1"/>
          </a:solidFill>
        </p:spPr>
        <p:txBody>
          <a:bodyPr/>
          <a:lstStyle/>
          <a:p>
            <a:r>
              <a:rPr lang="fr-FR" b="1" dirty="0">
                <a:solidFill>
                  <a:schemeClr val="accent1">
                    <a:lumMod val="75000"/>
                  </a:schemeClr>
                </a:solidFill>
              </a:rPr>
              <a:t>Transmission de quelques virus</a:t>
            </a:r>
          </a:p>
        </p:txBody>
      </p:sp>
    </p:spTree>
    <p:extLst>
      <p:ext uri="{BB962C8B-B14F-4D97-AF65-F5344CB8AC3E}">
        <p14:creationId xmlns:p14="http://schemas.microsoft.com/office/powerpoint/2010/main" val="335488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CEA23-4A0E-4ACD-92A9-439DD9BC176A}"/>
              </a:ext>
            </a:extLst>
          </p:cNvPr>
          <p:cNvSpPr>
            <a:spLocks noGrp="1"/>
          </p:cNvSpPr>
          <p:nvPr>
            <p:ph type="title"/>
          </p:nvPr>
        </p:nvSpPr>
        <p:spPr>
          <a:xfrm>
            <a:off x="838200" y="365126"/>
            <a:ext cx="10515600" cy="709696"/>
          </a:xfrm>
        </p:spPr>
        <p:txBody>
          <a:bodyPr/>
          <a:lstStyle/>
          <a:p>
            <a:r>
              <a:rPr lang="fr-FR" b="1" dirty="0">
                <a:solidFill>
                  <a:schemeClr val="accent1">
                    <a:lumMod val="75000"/>
                  </a:schemeClr>
                </a:solidFill>
              </a:rPr>
              <a:t>Le temps d’incubation de la maladie </a:t>
            </a:r>
          </a:p>
        </p:txBody>
      </p:sp>
      <p:pic>
        <p:nvPicPr>
          <p:cNvPr id="4" name="Image 3">
            <a:extLst>
              <a:ext uri="{FF2B5EF4-FFF2-40B4-BE49-F238E27FC236}">
                <a16:creationId xmlns:a16="http://schemas.microsoft.com/office/drawing/2014/main" id="{7FC64B90-EAC6-4B66-9AB9-79F4F54B0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6" y="1443790"/>
            <a:ext cx="9706150" cy="5414210"/>
          </a:xfrm>
          <a:prstGeom prst="rect">
            <a:avLst/>
          </a:prstGeom>
        </p:spPr>
      </p:pic>
      <p:sp>
        <p:nvSpPr>
          <p:cNvPr id="5" name="ZoneTexte 4">
            <a:extLst>
              <a:ext uri="{FF2B5EF4-FFF2-40B4-BE49-F238E27FC236}">
                <a16:creationId xmlns:a16="http://schemas.microsoft.com/office/drawing/2014/main" id="{BFAE1358-3310-4F16-975D-2DAF98487B6C}"/>
              </a:ext>
            </a:extLst>
          </p:cNvPr>
          <p:cNvSpPr txBox="1"/>
          <p:nvPr/>
        </p:nvSpPr>
        <p:spPr>
          <a:xfrm>
            <a:off x="8724013" y="6488668"/>
            <a:ext cx="2890471" cy="369332"/>
          </a:xfrm>
          <a:prstGeom prst="rect">
            <a:avLst/>
          </a:prstGeom>
          <a:noFill/>
        </p:spPr>
        <p:txBody>
          <a:bodyPr wrap="none" rtlCol="0">
            <a:spAutoFit/>
          </a:bodyPr>
          <a:lstStyle/>
          <a:p>
            <a:r>
              <a:rPr lang="fr-FR" dirty="0"/>
              <a:t>Source: ministère de la santé</a:t>
            </a:r>
          </a:p>
        </p:txBody>
      </p:sp>
    </p:spTree>
    <p:extLst>
      <p:ext uri="{BB962C8B-B14F-4D97-AF65-F5344CB8AC3E}">
        <p14:creationId xmlns:p14="http://schemas.microsoft.com/office/powerpoint/2010/main" val="139306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4DCBB-8827-441F-AF54-BA95FB35E36C}"/>
              </a:ext>
            </a:extLst>
          </p:cNvPr>
          <p:cNvSpPr>
            <a:spLocks noGrp="1"/>
          </p:cNvSpPr>
          <p:nvPr>
            <p:ph type="title"/>
          </p:nvPr>
        </p:nvSpPr>
        <p:spPr>
          <a:xfrm>
            <a:off x="753979" y="0"/>
            <a:ext cx="10515600" cy="661570"/>
          </a:xfrm>
        </p:spPr>
        <p:txBody>
          <a:bodyPr>
            <a:normAutofit fontScale="90000"/>
          </a:bodyPr>
          <a:lstStyle/>
          <a:p>
            <a:r>
              <a:rPr lang="fr-FR" b="1" dirty="0">
                <a:solidFill>
                  <a:schemeClr val="accent1">
                    <a:lumMod val="75000"/>
                  </a:schemeClr>
                </a:solidFill>
              </a:rPr>
              <a:t>Les symptômes de la maladie Covid-19</a:t>
            </a:r>
          </a:p>
        </p:txBody>
      </p:sp>
      <p:pic>
        <p:nvPicPr>
          <p:cNvPr id="7" name="Image 6">
            <a:extLst>
              <a:ext uri="{FF2B5EF4-FFF2-40B4-BE49-F238E27FC236}">
                <a16:creationId xmlns:a16="http://schemas.microsoft.com/office/drawing/2014/main" id="{5568A938-C599-4ADD-8376-B2A161A05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1095124"/>
            <a:ext cx="12134850" cy="5534025"/>
          </a:xfrm>
          <a:prstGeom prst="rect">
            <a:avLst/>
          </a:prstGeom>
        </p:spPr>
      </p:pic>
      <p:sp>
        <p:nvSpPr>
          <p:cNvPr id="8" name="ZoneTexte 7">
            <a:extLst>
              <a:ext uri="{FF2B5EF4-FFF2-40B4-BE49-F238E27FC236}">
                <a16:creationId xmlns:a16="http://schemas.microsoft.com/office/drawing/2014/main" id="{AA7469BA-39F5-4D9D-8B30-D9B9DD6CD1F4}"/>
              </a:ext>
            </a:extLst>
          </p:cNvPr>
          <p:cNvSpPr txBox="1"/>
          <p:nvPr/>
        </p:nvSpPr>
        <p:spPr>
          <a:xfrm>
            <a:off x="336884" y="661570"/>
            <a:ext cx="5187639" cy="461665"/>
          </a:xfrm>
          <a:prstGeom prst="rect">
            <a:avLst/>
          </a:prstGeom>
          <a:noFill/>
        </p:spPr>
        <p:txBody>
          <a:bodyPr wrap="none" rtlCol="0">
            <a:spAutoFit/>
          </a:bodyPr>
          <a:lstStyle/>
          <a:p>
            <a:r>
              <a:rPr lang="fr-FR" sz="2400" b="1" dirty="0">
                <a:solidFill>
                  <a:schemeClr val="accent1">
                    <a:lumMod val="75000"/>
                  </a:schemeClr>
                </a:solidFill>
              </a:rPr>
              <a:t>Symptômes pour les formes peu graves</a:t>
            </a:r>
          </a:p>
        </p:txBody>
      </p:sp>
      <p:sp>
        <p:nvSpPr>
          <p:cNvPr id="9" name="ZoneTexte 8">
            <a:extLst>
              <a:ext uri="{FF2B5EF4-FFF2-40B4-BE49-F238E27FC236}">
                <a16:creationId xmlns:a16="http://schemas.microsoft.com/office/drawing/2014/main" id="{01977B42-1844-47A7-B79E-B2B02F0F9A20}"/>
              </a:ext>
            </a:extLst>
          </p:cNvPr>
          <p:cNvSpPr txBox="1"/>
          <p:nvPr/>
        </p:nvSpPr>
        <p:spPr>
          <a:xfrm>
            <a:off x="6250154" y="633459"/>
            <a:ext cx="4633000" cy="461665"/>
          </a:xfrm>
          <a:prstGeom prst="rect">
            <a:avLst/>
          </a:prstGeom>
          <a:noFill/>
        </p:spPr>
        <p:txBody>
          <a:bodyPr wrap="none" rtlCol="0">
            <a:spAutoFit/>
          </a:bodyPr>
          <a:lstStyle/>
          <a:p>
            <a:r>
              <a:rPr lang="fr-FR" sz="2400" b="1" dirty="0">
                <a:solidFill>
                  <a:srgbClr val="FF0000"/>
                </a:solidFill>
              </a:rPr>
              <a:t>Symptômes pour les formes graves</a:t>
            </a:r>
          </a:p>
        </p:txBody>
      </p:sp>
      <p:sp>
        <p:nvSpPr>
          <p:cNvPr id="10" name="ZoneTexte 9">
            <a:extLst>
              <a:ext uri="{FF2B5EF4-FFF2-40B4-BE49-F238E27FC236}">
                <a16:creationId xmlns:a16="http://schemas.microsoft.com/office/drawing/2014/main" id="{A1213C2E-6F93-4E5B-9E8F-280663A18AE2}"/>
              </a:ext>
            </a:extLst>
          </p:cNvPr>
          <p:cNvSpPr txBox="1"/>
          <p:nvPr/>
        </p:nvSpPr>
        <p:spPr>
          <a:xfrm>
            <a:off x="208547" y="4257438"/>
            <a:ext cx="1989221" cy="1938992"/>
          </a:xfrm>
          <a:prstGeom prst="rect">
            <a:avLst/>
          </a:prstGeom>
          <a:noFill/>
        </p:spPr>
        <p:txBody>
          <a:bodyPr wrap="square" rtlCol="0">
            <a:spAutoFit/>
          </a:bodyPr>
          <a:lstStyle/>
          <a:p>
            <a:r>
              <a:rPr lang="fr-FR" sz="2400" b="1" dirty="0">
                <a:solidFill>
                  <a:schemeClr val="bg1"/>
                </a:solidFill>
              </a:rPr>
              <a:t>Mais aussi, diarrhées, perte du goût et de l’odorat…</a:t>
            </a:r>
          </a:p>
        </p:txBody>
      </p:sp>
      <p:sp>
        <p:nvSpPr>
          <p:cNvPr id="11" name="ZoneTexte 10">
            <a:extLst>
              <a:ext uri="{FF2B5EF4-FFF2-40B4-BE49-F238E27FC236}">
                <a16:creationId xmlns:a16="http://schemas.microsoft.com/office/drawing/2014/main" id="{76A796BE-0DF8-4C66-A41E-869E3C9BB0DF}"/>
              </a:ext>
            </a:extLst>
          </p:cNvPr>
          <p:cNvSpPr txBox="1"/>
          <p:nvPr/>
        </p:nvSpPr>
        <p:spPr>
          <a:xfrm>
            <a:off x="10883154" y="6488668"/>
            <a:ext cx="1165512" cy="369332"/>
          </a:xfrm>
          <a:prstGeom prst="rect">
            <a:avLst/>
          </a:prstGeom>
          <a:noFill/>
        </p:spPr>
        <p:txBody>
          <a:bodyPr wrap="none" rtlCol="0">
            <a:spAutoFit/>
          </a:bodyPr>
          <a:lstStyle/>
          <a:p>
            <a:r>
              <a:rPr lang="fr-FR" dirty="0"/>
              <a:t>Source RFI</a:t>
            </a:r>
          </a:p>
        </p:txBody>
      </p:sp>
    </p:spTree>
    <p:extLst>
      <p:ext uri="{BB962C8B-B14F-4D97-AF65-F5344CB8AC3E}">
        <p14:creationId xmlns:p14="http://schemas.microsoft.com/office/powerpoint/2010/main" val="414910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8DF6C-2088-4F67-A947-78329F0909E5}"/>
              </a:ext>
            </a:extLst>
          </p:cNvPr>
          <p:cNvSpPr>
            <a:spLocks noGrp="1"/>
          </p:cNvSpPr>
          <p:nvPr>
            <p:ph type="title"/>
          </p:nvPr>
        </p:nvSpPr>
        <p:spPr>
          <a:xfrm>
            <a:off x="725905" y="0"/>
            <a:ext cx="10515600" cy="757822"/>
          </a:xfrm>
        </p:spPr>
        <p:txBody>
          <a:bodyPr>
            <a:normAutofit fontScale="90000"/>
          </a:bodyPr>
          <a:lstStyle/>
          <a:p>
            <a:r>
              <a:rPr lang="fr-FR" b="1" dirty="0">
                <a:solidFill>
                  <a:schemeClr val="accent1">
                    <a:lumMod val="75000"/>
                  </a:schemeClr>
                </a:solidFill>
              </a:rPr>
              <a:t>Comment le virus infecte les cellules humaines?</a:t>
            </a:r>
          </a:p>
        </p:txBody>
      </p:sp>
      <p:pic>
        <p:nvPicPr>
          <p:cNvPr id="8" name="Image 7">
            <a:extLst>
              <a:ext uri="{FF2B5EF4-FFF2-40B4-BE49-F238E27FC236}">
                <a16:creationId xmlns:a16="http://schemas.microsoft.com/office/drawing/2014/main" id="{7C20B5F4-6853-45AF-BFF3-B3D5C33A3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2" y="2249737"/>
            <a:ext cx="6515350" cy="4343567"/>
          </a:xfrm>
          <a:prstGeom prst="rect">
            <a:avLst/>
          </a:prstGeom>
        </p:spPr>
      </p:pic>
      <p:sp>
        <p:nvSpPr>
          <p:cNvPr id="9" name="ZoneTexte 8">
            <a:extLst>
              <a:ext uri="{FF2B5EF4-FFF2-40B4-BE49-F238E27FC236}">
                <a16:creationId xmlns:a16="http://schemas.microsoft.com/office/drawing/2014/main" id="{144813BF-251A-4212-B4A8-6BB78875126B}"/>
              </a:ext>
            </a:extLst>
          </p:cNvPr>
          <p:cNvSpPr txBox="1"/>
          <p:nvPr/>
        </p:nvSpPr>
        <p:spPr>
          <a:xfrm>
            <a:off x="2502568" y="1700463"/>
            <a:ext cx="1683859" cy="369332"/>
          </a:xfrm>
          <a:prstGeom prst="rect">
            <a:avLst/>
          </a:prstGeom>
          <a:noFill/>
        </p:spPr>
        <p:txBody>
          <a:bodyPr wrap="none" rtlCol="0">
            <a:spAutoFit/>
          </a:bodyPr>
          <a:lstStyle/>
          <a:p>
            <a:r>
              <a:rPr lang="fr-FR" dirty="0"/>
              <a:t>Récepteur ACE2</a:t>
            </a:r>
          </a:p>
        </p:txBody>
      </p:sp>
      <p:cxnSp>
        <p:nvCxnSpPr>
          <p:cNvPr id="11" name="Connecteur droit avec flèche 10">
            <a:extLst>
              <a:ext uri="{FF2B5EF4-FFF2-40B4-BE49-F238E27FC236}">
                <a16:creationId xmlns:a16="http://schemas.microsoft.com/office/drawing/2014/main" id="{54100746-1657-4EF2-99BF-CF7AE52054F5}"/>
              </a:ext>
            </a:extLst>
          </p:cNvPr>
          <p:cNvCxnSpPr>
            <a:cxnSpLocks/>
          </p:cNvCxnSpPr>
          <p:nvPr/>
        </p:nvCxnSpPr>
        <p:spPr>
          <a:xfrm flipH="1">
            <a:off x="1875248" y="2069795"/>
            <a:ext cx="1060886" cy="15630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A2288547-EB34-429F-8960-4FBF574844B2}"/>
              </a:ext>
            </a:extLst>
          </p:cNvPr>
          <p:cNvSpPr txBox="1"/>
          <p:nvPr/>
        </p:nvSpPr>
        <p:spPr>
          <a:xfrm>
            <a:off x="665606" y="1700463"/>
            <a:ext cx="1691745" cy="369332"/>
          </a:xfrm>
          <a:prstGeom prst="rect">
            <a:avLst/>
          </a:prstGeom>
          <a:noFill/>
        </p:spPr>
        <p:txBody>
          <a:bodyPr wrap="none" rtlCol="0">
            <a:spAutoFit/>
          </a:bodyPr>
          <a:lstStyle/>
          <a:p>
            <a:r>
              <a:rPr lang="fr-FR" dirty="0"/>
              <a:t>Virus SRAS-cov2</a:t>
            </a:r>
          </a:p>
        </p:txBody>
      </p:sp>
      <p:cxnSp>
        <p:nvCxnSpPr>
          <p:cNvPr id="13" name="Connecteur droit avec flèche 12">
            <a:extLst>
              <a:ext uri="{FF2B5EF4-FFF2-40B4-BE49-F238E27FC236}">
                <a16:creationId xmlns:a16="http://schemas.microsoft.com/office/drawing/2014/main" id="{AFFC9A5D-B400-43E9-8802-5A231C4C63FF}"/>
              </a:ext>
            </a:extLst>
          </p:cNvPr>
          <p:cNvCxnSpPr/>
          <p:nvPr/>
        </p:nvCxnSpPr>
        <p:spPr>
          <a:xfrm flipH="1">
            <a:off x="1098534" y="2069795"/>
            <a:ext cx="825888" cy="893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DF812E40-1004-4779-8FBD-F5BC0C715E6A}"/>
              </a:ext>
            </a:extLst>
          </p:cNvPr>
          <p:cNvSpPr txBox="1"/>
          <p:nvPr/>
        </p:nvSpPr>
        <p:spPr>
          <a:xfrm>
            <a:off x="6747388" y="635869"/>
            <a:ext cx="5444611" cy="4154984"/>
          </a:xfrm>
          <a:prstGeom prst="rect">
            <a:avLst/>
          </a:prstGeom>
          <a:noFill/>
        </p:spPr>
        <p:txBody>
          <a:bodyPr wrap="square" rtlCol="0">
            <a:spAutoFit/>
          </a:bodyPr>
          <a:lstStyle/>
          <a:p>
            <a:pPr algn="just"/>
            <a:r>
              <a:rPr lang="fr-FR" sz="2400" dirty="0">
                <a:solidFill>
                  <a:schemeClr val="accent1">
                    <a:lumMod val="75000"/>
                  </a:schemeClr>
                </a:solidFill>
              </a:rPr>
              <a:t>Le virus reconnait un récepteur cellulaire ACE2 grâce à ses spicules. Ce récepteur est présent à la surface de nombreuses cellules humaines comme les cellules nasales, les cellules des alvéoles pulmonaires ou les cellules de l’intestin grêle.</a:t>
            </a:r>
          </a:p>
          <a:p>
            <a:pPr algn="just"/>
            <a:r>
              <a:rPr lang="fr-FR" sz="2400" dirty="0">
                <a:solidFill>
                  <a:schemeClr val="accent1">
                    <a:lumMod val="75000"/>
                  </a:schemeClr>
                </a:solidFill>
              </a:rPr>
              <a:t>Une fois le contact établit, une protéase membranaire, TMPRSS2 va être détournée par le virus pour pouvoir entrer dans la cellule afin de se répliquer.</a:t>
            </a:r>
          </a:p>
        </p:txBody>
      </p:sp>
      <p:sp>
        <p:nvSpPr>
          <p:cNvPr id="17" name="ZoneTexte 16">
            <a:extLst>
              <a:ext uri="{FF2B5EF4-FFF2-40B4-BE49-F238E27FC236}">
                <a16:creationId xmlns:a16="http://schemas.microsoft.com/office/drawing/2014/main" id="{FD65BA92-BAD8-4A76-B739-A707BCCEE285}"/>
              </a:ext>
            </a:extLst>
          </p:cNvPr>
          <p:cNvSpPr txBox="1"/>
          <p:nvPr/>
        </p:nvSpPr>
        <p:spPr>
          <a:xfrm>
            <a:off x="4559786" y="1700463"/>
            <a:ext cx="1938736" cy="369332"/>
          </a:xfrm>
          <a:prstGeom prst="rect">
            <a:avLst/>
          </a:prstGeom>
          <a:noFill/>
        </p:spPr>
        <p:txBody>
          <a:bodyPr wrap="none" rtlCol="0">
            <a:spAutoFit/>
          </a:bodyPr>
          <a:lstStyle/>
          <a:p>
            <a:r>
              <a:rPr lang="fr-FR" dirty="0"/>
              <a:t>Protéase TMPRSS2</a:t>
            </a:r>
          </a:p>
        </p:txBody>
      </p:sp>
      <p:cxnSp>
        <p:nvCxnSpPr>
          <p:cNvPr id="19" name="Connecteur droit avec flèche 18">
            <a:extLst>
              <a:ext uri="{FF2B5EF4-FFF2-40B4-BE49-F238E27FC236}">
                <a16:creationId xmlns:a16="http://schemas.microsoft.com/office/drawing/2014/main" id="{381A2F70-F0E7-4BDA-B896-27F139FA804C}"/>
              </a:ext>
            </a:extLst>
          </p:cNvPr>
          <p:cNvCxnSpPr>
            <a:cxnSpLocks/>
          </p:cNvCxnSpPr>
          <p:nvPr/>
        </p:nvCxnSpPr>
        <p:spPr>
          <a:xfrm flipH="1">
            <a:off x="5444613" y="1998682"/>
            <a:ext cx="275020" cy="2789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C256FAB7-1ED0-46A5-9A3F-2A734A9A7C6D}"/>
              </a:ext>
            </a:extLst>
          </p:cNvPr>
          <p:cNvCxnSpPr>
            <a:cxnSpLocks/>
          </p:cNvCxnSpPr>
          <p:nvPr/>
        </p:nvCxnSpPr>
        <p:spPr>
          <a:xfrm flipH="1">
            <a:off x="6055164" y="5997474"/>
            <a:ext cx="11477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672BAA18-82C6-42C5-B423-FFB8D58432AF}"/>
              </a:ext>
            </a:extLst>
          </p:cNvPr>
          <p:cNvSpPr txBox="1"/>
          <p:nvPr/>
        </p:nvSpPr>
        <p:spPr>
          <a:xfrm>
            <a:off x="7202905" y="5812808"/>
            <a:ext cx="3004605" cy="369332"/>
          </a:xfrm>
          <a:prstGeom prst="rect">
            <a:avLst/>
          </a:prstGeom>
          <a:noFill/>
        </p:spPr>
        <p:txBody>
          <a:bodyPr wrap="none" rtlCol="0">
            <a:spAutoFit/>
          </a:bodyPr>
          <a:lstStyle/>
          <a:p>
            <a:r>
              <a:rPr lang="fr-FR" dirty="0"/>
              <a:t>ARN viral libéré dans la cellule</a:t>
            </a:r>
          </a:p>
        </p:txBody>
      </p:sp>
      <p:sp>
        <p:nvSpPr>
          <p:cNvPr id="24" name="ZoneTexte 23">
            <a:extLst>
              <a:ext uri="{FF2B5EF4-FFF2-40B4-BE49-F238E27FC236}">
                <a16:creationId xmlns:a16="http://schemas.microsoft.com/office/drawing/2014/main" id="{3DAEB790-B09C-4D2D-BBA3-25F7A252690E}"/>
              </a:ext>
            </a:extLst>
          </p:cNvPr>
          <p:cNvSpPr txBox="1"/>
          <p:nvPr/>
        </p:nvSpPr>
        <p:spPr>
          <a:xfrm>
            <a:off x="3447806" y="6488668"/>
            <a:ext cx="3226974" cy="369332"/>
          </a:xfrm>
          <a:prstGeom prst="rect">
            <a:avLst/>
          </a:prstGeom>
          <a:noFill/>
        </p:spPr>
        <p:txBody>
          <a:bodyPr wrap="none" rtlCol="0">
            <a:spAutoFit/>
          </a:bodyPr>
          <a:lstStyle/>
          <a:p>
            <a:r>
              <a:rPr lang="fr-FR" dirty="0"/>
              <a:t>Source: le quotidien du médecin</a:t>
            </a:r>
          </a:p>
        </p:txBody>
      </p:sp>
    </p:spTree>
    <p:extLst>
      <p:ext uri="{BB962C8B-B14F-4D97-AF65-F5344CB8AC3E}">
        <p14:creationId xmlns:p14="http://schemas.microsoft.com/office/powerpoint/2010/main" val="259938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7108FA1-20BE-4982-91AF-393C3ADFE342}"/>
              </a:ext>
            </a:extLst>
          </p:cNvPr>
          <p:cNvSpPr>
            <a:spLocks noGrp="1"/>
          </p:cNvSpPr>
          <p:nvPr>
            <p:ph type="title"/>
          </p:nvPr>
        </p:nvSpPr>
        <p:spPr>
          <a:xfrm>
            <a:off x="645695" y="0"/>
            <a:ext cx="10515600" cy="886159"/>
          </a:xfrm>
        </p:spPr>
        <p:txBody>
          <a:bodyPr>
            <a:normAutofit/>
          </a:bodyPr>
          <a:lstStyle/>
          <a:p>
            <a:r>
              <a:rPr lang="fr-FR" b="1" dirty="0">
                <a:solidFill>
                  <a:schemeClr val="accent1">
                    <a:lumMod val="75000"/>
                  </a:schemeClr>
                </a:solidFill>
              </a:rPr>
              <a:t>Comment se multiplie-t-il dans nos cellules?</a:t>
            </a:r>
          </a:p>
        </p:txBody>
      </p:sp>
      <p:sp>
        <p:nvSpPr>
          <p:cNvPr id="7" name="Rectangle 6">
            <a:extLst>
              <a:ext uri="{FF2B5EF4-FFF2-40B4-BE49-F238E27FC236}">
                <a16:creationId xmlns:a16="http://schemas.microsoft.com/office/drawing/2014/main" id="{DC810473-CF2E-46F4-BAB4-AF61FBE8C41C}"/>
              </a:ext>
            </a:extLst>
          </p:cNvPr>
          <p:cNvSpPr/>
          <p:nvPr/>
        </p:nvSpPr>
        <p:spPr>
          <a:xfrm>
            <a:off x="6978317" y="1147394"/>
            <a:ext cx="5053263" cy="5262979"/>
          </a:xfrm>
          <a:prstGeom prst="rect">
            <a:avLst/>
          </a:prstGeom>
        </p:spPr>
        <p:txBody>
          <a:bodyPr wrap="square">
            <a:spAutoFit/>
          </a:bodyPr>
          <a:lstStyle/>
          <a:p>
            <a:pPr algn="just"/>
            <a:r>
              <a:rPr lang="fr-FR" sz="2400" b="1" i="0" dirty="0">
                <a:solidFill>
                  <a:schemeClr val="accent1">
                    <a:lumMod val="75000"/>
                  </a:schemeClr>
                </a:solidFill>
                <a:effectLst/>
                <a:latin typeface="+mj-lt"/>
              </a:rPr>
              <a:t>Le cycle infectieux d'un coronavirus. </a:t>
            </a:r>
            <a:r>
              <a:rPr lang="fr-FR" sz="2400" i="0" dirty="0">
                <a:solidFill>
                  <a:schemeClr val="accent1">
                    <a:lumMod val="75000"/>
                  </a:schemeClr>
                </a:solidFill>
                <a:effectLst/>
                <a:latin typeface="+mj-lt"/>
              </a:rPr>
              <a:t>Le virus entre dans la cellule et libère son ARN génomique de polarité positive. Celui-ci est répliqué en deux brins : un brin de polarité positive qui sera encapsidé dans les virions et un brin de polarité négative qui servira de matrice à la synthèse des protéines virales. </a:t>
            </a:r>
          </a:p>
          <a:p>
            <a:pPr algn="just"/>
            <a:r>
              <a:rPr lang="fr-FR" sz="2400" i="0" dirty="0">
                <a:solidFill>
                  <a:schemeClr val="accent1">
                    <a:lumMod val="75000"/>
                  </a:schemeClr>
                </a:solidFill>
                <a:effectLst/>
                <a:latin typeface="+mj-lt"/>
              </a:rPr>
              <a:t>Le virus s'assemble dans le réticulum endoplasmique rugueux et est transporté vers la membrane plasmique par une vésicule golgienne qui est excrétée par exocytose et infecte une nouvelle cellule.</a:t>
            </a:r>
            <a:endParaRPr lang="fr-FR" sz="2400" dirty="0">
              <a:solidFill>
                <a:schemeClr val="accent1">
                  <a:lumMod val="75000"/>
                </a:schemeClr>
              </a:solidFill>
              <a:latin typeface="+mj-lt"/>
            </a:endParaRPr>
          </a:p>
        </p:txBody>
      </p:sp>
      <p:pic>
        <p:nvPicPr>
          <p:cNvPr id="9" name="Image 8">
            <a:extLst>
              <a:ext uri="{FF2B5EF4-FFF2-40B4-BE49-F238E27FC236}">
                <a16:creationId xmlns:a16="http://schemas.microsoft.com/office/drawing/2014/main" id="{F342932B-BC59-4F3C-A7B3-6930DFBB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0" y="705853"/>
            <a:ext cx="6332622" cy="6146062"/>
          </a:xfrm>
          <a:prstGeom prst="rect">
            <a:avLst/>
          </a:prstGeom>
        </p:spPr>
      </p:pic>
      <p:sp>
        <p:nvSpPr>
          <p:cNvPr id="10" name="ZoneTexte 9">
            <a:extLst>
              <a:ext uri="{FF2B5EF4-FFF2-40B4-BE49-F238E27FC236}">
                <a16:creationId xmlns:a16="http://schemas.microsoft.com/office/drawing/2014/main" id="{3240767E-7C6A-476A-A2F6-E2A77EC21B9B}"/>
              </a:ext>
            </a:extLst>
          </p:cNvPr>
          <p:cNvSpPr txBox="1"/>
          <p:nvPr/>
        </p:nvSpPr>
        <p:spPr>
          <a:xfrm>
            <a:off x="3986351" y="6538730"/>
            <a:ext cx="4219297" cy="369332"/>
          </a:xfrm>
          <a:prstGeom prst="rect">
            <a:avLst/>
          </a:prstGeom>
          <a:noFill/>
        </p:spPr>
        <p:txBody>
          <a:bodyPr wrap="none" rtlCol="0">
            <a:spAutoFit/>
          </a:bodyPr>
          <a:lstStyle/>
          <a:p>
            <a:r>
              <a:rPr lang="fr-FR" dirty="0"/>
              <a:t>Source: </a:t>
            </a:r>
            <a:r>
              <a:rPr lang="fr-FR" b="1" dirty="0"/>
              <a:t>Isabelle </a:t>
            </a:r>
            <a:r>
              <a:rPr lang="fr-FR" b="1" dirty="0" err="1"/>
              <a:t>Tratner</a:t>
            </a:r>
            <a:r>
              <a:rPr lang="fr-FR" b="1" dirty="0"/>
              <a:t> </a:t>
            </a:r>
            <a:r>
              <a:rPr lang="fr-FR" i="1" dirty="0"/>
              <a:t>médecine/sciences</a:t>
            </a:r>
            <a:endParaRPr lang="fr-FR" dirty="0"/>
          </a:p>
        </p:txBody>
      </p:sp>
    </p:spTree>
    <p:extLst>
      <p:ext uri="{BB962C8B-B14F-4D97-AF65-F5344CB8AC3E}">
        <p14:creationId xmlns:p14="http://schemas.microsoft.com/office/powerpoint/2010/main" val="1682287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833</Words>
  <Application>Microsoft Office PowerPoint</Application>
  <PresentationFormat>Grand écran</PresentationFormat>
  <Paragraphs>97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 Black</vt:lpstr>
      <vt:lpstr>Calibri</vt:lpstr>
      <vt:lpstr>Calibri Light</vt:lpstr>
      <vt:lpstr>Roboto</vt:lpstr>
      <vt:lpstr>Thème Office</vt:lpstr>
      <vt:lpstr>Epidémie Covid-19*</vt:lpstr>
      <vt:lpstr>Le corona virus : SRAS* CoV-2 SRAS = Syndrome Respiratoire Aigu Sévère </vt:lpstr>
      <vt:lpstr>Le réservoir de virus est probablement animal. Même si le SRAS-CoV-2 est très proche d’un virus détecté chez une chauve-souris. L’animal à l’origine de la transmission à l’homme n'a pas encore été identifié avec certitude. Plusieurs publications suggèrent que le pangolin, petit mammifère consommé dans le sud de la Chine, pourrait être impliqué comme hôte intermédiaire entre la chauve-souris et l’homme.</vt:lpstr>
      <vt:lpstr>Comment se transmet le corona virus ?</vt:lpstr>
      <vt:lpstr>Transmission de quelques virus</vt:lpstr>
      <vt:lpstr>Le temps d’incubation de la maladie </vt:lpstr>
      <vt:lpstr>Les symptômes de la maladie Covid-19</vt:lpstr>
      <vt:lpstr>Comment le virus infecte les cellules humaines?</vt:lpstr>
      <vt:lpstr>Comment se multiplie-t-il dans nos cellules?</vt:lpstr>
      <vt:lpstr>Comparaison de la grippe et du Covid-19</vt:lpstr>
      <vt:lpstr>La pandémie (au mois d’avril 2020)</vt:lpstr>
      <vt:lpstr>Comment se protéger et protéger les autres?</vt:lpstr>
      <vt:lpstr>Présentation PowerPoint</vt:lpstr>
      <vt:lpstr>Bien se laver les mains Bien porter son masque !!!</vt:lpstr>
      <vt:lpstr>Les traitements testés sur le SRAS-CoV2</vt:lpstr>
      <vt:lpstr>Les 2 types de tests de dépistage</vt:lpstr>
      <vt:lpstr>La RT-PCR pour la détection du génome viral https://www.youtube.com/watch?v=_IiCS5r9gaU</vt:lpstr>
      <vt:lpstr>Les tests sérologiques pour la détection des anticorps spécifiques du virus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Epidémie Covid-19</dc:title>
  <dc:creator>Marie-Héléne Sakr</dc:creator>
  <cp:lastModifiedBy>Bruno Durand</cp:lastModifiedBy>
  <cp:revision>49</cp:revision>
  <dcterms:created xsi:type="dcterms:W3CDTF">2020-04-27T07:37:48Z</dcterms:created>
  <dcterms:modified xsi:type="dcterms:W3CDTF">2020-04-28T15:58:39Z</dcterms:modified>
</cp:coreProperties>
</file>